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74"/>
  </p:notesMasterIdLst>
  <p:sldIdLst>
    <p:sldId id="256" r:id="rId3"/>
    <p:sldId id="260" r:id="rId4"/>
    <p:sldId id="257" r:id="rId5"/>
    <p:sldId id="259" r:id="rId6"/>
    <p:sldId id="268" r:id="rId7"/>
    <p:sldId id="269" r:id="rId8"/>
    <p:sldId id="270" r:id="rId9"/>
    <p:sldId id="273" r:id="rId10"/>
    <p:sldId id="272" r:id="rId11"/>
    <p:sldId id="278" r:id="rId12"/>
    <p:sldId id="280" r:id="rId13"/>
    <p:sldId id="281" r:id="rId14"/>
    <p:sldId id="282" r:id="rId15"/>
    <p:sldId id="283" r:id="rId16"/>
    <p:sldId id="286" r:id="rId17"/>
    <p:sldId id="287" r:id="rId18"/>
    <p:sldId id="288" r:id="rId19"/>
    <p:sldId id="289" r:id="rId20"/>
    <p:sldId id="290" r:id="rId21"/>
    <p:sldId id="292" r:id="rId22"/>
    <p:sldId id="294" r:id="rId23"/>
    <p:sldId id="296" r:id="rId24"/>
    <p:sldId id="297" r:id="rId25"/>
    <p:sldId id="298" r:id="rId26"/>
    <p:sldId id="299" r:id="rId27"/>
    <p:sldId id="306" r:id="rId28"/>
    <p:sldId id="300" r:id="rId29"/>
    <p:sldId id="305" r:id="rId30"/>
    <p:sldId id="309" r:id="rId31"/>
    <p:sldId id="310" r:id="rId32"/>
    <p:sldId id="311" r:id="rId33"/>
    <p:sldId id="313" r:id="rId34"/>
    <p:sldId id="314" r:id="rId35"/>
    <p:sldId id="315" r:id="rId36"/>
    <p:sldId id="320" r:id="rId37"/>
    <p:sldId id="321" r:id="rId38"/>
    <p:sldId id="322" r:id="rId39"/>
    <p:sldId id="323" r:id="rId40"/>
    <p:sldId id="326" r:id="rId41"/>
    <p:sldId id="327" r:id="rId42"/>
    <p:sldId id="328" r:id="rId43"/>
    <p:sldId id="329" r:id="rId44"/>
    <p:sldId id="330" r:id="rId45"/>
    <p:sldId id="331" r:id="rId46"/>
    <p:sldId id="332" r:id="rId47"/>
    <p:sldId id="333" r:id="rId48"/>
    <p:sldId id="335" r:id="rId49"/>
    <p:sldId id="337" r:id="rId50"/>
    <p:sldId id="349" r:id="rId51"/>
    <p:sldId id="350" r:id="rId52"/>
    <p:sldId id="339" r:id="rId53"/>
    <p:sldId id="353" r:id="rId54"/>
    <p:sldId id="354" r:id="rId55"/>
    <p:sldId id="356" r:id="rId56"/>
    <p:sldId id="357" r:id="rId57"/>
    <p:sldId id="358" r:id="rId58"/>
    <p:sldId id="359" r:id="rId59"/>
    <p:sldId id="360" r:id="rId60"/>
    <p:sldId id="258" r:id="rId61"/>
    <p:sldId id="261" r:id="rId62"/>
    <p:sldId id="362" r:id="rId63"/>
    <p:sldId id="262" r:id="rId64"/>
    <p:sldId id="363" r:id="rId65"/>
    <p:sldId id="364" r:id="rId66"/>
    <p:sldId id="263" r:id="rId67"/>
    <p:sldId id="365" r:id="rId68"/>
    <p:sldId id="366" r:id="rId69"/>
    <p:sldId id="369" r:id="rId70"/>
    <p:sldId id="372" r:id="rId71"/>
    <p:sldId id="371" r:id="rId72"/>
    <p:sldId id="264" r:id="rId73"/>
  </p:sldIdLst>
  <p:sldSz cx="18288000" cy="10287000"/>
  <p:notesSz cx="6858000" cy="9144000"/>
  <p:embeddedFontLst>
    <p:embeddedFont>
      <p:font typeface="Cambria Math" panose="02040503050406030204" pitchFamily="18" charset="0"/>
      <p:regular r:id="rId7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7"/>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4622" autoAdjust="0"/>
  </p:normalViewPr>
  <p:slideViewPr>
    <p:cSldViewPr>
      <p:cViewPr varScale="1">
        <p:scale>
          <a:sx n="55" d="100"/>
          <a:sy n="55" d="100"/>
        </p:scale>
        <p:origin x="658"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484C08-CB1A-48AC-80FB-7C79C77B0AF5}" type="datetimeFigureOut">
              <a:rPr lang="en-US" smtClean="0"/>
              <a:t>10/09/2025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6A1D75-CABB-4278-963E-5B22585DF64A}" type="slidenum">
              <a:rPr lang="en-US" smtClean="0"/>
              <a:t>‹#›</a:t>
            </a:fld>
            <a:endParaRPr lang="en-US"/>
          </a:p>
        </p:txBody>
      </p:sp>
    </p:spTree>
    <p:extLst>
      <p:ext uri="{BB962C8B-B14F-4D97-AF65-F5344CB8AC3E}">
        <p14:creationId xmlns:p14="http://schemas.microsoft.com/office/powerpoint/2010/main" val="2519505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68117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596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64479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 name="Google Shape;12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80701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2" name="Google Shape;13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861198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92181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10"/>
          <p:cNvSpPr txBox="1">
            <a:spLocks noGrp="1"/>
          </p:cNvSpPr>
          <p:nvPr>
            <p:ph type="ctrTitle"/>
          </p:nvPr>
        </p:nvSpPr>
        <p:spPr>
          <a:xfrm>
            <a:off x="2286000" y="1683545"/>
            <a:ext cx="13716000" cy="35814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0"/>
          <p:cNvSpPr txBox="1">
            <a:spLocks noGrp="1"/>
          </p:cNvSpPr>
          <p:nvPr>
            <p:ph type="subTitle" idx="1"/>
          </p:nvPr>
        </p:nvSpPr>
        <p:spPr>
          <a:xfrm>
            <a:off x="2286000" y="5403057"/>
            <a:ext cx="13716000" cy="248364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500"/>
              </a:spcBef>
              <a:spcAft>
                <a:spcPts val="0"/>
              </a:spcAft>
              <a:buClr>
                <a:schemeClr val="dk1"/>
              </a:buClr>
              <a:buSzPts val="2400"/>
              <a:buNone/>
              <a:defRPr sz="3600"/>
            </a:lvl1pPr>
            <a:lvl2pPr lvl="1" algn="ctr">
              <a:lnSpc>
                <a:spcPct val="90000"/>
              </a:lnSpc>
              <a:spcBef>
                <a:spcPts val="750"/>
              </a:spcBef>
              <a:spcAft>
                <a:spcPts val="0"/>
              </a:spcAft>
              <a:buClr>
                <a:schemeClr val="dk1"/>
              </a:buClr>
              <a:buSzPts val="2000"/>
              <a:buNone/>
              <a:defRPr sz="3000"/>
            </a:lvl2pPr>
            <a:lvl3pPr lvl="2" algn="ctr">
              <a:lnSpc>
                <a:spcPct val="90000"/>
              </a:lnSpc>
              <a:spcBef>
                <a:spcPts val="750"/>
              </a:spcBef>
              <a:spcAft>
                <a:spcPts val="0"/>
              </a:spcAft>
              <a:buClr>
                <a:schemeClr val="dk1"/>
              </a:buClr>
              <a:buSzPts val="1800"/>
              <a:buNone/>
              <a:defRPr sz="2700"/>
            </a:lvl3pPr>
            <a:lvl4pPr lvl="3" algn="ctr">
              <a:lnSpc>
                <a:spcPct val="90000"/>
              </a:lnSpc>
              <a:spcBef>
                <a:spcPts val="750"/>
              </a:spcBef>
              <a:spcAft>
                <a:spcPts val="0"/>
              </a:spcAft>
              <a:buClr>
                <a:schemeClr val="dk1"/>
              </a:buClr>
              <a:buSzPts val="1600"/>
              <a:buNone/>
              <a:defRPr sz="2400"/>
            </a:lvl4pPr>
            <a:lvl5pPr lvl="4" algn="ctr">
              <a:lnSpc>
                <a:spcPct val="90000"/>
              </a:lnSpc>
              <a:spcBef>
                <a:spcPts val="750"/>
              </a:spcBef>
              <a:spcAft>
                <a:spcPts val="0"/>
              </a:spcAft>
              <a:buClr>
                <a:schemeClr val="dk1"/>
              </a:buClr>
              <a:buSzPts val="1600"/>
              <a:buNone/>
              <a:defRPr sz="2400"/>
            </a:lvl5pPr>
            <a:lvl6pPr lvl="5" algn="ctr">
              <a:lnSpc>
                <a:spcPct val="90000"/>
              </a:lnSpc>
              <a:spcBef>
                <a:spcPts val="750"/>
              </a:spcBef>
              <a:spcAft>
                <a:spcPts val="0"/>
              </a:spcAft>
              <a:buClr>
                <a:schemeClr val="dk1"/>
              </a:buClr>
              <a:buSzPts val="1600"/>
              <a:buNone/>
              <a:defRPr sz="2400"/>
            </a:lvl6pPr>
            <a:lvl7pPr lvl="6" algn="ctr">
              <a:lnSpc>
                <a:spcPct val="90000"/>
              </a:lnSpc>
              <a:spcBef>
                <a:spcPts val="750"/>
              </a:spcBef>
              <a:spcAft>
                <a:spcPts val="0"/>
              </a:spcAft>
              <a:buClr>
                <a:schemeClr val="dk1"/>
              </a:buClr>
              <a:buSzPts val="1600"/>
              <a:buNone/>
              <a:defRPr sz="2400"/>
            </a:lvl7pPr>
            <a:lvl8pPr lvl="7" algn="ctr">
              <a:lnSpc>
                <a:spcPct val="90000"/>
              </a:lnSpc>
              <a:spcBef>
                <a:spcPts val="750"/>
              </a:spcBef>
              <a:spcAft>
                <a:spcPts val="0"/>
              </a:spcAft>
              <a:buClr>
                <a:schemeClr val="dk1"/>
              </a:buClr>
              <a:buSzPts val="1600"/>
              <a:buNone/>
              <a:defRPr sz="2400"/>
            </a:lvl8pPr>
            <a:lvl9pPr lvl="8" algn="ctr">
              <a:lnSpc>
                <a:spcPct val="90000"/>
              </a:lnSpc>
              <a:spcBef>
                <a:spcPts val="750"/>
              </a:spcBef>
              <a:spcAft>
                <a:spcPts val="0"/>
              </a:spcAft>
              <a:buClr>
                <a:schemeClr val="dk1"/>
              </a:buClr>
              <a:buSzPts val="1600"/>
              <a:buNone/>
              <a:defRPr sz="2400"/>
            </a:lvl9pPr>
          </a:lstStyle>
          <a:p>
            <a:endParaRPr/>
          </a:p>
        </p:txBody>
      </p:sp>
      <p:sp>
        <p:nvSpPr>
          <p:cNvPr id="14" name="Google Shape;14;p10"/>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15" name="Google Shape;15;p10"/>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16" name="Google Shape;16;p1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371600">
              <a:buClr>
                <a:srgbClr val="000000"/>
              </a:buClr>
            </a:pPr>
            <a:fld id="{00000000-1234-1234-1234-123412341234}" type="slidenum">
              <a:rPr lang="vi-VN" kern="0" smtClean="0"/>
              <a:pPr defTabSz="1371600">
                <a:buClr>
                  <a:srgbClr val="000000"/>
                </a:buClr>
              </a:pPr>
              <a:t>‹#›</a:t>
            </a:fld>
            <a:endParaRPr lang="vi-VN" kern="0"/>
          </a:p>
        </p:txBody>
      </p:sp>
    </p:spTree>
    <p:extLst>
      <p:ext uri="{BB962C8B-B14F-4D97-AF65-F5344CB8AC3E}">
        <p14:creationId xmlns:p14="http://schemas.microsoft.com/office/powerpoint/2010/main" val="1626337481"/>
      </p:ext>
    </p:extLst>
  </p:cSld>
  <p:clrMapOvr>
    <a:masterClrMapping/>
  </p:clrMapOvr>
  <p:transition spd="med">
    <p:circl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11"/>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1"/>
          <p:cNvSpPr txBox="1">
            <a:spLocks noGrp="1"/>
          </p:cNvSpPr>
          <p:nvPr>
            <p:ph type="body" idx="1"/>
          </p:nvPr>
        </p:nvSpPr>
        <p:spPr>
          <a:xfrm>
            <a:off x="1257300" y="2738438"/>
            <a:ext cx="15773400" cy="6527007"/>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20" name="Google Shape;20;p11"/>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21" name="Google Shape;21;p11"/>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22" name="Google Shape;22;p11"/>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371600">
              <a:buClr>
                <a:srgbClr val="000000"/>
              </a:buClr>
            </a:pPr>
            <a:fld id="{00000000-1234-1234-1234-123412341234}" type="slidenum">
              <a:rPr lang="vi-VN" kern="0" smtClean="0"/>
              <a:pPr defTabSz="1371600">
                <a:buClr>
                  <a:srgbClr val="000000"/>
                </a:buClr>
              </a:pPr>
              <a:t>‹#›</a:t>
            </a:fld>
            <a:endParaRPr lang="vi-VN" kern="0"/>
          </a:p>
        </p:txBody>
      </p:sp>
    </p:spTree>
    <p:extLst>
      <p:ext uri="{BB962C8B-B14F-4D97-AF65-F5344CB8AC3E}">
        <p14:creationId xmlns:p14="http://schemas.microsoft.com/office/powerpoint/2010/main" val="1202617892"/>
      </p:ext>
    </p:extLst>
  </p:cSld>
  <p:clrMapOvr>
    <a:masterClrMapping/>
  </p:clrMapOvr>
  <p:transition spd="med">
    <p:circl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12"/>
          <p:cNvSpPr txBox="1">
            <a:spLocks noGrp="1"/>
          </p:cNvSpPr>
          <p:nvPr>
            <p:ph type="title"/>
          </p:nvPr>
        </p:nvSpPr>
        <p:spPr>
          <a:xfrm>
            <a:off x="1247775" y="2564608"/>
            <a:ext cx="15773400" cy="427910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2"/>
          <p:cNvSpPr txBox="1">
            <a:spLocks noGrp="1"/>
          </p:cNvSpPr>
          <p:nvPr>
            <p:ph type="body" idx="1"/>
          </p:nvPr>
        </p:nvSpPr>
        <p:spPr>
          <a:xfrm>
            <a:off x="1247775" y="6884195"/>
            <a:ext cx="15773400" cy="2250281"/>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rgbClr val="888888"/>
              </a:buClr>
              <a:buSzPts val="2400"/>
              <a:buNone/>
              <a:defRPr sz="3600">
                <a:solidFill>
                  <a:srgbClr val="888888"/>
                </a:solidFill>
              </a:defRPr>
            </a:lvl1pPr>
            <a:lvl2pPr marL="1371600" lvl="1" indent="-342900" algn="l">
              <a:lnSpc>
                <a:spcPct val="90000"/>
              </a:lnSpc>
              <a:spcBef>
                <a:spcPts val="750"/>
              </a:spcBef>
              <a:spcAft>
                <a:spcPts val="0"/>
              </a:spcAft>
              <a:buClr>
                <a:srgbClr val="888888"/>
              </a:buClr>
              <a:buSzPts val="2000"/>
              <a:buNone/>
              <a:defRPr sz="3000">
                <a:solidFill>
                  <a:srgbClr val="888888"/>
                </a:solidFill>
              </a:defRPr>
            </a:lvl2pPr>
            <a:lvl3pPr marL="2057400" lvl="2" indent="-342900" algn="l">
              <a:lnSpc>
                <a:spcPct val="90000"/>
              </a:lnSpc>
              <a:spcBef>
                <a:spcPts val="750"/>
              </a:spcBef>
              <a:spcAft>
                <a:spcPts val="0"/>
              </a:spcAft>
              <a:buClr>
                <a:srgbClr val="888888"/>
              </a:buClr>
              <a:buSzPts val="1800"/>
              <a:buNone/>
              <a:defRPr sz="2700">
                <a:solidFill>
                  <a:srgbClr val="888888"/>
                </a:solidFill>
              </a:defRPr>
            </a:lvl3pPr>
            <a:lvl4pPr marL="2743200" lvl="3" indent="-342900" algn="l">
              <a:lnSpc>
                <a:spcPct val="90000"/>
              </a:lnSpc>
              <a:spcBef>
                <a:spcPts val="750"/>
              </a:spcBef>
              <a:spcAft>
                <a:spcPts val="0"/>
              </a:spcAft>
              <a:buClr>
                <a:srgbClr val="888888"/>
              </a:buClr>
              <a:buSzPts val="1600"/>
              <a:buNone/>
              <a:defRPr sz="2400">
                <a:solidFill>
                  <a:srgbClr val="888888"/>
                </a:solidFill>
              </a:defRPr>
            </a:lvl4pPr>
            <a:lvl5pPr marL="3429000" lvl="4" indent="-342900" algn="l">
              <a:lnSpc>
                <a:spcPct val="90000"/>
              </a:lnSpc>
              <a:spcBef>
                <a:spcPts val="750"/>
              </a:spcBef>
              <a:spcAft>
                <a:spcPts val="0"/>
              </a:spcAft>
              <a:buClr>
                <a:srgbClr val="888888"/>
              </a:buClr>
              <a:buSzPts val="1600"/>
              <a:buNone/>
              <a:defRPr sz="2400">
                <a:solidFill>
                  <a:srgbClr val="888888"/>
                </a:solidFill>
              </a:defRPr>
            </a:lvl5pPr>
            <a:lvl6pPr marL="4114800" lvl="5" indent="-342900" algn="l">
              <a:lnSpc>
                <a:spcPct val="90000"/>
              </a:lnSpc>
              <a:spcBef>
                <a:spcPts val="750"/>
              </a:spcBef>
              <a:spcAft>
                <a:spcPts val="0"/>
              </a:spcAft>
              <a:buClr>
                <a:srgbClr val="888888"/>
              </a:buClr>
              <a:buSzPts val="1600"/>
              <a:buNone/>
              <a:defRPr sz="2400">
                <a:solidFill>
                  <a:srgbClr val="888888"/>
                </a:solidFill>
              </a:defRPr>
            </a:lvl6pPr>
            <a:lvl7pPr marL="4800600" lvl="6" indent="-342900" algn="l">
              <a:lnSpc>
                <a:spcPct val="90000"/>
              </a:lnSpc>
              <a:spcBef>
                <a:spcPts val="750"/>
              </a:spcBef>
              <a:spcAft>
                <a:spcPts val="0"/>
              </a:spcAft>
              <a:buClr>
                <a:srgbClr val="888888"/>
              </a:buClr>
              <a:buSzPts val="1600"/>
              <a:buNone/>
              <a:defRPr sz="2400">
                <a:solidFill>
                  <a:srgbClr val="888888"/>
                </a:solidFill>
              </a:defRPr>
            </a:lvl7pPr>
            <a:lvl8pPr marL="5486400" lvl="7" indent="-342900" algn="l">
              <a:lnSpc>
                <a:spcPct val="90000"/>
              </a:lnSpc>
              <a:spcBef>
                <a:spcPts val="750"/>
              </a:spcBef>
              <a:spcAft>
                <a:spcPts val="0"/>
              </a:spcAft>
              <a:buClr>
                <a:srgbClr val="888888"/>
              </a:buClr>
              <a:buSzPts val="1600"/>
              <a:buNone/>
              <a:defRPr sz="2400">
                <a:solidFill>
                  <a:srgbClr val="888888"/>
                </a:solidFill>
              </a:defRPr>
            </a:lvl8pPr>
            <a:lvl9pPr marL="6172200" lvl="8" indent="-342900" algn="l">
              <a:lnSpc>
                <a:spcPct val="90000"/>
              </a:lnSpc>
              <a:spcBef>
                <a:spcPts val="750"/>
              </a:spcBef>
              <a:spcAft>
                <a:spcPts val="0"/>
              </a:spcAft>
              <a:buClr>
                <a:srgbClr val="888888"/>
              </a:buClr>
              <a:buSzPts val="1600"/>
              <a:buNone/>
              <a:defRPr sz="2400">
                <a:solidFill>
                  <a:srgbClr val="888888"/>
                </a:solidFill>
              </a:defRPr>
            </a:lvl9pPr>
          </a:lstStyle>
          <a:p>
            <a:endParaRPr/>
          </a:p>
        </p:txBody>
      </p:sp>
      <p:sp>
        <p:nvSpPr>
          <p:cNvPr id="26" name="Google Shape;26;p12"/>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27" name="Google Shape;27;p12"/>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28" name="Google Shape;28;p12"/>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371600">
              <a:buClr>
                <a:srgbClr val="000000"/>
              </a:buClr>
            </a:pPr>
            <a:fld id="{00000000-1234-1234-1234-123412341234}" type="slidenum">
              <a:rPr lang="vi-VN" kern="0" smtClean="0"/>
              <a:pPr defTabSz="1371600">
                <a:buClr>
                  <a:srgbClr val="000000"/>
                </a:buClr>
              </a:pPr>
              <a:t>‹#›</a:t>
            </a:fld>
            <a:endParaRPr lang="vi-VN" kern="0"/>
          </a:p>
        </p:txBody>
      </p:sp>
    </p:spTree>
    <p:extLst>
      <p:ext uri="{BB962C8B-B14F-4D97-AF65-F5344CB8AC3E}">
        <p14:creationId xmlns:p14="http://schemas.microsoft.com/office/powerpoint/2010/main" val="2166315975"/>
      </p:ext>
    </p:extLst>
  </p:cSld>
  <p:clrMapOvr>
    <a:masterClrMapping/>
  </p:clrMapOvr>
  <p:transition spd="med">
    <p:circl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13"/>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3"/>
          <p:cNvSpPr txBox="1">
            <a:spLocks noGrp="1"/>
          </p:cNvSpPr>
          <p:nvPr>
            <p:ph type="body" idx="1"/>
          </p:nvPr>
        </p:nvSpPr>
        <p:spPr>
          <a:xfrm>
            <a:off x="1257300" y="2738438"/>
            <a:ext cx="7772400" cy="6527007"/>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32" name="Google Shape;32;p13"/>
          <p:cNvSpPr txBox="1">
            <a:spLocks noGrp="1"/>
          </p:cNvSpPr>
          <p:nvPr>
            <p:ph type="body" idx="2"/>
          </p:nvPr>
        </p:nvSpPr>
        <p:spPr>
          <a:xfrm>
            <a:off x="9258300" y="2738438"/>
            <a:ext cx="7772400" cy="6527007"/>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33" name="Google Shape;33;p13"/>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34" name="Google Shape;34;p13"/>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35" name="Google Shape;35;p13"/>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371600">
              <a:buClr>
                <a:srgbClr val="000000"/>
              </a:buClr>
            </a:pPr>
            <a:fld id="{00000000-1234-1234-1234-123412341234}" type="slidenum">
              <a:rPr lang="vi-VN" kern="0" smtClean="0"/>
              <a:pPr defTabSz="1371600">
                <a:buClr>
                  <a:srgbClr val="000000"/>
                </a:buClr>
              </a:pPr>
              <a:t>‹#›</a:t>
            </a:fld>
            <a:endParaRPr lang="vi-VN" kern="0"/>
          </a:p>
        </p:txBody>
      </p:sp>
    </p:spTree>
    <p:extLst>
      <p:ext uri="{BB962C8B-B14F-4D97-AF65-F5344CB8AC3E}">
        <p14:creationId xmlns:p14="http://schemas.microsoft.com/office/powerpoint/2010/main" val="1913385883"/>
      </p:ext>
    </p:extLst>
  </p:cSld>
  <p:clrMapOvr>
    <a:masterClrMapping/>
  </p:clrMapOvr>
  <p:transition spd="med">
    <p:circl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14"/>
          <p:cNvSpPr txBox="1">
            <a:spLocks noGrp="1"/>
          </p:cNvSpPr>
          <p:nvPr>
            <p:ph type="title"/>
          </p:nvPr>
        </p:nvSpPr>
        <p:spPr>
          <a:xfrm>
            <a:off x="1259682"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4"/>
          <p:cNvSpPr txBox="1">
            <a:spLocks noGrp="1"/>
          </p:cNvSpPr>
          <p:nvPr>
            <p:ph type="body" idx="1"/>
          </p:nvPr>
        </p:nvSpPr>
        <p:spPr>
          <a:xfrm>
            <a:off x="1259683" y="2521745"/>
            <a:ext cx="7736681" cy="1235868"/>
          </a:xfrm>
          <a:prstGeom prst="rect">
            <a:avLst/>
          </a:prstGeom>
          <a:noFill/>
          <a:ln>
            <a:noFill/>
          </a:ln>
        </p:spPr>
        <p:txBody>
          <a:bodyPr spcFirstLastPara="1" wrap="square" lIns="91425" tIns="45700" rIns="91425" bIns="45700" anchor="b" anchorCtr="0">
            <a:normAutofit/>
          </a:bodyPr>
          <a:lstStyle>
            <a:lvl1pPr marL="685800" lvl="0" indent="-342900" algn="l">
              <a:lnSpc>
                <a:spcPct val="90000"/>
              </a:lnSpc>
              <a:spcBef>
                <a:spcPts val="1500"/>
              </a:spcBef>
              <a:spcAft>
                <a:spcPts val="0"/>
              </a:spcAft>
              <a:buClr>
                <a:schemeClr val="dk1"/>
              </a:buClr>
              <a:buSzPts val="2400"/>
              <a:buNone/>
              <a:defRPr sz="3600" b="1"/>
            </a:lvl1pPr>
            <a:lvl2pPr marL="1371600" lvl="1" indent="-342900" algn="l">
              <a:lnSpc>
                <a:spcPct val="90000"/>
              </a:lnSpc>
              <a:spcBef>
                <a:spcPts val="750"/>
              </a:spcBef>
              <a:spcAft>
                <a:spcPts val="0"/>
              </a:spcAft>
              <a:buClr>
                <a:schemeClr val="dk1"/>
              </a:buClr>
              <a:buSzPts val="2000"/>
              <a:buNone/>
              <a:defRPr sz="3000" b="1"/>
            </a:lvl2pPr>
            <a:lvl3pPr marL="2057400" lvl="2" indent="-342900" algn="l">
              <a:lnSpc>
                <a:spcPct val="90000"/>
              </a:lnSpc>
              <a:spcBef>
                <a:spcPts val="750"/>
              </a:spcBef>
              <a:spcAft>
                <a:spcPts val="0"/>
              </a:spcAft>
              <a:buClr>
                <a:schemeClr val="dk1"/>
              </a:buClr>
              <a:buSzPts val="1800"/>
              <a:buNone/>
              <a:defRPr sz="2700" b="1"/>
            </a:lvl3pPr>
            <a:lvl4pPr marL="2743200" lvl="3" indent="-342900" algn="l">
              <a:lnSpc>
                <a:spcPct val="90000"/>
              </a:lnSpc>
              <a:spcBef>
                <a:spcPts val="750"/>
              </a:spcBef>
              <a:spcAft>
                <a:spcPts val="0"/>
              </a:spcAft>
              <a:buClr>
                <a:schemeClr val="dk1"/>
              </a:buClr>
              <a:buSzPts val="1600"/>
              <a:buNone/>
              <a:defRPr sz="2400" b="1"/>
            </a:lvl4pPr>
            <a:lvl5pPr marL="3429000" lvl="4" indent="-342900" algn="l">
              <a:lnSpc>
                <a:spcPct val="90000"/>
              </a:lnSpc>
              <a:spcBef>
                <a:spcPts val="750"/>
              </a:spcBef>
              <a:spcAft>
                <a:spcPts val="0"/>
              </a:spcAft>
              <a:buClr>
                <a:schemeClr val="dk1"/>
              </a:buClr>
              <a:buSzPts val="1600"/>
              <a:buNone/>
              <a:defRPr sz="2400" b="1"/>
            </a:lvl5pPr>
            <a:lvl6pPr marL="4114800" lvl="5" indent="-342900" algn="l">
              <a:lnSpc>
                <a:spcPct val="90000"/>
              </a:lnSpc>
              <a:spcBef>
                <a:spcPts val="750"/>
              </a:spcBef>
              <a:spcAft>
                <a:spcPts val="0"/>
              </a:spcAft>
              <a:buClr>
                <a:schemeClr val="dk1"/>
              </a:buClr>
              <a:buSzPts val="1600"/>
              <a:buNone/>
              <a:defRPr sz="2400" b="1"/>
            </a:lvl6pPr>
            <a:lvl7pPr marL="4800600" lvl="6" indent="-342900" algn="l">
              <a:lnSpc>
                <a:spcPct val="90000"/>
              </a:lnSpc>
              <a:spcBef>
                <a:spcPts val="750"/>
              </a:spcBef>
              <a:spcAft>
                <a:spcPts val="0"/>
              </a:spcAft>
              <a:buClr>
                <a:schemeClr val="dk1"/>
              </a:buClr>
              <a:buSzPts val="1600"/>
              <a:buNone/>
              <a:defRPr sz="2400" b="1"/>
            </a:lvl7pPr>
            <a:lvl8pPr marL="5486400" lvl="7" indent="-342900" algn="l">
              <a:lnSpc>
                <a:spcPct val="90000"/>
              </a:lnSpc>
              <a:spcBef>
                <a:spcPts val="750"/>
              </a:spcBef>
              <a:spcAft>
                <a:spcPts val="0"/>
              </a:spcAft>
              <a:buClr>
                <a:schemeClr val="dk1"/>
              </a:buClr>
              <a:buSzPts val="1600"/>
              <a:buNone/>
              <a:defRPr sz="2400" b="1"/>
            </a:lvl8pPr>
            <a:lvl9pPr marL="6172200" lvl="8" indent="-342900" algn="l">
              <a:lnSpc>
                <a:spcPct val="90000"/>
              </a:lnSpc>
              <a:spcBef>
                <a:spcPts val="750"/>
              </a:spcBef>
              <a:spcAft>
                <a:spcPts val="0"/>
              </a:spcAft>
              <a:buClr>
                <a:schemeClr val="dk1"/>
              </a:buClr>
              <a:buSzPts val="1600"/>
              <a:buNone/>
              <a:defRPr sz="2400" b="1"/>
            </a:lvl9pPr>
          </a:lstStyle>
          <a:p>
            <a:endParaRPr/>
          </a:p>
        </p:txBody>
      </p:sp>
      <p:sp>
        <p:nvSpPr>
          <p:cNvPr id="39" name="Google Shape;39;p14"/>
          <p:cNvSpPr txBox="1">
            <a:spLocks noGrp="1"/>
          </p:cNvSpPr>
          <p:nvPr>
            <p:ph type="body" idx="2"/>
          </p:nvPr>
        </p:nvSpPr>
        <p:spPr>
          <a:xfrm>
            <a:off x="1259683" y="3757613"/>
            <a:ext cx="7736681" cy="5526882"/>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40" name="Google Shape;40;p14"/>
          <p:cNvSpPr txBox="1">
            <a:spLocks noGrp="1"/>
          </p:cNvSpPr>
          <p:nvPr>
            <p:ph type="body" idx="3"/>
          </p:nvPr>
        </p:nvSpPr>
        <p:spPr>
          <a:xfrm>
            <a:off x="9258300" y="2521745"/>
            <a:ext cx="7774782" cy="1235868"/>
          </a:xfrm>
          <a:prstGeom prst="rect">
            <a:avLst/>
          </a:prstGeom>
          <a:noFill/>
          <a:ln>
            <a:noFill/>
          </a:ln>
        </p:spPr>
        <p:txBody>
          <a:bodyPr spcFirstLastPara="1" wrap="square" lIns="91425" tIns="45700" rIns="91425" bIns="45700" anchor="b" anchorCtr="0">
            <a:normAutofit/>
          </a:bodyPr>
          <a:lstStyle>
            <a:lvl1pPr marL="685800" lvl="0" indent="-342900" algn="l">
              <a:lnSpc>
                <a:spcPct val="90000"/>
              </a:lnSpc>
              <a:spcBef>
                <a:spcPts val="1500"/>
              </a:spcBef>
              <a:spcAft>
                <a:spcPts val="0"/>
              </a:spcAft>
              <a:buClr>
                <a:schemeClr val="dk1"/>
              </a:buClr>
              <a:buSzPts val="2400"/>
              <a:buNone/>
              <a:defRPr sz="3600" b="1"/>
            </a:lvl1pPr>
            <a:lvl2pPr marL="1371600" lvl="1" indent="-342900" algn="l">
              <a:lnSpc>
                <a:spcPct val="90000"/>
              </a:lnSpc>
              <a:spcBef>
                <a:spcPts val="750"/>
              </a:spcBef>
              <a:spcAft>
                <a:spcPts val="0"/>
              </a:spcAft>
              <a:buClr>
                <a:schemeClr val="dk1"/>
              </a:buClr>
              <a:buSzPts val="2000"/>
              <a:buNone/>
              <a:defRPr sz="3000" b="1"/>
            </a:lvl2pPr>
            <a:lvl3pPr marL="2057400" lvl="2" indent="-342900" algn="l">
              <a:lnSpc>
                <a:spcPct val="90000"/>
              </a:lnSpc>
              <a:spcBef>
                <a:spcPts val="750"/>
              </a:spcBef>
              <a:spcAft>
                <a:spcPts val="0"/>
              </a:spcAft>
              <a:buClr>
                <a:schemeClr val="dk1"/>
              </a:buClr>
              <a:buSzPts val="1800"/>
              <a:buNone/>
              <a:defRPr sz="2700" b="1"/>
            </a:lvl3pPr>
            <a:lvl4pPr marL="2743200" lvl="3" indent="-342900" algn="l">
              <a:lnSpc>
                <a:spcPct val="90000"/>
              </a:lnSpc>
              <a:spcBef>
                <a:spcPts val="750"/>
              </a:spcBef>
              <a:spcAft>
                <a:spcPts val="0"/>
              </a:spcAft>
              <a:buClr>
                <a:schemeClr val="dk1"/>
              </a:buClr>
              <a:buSzPts val="1600"/>
              <a:buNone/>
              <a:defRPr sz="2400" b="1"/>
            </a:lvl4pPr>
            <a:lvl5pPr marL="3429000" lvl="4" indent="-342900" algn="l">
              <a:lnSpc>
                <a:spcPct val="90000"/>
              </a:lnSpc>
              <a:spcBef>
                <a:spcPts val="750"/>
              </a:spcBef>
              <a:spcAft>
                <a:spcPts val="0"/>
              </a:spcAft>
              <a:buClr>
                <a:schemeClr val="dk1"/>
              </a:buClr>
              <a:buSzPts val="1600"/>
              <a:buNone/>
              <a:defRPr sz="2400" b="1"/>
            </a:lvl5pPr>
            <a:lvl6pPr marL="4114800" lvl="5" indent="-342900" algn="l">
              <a:lnSpc>
                <a:spcPct val="90000"/>
              </a:lnSpc>
              <a:spcBef>
                <a:spcPts val="750"/>
              </a:spcBef>
              <a:spcAft>
                <a:spcPts val="0"/>
              </a:spcAft>
              <a:buClr>
                <a:schemeClr val="dk1"/>
              </a:buClr>
              <a:buSzPts val="1600"/>
              <a:buNone/>
              <a:defRPr sz="2400" b="1"/>
            </a:lvl6pPr>
            <a:lvl7pPr marL="4800600" lvl="6" indent="-342900" algn="l">
              <a:lnSpc>
                <a:spcPct val="90000"/>
              </a:lnSpc>
              <a:spcBef>
                <a:spcPts val="750"/>
              </a:spcBef>
              <a:spcAft>
                <a:spcPts val="0"/>
              </a:spcAft>
              <a:buClr>
                <a:schemeClr val="dk1"/>
              </a:buClr>
              <a:buSzPts val="1600"/>
              <a:buNone/>
              <a:defRPr sz="2400" b="1"/>
            </a:lvl7pPr>
            <a:lvl8pPr marL="5486400" lvl="7" indent="-342900" algn="l">
              <a:lnSpc>
                <a:spcPct val="90000"/>
              </a:lnSpc>
              <a:spcBef>
                <a:spcPts val="750"/>
              </a:spcBef>
              <a:spcAft>
                <a:spcPts val="0"/>
              </a:spcAft>
              <a:buClr>
                <a:schemeClr val="dk1"/>
              </a:buClr>
              <a:buSzPts val="1600"/>
              <a:buNone/>
              <a:defRPr sz="2400" b="1"/>
            </a:lvl8pPr>
            <a:lvl9pPr marL="6172200" lvl="8" indent="-342900" algn="l">
              <a:lnSpc>
                <a:spcPct val="90000"/>
              </a:lnSpc>
              <a:spcBef>
                <a:spcPts val="750"/>
              </a:spcBef>
              <a:spcAft>
                <a:spcPts val="0"/>
              </a:spcAft>
              <a:buClr>
                <a:schemeClr val="dk1"/>
              </a:buClr>
              <a:buSzPts val="1600"/>
              <a:buNone/>
              <a:defRPr sz="2400" b="1"/>
            </a:lvl9pPr>
          </a:lstStyle>
          <a:p>
            <a:endParaRPr/>
          </a:p>
        </p:txBody>
      </p:sp>
      <p:sp>
        <p:nvSpPr>
          <p:cNvPr id="41" name="Google Shape;41;p14"/>
          <p:cNvSpPr txBox="1">
            <a:spLocks noGrp="1"/>
          </p:cNvSpPr>
          <p:nvPr>
            <p:ph type="body" idx="4"/>
          </p:nvPr>
        </p:nvSpPr>
        <p:spPr>
          <a:xfrm>
            <a:off x="9258300" y="3757613"/>
            <a:ext cx="7774782" cy="5526882"/>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42" name="Google Shape;42;p14"/>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43" name="Google Shape;43;p14"/>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44" name="Google Shape;44;p14"/>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371600">
              <a:buClr>
                <a:srgbClr val="000000"/>
              </a:buClr>
            </a:pPr>
            <a:fld id="{00000000-1234-1234-1234-123412341234}" type="slidenum">
              <a:rPr lang="vi-VN" kern="0" smtClean="0"/>
              <a:pPr defTabSz="1371600">
                <a:buClr>
                  <a:srgbClr val="000000"/>
                </a:buClr>
              </a:pPr>
              <a:t>‹#›</a:t>
            </a:fld>
            <a:endParaRPr lang="vi-VN" kern="0"/>
          </a:p>
        </p:txBody>
      </p:sp>
    </p:spTree>
    <p:extLst>
      <p:ext uri="{BB962C8B-B14F-4D97-AF65-F5344CB8AC3E}">
        <p14:creationId xmlns:p14="http://schemas.microsoft.com/office/powerpoint/2010/main" val="321284274"/>
      </p:ext>
    </p:extLst>
  </p:cSld>
  <p:clrMapOvr>
    <a:masterClrMapping/>
  </p:clrMapOvr>
  <p:transition spd="med">
    <p:circl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15"/>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5"/>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48" name="Google Shape;48;p15"/>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49" name="Google Shape;49;p15"/>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371600">
              <a:buClr>
                <a:srgbClr val="000000"/>
              </a:buClr>
            </a:pPr>
            <a:fld id="{00000000-1234-1234-1234-123412341234}" type="slidenum">
              <a:rPr lang="vi-VN" kern="0" smtClean="0"/>
              <a:pPr defTabSz="1371600">
                <a:buClr>
                  <a:srgbClr val="000000"/>
                </a:buClr>
              </a:pPr>
              <a:t>‹#›</a:t>
            </a:fld>
            <a:endParaRPr lang="vi-VN" kern="0"/>
          </a:p>
        </p:txBody>
      </p:sp>
    </p:spTree>
    <p:extLst>
      <p:ext uri="{BB962C8B-B14F-4D97-AF65-F5344CB8AC3E}">
        <p14:creationId xmlns:p14="http://schemas.microsoft.com/office/powerpoint/2010/main" val="3091201552"/>
      </p:ext>
    </p:extLst>
  </p:cSld>
  <p:clrMapOvr>
    <a:masterClrMapping/>
  </p:clrMapOvr>
  <p:transition spd="med">
    <p:circl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6"/>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52" name="Google Shape;52;p16"/>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53" name="Google Shape;53;p16"/>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371600">
              <a:buClr>
                <a:srgbClr val="000000"/>
              </a:buClr>
            </a:pPr>
            <a:fld id="{00000000-1234-1234-1234-123412341234}" type="slidenum">
              <a:rPr lang="vi-VN" kern="0" smtClean="0"/>
              <a:pPr defTabSz="1371600">
                <a:buClr>
                  <a:srgbClr val="000000"/>
                </a:buClr>
              </a:pPr>
              <a:t>‹#›</a:t>
            </a:fld>
            <a:endParaRPr lang="vi-VN" kern="0"/>
          </a:p>
        </p:txBody>
      </p:sp>
    </p:spTree>
    <p:extLst>
      <p:ext uri="{BB962C8B-B14F-4D97-AF65-F5344CB8AC3E}">
        <p14:creationId xmlns:p14="http://schemas.microsoft.com/office/powerpoint/2010/main" val="612779633"/>
      </p:ext>
    </p:extLst>
  </p:cSld>
  <p:clrMapOvr>
    <a:masterClrMapping/>
  </p:clrMapOvr>
  <p:transition spd="med">
    <p:circl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7"/>
          <p:cNvSpPr txBox="1">
            <a:spLocks noGrp="1"/>
          </p:cNvSpPr>
          <p:nvPr>
            <p:ph type="title"/>
          </p:nvPr>
        </p:nvSpPr>
        <p:spPr>
          <a:xfrm>
            <a:off x="1259683"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7"/>
          <p:cNvSpPr txBox="1">
            <a:spLocks noGrp="1"/>
          </p:cNvSpPr>
          <p:nvPr>
            <p:ph type="body" idx="1"/>
          </p:nvPr>
        </p:nvSpPr>
        <p:spPr>
          <a:xfrm>
            <a:off x="7774782" y="1481138"/>
            <a:ext cx="9258300" cy="7310438"/>
          </a:xfrm>
          <a:prstGeom prst="rect">
            <a:avLst/>
          </a:prstGeom>
          <a:noFill/>
          <a:ln>
            <a:noFill/>
          </a:ln>
        </p:spPr>
        <p:txBody>
          <a:bodyPr spcFirstLastPara="1" wrap="square" lIns="91425" tIns="45700" rIns="91425" bIns="45700" anchor="t" anchorCtr="0">
            <a:normAutofit/>
          </a:bodyPr>
          <a:lstStyle>
            <a:lvl1pPr marL="685800" lvl="0" indent="-647700" algn="l">
              <a:lnSpc>
                <a:spcPct val="90000"/>
              </a:lnSpc>
              <a:spcBef>
                <a:spcPts val="1500"/>
              </a:spcBef>
              <a:spcAft>
                <a:spcPts val="0"/>
              </a:spcAft>
              <a:buClr>
                <a:schemeClr val="dk1"/>
              </a:buClr>
              <a:buSzPts val="3200"/>
              <a:buChar char="•"/>
              <a:defRPr sz="4800"/>
            </a:lvl1pPr>
            <a:lvl2pPr marL="1371600" lvl="1" indent="-609600" algn="l">
              <a:lnSpc>
                <a:spcPct val="90000"/>
              </a:lnSpc>
              <a:spcBef>
                <a:spcPts val="750"/>
              </a:spcBef>
              <a:spcAft>
                <a:spcPts val="0"/>
              </a:spcAft>
              <a:buClr>
                <a:schemeClr val="dk1"/>
              </a:buClr>
              <a:buSzPts val="2800"/>
              <a:buChar char="•"/>
              <a:defRPr sz="4200"/>
            </a:lvl2pPr>
            <a:lvl3pPr marL="2057400" lvl="2" indent="-571500" algn="l">
              <a:lnSpc>
                <a:spcPct val="90000"/>
              </a:lnSpc>
              <a:spcBef>
                <a:spcPts val="750"/>
              </a:spcBef>
              <a:spcAft>
                <a:spcPts val="0"/>
              </a:spcAft>
              <a:buClr>
                <a:schemeClr val="dk1"/>
              </a:buClr>
              <a:buSzPts val="2400"/>
              <a:buChar char="•"/>
              <a:defRPr sz="3600"/>
            </a:lvl3pPr>
            <a:lvl4pPr marL="2743200" lvl="3" indent="-533400" algn="l">
              <a:lnSpc>
                <a:spcPct val="90000"/>
              </a:lnSpc>
              <a:spcBef>
                <a:spcPts val="750"/>
              </a:spcBef>
              <a:spcAft>
                <a:spcPts val="0"/>
              </a:spcAft>
              <a:buClr>
                <a:schemeClr val="dk1"/>
              </a:buClr>
              <a:buSzPts val="2000"/>
              <a:buChar char="•"/>
              <a:defRPr sz="3000"/>
            </a:lvl4pPr>
            <a:lvl5pPr marL="3429000" lvl="4" indent="-533400" algn="l">
              <a:lnSpc>
                <a:spcPct val="90000"/>
              </a:lnSpc>
              <a:spcBef>
                <a:spcPts val="750"/>
              </a:spcBef>
              <a:spcAft>
                <a:spcPts val="0"/>
              </a:spcAft>
              <a:buClr>
                <a:schemeClr val="dk1"/>
              </a:buClr>
              <a:buSzPts val="2000"/>
              <a:buChar char="•"/>
              <a:defRPr sz="3000"/>
            </a:lvl5pPr>
            <a:lvl6pPr marL="4114800" lvl="5" indent="-533400" algn="l">
              <a:lnSpc>
                <a:spcPct val="90000"/>
              </a:lnSpc>
              <a:spcBef>
                <a:spcPts val="750"/>
              </a:spcBef>
              <a:spcAft>
                <a:spcPts val="0"/>
              </a:spcAft>
              <a:buClr>
                <a:schemeClr val="dk1"/>
              </a:buClr>
              <a:buSzPts val="2000"/>
              <a:buChar char="•"/>
              <a:defRPr sz="3000"/>
            </a:lvl6pPr>
            <a:lvl7pPr marL="4800600" lvl="6" indent="-533400" algn="l">
              <a:lnSpc>
                <a:spcPct val="90000"/>
              </a:lnSpc>
              <a:spcBef>
                <a:spcPts val="750"/>
              </a:spcBef>
              <a:spcAft>
                <a:spcPts val="0"/>
              </a:spcAft>
              <a:buClr>
                <a:schemeClr val="dk1"/>
              </a:buClr>
              <a:buSzPts val="2000"/>
              <a:buChar char="•"/>
              <a:defRPr sz="3000"/>
            </a:lvl7pPr>
            <a:lvl8pPr marL="5486400" lvl="7" indent="-533400" algn="l">
              <a:lnSpc>
                <a:spcPct val="90000"/>
              </a:lnSpc>
              <a:spcBef>
                <a:spcPts val="750"/>
              </a:spcBef>
              <a:spcAft>
                <a:spcPts val="0"/>
              </a:spcAft>
              <a:buClr>
                <a:schemeClr val="dk1"/>
              </a:buClr>
              <a:buSzPts val="2000"/>
              <a:buChar char="•"/>
              <a:defRPr sz="3000"/>
            </a:lvl8pPr>
            <a:lvl9pPr marL="6172200" lvl="8" indent="-533400" algn="l">
              <a:lnSpc>
                <a:spcPct val="90000"/>
              </a:lnSpc>
              <a:spcBef>
                <a:spcPts val="750"/>
              </a:spcBef>
              <a:spcAft>
                <a:spcPts val="0"/>
              </a:spcAft>
              <a:buClr>
                <a:schemeClr val="dk1"/>
              </a:buClr>
              <a:buSzPts val="2000"/>
              <a:buChar char="•"/>
              <a:defRPr sz="3000"/>
            </a:lvl9pPr>
          </a:lstStyle>
          <a:p>
            <a:endParaRPr/>
          </a:p>
        </p:txBody>
      </p:sp>
      <p:sp>
        <p:nvSpPr>
          <p:cNvPr id="57" name="Google Shape;57;p17"/>
          <p:cNvSpPr txBox="1">
            <a:spLocks noGrp="1"/>
          </p:cNvSpPr>
          <p:nvPr>
            <p:ph type="body" idx="2"/>
          </p:nvPr>
        </p:nvSpPr>
        <p:spPr>
          <a:xfrm>
            <a:off x="1259683" y="3086100"/>
            <a:ext cx="5898356" cy="5717382"/>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chemeClr val="dk1"/>
              </a:buClr>
              <a:buSzPts val="1600"/>
              <a:buNone/>
              <a:defRPr sz="2400"/>
            </a:lvl1pPr>
            <a:lvl2pPr marL="1371600" lvl="1" indent="-342900" algn="l">
              <a:lnSpc>
                <a:spcPct val="90000"/>
              </a:lnSpc>
              <a:spcBef>
                <a:spcPts val="750"/>
              </a:spcBef>
              <a:spcAft>
                <a:spcPts val="0"/>
              </a:spcAft>
              <a:buClr>
                <a:schemeClr val="dk1"/>
              </a:buClr>
              <a:buSzPts val="1400"/>
              <a:buNone/>
              <a:defRPr sz="2100"/>
            </a:lvl2pPr>
            <a:lvl3pPr marL="2057400" lvl="2" indent="-342900" algn="l">
              <a:lnSpc>
                <a:spcPct val="90000"/>
              </a:lnSpc>
              <a:spcBef>
                <a:spcPts val="750"/>
              </a:spcBef>
              <a:spcAft>
                <a:spcPts val="0"/>
              </a:spcAft>
              <a:buClr>
                <a:schemeClr val="dk1"/>
              </a:buClr>
              <a:buSzPts val="1200"/>
              <a:buNone/>
              <a:defRPr sz="1800"/>
            </a:lvl3pPr>
            <a:lvl4pPr marL="2743200" lvl="3" indent="-342900" algn="l">
              <a:lnSpc>
                <a:spcPct val="90000"/>
              </a:lnSpc>
              <a:spcBef>
                <a:spcPts val="750"/>
              </a:spcBef>
              <a:spcAft>
                <a:spcPts val="0"/>
              </a:spcAft>
              <a:buClr>
                <a:schemeClr val="dk1"/>
              </a:buClr>
              <a:buSzPts val="1000"/>
              <a:buNone/>
              <a:defRPr sz="1500"/>
            </a:lvl4pPr>
            <a:lvl5pPr marL="3429000" lvl="4" indent="-342900" algn="l">
              <a:lnSpc>
                <a:spcPct val="90000"/>
              </a:lnSpc>
              <a:spcBef>
                <a:spcPts val="750"/>
              </a:spcBef>
              <a:spcAft>
                <a:spcPts val="0"/>
              </a:spcAft>
              <a:buClr>
                <a:schemeClr val="dk1"/>
              </a:buClr>
              <a:buSzPts val="1000"/>
              <a:buNone/>
              <a:defRPr sz="1500"/>
            </a:lvl5pPr>
            <a:lvl6pPr marL="4114800" lvl="5" indent="-342900" algn="l">
              <a:lnSpc>
                <a:spcPct val="90000"/>
              </a:lnSpc>
              <a:spcBef>
                <a:spcPts val="750"/>
              </a:spcBef>
              <a:spcAft>
                <a:spcPts val="0"/>
              </a:spcAft>
              <a:buClr>
                <a:schemeClr val="dk1"/>
              </a:buClr>
              <a:buSzPts val="1000"/>
              <a:buNone/>
              <a:defRPr sz="1500"/>
            </a:lvl6pPr>
            <a:lvl7pPr marL="4800600" lvl="6" indent="-342900" algn="l">
              <a:lnSpc>
                <a:spcPct val="90000"/>
              </a:lnSpc>
              <a:spcBef>
                <a:spcPts val="750"/>
              </a:spcBef>
              <a:spcAft>
                <a:spcPts val="0"/>
              </a:spcAft>
              <a:buClr>
                <a:schemeClr val="dk1"/>
              </a:buClr>
              <a:buSzPts val="1000"/>
              <a:buNone/>
              <a:defRPr sz="1500"/>
            </a:lvl7pPr>
            <a:lvl8pPr marL="5486400" lvl="7" indent="-342900" algn="l">
              <a:lnSpc>
                <a:spcPct val="90000"/>
              </a:lnSpc>
              <a:spcBef>
                <a:spcPts val="750"/>
              </a:spcBef>
              <a:spcAft>
                <a:spcPts val="0"/>
              </a:spcAft>
              <a:buClr>
                <a:schemeClr val="dk1"/>
              </a:buClr>
              <a:buSzPts val="1000"/>
              <a:buNone/>
              <a:defRPr sz="1500"/>
            </a:lvl8pPr>
            <a:lvl9pPr marL="6172200" lvl="8" indent="-342900" algn="l">
              <a:lnSpc>
                <a:spcPct val="90000"/>
              </a:lnSpc>
              <a:spcBef>
                <a:spcPts val="750"/>
              </a:spcBef>
              <a:spcAft>
                <a:spcPts val="0"/>
              </a:spcAft>
              <a:buClr>
                <a:schemeClr val="dk1"/>
              </a:buClr>
              <a:buSzPts val="1000"/>
              <a:buNone/>
              <a:defRPr sz="1500"/>
            </a:lvl9pPr>
          </a:lstStyle>
          <a:p>
            <a:endParaRPr/>
          </a:p>
        </p:txBody>
      </p:sp>
      <p:sp>
        <p:nvSpPr>
          <p:cNvPr id="58" name="Google Shape;58;p17"/>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59" name="Google Shape;59;p17"/>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60" name="Google Shape;60;p17"/>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371600">
              <a:buClr>
                <a:srgbClr val="000000"/>
              </a:buClr>
            </a:pPr>
            <a:fld id="{00000000-1234-1234-1234-123412341234}" type="slidenum">
              <a:rPr lang="vi-VN" kern="0" smtClean="0"/>
              <a:pPr defTabSz="1371600">
                <a:buClr>
                  <a:srgbClr val="000000"/>
                </a:buClr>
              </a:pPr>
              <a:t>‹#›</a:t>
            </a:fld>
            <a:endParaRPr lang="vi-VN" kern="0"/>
          </a:p>
        </p:txBody>
      </p:sp>
    </p:spTree>
    <p:extLst>
      <p:ext uri="{BB962C8B-B14F-4D97-AF65-F5344CB8AC3E}">
        <p14:creationId xmlns:p14="http://schemas.microsoft.com/office/powerpoint/2010/main" val="1556233117"/>
      </p:ext>
    </p:extLst>
  </p:cSld>
  <p:clrMapOvr>
    <a:masterClrMapping/>
  </p:clrMapOvr>
  <p:transition spd="med">
    <p:circl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8"/>
          <p:cNvSpPr txBox="1">
            <a:spLocks noGrp="1"/>
          </p:cNvSpPr>
          <p:nvPr>
            <p:ph type="title"/>
          </p:nvPr>
        </p:nvSpPr>
        <p:spPr>
          <a:xfrm>
            <a:off x="1259683"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8"/>
          <p:cNvSpPr>
            <a:spLocks noGrp="1"/>
          </p:cNvSpPr>
          <p:nvPr>
            <p:ph type="pic" idx="2"/>
          </p:nvPr>
        </p:nvSpPr>
        <p:spPr>
          <a:xfrm>
            <a:off x="7774782" y="1481138"/>
            <a:ext cx="9258300" cy="7310438"/>
          </a:xfrm>
          <a:prstGeom prst="rect">
            <a:avLst/>
          </a:prstGeom>
          <a:noFill/>
          <a:ln>
            <a:noFill/>
          </a:ln>
        </p:spPr>
      </p:sp>
      <p:sp>
        <p:nvSpPr>
          <p:cNvPr id="64" name="Google Shape;64;p18"/>
          <p:cNvSpPr txBox="1">
            <a:spLocks noGrp="1"/>
          </p:cNvSpPr>
          <p:nvPr>
            <p:ph type="body" idx="1"/>
          </p:nvPr>
        </p:nvSpPr>
        <p:spPr>
          <a:xfrm>
            <a:off x="1259683" y="3086100"/>
            <a:ext cx="5898356" cy="5717382"/>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chemeClr val="dk1"/>
              </a:buClr>
              <a:buSzPts val="1600"/>
              <a:buNone/>
              <a:defRPr sz="2400"/>
            </a:lvl1pPr>
            <a:lvl2pPr marL="1371600" lvl="1" indent="-342900" algn="l">
              <a:lnSpc>
                <a:spcPct val="90000"/>
              </a:lnSpc>
              <a:spcBef>
                <a:spcPts val="750"/>
              </a:spcBef>
              <a:spcAft>
                <a:spcPts val="0"/>
              </a:spcAft>
              <a:buClr>
                <a:schemeClr val="dk1"/>
              </a:buClr>
              <a:buSzPts val="1400"/>
              <a:buNone/>
              <a:defRPr sz="2100"/>
            </a:lvl2pPr>
            <a:lvl3pPr marL="2057400" lvl="2" indent="-342900" algn="l">
              <a:lnSpc>
                <a:spcPct val="90000"/>
              </a:lnSpc>
              <a:spcBef>
                <a:spcPts val="750"/>
              </a:spcBef>
              <a:spcAft>
                <a:spcPts val="0"/>
              </a:spcAft>
              <a:buClr>
                <a:schemeClr val="dk1"/>
              </a:buClr>
              <a:buSzPts val="1200"/>
              <a:buNone/>
              <a:defRPr sz="1800"/>
            </a:lvl3pPr>
            <a:lvl4pPr marL="2743200" lvl="3" indent="-342900" algn="l">
              <a:lnSpc>
                <a:spcPct val="90000"/>
              </a:lnSpc>
              <a:spcBef>
                <a:spcPts val="750"/>
              </a:spcBef>
              <a:spcAft>
                <a:spcPts val="0"/>
              </a:spcAft>
              <a:buClr>
                <a:schemeClr val="dk1"/>
              </a:buClr>
              <a:buSzPts val="1000"/>
              <a:buNone/>
              <a:defRPr sz="1500"/>
            </a:lvl4pPr>
            <a:lvl5pPr marL="3429000" lvl="4" indent="-342900" algn="l">
              <a:lnSpc>
                <a:spcPct val="90000"/>
              </a:lnSpc>
              <a:spcBef>
                <a:spcPts val="750"/>
              </a:spcBef>
              <a:spcAft>
                <a:spcPts val="0"/>
              </a:spcAft>
              <a:buClr>
                <a:schemeClr val="dk1"/>
              </a:buClr>
              <a:buSzPts val="1000"/>
              <a:buNone/>
              <a:defRPr sz="1500"/>
            </a:lvl5pPr>
            <a:lvl6pPr marL="4114800" lvl="5" indent="-342900" algn="l">
              <a:lnSpc>
                <a:spcPct val="90000"/>
              </a:lnSpc>
              <a:spcBef>
                <a:spcPts val="750"/>
              </a:spcBef>
              <a:spcAft>
                <a:spcPts val="0"/>
              </a:spcAft>
              <a:buClr>
                <a:schemeClr val="dk1"/>
              </a:buClr>
              <a:buSzPts val="1000"/>
              <a:buNone/>
              <a:defRPr sz="1500"/>
            </a:lvl6pPr>
            <a:lvl7pPr marL="4800600" lvl="6" indent="-342900" algn="l">
              <a:lnSpc>
                <a:spcPct val="90000"/>
              </a:lnSpc>
              <a:spcBef>
                <a:spcPts val="750"/>
              </a:spcBef>
              <a:spcAft>
                <a:spcPts val="0"/>
              </a:spcAft>
              <a:buClr>
                <a:schemeClr val="dk1"/>
              </a:buClr>
              <a:buSzPts val="1000"/>
              <a:buNone/>
              <a:defRPr sz="1500"/>
            </a:lvl7pPr>
            <a:lvl8pPr marL="5486400" lvl="7" indent="-342900" algn="l">
              <a:lnSpc>
                <a:spcPct val="90000"/>
              </a:lnSpc>
              <a:spcBef>
                <a:spcPts val="750"/>
              </a:spcBef>
              <a:spcAft>
                <a:spcPts val="0"/>
              </a:spcAft>
              <a:buClr>
                <a:schemeClr val="dk1"/>
              </a:buClr>
              <a:buSzPts val="1000"/>
              <a:buNone/>
              <a:defRPr sz="1500"/>
            </a:lvl8pPr>
            <a:lvl9pPr marL="6172200" lvl="8" indent="-342900" algn="l">
              <a:lnSpc>
                <a:spcPct val="90000"/>
              </a:lnSpc>
              <a:spcBef>
                <a:spcPts val="750"/>
              </a:spcBef>
              <a:spcAft>
                <a:spcPts val="0"/>
              </a:spcAft>
              <a:buClr>
                <a:schemeClr val="dk1"/>
              </a:buClr>
              <a:buSzPts val="1000"/>
              <a:buNone/>
              <a:defRPr sz="1500"/>
            </a:lvl9pPr>
          </a:lstStyle>
          <a:p>
            <a:endParaRPr/>
          </a:p>
        </p:txBody>
      </p:sp>
      <p:sp>
        <p:nvSpPr>
          <p:cNvPr id="65" name="Google Shape;65;p18"/>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66" name="Google Shape;66;p18"/>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67" name="Google Shape;67;p18"/>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371600">
              <a:buClr>
                <a:srgbClr val="000000"/>
              </a:buClr>
            </a:pPr>
            <a:fld id="{00000000-1234-1234-1234-123412341234}" type="slidenum">
              <a:rPr lang="vi-VN" kern="0" smtClean="0"/>
              <a:pPr defTabSz="1371600">
                <a:buClr>
                  <a:srgbClr val="000000"/>
                </a:buClr>
              </a:pPr>
              <a:t>‹#›</a:t>
            </a:fld>
            <a:endParaRPr lang="vi-VN" kern="0"/>
          </a:p>
        </p:txBody>
      </p:sp>
    </p:spTree>
    <p:extLst>
      <p:ext uri="{BB962C8B-B14F-4D97-AF65-F5344CB8AC3E}">
        <p14:creationId xmlns:p14="http://schemas.microsoft.com/office/powerpoint/2010/main" val="3329371077"/>
      </p:ext>
    </p:extLst>
  </p:cSld>
  <p:clrMapOvr>
    <a:masterClrMapping/>
  </p:clrMapOvr>
  <p:transition spd="med">
    <p:circl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9"/>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9"/>
          <p:cNvSpPr txBox="1">
            <a:spLocks noGrp="1"/>
          </p:cNvSpPr>
          <p:nvPr>
            <p:ph type="body" idx="1"/>
          </p:nvPr>
        </p:nvSpPr>
        <p:spPr>
          <a:xfrm rot="5400000">
            <a:off x="5880497" y="-1884759"/>
            <a:ext cx="6527007" cy="15773400"/>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71" name="Google Shape;71;p19"/>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72" name="Google Shape;72;p19"/>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73" name="Google Shape;73;p19"/>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371600">
              <a:buClr>
                <a:srgbClr val="000000"/>
              </a:buClr>
            </a:pPr>
            <a:fld id="{00000000-1234-1234-1234-123412341234}" type="slidenum">
              <a:rPr lang="vi-VN" kern="0" smtClean="0"/>
              <a:pPr defTabSz="1371600">
                <a:buClr>
                  <a:srgbClr val="000000"/>
                </a:buClr>
              </a:pPr>
              <a:t>‹#›</a:t>
            </a:fld>
            <a:endParaRPr lang="vi-VN" kern="0"/>
          </a:p>
        </p:txBody>
      </p:sp>
    </p:spTree>
    <p:extLst>
      <p:ext uri="{BB962C8B-B14F-4D97-AF65-F5344CB8AC3E}">
        <p14:creationId xmlns:p14="http://schemas.microsoft.com/office/powerpoint/2010/main" val="1587669733"/>
      </p:ext>
    </p:extLst>
  </p:cSld>
  <p:clrMapOvr>
    <a:masterClrMapping/>
  </p:clrMapOvr>
  <p:transition spd="med">
    <p:circl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20"/>
          <p:cNvSpPr txBox="1">
            <a:spLocks noGrp="1"/>
          </p:cNvSpPr>
          <p:nvPr>
            <p:ph type="title"/>
          </p:nvPr>
        </p:nvSpPr>
        <p:spPr>
          <a:xfrm rot="5400000">
            <a:off x="10700147" y="2934891"/>
            <a:ext cx="8717757" cy="39433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0"/>
          <p:cNvSpPr txBox="1">
            <a:spLocks noGrp="1"/>
          </p:cNvSpPr>
          <p:nvPr>
            <p:ph type="body" idx="1"/>
          </p:nvPr>
        </p:nvSpPr>
        <p:spPr>
          <a:xfrm rot="5400000">
            <a:off x="2699147" y="-894159"/>
            <a:ext cx="8717757" cy="11601450"/>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77" name="Google Shape;77;p20"/>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78" name="Google Shape;78;p20"/>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79" name="Google Shape;79;p2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371600">
              <a:buClr>
                <a:srgbClr val="000000"/>
              </a:buClr>
            </a:pPr>
            <a:fld id="{00000000-1234-1234-1234-123412341234}" type="slidenum">
              <a:rPr lang="vi-VN" kern="0" smtClean="0"/>
              <a:pPr defTabSz="1371600">
                <a:buClr>
                  <a:srgbClr val="000000"/>
                </a:buClr>
              </a:pPr>
              <a:t>‹#›</a:t>
            </a:fld>
            <a:endParaRPr lang="vi-VN" kern="0"/>
          </a:p>
        </p:txBody>
      </p:sp>
    </p:spTree>
    <p:extLst>
      <p:ext uri="{BB962C8B-B14F-4D97-AF65-F5344CB8AC3E}">
        <p14:creationId xmlns:p14="http://schemas.microsoft.com/office/powerpoint/2010/main" val="2779290304"/>
      </p:ext>
    </p:extLst>
  </p:cSld>
  <p:clrMapOvr>
    <a:masterClrMapping/>
  </p:clrMapOvr>
  <p:transition spd="med">
    <p:circl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10/09/2025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10/09/2025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10/09/2025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10/09/2025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10/09/2025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10/09/2025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10/09/2025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9"/>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9"/>
          <p:cNvSpPr txBox="1">
            <a:spLocks noGrp="1"/>
          </p:cNvSpPr>
          <p:nvPr>
            <p:ph type="body" idx="1"/>
          </p:nvPr>
        </p:nvSpPr>
        <p:spPr>
          <a:xfrm>
            <a:off x="1257300" y="2738438"/>
            <a:ext cx="15773400" cy="6527007"/>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9"/>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pPr defTabSz="1371600">
              <a:buClr>
                <a:srgbClr val="000000"/>
              </a:buClr>
            </a:pPr>
            <a:endParaRPr lang="en-US" kern="0"/>
          </a:p>
        </p:txBody>
      </p:sp>
      <p:sp>
        <p:nvSpPr>
          <p:cNvPr id="9" name="Google Shape;9;p9"/>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pPr defTabSz="1371600">
              <a:buClr>
                <a:srgbClr val="000000"/>
              </a:buClr>
            </a:pPr>
            <a:endParaRPr lang="en-US" kern="0"/>
          </a:p>
        </p:txBody>
      </p:sp>
      <p:sp>
        <p:nvSpPr>
          <p:cNvPr id="10" name="Google Shape;10;p9"/>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800" b="0" i="0" u="none" strike="noStrike" cap="none">
                <a:solidFill>
                  <a:srgbClr val="888888"/>
                </a:solidFill>
                <a:latin typeface="Calibri"/>
                <a:ea typeface="Calibri"/>
                <a:cs typeface="Calibri"/>
                <a:sym typeface="Calibri"/>
              </a:defRPr>
            </a:lvl1pPr>
            <a:lvl2pPr marL="0" marR="0" lvl="1" indent="0" algn="r" rtl="0">
              <a:spcBef>
                <a:spcPts val="0"/>
              </a:spcBef>
              <a:buNone/>
              <a:defRPr sz="1800" b="0" i="0" u="none" strike="noStrike" cap="none">
                <a:solidFill>
                  <a:srgbClr val="888888"/>
                </a:solidFill>
                <a:latin typeface="Calibri"/>
                <a:ea typeface="Calibri"/>
                <a:cs typeface="Calibri"/>
                <a:sym typeface="Calibri"/>
              </a:defRPr>
            </a:lvl2pPr>
            <a:lvl3pPr marL="0" marR="0" lvl="2" indent="0" algn="r" rtl="0">
              <a:spcBef>
                <a:spcPts val="0"/>
              </a:spcBef>
              <a:buNone/>
              <a:defRPr sz="1800" b="0" i="0" u="none" strike="noStrike" cap="none">
                <a:solidFill>
                  <a:srgbClr val="888888"/>
                </a:solidFill>
                <a:latin typeface="Calibri"/>
                <a:ea typeface="Calibri"/>
                <a:cs typeface="Calibri"/>
                <a:sym typeface="Calibri"/>
              </a:defRPr>
            </a:lvl3pPr>
            <a:lvl4pPr marL="0" marR="0" lvl="3" indent="0" algn="r" rtl="0">
              <a:spcBef>
                <a:spcPts val="0"/>
              </a:spcBef>
              <a:buNone/>
              <a:defRPr sz="1800" b="0" i="0" u="none" strike="noStrike" cap="none">
                <a:solidFill>
                  <a:srgbClr val="888888"/>
                </a:solidFill>
                <a:latin typeface="Calibri"/>
                <a:ea typeface="Calibri"/>
                <a:cs typeface="Calibri"/>
                <a:sym typeface="Calibri"/>
              </a:defRPr>
            </a:lvl4pPr>
            <a:lvl5pPr marL="0" marR="0" lvl="4" indent="0" algn="r" rtl="0">
              <a:spcBef>
                <a:spcPts val="0"/>
              </a:spcBef>
              <a:buNone/>
              <a:defRPr sz="1800" b="0" i="0" u="none" strike="noStrike" cap="none">
                <a:solidFill>
                  <a:srgbClr val="888888"/>
                </a:solidFill>
                <a:latin typeface="Calibri"/>
                <a:ea typeface="Calibri"/>
                <a:cs typeface="Calibri"/>
                <a:sym typeface="Calibri"/>
              </a:defRPr>
            </a:lvl5pPr>
            <a:lvl6pPr marL="0" marR="0" lvl="5" indent="0" algn="r" rtl="0">
              <a:spcBef>
                <a:spcPts val="0"/>
              </a:spcBef>
              <a:buNone/>
              <a:defRPr sz="1800" b="0" i="0" u="none" strike="noStrike" cap="none">
                <a:solidFill>
                  <a:srgbClr val="888888"/>
                </a:solidFill>
                <a:latin typeface="Calibri"/>
                <a:ea typeface="Calibri"/>
                <a:cs typeface="Calibri"/>
                <a:sym typeface="Calibri"/>
              </a:defRPr>
            </a:lvl6pPr>
            <a:lvl7pPr marL="0" marR="0" lvl="6" indent="0" algn="r" rtl="0">
              <a:spcBef>
                <a:spcPts val="0"/>
              </a:spcBef>
              <a:buNone/>
              <a:defRPr sz="1800" b="0" i="0" u="none" strike="noStrike" cap="none">
                <a:solidFill>
                  <a:srgbClr val="888888"/>
                </a:solidFill>
                <a:latin typeface="Calibri"/>
                <a:ea typeface="Calibri"/>
                <a:cs typeface="Calibri"/>
                <a:sym typeface="Calibri"/>
              </a:defRPr>
            </a:lvl7pPr>
            <a:lvl8pPr marL="0" marR="0" lvl="7" indent="0" algn="r" rtl="0">
              <a:spcBef>
                <a:spcPts val="0"/>
              </a:spcBef>
              <a:buNone/>
              <a:defRPr sz="1800" b="0" i="0" u="none" strike="noStrike" cap="none">
                <a:solidFill>
                  <a:srgbClr val="888888"/>
                </a:solidFill>
                <a:latin typeface="Calibri"/>
                <a:ea typeface="Calibri"/>
                <a:cs typeface="Calibri"/>
                <a:sym typeface="Calibri"/>
              </a:defRPr>
            </a:lvl8pPr>
            <a:lvl9pPr marL="0" marR="0" lvl="8" indent="0" algn="r" rtl="0">
              <a:spcBef>
                <a:spcPts val="0"/>
              </a:spcBef>
              <a:buNone/>
              <a:defRPr sz="1800" b="0" i="0" u="none" strike="noStrike" cap="none">
                <a:solidFill>
                  <a:srgbClr val="888888"/>
                </a:solidFill>
                <a:latin typeface="Calibri"/>
                <a:ea typeface="Calibri"/>
                <a:cs typeface="Calibri"/>
                <a:sym typeface="Calibri"/>
              </a:defRPr>
            </a:lvl9pPr>
          </a:lstStyle>
          <a:p>
            <a:pPr defTabSz="1371600">
              <a:buClr>
                <a:srgbClr val="000000"/>
              </a:buClr>
            </a:pPr>
            <a:fld id="{00000000-1234-1234-1234-123412341234}" type="slidenum">
              <a:rPr lang="vi-VN" kern="0" smtClean="0"/>
              <a:pPr defTabSz="1371600">
                <a:buClr>
                  <a:srgbClr val="000000"/>
                </a:buClr>
              </a:pPr>
              <a:t>‹#›</a:t>
            </a:fld>
            <a:endParaRPr lang="vi-VN" kern="0"/>
          </a:p>
        </p:txBody>
      </p:sp>
    </p:spTree>
    <p:extLst>
      <p:ext uri="{BB962C8B-B14F-4D97-AF65-F5344CB8AC3E}">
        <p14:creationId xmlns:p14="http://schemas.microsoft.com/office/powerpoint/2010/main" val="3109874457"/>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circl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microsoft.com/office/2007/relationships/hdphoto" Target="../media/hdphoto3.wdp"/><Relationship Id="rId7" Type="http://schemas.microsoft.com/office/2007/relationships/hdphoto" Target="../media/hdphoto4.wdp"/><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430.png"/><Relationship Id="rId10" Type="http://schemas.openxmlformats.org/officeDocument/2006/relationships/image" Target="../media/image38.png"/><Relationship Id="rId4" Type="http://schemas.openxmlformats.org/officeDocument/2006/relationships/image" Target="../media/image420.png"/><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microsoft.com/office/2007/relationships/hdphoto" Target="../media/hdphoto3.wdp"/><Relationship Id="rId7" Type="http://schemas.microsoft.com/office/2007/relationships/hdphoto" Target="../media/hdphoto4.wdp"/><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48.png"/><Relationship Id="rId10" Type="http://schemas.openxmlformats.org/officeDocument/2006/relationships/image" Target="../media/image38.png"/><Relationship Id="rId4" Type="http://schemas.openxmlformats.org/officeDocument/2006/relationships/image" Target="../media/image420.png"/><Relationship Id="rId9" Type="http://schemas.openxmlformats.org/officeDocument/2006/relationships/image" Target="../media/image37.png"/></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9.png"/><Relationship Id="rId7" Type="http://schemas.openxmlformats.org/officeDocument/2006/relationships/image" Target="../media/image24.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51.png"/><Relationship Id="rId5" Type="http://schemas.microsoft.com/office/2007/relationships/hdphoto" Target="../media/hdphoto1.wdp"/><Relationship Id="rId10" Type="http://schemas.microsoft.com/office/2007/relationships/hdphoto" Target="../media/hdphoto5.wdp"/><Relationship Id="rId4" Type="http://schemas.openxmlformats.org/officeDocument/2006/relationships/image" Target="../media/image21.png"/><Relationship Id="rId9"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40.png"/><Relationship Id="rId2" Type="http://schemas.openxmlformats.org/officeDocument/2006/relationships/image" Target="../media/image34.png"/><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39.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0.png"/><Relationship Id="rId7" Type="http://schemas.openxmlformats.org/officeDocument/2006/relationships/image" Target="../media/image53.png"/><Relationship Id="rId2" Type="http://schemas.openxmlformats.org/officeDocument/2006/relationships/image" Target="../media/image2.jpeg"/><Relationship Id="rId1" Type="http://schemas.openxmlformats.org/officeDocument/2006/relationships/slideLayout" Target="../slideLayouts/slideLayout7.xml"/><Relationship Id="rId11" Type="http://schemas.microsoft.com/office/2007/relationships/hdphoto" Target="../media/hdphoto2.wdp"/><Relationship Id="rId10" Type="http://schemas.openxmlformats.org/officeDocument/2006/relationships/image" Target="../media/image33.png"/><Relationship Id="rId4" Type="http://schemas.openxmlformats.org/officeDocument/2006/relationships/image" Target="../media/image31.svg"/><Relationship Id="rId9"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43.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15.sv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svg"/></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44.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8" Type="http://schemas.openxmlformats.org/officeDocument/2006/relationships/image" Target="../media/image52.png"/><Relationship Id="rId3" Type="http://schemas.microsoft.com/office/2007/relationships/hdphoto" Target="../media/hdphoto3.wdp"/><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66.png"/></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70.png"/><Relationship Id="rId7" Type="http://schemas.openxmlformats.org/officeDocument/2006/relationships/image" Target="../media/image54.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72.png"/><Relationship Id="rId4" Type="http://schemas.openxmlformats.org/officeDocument/2006/relationships/image" Target="../media/image71.png"/></Relationships>
</file>

<file path=ppt/slides/_rels/slide2.xml.rels><?xml version="1.0" encoding="UTF-8" standalone="yes"?>
<Relationships xmlns="http://schemas.openxmlformats.org/package/2006/relationships"><Relationship Id="rId18" Type="http://schemas.openxmlformats.org/officeDocument/2006/relationships/image" Target="../media/image7.png"/><Relationship Id="rId3" Type="http://schemas.openxmlformats.org/officeDocument/2006/relationships/image" Target="../media/image4.png"/><Relationship Id="rId17" Type="http://schemas.openxmlformats.org/officeDocument/2006/relationships/image" Target="../media/image510.png"/><Relationship Id="rId2" Type="http://schemas.openxmlformats.org/officeDocument/2006/relationships/image" Target="../media/image2.jpeg"/><Relationship Id="rId20"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6.png"/><Relationship Id="rId19" Type="http://schemas.openxmlformats.org/officeDocument/2006/relationships/image" Target="../media/image8.png"/><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8" Type="http://schemas.openxmlformats.org/officeDocument/2006/relationships/image" Target="../media/image77.png"/><Relationship Id="rId3" Type="http://schemas.microsoft.com/office/2007/relationships/hdphoto" Target="../media/hdphoto3.wdp"/><Relationship Id="rId7" Type="http://schemas.openxmlformats.org/officeDocument/2006/relationships/image" Target="../media/image80.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10" Type="http://schemas.openxmlformats.org/officeDocument/2006/relationships/image" Target="../media/image56.png"/><Relationship Id="rId4" Type="http://schemas.openxmlformats.org/officeDocument/2006/relationships/image" Target="../media/image37.png"/><Relationship Id="rId9" Type="http://schemas.openxmlformats.org/officeDocument/2006/relationships/image" Target="../media/image55.png"/></Relationships>
</file>

<file path=ppt/slides/_rels/slide21.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7.png"/><Relationship Id="rId12" Type="http://schemas.openxmlformats.org/officeDocument/2006/relationships/image" Target="../media/image90.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43.png"/><Relationship Id="rId5" Type="http://schemas.microsoft.com/office/2007/relationships/hdphoto" Target="../media/hdphoto1.wdp"/><Relationship Id="rId10" Type="http://schemas.openxmlformats.org/officeDocument/2006/relationships/image" Target="../media/image42.png"/><Relationship Id="rId4" Type="http://schemas.openxmlformats.org/officeDocument/2006/relationships/image" Target="../media/image21.png"/><Relationship Id="rId9" Type="http://schemas.openxmlformats.org/officeDocument/2006/relationships/image" Target="../media/image89.png"/></Relationships>
</file>

<file path=ppt/slides/_rels/slide22.xml.rels><?xml version="1.0" encoding="UTF-8" standalone="yes"?>
<Relationships xmlns="http://schemas.openxmlformats.org/package/2006/relationships"><Relationship Id="rId13" Type="http://schemas.openxmlformats.org/officeDocument/2006/relationships/image" Target="../media/image96.png"/><Relationship Id="rId3" Type="http://schemas.openxmlformats.org/officeDocument/2006/relationships/image" Target="../media/image57.png"/><Relationship Id="rId12" Type="http://schemas.openxmlformats.org/officeDocument/2006/relationships/image" Target="../media/image950.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9.png"/><Relationship Id="rId15" Type="http://schemas.openxmlformats.org/officeDocument/2006/relationships/image" Target="../media/image62.png"/><Relationship Id="rId4" Type="http://schemas.openxmlformats.org/officeDocument/2006/relationships/image" Target="../media/image58.svg"/><Relationship Id="rId1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svg"/></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99.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6.wdp"/><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101.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9.png"/><Relationship Id="rId7" Type="http://schemas.openxmlformats.org/officeDocument/2006/relationships/image" Target="../media/image67.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103.pn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8.png"/><Relationship Id="rId2" Type="http://schemas.openxmlformats.org/officeDocument/2006/relationships/image" Target="../media/image2.jpeg"/><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68.pn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8" Type="http://schemas.microsoft.com/office/2007/relationships/hdphoto" Target="../media/hdphoto9.wdp"/><Relationship Id="rId3" Type="http://schemas.microsoft.com/office/2007/relationships/hdphoto" Target="../media/hdphoto3.wdp"/><Relationship Id="rId7" Type="http://schemas.openxmlformats.org/officeDocument/2006/relationships/image" Target="../media/image69.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110.png"/><Relationship Id="rId11" Type="http://schemas.openxmlformats.org/officeDocument/2006/relationships/image" Target="../media/image73.png"/><Relationship Id="rId5" Type="http://schemas.openxmlformats.org/officeDocument/2006/relationships/image" Target="../media/image38.png"/><Relationship Id="rId10" Type="http://schemas.openxmlformats.org/officeDocument/2006/relationships/image" Target="../media/image24.png"/><Relationship Id="rId4" Type="http://schemas.openxmlformats.org/officeDocument/2006/relationships/image" Target="../media/image109.png"/><Relationship Id="rId9" Type="http://schemas.openxmlformats.org/officeDocument/2006/relationships/image" Target="../media/image36.png"/></Relationships>
</file>

<file path=ppt/slides/_rels/slide29.xml.rels><?xml version="1.0" encoding="UTF-8" standalone="yes"?>
<Relationships xmlns="http://schemas.openxmlformats.org/package/2006/relationships"><Relationship Id="rId8" Type="http://schemas.openxmlformats.org/officeDocument/2006/relationships/image" Target="../media/image73.png"/><Relationship Id="rId3" Type="http://schemas.microsoft.com/office/2007/relationships/hdphoto" Target="../media/hdphoto3.wdp"/><Relationship Id="rId7" Type="http://schemas.openxmlformats.org/officeDocument/2006/relationships/image" Target="../media/image24.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113.png"/><Relationship Id="rId11" Type="http://schemas.openxmlformats.org/officeDocument/2006/relationships/image" Target="../media/image36.png"/><Relationship Id="rId5" Type="http://schemas.openxmlformats.org/officeDocument/2006/relationships/image" Target="../media/image38.png"/><Relationship Id="rId10" Type="http://schemas.microsoft.com/office/2007/relationships/hdphoto" Target="../media/hdphoto10.wdp"/><Relationship Id="rId4" Type="http://schemas.openxmlformats.org/officeDocument/2006/relationships/image" Target="../media/image109.png"/><Relationship Id="rId9" Type="http://schemas.openxmlformats.org/officeDocument/2006/relationships/image" Target="../media/image74.png"/></Relationships>
</file>

<file path=ppt/slides/_rels/slide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5.png"/><Relationship Id="rId5" Type="http://schemas.openxmlformats.org/officeDocument/2006/relationships/image" Target="../media/image115.png"/><Relationship Id="rId10" Type="http://schemas.microsoft.com/office/2007/relationships/hdphoto" Target="../media/hdphoto11.wdp"/><Relationship Id="rId4" Type="http://schemas.microsoft.com/office/2007/relationships/hdphoto" Target="../media/hdphoto1.wdp"/><Relationship Id="rId9" Type="http://schemas.openxmlformats.org/officeDocument/2006/relationships/image" Target="../media/image75.png"/></Relationships>
</file>

<file path=ppt/slides/_rels/slide31.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24.png"/><Relationship Id="rId7" Type="http://schemas.openxmlformats.org/officeDocument/2006/relationships/image" Target="../media/image117.png"/><Relationship Id="rId2" Type="http://schemas.openxmlformats.org/officeDocument/2006/relationships/image" Target="../media/image2.jpeg"/><Relationship Id="rId1" Type="http://schemas.openxmlformats.org/officeDocument/2006/relationships/slideLayout" Target="../slideLayouts/slideLayout7.xml"/><Relationship Id="rId6" Type="http://schemas.microsoft.com/office/2007/relationships/hdphoto" Target="../media/hdphoto11.wdp"/><Relationship Id="rId11" Type="http://schemas.openxmlformats.org/officeDocument/2006/relationships/image" Target="../media/image76.png"/><Relationship Id="rId5" Type="http://schemas.openxmlformats.org/officeDocument/2006/relationships/image" Target="../media/image75.png"/><Relationship Id="rId10" Type="http://schemas.openxmlformats.org/officeDocument/2006/relationships/image" Target="../media/image120.png"/><Relationship Id="rId4" Type="http://schemas.openxmlformats.org/officeDocument/2006/relationships/image" Target="../media/image9.png"/><Relationship Id="rId9" Type="http://schemas.openxmlformats.org/officeDocument/2006/relationships/image" Target="../media/image119.png"/></Relationships>
</file>

<file path=ppt/slides/_rels/slide32.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29.png"/><Relationship Id="rId7" Type="http://schemas.openxmlformats.org/officeDocument/2006/relationships/image" Target="../media/image81.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2.png"/><Relationship Id="rId4" Type="http://schemas.openxmlformats.org/officeDocument/2006/relationships/image" Target="../media/image82.png"/></Relationships>
</file>

<file path=ppt/slides/_rels/slide34.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82.png"/><Relationship Id="rId7" Type="http://schemas.microsoft.com/office/2007/relationships/hdphoto" Target="../media/hdphoto13.wdp"/><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38.png"/><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130.png"/><Relationship Id="rId7" Type="http://schemas.openxmlformats.org/officeDocument/2006/relationships/image" Target="../media/image85.png"/><Relationship Id="rId2" Type="http://schemas.openxmlformats.org/officeDocument/2006/relationships/image" Target="../media/image34.png"/><Relationship Id="rId1" Type="http://schemas.openxmlformats.org/officeDocument/2006/relationships/slideLayout" Target="../slideLayouts/slideLayout7.xml"/><Relationship Id="rId6" Type="http://schemas.microsoft.com/office/2007/relationships/hdphoto" Target="../media/hdphoto14.wdp"/><Relationship Id="rId5" Type="http://schemas.openxmlformats.org/officeDocument/2006/relationships/image" Target="../media/image84.png"/><Relationship Id="rId10" Type="http://schemas.openxmlformats.org/officeDocument/2006/relationships/image" Target="../media/image24.png"/><Relationship Id="rId4" Type="http://schemas.openxmlformats.org/officeDocument/2006/relationships/image" Target="../media/image132.png"/><Relationship Id="rId9" Type="http://schemas.openxmlformats.org/officeDocument/2006/relationships/image" Target="../media/image91.png"/></Relationships>
</file>

<file path=ppt/slides/_rels/slide36.xml.rels><?xml version="1.0" encoding="UTF-8" standalone="yes"?>
<Relationships xmlns="http://schemas.openxmlformats.org/package/2006/relationships"><Relationship Id="rId8" Type="http://schemas.openxmlformats.org/officeDocument/2006/relationships/image" Target="../media/image86.png"/><Relationship Id="rId7" Type="http://schemas.openxmlformats.org/officeDocument/2006/relationships/image" Target="../media/image85.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139.png"/><Relationship Id="rId5" Type="http://schemas.openxmlformats.org/officeDocument/2006/relationships/image" Target="../media/image138.png"/><Relationship Id="rId10" Type="http://schemas.openxmlformats.org/officeDocument/2006/relationships/image" Target="../media/image42.png"/><Relationship Id="rId4" Type="http://schemas.openxmlformats.org/officeDocument/2006/relationships/image" Target="../media/image137.png"/><Relationship Id="rId9" Type="http://schemas.openxmlformats.org/officeDocument/2006/relationships/image" Target="../media/image91.png"/></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93.png"/><Relationship Id="rId3" Type="http://schemas.microsoft.com/office/2007/relationships/hdphoto" Target="../media/hdphoto3.wdp"/><Relationship Id="rId7" Type="http://schemas.openxmlformats.org/officeDocument/2006/relationships/image" Target="../media/image149.png"/><Relationship Id="rId12" Type="http://schemas.openxmlformats.org/officeDocument/2006/relationships/image" Target="../media/image43.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92.png"/><Relationship Id="rId11" Type="http://schemas.openxmlformats.org/officeDocument/2006/relationships/image" Target="../media/image94.png"/><Relationship Id="rId5" Type="http://schemas.openxmlformats.org/officeDocument/2006/relationships/image" Target="../media/image24.png"/><Relationship Id="rId10" Type="http://schemas.openxmlformats.org/officeDocument/2006/relationships/image" Target="../media/image151.png"/><Relationship Id="rId4" Type="http://schemas.openxmlformats.org/officeDocument/2006/relationships/image" Target="../media/image147.png"/><Relationship Id="rId9" Type="http://schemas.microsoft.com/office/2007/relationships/hdphoto" Target="../media/hdphoto15.wdp"/></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5.svg"/></Relationships>
</file>

<file path=ppt/slides/_rels/slide40.xml.rels><?xml version="1.0" encoding="UTF-8" standalone="yes"?>
<Relationships xmlns="http://schemas.openxmlformats.org/package/2006/relationships"><Relationship Id="rId8" Type="http://schemas.openxmlformats.org/officeDocument/2006/relationships/image" Target="../media/image154.png"/><Relationship Id="rId3" Type="http://schemas.microsoft.com/office/2007/relationships/hdphoto" Target="../media/hdphoto3.wdp"/><Relationship Id="rId7" Type="http://schemas.openxmlformats.org/officeDocument/2006/relationships/image" Target="../media/image153.png"/><Relationship Id="rId12" Type="http://schemas.microsoft.com/office/2007/relationships/hdphoto" Target="../media/hdphoto16.wdp"/><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92.png"/><Relationship Id="rId11" Type="http://schemas.openxmlformats.org/officeDocument/2006/relationships/image" Target="../media/image95.png"/><Relationship Id="rId5" Type="http://schemas.openxmlformats.org/officeDocument/2006/relationships/image" Target="../media/image24.png"/><Relationship Id="rId10" Type="http://schemas.openxmlformats.org/officeDocument/2006/relationships/image" Target="../media/image43.png"/><Relationship Id="rId4" Type="http://schemas.openxmlformats.org/officeDocument/2006/relationships/image" Target="../media/image147.png"/><Relationship Id="rId9" Type="http://schemas.openxmlformats.org/officeDocument/2006/relationships/image" Target="../media/image94.png"/></Relationships>
</file>

<file path=ppt/slides/_rels/slide41.xml.rels><?xml version="1.0" encoding="UTF-8" standalone="yes"?>
<Relationships xmlns="http://schemas.openxmlformats.org/package/2006/relationships"><Relationship Id="rId8" Type="http://schemas.openxmlformats.org/officeDocument/2006/relationships/image" Target="../media/image97.png"/><Relationship Id="rId3" Type="http://schemas.microsoft.com/office/2007/relationships/hdphoto" Target="../media/hdphoto3.wdp"/><Relationship Id="rId7" Type="http://schemas.openxmlformats.org/officeDocument/2006/relationships/image" Target="../media/image43.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2.png"/><Relationship Id="rId4" Type="http://schemas.openxmlformats.org/officeDocument/2006/relationships/image" Target="../media/image24.png"/><Relationship Id="rId9" Type="http://schemas.microsoft.com/office/2007/relationships/hdphoto" Target="../media/hdphoto17.wdp"/></Relationships>
</file>

<file path=ppt/slides/_rels/slide42.xml.rels><?xml version="1.0" encoding="UTF-8" standalone="yes"?>
<Relationships xmlns="http://schemas.openxmlformats.org/package/2006/relationships"><Relationship Id="rId8" Type="http://schemas.openxmlformats.org/officeDocument/2006/relationships/image" Target="../media/image159.png"/><Relationship Id="rId3" Type="http://schemas.microsoft.com/office/2007/relationships/hdphoto" Target="../media/hdphoto3.wdp"/><Relationship Id="rId7" Type="http://schemas.openxmlformats.org/officeDocument/2006/relationships/image" Target="../media/image158.png"/><Relationship Id="rId12" Type="http://schemas.microsoft.com/office/2007/relationships/hdphoto" Target="../media/hdphoto18.wdp"/><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92.png"/><Relationship Id="rId11" Type="http://schemas.openxmlformats.org/officeDocument/2006/relationships/image" Target="../media/image98.png"/><Relationship Id="rId5" Type="http://schemas.openxmlformats.org/officeDocument/2006/relationships/image" Target="../media/image24.png"/><Relationship Id="rId10" Type="http://schemas.openxmlformats.org/officeDocument/2006/relationships/image" Target="../media/image43.png"/><Relationship Id="rId4" Type="http://schemas.openxmlformats.org/officeDocument/2006/relationships/image" Target="../media/image157.png"/><Relationship Id="rId9" Type="http://schemas.openxmlformats.org/officeDocument/2006/relationships/image" Target="../media/image94.png"/></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svg"/></Relationships>
</file>

<file path=ppt/slides/_rels/slide44.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161.png"/><Relationship Id="rId7" Type="http://schemas.openxmlformats.org/officeDocument/2006/relationships/image" Target="../media/image100.png"/><Relationship Id="rId2" Type="http://schemas.openxmlformats.org/officeDocument/2006/relationships/image" Target="../media/image2.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1.png"/><Relationship Id="rId4" Type="http://schemas.openxmlformats.org/officeDocument/2006/relationships/image" Target="../media/image24.png"/></Relationships>
</file>

<file path=ppt/slides/_rels/slide45.xml.rels><?xml version="1.0" encoding="UTF-8" standalone="yes"?>
<Relationships xmlns="http://schemas.openxmlformats.org/package/2006/relationships"><Relationship Id="rId8" Type="http://schemas.openxmlformats.org/officeDocument/2006/relationships/image" Target="../media/image102.png"/><Relationship Id="rId3" Type="http://schemas.microsoft.com/office/2007/relationships/hdphoto" Target="../media/hdphoto3.wdp"/><Relationship Id="rId7" Type="http://schemas.microsoft.com/office/2007/relationships/hdphoto" Target="../media/hdphoto12.wdp"/><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164.png"/><Relationship Id="rId4" Type="http://schemas.openxmlformats.org/officeDocument/2006/relationships/image" Target="../media/image47.png"/></Relationships>
</file>

<file path=ppt/slides/_rels/slide46.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38.png"/><Relationship Id="rId4" Type="http://schemas.openxmlformats.org/officeDocument/2006/relationships/image" Target="../media/image54.png"/></Relationships>
</file>

<file path=ppt/slides/_rels/slide47.xml.rels><?xml version="1.0" encoding="UTF-8" standalone="yes"?>
<Relationships xmlns="http://schemas.openxmlformats.org/package/2006/relationships"><Relationship Id="rId8" Type="http://schemas.openxmlformats.org/officeDocument/2006/relationships/image" Target="../media/image176.png"/><Relationship Id="rId3" Type="http://schemas.microsoft.com/office/2007/relationships/hdphoto" Target="../media/hdphoto3.wdp"/><Relationship Id="rId7" Type="http://schemas.openxmlformats.org/officeDocument/2006/relationships/image" Target="../media/image175.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174.png"/><Relationship Id="rId5" Type="http://schemas.openxmlformats.org/officeDocument/2006/relationships/image" Target="../media/image173.png"/><Relationship Id="rId4" Type="http://schemas.openxmlformats.org/officeDocument/2006/relationships/image" Target="../media/image56.png"/><Relationship Id="rId9" Type="http://schemas.openxmlformats.org/officeDocument/2006/relationships/image" Target="../media/image177.png"/></Relationships>
</file>

<file path=ppt/slides/_rels/slide4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78.png"/><Relationship Id="rId7" Type="http://schemas.openxmlformats.org/officeDocument/2006/relationships/image" Target="../media/image105.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21.png"/><Relationship Id="rId9" Type="http://schemas.openxmlformats.org/officeDocument/2006/relationships/image" Target="../media/image43.png"/></Relationships>
</file>

<file path=ppt/slides/_rels/slide49.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82.png"/><Relationship Id="rId7" Type="http://schemas.openxmlformats.org/officeDocument/2006/relationships/image" Target="../media/image102.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91.png"/><Relationship Id="rId5" Type="http://schemas.openxmlformats.org/officeDocument/2006/relationships/image" Target="../media/image190.png"/><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svg"/></Relationships>
</file>

<file path=ppt/slides/_rels/slide50.xml.rels><?xml version="1.0" encoding="UTF-8" standalone="yes"?>
<Relationships xmlns="http://schemas.openxmlformats.org/package/2006/relationships"><Relationship Id="rId8" Type="http://schemas.openxmlformats.org/officeDocument/2006/relationships/image" Target="../media/image198.png"/><Relationship Id="rId3" Type="http://schemas.openxmlformats.org/officeDocument/2006/relationships/image" Target="../media/image196.png"/><Relationship Id="rId7" Type="http://schemas.openxmlformats.org/officeDocument/2006/relationships/image" Target="../media/image2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97.png"/><Relationship Id="rId11" Type="http://schemas.openxmlformats.org/officeDocument/2006/relationships/image" Target="../media/image107.png"/><Relationship Id="rId5" Type="http://schemas.openxmlformats.org/officeDocument/2006/relationships/image" Target="../media/image86.png"/><Relationship Id="rId10" Type="http://schemas.openxmlformats.org/officeDocument/2006/relationships/image" Target="../media/image200.png"/><Relationship Id="rId4" Type="http://schemas.openxmlformats.org/officeDocument/2006/relationships/image" Target="../media/image85.png"/><Relationship Id="rId9" Type="http://schemas.openxmlformats.org/officeDocument/2006/relationships/image" Target="../media/image199.png"/></Relationships>
</file>

<file path=ppt/slides/_rels/slide51.xml.rels><?xml version="1.0" encoding="UTF-8" standalone="yes"?>
<Relationships xmlns="http://schemas.openxmlformats.org/package/2006/relationships"><Relationship Id="rId13" Type="http://schemas.openxmlformats.org/officeDocument/2006/relationships/image" Target="../media/image108.png"/><Relationship Id="rId3" Type="http://schemas.openxmlformats.org/officeDocument/2006/relationships/image" Target="../media/image57.png"/><Relationship Id="rId12" Type="http://schemas.openxmlformats.org/officeDocument/2006/relationships/image" Target="../media/image73.png"/><Relationship Id="rId2" Type="http://schemas.openxmlformats.org/officeDocument/2006/relationships/image" Target="../media/image2.jpeg"/><Relationship Id="rId1" Type="http://schemas.openxmlformats.org/officeDocument/2006/relationships/slideLayout" Target="../slideLayouts/slideLayout7.xml"/><Relationship Id="rId11" Type="http://schemas.openxmlformats.org/officeDocument/2006/relationships/image" Target="../media/image202.png"/><Relationship Id="rId4" Type="http://schemas.openxmlformats.org/officeDocument/2006/relationships/image" Target="../media/image58.svg"/></Relationships>
</file>

<file path=ppt/slides/_rels/slide5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svg"/></Relationships>
</file>

<file path=ppt/slides/_rels/slide5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12.png"/></Relationships>
</file>

<file path=ppt/slides/_rels/slide5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11.png"/><Relationship Id="rId4" Type="http://schemas.openxmlformats.org/officeDocument/2006/relationships/image" Target="../media/image114.png"/></Relationships>
</file>

<file path=ppt/slides/_rels/slide55.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210.png"/><Relationship Id="rId7" Type="http://schemas.openxmlformats.org/officeDocument/2006/relationships/image" Target="../media/image214.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13.png"/><Relationship Id="rId5" Type="http://schemas.openxmlformats.org/officeDocument/2006/relationships/image" Target="../media/image212.png"/><Relationship Id="rId10" Type="http://schemas.openxmlformats.org/officeDocument/2006/relationships/image" Target="../media/image215.png"/><Relationship Id="rId4" Type="http://schemas.openxmlformats.org/officeDocument/2006/relationships/image" Target="../media/image211.png"/><Relationship Id="rId9" Type="http://schemas.openxmlformats.org/officeDocument/2006/relationships/image" Target="../media/image114.png"/></Relationships>
</file>

<file path=ppt/slides/_rels/slide5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14.png"/></Relationships>
</file>

<file path=ppt/slides/_rels/slide57.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116.png"/><Relationship Id="rId7" Type="http://schemas.openxmlformats.org/officeDocument/2006/relationships/image" Target="../media/image220.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19.png"/><Relationship Id="rId5" Type="http://schemas.openxmlformats.org/officeDocument/2006/relationships/image" Target="../media/image218.png"/><Relationship Id="rId10" Type="http://schemas.openxmlformats.org/officeDocument/2006/relationships/image" Target="../media/image221.png"/><Relationship Id="rId4" Type="http://schemas.openxmlformats.org/officeDocument/2006/relationships/image" Target="../media/image217.png"/><Relationship Id="rId9" Type="http://schemas.openxmlformats.org/officeDocument/2006/relationships/image" Target="../media/image114.png"/></Relationships>
</file>

<file path=ppt/slides/_rels/slide58.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222.png"/><Relationship Id="rId7" Type="http://schemas.openxmlformats.org/officeDocument/2006/relationships/image" Target="../media/image226.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25.png"/><Relationship Id="rId5" Type="http://schemas.openxmlformats.org/officeDocument/2006/relationships/image" Target="../media/image224.png"/><Relationship Id="rId10" Type="http://schemas.openxmlformats.org/officeDocument/2006/relationships/image" Target="../media/image227.png"/><Relationship Id="rId4" Type="http://schemas.openxmlformats.org/officeDocument/2006/relationships/image" Target="../media/image223.png"/><Relationship Id="rId9" Type="http://schemas.openxmlformats.org/officeDocument/2006/relationships/image" Target="../media/image114.png"/></Relationships>
</file>

<file path=ppt/slides/_rels/slide5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28.png"/><Relationship Id="rId7" Type="http://schemas.openxmlformats.org/officeDocument/2006/relationships/image" Target="../media/image121.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230.png"/><Relationship Id="rId5" Type="http://schemas.openxmlformats.org/officeDocument/2006/relationships/image" Target="../media/image229.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3" Type="http://schemas.openxmlformats.org/officeDocument/2006/relationships/image" Target="../media/image232.png"/><Relationship Id="rId7" Type="http://schemas.openxmlformats.org/officeDocument/2006/relationships/image" Target="../media/image24.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54.png"/><Relationship Id="rId4" Type="http://schemas.openxmlformats.org/officeDocument/2006/relationships/image" Target="../media/image233.png"/></Relationships>
</file>

<file path=ppt/slides/_rels/slide61.xml.rels><?xml version="1.0" encoding="UTF-8" standalone="yes"?>
<Relationships xmlns="http://schemas.openxmlformats.org/package/2006/relationships"><Relationship Id="rId8" Type="http://schemas.openxmlformats.org/officeDocument/2006/relationships/image" Target="../media/image236.png"/><Relationship Id="rId3" Type="http://schemas.openxmlformats.org/officeDocument/2006/relationships/image" Target="../media/image54.png"/><Relationship Id="rId7" Type="http://schemas.openxmlformats.org/officeDocument/2006/relationships/image" Target="../media/image235.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34.png"/><Relationship Id="rId5" Type="http://schemas.openxmlformats.org/officeDocument/2006/relationships/image" Target="../media/image24.png"/><Relationship Id="rId4" Type="http://schemas.openxmlformats.org/officeDocument/2006/relationships/image" Target="../media/image43.png"/></Relationships>
</file>

<file path=ppt/slides/_rels/slide6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37.png"/><Relationship Id="rId7" Type="http://schemas.openxmlformats.org/officeDocument/2006/relationships/image" Target="../media/image126.png"/><Relationship Id="rId2" Type="http://schemas.openxmlformats.org/officeDocument/2006/relationships/image" Target="../media/image34.png"/><Relationship Id="rId1" Type="http://schemas.openxmlformats.org/officeDocument/2006/relationships/slideLayout" Target="../slideLayouts/slideLayout7.xml"/><Relationship Id="rId6" Type="http://schemas.microsoft.com/office/2007/relationships/hdphoto" Target="../media/hdphoto19.wdp"/><Relationship Id="rId5" Type="http://schemas.openxmlformats.org/officeDocument/2006/relationships/image" Target="../media/image124.png"/><Relationship Id="rId4" Type="http://schemas.openxmlformats.org/officeDocument/2006/relationships/image" Target="../media/image238.png"/><Relationship Id="rId9" Type="http://schemas.openxmlformats.org/officeDocument/2006/relationships/image" Target="../media/image24.png"/></Relationships>
</file>

<file path=ppt/slides/_rels/slide63.xml.rels><?xml version="1.0" encoding="UTF-8" standalone="yes"?>
<Relationships xmlns="http://schemas.openxmlformats.org/package/2006/relationships"><Relationship Id="rId8" Type="http://schemas.microsoft.com/office/2007/relationships/hdphoto" Target="../media/hdphoto20.wdp"/><Relationship Id="rId3" Type="http://schemas.openxmlformats.org/officeDocument/2006/relationships/image" Target="../media/image13.png"/><Relationship Id="rId7" Type="http://schemas.openxmlformats.org/officeDocument/2006/relationships/image" Target="../media/image128.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242.png"/><Relationship Id="rId5" Type="http://schemas.openxmlformats.org/officeDocument/2006/relationships/image" Target="../media/image241.png"/><Relationship Id="rId4" Type="http://schemas.openxmlformats.org/officeDocument/2006/relationships/image" Target="../media/image24.png"/></Relationships>
</file>

<file path=ppt/slides/_rels/slide6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4.png"/><Relationship Id="rId7" Type="http://schemas.openxmlformats.org/officeDocument/2006/relationships/image" Target="../media/image126.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131.png"/><Relationship Id="rId5" Type="http://schemas.openxmlformats.org/officeDocument/2006/relationships/image" Target="../media/image245.png"/><Relationship Id="rId4" Type="http://schemas.openxmlformats.org/officeDocument/2006/relationships/image" Target="../media/image129.png"/></Relationships>
</file>

<file path=ppt/slides/_rels/slide65.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248.png"/></Relationships>
</file>

<file path=ppt/slides/_rels/slide66.xml.rels><?xml version="1.0" encoding="UTF-8" standalone="yes"?>
<Relationships xmlns="http://schemas.openxmlformats.org/package/2006/relationships"><Relationship Id="rId8" Type="http://schemas.openxmlformats.org/officeDocument/2006/relationships/image" Target="../media/image254.png"/><Relationship Id="rId3" Type="http://schemas.openxmlformats.org/officeDocument/2006/relationships/image" Target="../media/image249.png"/><Relationship Id="rId7" Type="http://schemas.openxmlformats.org/officeDocument/2006/relationships/image" Target="../media/image25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52.png"/><Relationship Id="rId5" Type="http://schemas.openxmlformats.org/officeDocument/2006/relationships/image" Target="../media/image251.png"/><Relationship Id="rId4" Type="http://schemas.openxmlformats.org/officeDocument/2006/relationships/image" Target="../media/image250.png"/></Relationships>
</file>

<file path=ppt/slides/_rels/slide67.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58.png"/><Relationship Id="rId5" Type="http://schemas.openxmlformats.org/officeDocument/2006/relationships/image" Target="../media/image257.png"/><Relationship Id="rId4" Type="http://schemas.openxmlformats.org/officeDocument/2006/relationships/image" Target="../media/image256.png"/></Relationships>
</file>

<file path=ppt/slides/_rels/slide68.xml.rels><?xml version="1.0" encoding="UTF-8" standalone="yes"?>
<Relationships xmlns="http://schemas.openxmlformats.org/package/2006/relationships"><Relationship Id="rId8" Type="http://schemas.openxmlformats.org/officeDocument/2006/relationships/image" Target="../media/image262.png"/><Relationship Id="rId7" Type="http://schemas.openxmlformats.org/officeDocument/2006/relationships/image" Target="../media/image261.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60.png"/><Relationship Id="rId5" Type="http://schemas.openxmlformats.org/officeDocument/2006/relationships/image" Target="../media/image259.png"/></Relationships>
</file>

<file path=ppt/slides/_rels/slide6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3" Type="http://schemas.openxmlformats.org/officeDocument/2006/relationships/image" Target="../media/image2110.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9.png"/><Relationship Id="rId4" Type="http://schemas.openxmlformats.org/officeDocument/2006/relationships/image" Target="../media/image2210.png"/></Relationships>
</file>

<file path=ppt/slides/_rels/slide7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133.png"/><Relationship Id="rId4" Type="http://schemas.openxmlformats.org/officeDocument/2006/relationships/image" Target="../media/image100.png"/></Relationships>
</file>

<file path=ppt/slides/_rels/slide71.xml.rels><?xml version="1.0" encoding="UTF-8" standalone="yes"?>
<Relationships xmlns="http://schemas.openxmlformats.org/package/2006/relationships"><Relationship Id="rId3" Type="http://schemas.openxmlformats.org/officeDocument/2006/relationships/image" Target="../media/image134.png"/><Relationship Id="rId7" Type="http://schemas.openxmlformats.org/officeDocument/2006/relationships/image" Target="../media/image136.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35.sv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0.png"/><Relationship Id="rId7" Type="http://schemas.openxmlformats.org/officeDocument/2006/relationships/image" Target="../media/image28.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11.sv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7.png"/><Relationship Id="rId4" Type="http://schemas.openxmlformats.org/officeDocument/2006/relationships/image" Target="../media/image3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50"/>
          <a:stretch>
            <a:fillRect/>
          </a:stretch>
        </p:blipFill>
        <p:spPr>
          <a:xfrm>
            <a:off x="0" y="0"/>
            <a:ext cx="18288000" cy="10287000"/>
          </a:xfrm>
          <a:prstGeom prst="rect">
            <a:avLst/>
          </a:prstGeom>
        </p:spPr>
      </p:pic>
      <p:sp>
        <p:nvSpPr>
          <p:cNvPr id="12" name="Rectangle 11"/>
          <p:cNvSpPr/>
          <p:nvPr/>
        </p:nvSpPr>
        <p:spPr>
          <a:xfrm>
            <a:off x="1602381" y="1141872"/>
            <a:ext cx="14935200" cy="3554819"/>
          </a:xfrm>
          <a:prstGeom prst="rect">
            <a:avLst/>
          </a:prstGeom>
        </p:spPr>
        <p:txBody>
          <a:bodyPr wrap="square">
            <a:spAutoFit/>
          </a:bodyPr>
          <a:lstStyle/>
          <a:p>
            <a:pPr lvl="0" algn="ctr">
              <a:lnSpc>
                <a:spcPct val="150000"/>
              </a:lnSpc>
              <a:defRPr/>
            </a:pPr>
            <a:r>
              <a:rPr lang="en-US" sz="7500" b="1" kern="0">
                <a:solidFill>
                  <a:srgbClr val="C00000"/>
                </a:solidFill>
                <a:latin typeface="Arial"/>
                <a:cs typeface="Arial"/>
                <a:sym typeface="Anton"/>
              </a:rPr>
              <a:t>CHÀO MỪNG CÁC EM </a:t>
            </a:r>
          </a:p>
          <a:p>
            <a:pPr lvl="0" algn="ctr">
              <a:lnSpc>
                <a:spcPct val="150000"/>
              </a:lnSpc>
              <a:defRPr/>
            </a:pPr>
            <a:r>
              <a:rPr lang="en-US" sz="7500" b="1" kern="0">
                <a:solidFill>
                  <a:srgbClr val="C00000"/>
                </a:solidFill>
                <a:latin typeface="Arial"/>
                <a:cs typeface="Arial"/>
                <a:sym typeface="Anton"/>
              </a:rPr>
              <a:t>ĐẾN VỚI BUỔI HỌC HÔM NAY!</a:t>
            </a:r>
            <a:endParaRPr lang="en-US" sz="7500" kern="0" dirty="0">
              <a:solidFill>
                <a:srgbClr val="C00000"/>
              </a:solidFill>
              <a:latin typeface="Arial"/>
              <a:cs typeface="Arial"/>
              <a:sym typeface="Arial"/>
            </a:endParaRPr>
          </a:p>
        </p:txBody>
      </p:sp>
      <p:pic>
        <p:nvPicPr>
          <p:cNvPr id="13" name="Picture 12"/>
          <p:cNvPicPr>
            <a:picLocks noChangeAspect="1"/>
          </p:cNvPicPr>
          <p:nvPr/>
        </p:nvPicPr>
        <p:blipFill>
          <a:blip r:embed="rId3"/>
          <a:stretch>
            <a:fillRect/>
          </a:stretch>
        </p:blipFill>
        <p:spPr>
          <a:xfrm>
            <a:off x="6580139" y="7048500"/>
            <a:ext cx="4979683" cy="262510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t="43749"/>
          <a:stretch>
            <a:fillRect/>
          </a:stretch>
        </p:blipFill>
        <p:spPr>
          <a:xfrm>
            <a:off x="0" y="0"/>
            <a:ext cx="18288000" cy="10287000"/>
          </a:xfrm>
          <a:prstGeom prst="rect">
            <a:avLst/>
          </a:prstGeom>
        </p:spPr>
      </p:pic>
      <p:grpSp>
        <p:nvGrpSpPr>
          <p:cNvPr id="16" name="Group 15"/>
          <p:cNvGrpSpPr/>
          <p:nvPr/>
        </p:nvGrpSpPr>
        <p:grpSpPr>
          <a:xfrm>
            <a:off x="6856628" y="257204"/>
            <a:ext cx="4574744" cy="1152496"/>
            <a:chOff x="6841694" y="431021"/>
            <a:chExt cx="4574744" cy="1152496"/>
          </a:xfrm>
        </p:grpSpPr>
        <p:sp>
          <p:nvSpPr>
            <p:cNvPr id="17" name="Rounded Rectangle 16"/>
            <p:cNvSpPr/>
            <p:nvPr/>
          </p:nvSpPr>
          <p:spPr>
            <a:xfrm>
              <a:off x="6841694" y="431021"/>
              <a:ext cx="4425088" cy="1152496"/>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7147810" y="431021"/>
              <a:ext cx="4268628" cy="1005916"/>
            </a:xfrm>
            <a:prstGeom prst="rect">
              <a:avLst/>
            </a:prstGeom>
            <a:noFill/>
            <a:ln>
              <a:noFill/>
            </a:ln>
          </p:spPr>
          <p:style>
            <a:lnRef idx="3">
              <a:schemeClr val="lt1"/>
            </a:lnRef>
            <a:fillRef idx="1">
              <a:schemeClr val="accent6"/>
            </a:fillRef>
            <a:effectRef idx="1">
              <a:schemeClr val="accent6"/>
            </a:effectRef>
            <a:fontRef idx="minor">
              <a:schemeClr val="lt1"/>
            </a:fontRef>
          </p:style>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a:ln>
                    <a:noFill/>
                  </a:ln>
                  <a:solidFill>
                    <a:schemeClr val="bg1"/>
                  </a:solidFill>
                  <a:effectLst/>
                  <a:uLnTx/>
                  <a:uFillTx/>
                  <a:latin typeface="Arial" panose="020B0604020202020204" pitchFamily="34" charset="0"/>
                  <a:ea typeface="Times New Roman" panose="02020603050405020304" pitchFamily="18" charset="0"/>
                  <a:cs typeface="+mn-cs"/>
                </a:rPr>
                <a:t>LUYỆN</a:t>
              </a:r>
              <a:r>
                <a:rPr kumimoji="0" lang="en-US" sz="4500" b="1" i="0" u="none" strike="noStrike" kern="1200" cap="none" spc="0" normalizeH="0" noProof="0">
                  <a:ln>
                    <a:noFill/>
                  </a:ln>
                  <a:solidFill>
                    <a:schemeClr val="bg1"/>
                  </a:solidFill>
                  <a:effectLst/>
                  <a:uLnTx/>
                  <a:uFillTx/>
                  <a:latin typeface="Arial" panose="020B0604020202020204" pitchFamily="34" charset="0"/>
                  <a:ea typeface="Times New Roman" panose="02020603050405020304" pitchFamily="18" charset="0"/>
                  <a:cs typeface="+mn-cs"/>
                </a:rPr>
                <a:t> TẬP </a:t>
              </a:r>
              <a:r>
                <a:rPr kumimoji="0" lang="en-US" sz="4500" b="1" i="0" u="none" strike="noStrike" kern="1200" cap="none" spc="0" normalizeH="0" baseline="0" noProof="0">
                  <a:ln>
                    <a:noFill/>
                  </a:ln>
                  <a:solidFill>
                    <a:schemeClr val="bg1"/>
                  </a:solidFill>
                  <a:effectLst/>
                  <a:uLnTx/>
                  <a:uFillTx/>
                  <a:latin typeface="Arial" panose="020B0604020202020204" pitchFamily="34" charset="0"/>
                  <a:ea typeface="Times New Roman" panose="02020603050405020304" pitchFamily="18" charset="0"/>
                  <a:cs typeface="+mn-cs"/>
                </a:rPr>
                <a:t>1</a:t>
              </a:r>
              <a:endParaRPr kumimoji="0" lang="en-US" sz="4500" b="0"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mn-cs"/>
              </a:endParaRPr>
            </a:p>
          </p:txBody>
        </p:sp>
      </p:grpSp>
      <mc:AlternateContent xmlns:mc="http://schemas.openxmlformats.org/markup-compatibility/2006" xmlns:a14="http://schemas.microsoft.com/office/drawing/2010/main">
        <mc:Choice Requires="a14">
          <p:sp>
            <p:nvSpPr>
              <p:cNvPr id="19" name="Rectangle 18"/>
              <p:cNvSpPr/>
              <p:nvPr/>
            </p:nvSpPr>
            <p:spPr>
              <a:xfrm>
                <a:off x="1523375" y="1500751"/>
                <a:ext cx="15544800" cy="1969193"/>
              </a:xfrm>
              <a:prstGeom prst="rect">
                <a:avLst/>
              </a:prstGeom>
            </p:spPr>
            <p:txBody>
              <a:bodyPr wrap="square">
                <a:spAutoFit/>
              </a:bodyPr>
              <a:lstStyle/>
              <a:p>
                <a:pPr lvl="0" algn="just">
                  <a:lnSpc>
                    <a:spcPct val="150000"/>
                  </a:lnSpc>
                </a:pPr>
                <a:r>
                  <a:rPr lang="vi-VN" sz="4000">
                    <a:solidFill>
                      <a:srgbClr val="000000"/>
                    </a:solidFill>
                    <a:latin typeface="Arial" panose="020B0604020202020204" pitchFamily="34" charset="0"/>
                    <a:cs typeface="Arial" panose="020B0604020202020204" pitchFamily="34" charset="0"/>
                  </a:rPr>
                  <a:t>Cho góc hình học  </a:t>
                </a:r>
                <a14:m>
                  <m:oMath xmlns:m="http://schemas.openxmlformats.org/officeDocument/2006/math">
                    <m:acc>
                      <m:accPr>
                        <m:chr m:val="̂"/>
                        <m:ctrlPr>
                          <a:rPr lang="en-US" sz="4000" i="1">
                            <a:solidFill>
                              <a:prstClr val="black"/>
                            </a:solidFill>
                            <a:latin typeface="Cambria Math" panose="02040503050406030204" pitchFamily="18" charset="0"/>
                            <a:cs typeface="Arial" panose="020B0604020202020204" pitchFamily="34" charset="0"/>
                          </a:rPr>
                        </m:ctrlPr>
                      </m:accPr>
                      <m:e>
                        <m:r>
                          <a:rPr lang="en-US" sz="4000" i="1">
                            <a:solidFill>
                              <a:prstClr val="black"/>
                            </a:solidFill>
                            <a:latin typeface="Cambria Math" panose="02040503050406030204" pitchFamily="18" charset="0"/>
                            <a:cs typeface="Arial" panose="020B0604020202020204" pitchFamily="34" charset="0"/>
                          </a:rPr>
                          <m:t>𝑢𝑂𝑣</m:t>
                        </m:r>
                      </m:e>
                    </m:acc>
                    <m:r>
                      <a:rPr lang="en-US" sz="4000" i="1">
                        <a:solidFill>
                          <a:prstClr val="black"/>
                        </a:solidFill>
                        <a:latin typeface="Cambria Math" panose="02040503050406030204" pitchFamily="18" charset="0"/>
                        <a:cs typeface="Arial" panose="020B0604020202020204" pitchFamily="34" charset="0"/>
                      </a:rPr>
                      <m:t>=</m:t>
                    </m:r>
                    <m:r>
                      <a:rPr lang="en-US" sz="4000">
                        <a:solidFill>
                          <a:prstClr val="black"/>
                        </a:solidFill>
                        <a:latin typeface="Cambria Math" panose="02040503050406030204" pitchFamily="18" charset="0"/>
                        <a:cs typeface="Arial" panose="020B0604020202020204" pitchFamily="34" charset="0"/>
                      </a:rPr>
                      <m:t>45</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a:t>
                </a:r>
                <a:r>
                  <a:rPr lang="vi-VN" sz="4000">
                    <a:solidFill>
                      <a:srgbClr val="000000"/>
                    </a:solidFill>
                    <a:latin typeface="Arial" panose="020B0604020202020204" pitchFamily="34" charset="0"/>
                    <a:cs typeface="Arial" panose="020B0604020202020204" pitchFamily="34" charset="0"/>
                  </a:rPr>
                  <a:t>. Xác định số đo của góc lượng giác</a:t>
                </a:r>
                <a:endParaRPr lang="en-US" sz="4000">
                  <a:solidFill>
                    <a:srgbClr val="000000"/>
                  </a:solidFill>
                  <a:latin typeface="Arial" panose="020B0604020202020204" pitchFamily="34" charset="0"/>
                  <a:cs typeface="Arial" panose="020B0604020202020204" pitchFamily="34" charset="0"/>
                </a:endParaRPr>
              </a:p>
              <a:p>
                <a:pPr lvl="0" algn="just">
                  <a:lnSpc>
                    <a:spcPct val="150000"/>
                  </a:lnSpc>
                </a:pPr>
                <a14:m>
                  <m:oMath xmlns:m="http://schemas.openxmlformats.org/officeDocument/2006/math">
                    <m:d>
                      <m:dPr>
                        <m:ctrlPr>
                          <a:rPr lang="en-US" sz="4000" i="1">
                            <a:solidFill>
                              <a:prstClr val="black"/>
                            </a:solidFill>
                            <a:latin typeface="Cambria Math" panose="02040503050406030204" pitchFamily="18" charset="0"/>
                            <a:cs typeface="Arial" panose="020B0604020202020204" pitchFamily="34" charset="0"/>
                          </a:rPr>
                        </m:ctrlPr>
                      </m:dPr>
                      <m:e>
                        <m:r>
                          <a:rPr lang="en-US" sz="4000" i="1">
                            <a:solidFill>
                              <a:prstClr val="black"/>
                            </a:solidFill>
                            <a:latin typeface="Cambria Math" panose="02040503050406030204" pitchFamily="18" charset="0"/>
                            <a:cs typeface="Arial" panose="020B0604020202020204" pitchFamily="34" charset="0"/>
                          </a:rPr>
                          <m:t>𝑂𝑢</m:t>
                        </m:r>
                        <m:r>
                          <a:rPr lang="en-US" sz="4000" i="1">
                            <a:solidFill>
                              <a:prstClr val="black"/>
                            </a:solidFill>
                            <a:latin typeface="Cambria Math" panose="02040503050406030204" pitchFamily="18" charset="0"/>
                            <a:cs typeface="Arial" panose="020B0604020202020204" pitchFamily="34" charset="0"/>
                          </a:rPr>
                          <m:t>,</m:t>
                        </m:r>
                        <m:r>
                          <a:rPr lang="en-US" sz="4000" i="1">
                            <a:solidFill>
                              <a:prstClr val="black"/>
                            </a:solidFill>
                            <a:latin typeface="Cambria Math" panose="02040503050406030204" pitchFamily="18" charset="0"/>
                            <a:cs typeface="Arial" panose="020B0604020202020204" pitchFamily="34" charset="0"/>
                          </a:rPr>
                          <m:t>𝑂𝑣</m:t>
                        </m:r>
                      </m:e>
                    </m:d>
                  </m:oMath>
                </a14:m>
                <a:r>
                  <a:rPr lang="vi-VN" sz="4000">
                    <a:solidFill>
                      <a:srgbClr val="000000"/>
                    </a:solidFill>
                    <a:latin typeface="Arial" panose="020B0604020202020204" pitchFamily="34" charset="0"/>
                    <a:cs typeface="Arial" panose="020B0604020202020204" pitchFamily="34" charset="0"/>
                  </a:rPr>
                  <a:t> trong mỗi trường hợp sau:</a:t>
                </a:r>
                <a:endParaRPr lang="en-US" sz="4000">
                  <a:latin typeface="Arial" panose="020B0604020202020204" pitchFamily="34" charset="0"/>
                  <a:cs typeface="Arial" panose="020B06040202020202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1523375" y="1500751"/>
                <a:ext cx="15544800" cy="1969193"/>
              </a:xfrm>
              <a:prstGeom prst="rect">
                <a:avLst/>
              </a:prstGeom>
              <a:blipFill>
                <a:blip r:embed="rId4"/>
                <a:stretch>
                  <a:fillRect l="-1412" b="-650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1695450" y="7581900"/>
                <a:ext cx="14897100" cy="1938992"/>
              </a:xfrm>
              <a:prstGeom prst="rect">
                <a:avLst/>
              </a:prstGeom>
            </p:spPr>
            <p:txBody>
              <a:bodyPr wrap="square">
                <a:spAutoFit/>
              </a:bodyPr>
              <a:lstStyle/>
              <a:p>
                <a:pPr algn="just">
                  <a:lnSpc>
                    <a:spcPct val="150000"/>
                  </a:lnSpc>
                </a:pPr>
                <a:r>
                  <a:rPr lang="en-US" sz="4000">
                    <a:latin typeface="Arial" panose="020B0604020202020204" pitchFamily="34" charset="0"/>
                    <a:ea typeface="Times New Roman" panose="02020603050405020304" pitchFamily="18" charset="0"/>
                    <a:cs typeface="Arial" panose="020B0604020202020204" pitchFamily="34" charset="0"/>
                  </a:rPr>
                  <a:t>Góc lượng giác tia đầu Ou, tia cuối Ov, quay theo chiều dương có số đo là: </a:t>
                </a:r>
                <a14:m>
                  <m:oMath xmlns:m="http://schemas.openxmlformats.org/officeDocument/2006/math">
                    <m:r>
                      <a:rPr lang="en-US" sz="4000" i="1" smtClean="0">
                        <a:latin typeface="Cambria Math" panose="02040503050406030204" pitchFamily="18" charset="0"/>
                        <a:ea typeface="Times New Roman" panose="02020603050405020304" pitchFamily="18" charset="0"/>
                        <a:cs typeface="Arial" panose="020B0604020202020204" pitchFamily="34" charset="0"/>
                      </a:rPr>
                      <m:t>𝑠</m:t>
                    </m:r>
                    <m:r>
                      <a:rPr lang="en-US" sz="4000" i="1" smtClean="0">
                        <a:latin typeface="Cambria Math" panose="02040503050406030204" pitchFamily="18" charset="0"/>
                        <a:ea typeface="Times New Roman" panose="02020603050405020304" pitchFamily="18" charset="0"/>
                        <a:cs typeface="Arial" panose="020B0604020202020204" pitchFamily="34" charset="0"/>
                      </a:rPr>
                      <m:t>đ(</m:t>
                    </m:r>
                    <m:r>
                      <a:rPr lang="en-US" sz="4000" i="1" smtClean="0">
                        <a:latin typeface="Cambria Math" panose="02040503050406030204" pitchFamily="18" charset="0"/>
                        <a:ea typeface="Times New Roman" panose="02020603050405020304" pitchFamily="18" charset="0"/>
                        <a:cs typeface="Arial" panose="020B0604020202020204" pitchFamily="34" charset="0"/>
                      </a:rPr>
                      <m:t>𝑂𝑢</m:t>
                    </m:r>
                    <m:r>
                      <a:rPr lang="en-US" sz="4000" i="1">
                        <a:latin typeface="Cambria Math" panose="02040503050406030204" pitchFamily="18" charset="0"/>
                        <a:ea typeface="Times New Roman" panose="02020603050405020304" pitchFamily="18" charset="0"/>
                        <a:cs typeface="Arial" panose="020B0604020202020204" pitchFamily="34" charset="0"/>
                      </a:rPr>
                      <m:t>, </m:t>
                    </m:r>
                    <m:r>
                      <a:rPr lang="en-US" sz="4000" i="1">
                        <a:latin typeface="Cambria Math" panose="02040503050406030204" pitchFamily="18" charset="0"/>
                        <a:ea typeface="Times New Roman" panose="02020603050405020304" pitchFamily="18" charset="0"/>
                        <a:cs typeface="Arial" panose="020B0604020202020204" pitchFamily="34" charset="0"/>
                      </a:rPr>
                      <m:t>𝑂𝑣</m:t>
                    </m:r>
                    <m:r>
                      <a:rPr lang="en-US" sz="4000" i="1">
                        <a:latin typeface="Cambria Math" panose="02040503050406030204" pitchFamily="18" charset="0"/>
                        <a:ea typeface="Times New Roman" panose="02020603050405020304" pitchFamily="18" charset="0"/>
                        <a:cs typeface="Arial" panose="020B0604020202020204" pitchFamily="34" charset="0"/>
                      </a:rPr>
                      <m:t>)=45</m:t>
                    </m:r>
                  </m:oMath>
                </a14:m>
                <a:r>
                  <a:rPr lang="en-US" sz="4000">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20" name="Rectangle 19"/>
              <p:cNvSpPr>
                <a:spLocks noRot="1" noChangeAspect="1" noMove="1" noResize="1" noEditPoints="1" noAdjustHandles="1" noChangeArrowheads="1" noChangeShapeType="1" noTextEdit="1"/>
              </p:cNvSpPr>
              <p:nvPr/>
            </p:nvSpPr>
            <p:spPr>
              <a:xfrm>
                <a:off x="1695450" y="7581900"/>
                <a:ext cx="14897100" cy="1938992"/>
              </a:xfrm>
              <a:prstGeom prst="rect">
                <a:avLst/>
              </a:prstGeom>
              <a:blipFill>
                <a:blip r:embed="rId5"/>
                <a:stretch>
                  <a:fillRect l="-1432" r="-1473" b="-7233"/>
                </a:stretch>
              </a:blipFill>
            </p:spPr>
            <p:txBody>
              <a:bodyPr/>
              <a:lstStyle/>
              <a:p>
                <a:r>
                  <a:rPr lang="en-US">
                    <a:noFill/>
                  </a:rPr>
                  <a:t> </a:t>
                </a:r>
              </a:p>
            </p:txBody>
          </p:sp>
        </mc:Fallback>
      </mc:AlternateContent>
      <p:pic>
        <p:nvPicPr>
          <p:cNvPr id="23" name="Picture 22"/>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Effect>
                      <a14:brightnessContrast contrast="-20000"/>
                    </a14:imgEffect>
                  </a14:imgLayer>
                </a14:imgProps>
              </a:ext>
            </a:extLst>
          </a:blip>
          <a:stretch>
            <a:fillRect/>
          </a:stretch>
        </p:blipFill>
        <p:spPr>
          <a:xfrm>
            <a:off x="4676076" y="3481951"/>
            <a:ext cx="9239398" cy="3275786"/>
          </a:xfrm>
          <a:prstGeom prst="rect">
            <a:avLst/>
          </a:prstGeom>
        </p:spPr>
      </p:pic>
      <p:sp>
        <p:nvSpPr>
          <p:cNvPr id="24" name="Oval Callout 23"/>
          <p:cNvSpPr/>
          <p:nvPr/>
        </p:nvSpPr>
        <p:spPr>
          <a:xfrm>
            <a:off x="1981200" y="6377551"/>
            <a:ext cx="1663033" cy="93438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6" name="Picture 25"/>
          <p:cNvPicPr>
            <a:picLocks noChangeAspect="1"/>
          </p:cNvPicPr>
          <p:nvPr/>
        </p:nvPicPr>
        <p:blipFill>
          <a:blip r:embed="rId8"/>
          <a:stretch>
            <a:fillRect/>
          </a:stretch>
        </p:blipFill>
        <p:spPr>
          <a:xfrm>
            <a:off x="16575061" y="300359"/>
            <a:ext cx="1366201" cy="988369"/>
          </a:xfrm>
          <a:prstGeom prst="rect">
            <a:avLst/>
          </a:prstGeom>
        </p:spPr>
      </p:pic>
      <p:pic>
        <p:nvPicPr>
          <p:cNvPr id="27" name="Picture 26"/>
          <p:cNvPicPr>
            <a:picLocks noChangeAspect="1"/>
          </p:cNvPicPr>
          <p:nvPr/>
        </p:nvPicPr>
        <p:blipFill>
          <a:blip r:embed="rId9"/>
          <a:stretch>
            <a:fillRect/>
          </a:stretch>
        </p:blipFill>
        <p:spPr>
          <a:xfrm flipH="1">
            <a:off x="16542582" y="4837729"/>
            <a:ext cx="1259515" cy="2163288"/>
          </a:xfrm>
          <a:prstGeom prst="rect">
            <a:avLst/>
          </a:prstGeom>
        </p:spPr>
      </p:pic>
      <p:pic>
        <p:nvPicPr>
          <p:cNvPr id="28" name="Picture 27"/>
          <p:cNvPicPr>
            <a:picLocks noChangeAspect="1"/>
          </p:cNvPicPr>
          <p:nvPr/>
        </p:nvPicPr>
        <p:blipFill>
          <a:blip r:embed="rId10"/>
          <a:stretch>
            <a:fillRect/>
          </a:stretch>
        </p:blipFill>
        <p:spPr>
          <a:xfrm rot="10800000" flipV="1">
            <a:off x="616719" y="3469944"/>
            <a:ext cx="1163369" cy="1217732"/>
          </a:xfrm>
          <a:prstGeom prst="rect">
            <a:avLst/>
          </a:prstGeom>
        </p:spPr>
      </p:pic>
    </p:spTree>
    <p:extLst>
      <p:ext uri="{BB962C8B-B14F-4D97-AF65-F5344CB8AC3E}">
        <p14:creationId xmlns:p14="http://schemas.microsoft.com/office/powerpoint/2010/main" val="3698534664"/>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randombar(horizontal)">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t="43749"/>
          <a:stretch>
            <a:fillRect/>
          </a:stretch>
        </p:blipFill>
        <p:spPr>
          <a:xfrm>
            <a:off x="0" y="0"/>
            <a:ext cx="18288000" cy="10287000"/>
          </a:xfrm>
          <a:prstGeom prst="rect">
            <a:avLst/>
          </a:prstGeom>
        </p:spPr>
      </p:pic>
      <p:grpSp>
        <p:nvGrpSpPr>
          <p:cNvPr id="16" name="Group 15"/>
          <p:cNvGrpSpPr/>
          <p:nvPr/>
        </p:nvGrpSpPr>
        <p:grpSpPr>
          <a:xfrm>
            <a:off x="6856628" y="257204"/>
            <a:ext cx="4574744" cy="1152496"/>
            <a:chOff x="6841694" y="431021"/>
            <a:chExt cx="4574744" cy="1152496"/>
          </a:xfrm>
        </p:grpSpPr>
        <p:sp>
          <p:nvSpPr>
            <p:cNvPr id="17" name="Rounded Rectangle 16"/>
            <p:cNvSpPr/>
            <p:nvPr/>
          </p:nvSpPr>
          <p:spPr>
            <a:xfrm>
              <a:off x="6841694" y="431021"/>
              <a:ext cx="4425088" cy="1152496"/>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7147810" y="431021"/>
              <a:ext cx="4268628" cy="1005916"/>
            </a:xfrm>
            <a:prstGeom prst="rect">
              <a:avLst/>
            </a:prstGeom>
            <a:noFill/>
            <a:ln>
              <a:noFill/>
            </a:ln>
          </p:spPr>
          <p:style>
            <a:lnRef idx="3">
              <a:schemeClr val="lt1"/>
            </a:lnRef>
            <a:fillRef idx="1">
              <a:schemeClr val="accent6"/>
            </a:fillRef>
            <a:effectRef idx="1">
              <a:schemeClr val="accent6"/>
            </a:effectRef>
            <a:fontRef idx="minor">
              <a:schemeClr val="lt1"/>
            </a:fontRef>
          </p:style>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mn-cs"/>
                </a:rPr>
                <a:t>LUYỆN TẬP 1</a:t>
              </a:r>
              <a:endParaRPr kumimoji="0" lang="en-US" sz="45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mc:AlternateContent xmlns:mc="http://schemas.openxmlformats.org/markup-compatibility/2006" xmlns:a14="http://schemas.microsoft.com/office/drawing/2010/main">
        <mc:Choice Requires="a14">
          <p:sp>
            <p:nvSpPr>
              <p:cNvPr id="19" name="Rectangle 18"/>
              <p:cNvSpPr/>
              <p:nvPr/>
            </p:nvSpPr>
            <p:spPr>
              <a:xfrm>
                <a:off x="1523375" y="1500751"/>
                <a:ext cx="15544800" cy="196919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Cho góc hình học  </a:t>
                </a:r>
                <a14:m>
                  <m:oMath xmlns:m="http://schemas.openxmlformats.org/officeDocument/2006/math">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acc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𝑢𝑂𝑣</m:t>
                        </m:r>
                      </m:e>
                    </m:acc>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45</m:t>
                    </m:r>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Xác định số đo của góc lượng giác</a:t>
                </a:r>
                <a:endParaRPr kumimoji="0" 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d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𝑂𝑢</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𝑂𝑣</m:t>
                        </m:r>
                      </m:e>
                    </m:d>
                  </m:oMath>
                </a14:m>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trong mỗi trường hợp sau:</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1523375" y="1500751"/>
                <a:ext cx="15544800" cy="1969193"/>
              </a:xfrm>
              <a:prstGeom prst="rect">
                <a:avLst/>
              </a:prstGeom>
              <a:blipFill>
                <a:blip r:embed="rId4"/>
                <a:stretch>
                  <a:fillRect l="-1412" b="-650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1677961" y="7618150"/>
                <a:ext cx="14864621" cy="2051716"/>
              </a:xfrm>
              <a:prstGeom prst="rect">
                <a:avLst/>
              </a:prstGeom>
            </p:spPr>
            <p:txBody>
              <a:bodyPr wrap="square">
                <a:spAutoFit/>
              </a:bodyPr>
              <a:lstStyle/>
              <a:p>
                <a:pPr lvl="0" algn="just">
                  <a:lnSpc>
                    <a:spcPct val="150000"/>
                  </a:lnSpc>
                </a:pPr>
                <a:r>
                  <a:rPr lang="vi-VN" sz="4000">
                    <a:solidFill>
                      <a:prstClr val="black"/>
                    </a:solidFill>
                    <a:ea typeface="Times New Roman" panose="02020603050405020304" pitchFamily="18" charset="0"/>
                    <a:cs typeface="Arial" panose="020B0604020202020204" pitchFamily="34" charset="0"/>
                  </a:rPr>
                  <a:t>Góc lượng giác có tia đầu Ou, tia cuối Ov, quay theo chiều âm có số đo là</a:t>
                </a:r>
                <a:r>
                  <a:rPr lang="en-US" sz="4000">
                    <a:solidFill>
                      <a:prstClr val="black"/>
                    </a:solidFill>
                    <a:ea typeface="Times New Roman" panose="02020603050405020304" pitchFamily="18" charset="0"/>
                    <a:cs typeface="Arial" panose="020B0604020202020204" pitchFamily="34" charset="0"/>
                  </a:rPr>
                  <a:t>:</a:t>
                </a:r>
                <a:r>
                  <a:rPr lang="vi-VN" sz="4000">
                    <a:solidFill>
                      <a:prstClr val="black"/>
                    </a:solidFill>
                    <a:ea typeface="Times New Roman" panose="02020603050405020304" pitchFamily="18" charset="0"/>
                    <a:cs typeface="Arial" panose="020B0604020202020204" pitchFamily="34" charset="0"/>
                  </a:rPr>
                  <a:t> </a:t>
                </a:r>
                <a14:m>
                  <m:oMath xmlns:m="http://schemas.openxmlformats.org/officeDocument/2006/math">
                    <m:r>
                      <a:rPr lang="vi-VN"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𝑠</m:t>
                    </m:r>
                    <m:r>
                      <a:rPr lang="vi-VN"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đ(</m:t>
                    </m:r>
                    <m:r>
                      <a:rPr lang="vi-VN"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𝑂𝑢</m:t>
                    </m:r>
                    <m:r>
                      <a:rPr lang="vi-VN"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a:rPr lang="vi-VN"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𝑂𝑣</m:t>
                    </m:r>
                    <m:r>
                      <a:rPr lang="vi-VN"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 – (</m:t>
                    </m:r>
                    <m:r>
                      <a:rPr lang="vi-VN"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360</m:t>
                    </m:r>
                    <m:r>
                      <a:rPr lang="vi-VN"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 </m:t>
                    </m:r>
                    <m:r>
                      <a:rPr lang="vi-VN"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45</m:t>
                    </m:r>
                    <m:r>
                      <a:rPr lang="vi-VN"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 – </m:t>
                    </m:r>
                    <m:r>
                      <a:rPr lang="vi-VN"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315</m:t>
                    </m:r>
                    <m:r>
                      <a:rPr lang="vi-VN"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oMath>
                </a14:m>
                <a:endParaRPr lang="vi-VN" sz="4000">
                  <a:solidFill>
                    <a:prstClr val="black"/>
                  </a:solidFill>
                  <a:ea typeface="Times New Roman" panose="02020603050405020304" pitchFamily="18" charset="0"/>
                  <a:cs typeface="Arial" panose="020B0604020202020204" pitchFamily="34"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1677961" y="7618150"/>
                <a:ext cx="14864621" cy="2051716"/>
              </a:xfrm>
              <a:prstGeom prst="rect">
                <a:avLst/>
              </a:prstGeom>
              <a:blipFill>
                <a:blip r:embed="rId5"/>
                <a:stretch>
                  <a:fillRect l="-1435" r="-1435" b="-5952"/>
                </a:stretch>
              </a:blipFill>
            </p:spPr>
            <p:txBody>
              <a:bodyPr/>
              <a:lstStyle/>
              <a:p>
                <a:r>
                  <a:rPr lang="en-US">
                    <a:noFill/>
                  </a:rPr>
                  <a:t> </a:t>
                </a:r>
              </a:p>
            </p:txBody>
          </p:sp>
        </mc:Fallback>
      </mc:AlternateContent>
      <p:pic>
        <p:nvPicPr>
          <p:cNvPr id="23" name="Picture 22"/>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Effect>
                      <a14:brightnessContrast contrast="-20000"/>
                    </a14:imgEffect>
                  </a14:imgLayer>
                </a14:imgProps>
              </a:ext>
            </a:extLst>
          </a:blip>
          <a:stretch>
            <a:fillRect/>
          </a:stretch>
        </p:blipFill>
        <p:spPr>
          <a:xfrm>
            <a:off x="4676076" y="3481951"/>
            <a:ext cx="9239398" cy="3275786"/>
          </a:xfrm>
          <a:prstGeom prst="rect">
            <a:avLst/>
          </a:prstGeom>
        </p:spPr>
      </p:pic>
      <p:sp>
        <p:nvSpPr>
          <p:cNvPr id="24" name="Oval Callout 23"/>
          <p:cNvSpPr/>
          <p:nvPr/>
        </p:nvSpPr>
        <p:spPr>
          <a:xfrm>
            <a:off x="1981200" y="6377551"/>
            <a:ext cx="1663033" cy="93438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6" name="Picture 25"/>
          <p:cNvPicPr>
            <a:picLocks noChangeAspect="1"/>
          </p:cNvPicPr>
          <p:nvPr/>
        </p:nvPicPr>
        <p:blipFill>
          <a:blip r:embed="rId8"/>
          <a:stretch>
            <a:fillRect/>
          </a:stretch>
        </p:blipFill>
        <p:spPr>
          <a:xfrm>
            <a:off x="16575061" y="300359"/>
            <a:ext cx="1366201" cy="988369"/>
          </a:xfrm>
          <a:prstGeom prst="rect">
            <a:avLst/>
          </a:prstGeom>
        </p:spPr>
      </p:pic>
      <p:pic>
        <p:nvPicPr>
          <p:cNvPr id="27" name="Picture 26"/>
          <p:cNvPicPr>
            <a:picLocks noChangeAspect="1"/>
          </p:cNvPicPr>
          <p:nvPr/>
        </p:nvPicPr>
        <p:blipFill>
          <a:blip r:embed="rId9"/>
          <a:stretch>
            <a:fillRect/>
          </a:stretch>
        </p:blipFill>
        <p:spPr>
          <a:xfrm flipH="1">
            <a:off x="16542582" y="4837729"/>
            <a:ext cx="1259515" cy="2163288"/>
          </a:xfrm>
          <a:prstGeom prst="rect">
            <a:avLst/>
          </a:prstGeom>
        </p:spPr>
      </p:pic>
      <p:pic>
        <p:nvPicPr>
          <p:cNvPr id="28" name="Picture 27"/>
          <p:cNvPicPr>
            <a:picLocks noChangeAspect="1"/>
          </p:cNvPicPr>
          <p:nvPr/>
        </p:nvPicPr>
        <p:blipFill>
          <a:blip r:embed="rId10"/>
          <a:stretch>
            <a:fillRect/>
          </a:stretch>
        </p:blipFill>
        <p:spPr>
          <a:xfrm rot="10800000" flipV="1">
            <a:off x="616719" y="3469944"/>
            <a:ext cx="1163369" cy="1217732"/>
          </a:xfrm>
          <a:prstGeom prst="rect">
            <a:avLst/>
          </a:prstGeom>
        </p:spPr>
      </p:pic>
    </p:spTree>
    <p:extLst>
      <p:ext uri="{BB962C8B-B14F-4D97-AF65-F5344CB8AC3E}">
        <p14:creationId xmlns:p14="http://schemas.microsoft.com/office/powerpoint/2010/main" val="3734810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biLevel thresh="25000"/>
          </a:blip>
          <a:srcRect b="43750"/>
          <a:stretch>
            <a:fillRect/>
          </a:stretch>
        </p:blipFill>
        <p:spPr>
          <a:xfrm>
            <a:off x="0" y="0"/>
            <a:ext cx="18288000" cy="10287000"/>
          </a:xfrm>
          <a:prstGeom prst="rect">
            <a:avLst/>
          </a:prstGeom>
        </p:spPr>
      </p:pic>
      <p:sp>
        <p:nvSpPr>
          <p:cNvPr id="17" name="Rectangle 16"/>
          <p:cNvSpPr/>
          <p:nvPr/>
        </p:nvSpPr>
        <p:spPr>
          <a:xfrm>
            <a:off x="5734050" y="1033671"/>
            <a:ext cx="6819900" cy="1061829"/>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lvl="0" algn="ctr">
              <a:lnSpc>
                <a:spcPct val="150000"/>
              </a:lnSpc>
              <a:spcAft>
                <a:spcPts val="800"/>
              </a:spcAft>
            </a:pPr>
            <a:r>
              <a:rPr lang="en-US" sz="4200" b="1">
                <a:solidFill>
                  <a:prstClr val="white"/>
                </a:solidFill>
                <a:latin typeface="Arial" panose="020B0604020202020204" pitchFamily="34" charset="0"/>
                <a:ea typeface="Times New Roman" panose="02020603050405020304" pitchFamily="18" charset="0"/>
                <a:cs typeface="Arial" panose="020B0604020202020204" pitchFamily="34" charset="0"/>
              </a:rPr>
              <a:t>b) Hệ thức chasles</a:t>
            </a:r>
            <a:endParaRPr kumimoji="0" lang="en-US" sz="42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Rectangle 17"/>
              <p:cNvSpPr/>
              <p:nvPr/>
            </p:nvSpPr>
            <p:spPr>
              <a:xfrm>
                <a:off x="989351" y="3224164"/>
                <a:ext cx="16155649" cy="1846659"/>
              </a:xfrm>
              <a:prstGeom prst="rect">
                <a:avLst/>
              </a:prstGeom>
            </p:spPr>
            <p:txBody>
              <a:bodyPr wrap="square">
                <a:spAutoFit/>
              </a:bodyPr>
              <a:lstStyle/>
              <a:p>
                <a:pPr algn="just">
                  <a:lnSpc>
                    <a:spcPct val="150000"/>
                  </a:lnSpc>
                </a:pPr>
                <a:r>
                  <a:rPr lang="vi-VN" sz="3800">
                    <a:solidFill>
                      <a:srgbClr val="000000"/>
                    </a:solidFill>
                    <a:latin typeface="Arial" panose="020B0604020202020204" pitchFamily="34" charset="0"/>
                    <a:cs typeface="Arial" panose="020B0604020202020204" pitchFamily="34" charset="0"/>
                  </a:rPr>
                  <a:t>Cho ba tia </a:t>
                </a:r>
                <a14:m>
                  <m:oMath xmlns:m="http://schemas.openxmlformats.org/officeDocument/2006/math">
                    <m:r>
                      <a:rPr lang="vi-VN" sz="3800" i="1" smtClean="0">
                        <a:solidFill>
                          <a:srgbClr val="000000"/>
                        </a:solidFill>
                        <a:latin typeface="Cambria Math" panose="02040503050406030204" pitchFamily="18" charset="0"/>
                      </a:rPr>
                      <m:t>𝑂𝑢</m:t>
                    </m:r>
                    <m:r>
                      <a:rPr lang="vi-VN" sz="3800" i="1" smtClean="0">
                        <a:solidFill>
                          <a:srgbClr val="000000"/>
                        </a:solidFill>
                        <a:latin typeface="Cambria Math" panose="02040503050406030204" pitchFamily="18" charset="0"/>
                      </a:rPr>
                      <m:t>, </m:t>
                    </m:r>
                    <m:r>
                      <a:rPr lang="vi-VN" sz="3800" i="1" smtClean="0">
                        <a:solidFill>
                          <a:srgbClr val="000000"/>
                        </a:solidFill>
                        <a:latin typeface="Cambria Math" panose="02040503050406030204" pitchFamily="18" charset="0"/>
                      </a:rPr>
                      <m:t>𝑂𝑣</m:t>
                    </m:r>
                    <m:r>
                      <a:rPr lang="vi-VN" sz="3800" i="1">
                        <a:solidFill>
                          <a:srgbClr val="000000"/>
                        </a:solidFill>
                        <a:latin typeface="Cambria Math" panose="02040503050406030204" pitchFamily="18" charset="0"/>
                      </a:rPr>
                      <m:t>, </m:t>
                    </m:r>
                    <m:r>
                      <a:rPr lang="vi-VN" sz="3800" i="1" smtClean="0">
                        <a:solidFill>
                          <a:srgbClr val="000000"/>
                        </a:solidFill>
                        <a:latin typeface="Cambria Math" panose="02040503050406030204" pitchFamily="18" charset="0"/>
                      </a:rPr>
                      <m:t>𝑂𝑤</m:t>
                    </m:r>
                    <m:r>
                      <a:rPr lang="en-US" sz="3800" i="1" smtClean="0">
                        <a:solidFill>
                          <a:srgbClr val="000000"/>
                        </a:solidFill>
                        <a:latin typeface="Cambria Math" panose="02040503050406030204" pitchFamily="18" charset="0"/>
                      </a:rPr>
                      <m:t> </m:t>
                    </m:r>
                  </m:oMath>
                </a14:m>
                <a:r>
                  <a:rPr lang="vi-VN" sz="3800">
                    <a:solidFill>
                      <a:srgbClr val="000000"/>
                    </a:solidFill>
                    <a:latin typeface="Arial" panose="020B0604020202020204" pitchFamily="34" charset="0"/>
                    <a:cs typeface="Arial" panose="020B0604020202020204" pitchFamily="34" charset="0"/>
                  </a:rPr>
                  <a:t>với số đo của các góc hình học </a:t>
                </a:r>
                <a14:m>
                  <m:oMath xmlns:m="http://schemas.openxmlformats.org/officeDocument/2006/math">
                    <m:r>
                      <a:rPr lang="vi-VN" sz="3800" i="1" smtClean="0">
                        <a:solidFill>
                          <a:srgbClr val="000000"/>
                        </a:solidFill>
                        <a:latin typeface="Cambria Math" panose="02040503050406030204" pitchFamily="18" charset="0"/>
                      </a:rPr>
                      <m:t>𝑢𝑂𝑣</m:t>
                    </m:r>
                  </m:oMath>
                </a14:m>
                <a:r>
                  <a:rPr lang="vi-VN" sz="3800">
                    <a:solidFill>
                      <a:srgbClr val="000000"/>
                    </a:solidFill>
                    <a:latin typeface="Arial" panose="020B0604020202020204" pitchFamily="34" charset="0"/>
                    <a:cs typeface="Arial" panose="020B0604020202020204" pitchFamily="34" charset="0"/>
                  </a:rPr>
                  <a:t> và </a:t>
                </a:r>
                <a14:m>
                  <m:oMath xmlns:m="http://schemas.openxmlformats.org/officeDocument/2006/math">
                    <m:r>
                      <a:rPr lang="vi-VN" sz="3800" i="1" smtClean="0">
                        <a:solidFill>
                          <a:srgbClr val="000000"/>
                        </a:solidFill>
                        <a:latin typeface="Cambria Math" panose="02040503050406030204" pitchFamily="18" charset="0"/>
                      </a:rPr>
                      <m:t>𝑣𝑂𝑤</m:t>
                    </m:r>
                  </m:oMath>
                </a14:m>
                <a:r>
                  <a:rPr lang="vi-VN" sz="3800">
                    <a:solidFill>
                      <a:srgbClr val="000000"/>
                    </a:solidFill>
                    <a:latin typeface="Arial" panose="020B0604020202020204" pitchFamily="34" charset="0"/>
                    <a:cs typeface="Arial" panose="020B0604020202020204" pitchFamily="34" charset="0"/>
                  </a:rPr>
                  <a:t> lần lượt là </a:t>
                </a:r>
                <a14:m>
                  <m:oMath xmlns:m="http://schemas.openxmlformats.org/officeDocument/2006/math">
                    <m:r>
                      <a:rPr lang="vi-VN" sz="3800" i="1" smtClean="0">
                        <a:solidFill>
                          <a:srgbClr val="000000"/>
                        </a:solidFill>
                        <a:latin typeface="Cambria Math" panose="02040503050406030204" pitchFamily="18" charset="0"/>
                      </a:rPr>
                      <m:t>30</m:t>
                    </m:r>
                    <m:r>
                      <a:rPr lang="vi-VN" sz="3800" i="1" smtClean="0">
                        <a:solidFill>
                          <a:srgbClr val="000000"/>
                        </a:solidFill>
                        <a:latin typeface="Cambria Math" panose="02040503050406030204" pitchFamily="18" charset="0"/>
                        <a:ea typeface="Cambria Math" panose="02040503050406030204" pitchFamily="18" charset="0"/>
                      </a:rPr>
                      <m:t>°</m:t>
                    </m:r>
                  </m:oMath>
                </a14:m>
                <a:r>
                  <a:rPr lang="vi-VN" sz="3800">
                    <a:solidFill>
                      <a:srgbClr val="000000"/>
                    </a:solidFill>
                    <a:latin typeface="Arial" panose="020B0604020202020204" pitchFamily="34" charset="0"/>
                    <a:cs typeface="Arial" panose="020B0604020202020204" pitchFamily="34" charset="0"/>
                  </a:rPr>
                  <a:t> và </a:t>
                </a:r>
                <a14:m>
                  <m:oMath xmlns:m="http://schemas.openxmlformats.org/officeDocument/2006/math">
                    <m:r>
                      <a:rPr lang="en-US" sz="3800" b="0" i="0" smtClean="0">
                        <a:solidFill>
                          <a:srgbClr val="000000"/>
                        </a:solidFill>
                        <a:latin typeface="Cambria Math" panose="02040503050406030204" pitchFamily="18" charset="0"/>
                      </a:rPr>
                      <m:t>45</m:t>
                    </m:r>
                    <m:r>
                      <a:rPr lang="vi-VN" sz="3800" i="1">
                        <a:solidFill>
                          <a:srgbClr val="000000"/>
                        </a:solidFill>
                        <a:latin typeface="Cambria Math" panose="02040503050406030204" pitchFamily="18" charset="0"/>
                        <a:ea typeface="Cambria Math" panose="02040503050406030204" pitchFamily="18" charset="0"/>
                      </a:rPr>
                      <m:t>°</m:t>
                    </m:r>
                  </m:oMath>
                </a14:m>
                <a:endParaRPr lang="vi-VN" sz="3800">
                  <a:solidFill>
                    <a:srgbClr val="000000"/>
                  </a:solidFill>
                  <a:latin typeface="Arial" panose="020B0604020202020204" pitchFamily="34"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989351" y="3224164"/>
                <a:ext cx="16155649" cy="1846659"/>
              </a:xfrm>
              <a:prstGeom prst="rect">
                <a:avLst/>
              </a:prstGeom>
              <a:blipFill>
                <a:blip r:embed="rId3"/>
                <a:stretch>
                  <a:fillRect l="-1245" r="-1207" b="-6271"/>
                </a:stretch>
              </a:blipFill>
            </p:spPr>
            <p:txBody>
              <a:bodyPr/>
              <a:lstStyle/>
              <a:p>
                <a:r>
                  <a:rPr lang="en-US">
                    <a:noFill/>
                  </a:rPr>
                  <a:t> </a:t>
                </a:r>
              </a:p>
            </p:txBody>
          </p:sp>
        </mc:Fallback>
      </mc:AlternateContent>
      <p:pic>
        <p:nvPicPr>
          <p:cNvPr id="20" name="Picture 19"/>
          <p:cNvPicPr>
            <a:picLocks noChangeAspect="1"/>
          </p:cNvPicPr>
          <p:nvPr/>
        </p:nvPicPr>
        <p:blipFill>
          <a:blip r:embed="rId4" cstate="print">
            <a:duotone>
              <a:schemeClr val="accent1">
                <a:shade val="45000"/>
                <a:satMod val="135000"/>
              </a:schemeClr>
              <a:prstClr val="white"/>
            </a:duotone>
            <a:extLst>
              <a:ext uri="{BEBA8EAE-BF5A-486C-A8C5-ECC9F3942E4B}">
                <a14:imgProps xmlns:a14="http://schemas.microsoft.com/office/drawing/2010/main">
                  <a14:imgLayer r:embed="rId5">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907523" y="2247900"/>
            <a:ext cx="979790" cy="914400"/>
          </a:xfrm>
          <a:prstGeom prst="rect">
            <a:avLst/>
          </a:prstGeom>
        </p:spPr>
      </p:pic>
      <p:sp>
        <p:nvSpPr>
          <p:cNvPr id="21" name="TextBox 20"/>
          <p:cNvSpPr txBox="1"/>
          <p:nvPr/>
        </p:nvSpPr>
        <p:spPr>
          <a:xfrm>
            <a:off x="1908444" y="2376205"/>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HĐ 2:</a:t>
            </a:r>
            <a:endParaRPr kumimoji="0" lang="en-US" sz="40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27" name="Picture 26"/>
          <p:cNvPicPr>
            <a:picLocks noChangeAspect="1"/>
          </p:cNvPicPr>
          <p:nvPr/>
        </p:nvPicPr>
        <p:blipFill>
          <a:blip r:embed="rId6"/>
          <a:stretch>
            <a:fillRect/>
          </a:stretch>
        </p:blipFill>
        <p:spPr>
          <a:xfrm>
            <a:off x="16565380" y="281551"/>
            <a:ext cx="1301710" cy="1952565"/>
          </a:xfrm>
          <a:prstGeom prst="rect">
            <a:avLst/>
          </a:prstGeom>
        </p:spPr>
      </p:pic>
      <p:pic>
        <p:nvPicPr>
          <p:cNvPr id="28" name="Picture 27"/>
          <p:cNvPicPr>
            <a:picLocks noChangeAspect="1"/>
          </p:cNvPicPr>
          <p:nvPr/>
        </p:nvPicPr>
        <p:blipFill>
          <a:blip r:embed="rId7"/>
          <a:stretch>
            <a:fillRect/>
          </a:stretch>
        </p:blipFill>
        <p:spPr>
          <a:xfrm>
            <a:off x="-299169" y="8825595"/>
            <a:ext cx="1677758" cy="1118505"/>
          </a:xfrm>
          <a:prstGeom prst="rect">
            <a:avLst/>
          </a:prstGeom>
        </p:spPr>
      </p:pic>
      <p:pic>
        <p:nvPicPr>
          <p:cNvPr id="30" name="Picture 29"/>
          <p:cNvPicPr>
            <a:picLocks noChangeAspect="1"/>
          </p:cNvPicPr>
          <p:nvPr/>
        </p:nvPicPr>
        <p:blipFill>
          <a:blip r:embed="rId8"/>
          <a:stretch>
            <a:fillRect/>
          </a:stretch>
        </p:blipFill>
        <p:spPr>
          <a:xfrm>
            <a:off x="16694111" y="9389785"/>
            <a:ext cx="1142999" cy="731084"/>
          </a:xfrm>
          <a:prstGeom prst="rect">
            <a:avLst/>
          </a:prstGeom>
        </p:spPr>
      </p:pic>
      <p:pic>
        <p:nvPicPr>
          <p:cNvPr id="4" name="Picture 3"/>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saturation sat="200000"/>
                    </a14:imgEffect>
                    <a14:imgEffect>
                      <a14:brightnessContrast contrast="-40000"/>
                    </a14:imgEffect>
                  </a14:imgLayer>
                </a14:imgProps>
              </a:ext>
            </a:extLst>
          </a:blip>
          <a:stretch>
            <a:fillRect/>
          </a:stretch>
        </p:blipFill>
        <p:spPr>
          <a:xfrm>
            <a:off x="12954000" y="4381500"/>
            <a:ext cx="4510727" cy="4896006"/>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990600" y="4991100"/>
                <a:ext cx="11277600" cy="4478149"/>
              </a:xfrm>
              <a:prstGeom prst="rect">
                <a:avLst/>
              </a:prstGeom>
            </p:spPr>
            <p:txBody>
              <a:bodyPr wrap="square">
                <a:spAutoFit/>
              </a:bodyPr>
              <a:lstStyle/>
              <a:p>
                <a:pPr lvl="0" algn="just">
                  <a:lnSpc>
                    <a:spcPct val="150000"/>
                  </a:lnSpc>
                </a:pPr>
                <a:r>
                  <a:rPr lang="vi-VN" sz="3800">
                    <a:solidFill>
                      <a:srgbClr val="000000"/>
                    </a:solidFill>
                    <a:cs typeface="Arial" panose="020B0604020202020204" pitchFamily="34" charset="0"/>
                  </a:rPr>
                  <a:t>a) Xác định số đo của ba góc lượng giác </a:t>
                </a:r>
                <a14:m>
                  <m:oMath xmlns:m="http://schemas.openxmlformats.org/officeDocument/2006/math">
                    <m:r>
                      <a:rPr lang="vi-VN" sz="3800" i="1">
                        <a:solidFill>
                          <a:srgbClr val="000000"/>
                        </a:solidFill>
                        <a:latin typeface="Cambria Math" panose="02040503050406030204" pitchFamily="18" charset="0"/>
                      </a:rPr>
                      <m:t>(</m:t>
                    </m:r>
                    <m:r>
                      <a:rPr lang="vi-VN" sz="3800" i="1">
                        <a:solidFill>
                          <a:srgbClr val="000000"/>
                        </a:solidFill>
                        <a:latin typeface="Cambria Math" panose="02040503050406030204" pitchFamily="18" charset="0"/>
                      </a:rPr>
                      <m:t>𝑂𝑢</m:t>
                    </m:r>
                    <m:r>
                      <a:rPr lang="vi-VN" sz="3800" i="1">
                        <a:solidFill>
                          <a:srgbClr val="000000"/>
                        </a:solidFill>
                        <a:latin typeface="Cambria Math" panose="02040503050406030204" pitchFamily="18" charset="0"/>
                      </a:rPr>
                      <m:t>,</m:t>
                    </m:r>
                    <m:r>
                      <a:rPr lang="vi-VN" sz="3800" i="1">
                        <a:solidFill>
                          <a:srgbClr val="000000"/>
                        </a:solidFill>
                        <a:latin typeface="Cambria Math" panose="02040503050406030204" pitchFamily="18" charset="0"/>
                      </a:rPr>
                      <m:t>𝑂𝑣</m:t>
                    </m:r>
                    <m:r>
                      <a:rPr lang="vi-VN" sz="3800" i="1">
                        <a:solidFill>
                          <a:srgbClr val="000000"/>
                        </a:solidFill>
                        <a:latin typeface="Cambria Math" panose="02040503050406030204" pitchFamily="18" charset="0"/>
                      </a:rPr>
                      <m:t>)</m:t>
                    </m:r>
                  </m:oMath>
                </a14:m>
                <a:r>
                  <a:rPr lang="vi-VN" sz="3800">
                    <a:solidFill>
                      <a:srgbClr val="000000"/>
                    </a:solidFill>
                    <a:cs typeface="Arial" panose="020B0604020202020204" pitchFamily="34" charset="0"/>
                  </a:rPr>
                  <a:t>,</a:t>
                </a:r>
                <a:r>
                  <a:rPr lang="en-US" sz="3800">
                    <a:solidFill>
                      <a:srgbClr val="000000"/>
                    </a:solidFill>
                    <a:latin typeface="Arial" panose="020B0604020202020204" pitchFamily="34" charset="0"/>
                    <a:cs typeface="Arial" panose="020B0604020202020204" pitchFamily="34" charset="0"/>
                  </a:rPr>
                  <a:t> </a:t>
                </a:r>
                <a14:m>
                  <m:oMath xmlns:m="http://schemas.openxmlformats.org/officeDocument/2006/math">
                    <m:r>
                      <a:rPr lang="vi-VN" sz="3800" i="1">
                        <a:solidFill>
                          <a:srgbClr val="000000"/>
                        </a:solidFill>
                        <a:latin typeface="Cambria Math" panose="02040503050406030204" pitchFamily="18" charset="0"/>
                      </a:rPr>
                      <m:t>(</m:t>
                    </m:r>
                    <m:r>
                      <a:rPr lang="vi-VN" sz="3800" i="1">
                        <a:solidFill>
                          <a:srgbClr val="000000"/>
                        </a:solidFill>
                        <a:latin typeface="Cambria Math" panose="02040503050406030204" pitchFamily="18" charset="0"/>
                      </a:rPr>
                      <m:t>𝑂𝑣</m:t>
                    </m:r>
                    <m:r>
                      <a:rPr lang="vi-VN" sz="3800" i="1">
                        <a:solidFill>
                          <a:srgbClr val="000000"/>
                        </a:solidFill>
                        <a:latin typeface="Cambria Math" panose="02040503050406030204" pitchFamily="18" charset="0"/>
                      </a:rPr>
                      <m:t>,</m:t>
                    </m:r>
                    <m:r>
                      <a:rPr lang="vi-VN" sz="3800" i="1">
                        <a:solidFill>
                          <a:srgbClr val="000000"/>
                        </a:solidFill>
                        <a:latin typeface="Cambria Math" panose="02040503050406030204" pitchFamily="18" charset="0"/>
                      </a:rPr>
                      <m:t>𝑂𝑤</m:t>
                    </m:r>
                    <m:r>
                      <a:rPr lang="en-US" sz="3800" i="1">
                        <a:solidFill>
                          <a:srgbClr val="000000"/>
                        </a:solidFill>
                        <a:latin typeface="Cambria Math" panose="02040503050406030204" pitchFamily="18" charset="0"/>
                      </a:rPr>
                      <m:t>) </m:t>
                    </m:r>
                  </m:oMath>
                </a14:m>
                <a:r>
                  <a:rPr lang="en-US" sz="3800">
                    <a:solidFill>
                      <a:srgbClr val="000000"/>
                    </a:solidFill>
                    <a:latin typeface="Arial" panose="020B0604020202020204" pitchFamily="34" charset="0"/>
                    <a:cs typeface="Arial" panose="020B0604020202020204" pitchFamily="34" charset="0"/>
                  </a:rPr>
                  <a:t> </a:t>
                </a:r>
                <a:r>
                  <a:rPr lang="vi-VN" sz="3800">
                    <a:solidFill>
                      <a:srgbClr val="000000"/>
                    </a:solidFill>
                    <a:cs typeface="Arial" panose="020B0604020202020204" pitchFamily="34" charset="0"/>
                  </a:rPr>
                  <a:t>và </a:t>
                </a:r>
                <a14:m>
                  <m:oMath xmlns:m="http://schemas.openxmlformats.org/officeDocument/2006/math">
                    <m:r>
                      <a:rPr lang="vi-VN" sz="3800" i="1">
                        <a:solidFill>
                          <a:srgbClr val="000000"/>
                        </a:solidFill>
                        <a:latin typeface="Cambria Math" panose="02040503050406030204" pitchFamily="18" charset="0"/>
                      </a:rPr>
                      <m:t>(</m:t>
                    </m:r>
                    <m:r>
                      <a:rPr lang="vi-VN" sz="3800" i="1">
                        <a:solidFill>
                          <a:srgbClr val="000000"/>
                        </a:solidFill>
                        <a:latin typeface="Cambria Math" panose="02040503050406030204" pitchFamily="18" charset="0"/>
                      </a:rPr>
                      <m:t>𝑂𝑢</m:t>
                    </m:r>
                    <m:r>
                      <a:rPr lang="vi-VN" sz="3800" i="1">
                        <a:solidFill>
                          <a:srgbClr val="000000"/>
                        </a:solidFill>
                        <a:latin typeface="Cambria Math" panose="02040503050406030204" pitchFamily="18" charset="0"/>
                      </a:rPr>
                      <m:t>,</m:t>
                    </m:r>
                    <m:r>
                      <a:rPr lang="vi-VN" sz="3800" i="1">
                        <a:solidFill>
                          <a:srgbClr val="000000"/>
                        </a:solidFill>
                        <a:latin typeface="Cambria Math" panose="02040503050406030204" pitchFamily="18" charset="0"/>
                      </a:rPr>
                      <m:t>𝑂𝑤</m:t>
                    </m:r>
                    <m:r>
                      <a:rPr lang="vi-VN" sz="3800" i="1">
                        <a:solidFill>
                          <a:srgbClr val="000000"/>
                        </a:solidFill>
                        <a:latin typeface="Cambria Math" panose="02040503050406030204" pitchFamily="18" charset="0"/>
                      </a:rPr>
                      <m:t>)</m:t>
                    </m:r>
                  </m:oMath>
                </a14:m>
                <a:r>
                  <a:rPr lang="en-US" sz="3800">
                    <a:solidFill>
                      <a:srgbClr val="000000"/>
                    </a:solidFill>
                    <a:latin typeface="Arial" panose="020B0604020202020204" pitchFamily="34" charset="0"/>
                    <a:cs typeface="Arial" panose="020B0604020202020204" pitchFamily="34" charset="0"/>
                  </a:rPr>
                  <a:t> </a:t>
                </a:r>
                <a:r>
                  <a:rPr lang="vi-VN" sz="3800">
                    <a:solidFill>
                      <a:srgbClr val="000000"/>
                    </a:solidFill>
                    <a:cs typeface="Arial" panose="020B0604020202020204" pitchFamily="34" charset="0"/>
                  </a:rPr>
                  <a:t>được chỉ ra ở Hình 1.5.</a:t>
                </a:r>
              </a:p>
              <a:p>
                <a:pPr lvl="0" algn="just">
                  <a:lnSpc>
                    <a:spcPct val="150000"/>
                  </a:lnSpc>
                </a:pPr>
                <a:r>
                  <a:rPr lang="vi-VN" sz="3800">
                    <a:solidFill>
                      <a:srgbClr val="000000"/>
                    </a:solidFill>
                    <a:cs typeface="Arial" panose="020B0604020202020204" pitchFamily="34" charset="0"/>
                  </a:rPr>
                  <a:t>b) Với các góc lượng giác ở câu a, chứng tỏ rằng có một số nguyên </a:t>
                </a:r>
                <a:r>
                  <a:rPr lang="vi-VN" sz="3800" i="1">
                    <a:solidFill>
                      <a:srgbClr val="000000"/>
                    </a:solidFill>
                    <a:cs typeface="Arial" panose="020B0604020202020204" pitchFamily="34" charset="0"/>
                  </a:rPr>
                  <a:t>k </a:t>
                </a:r>
                <a:r>
                  <a:rPr lang="vi-VN" sz="3800">
                    <a:solidFill>
                      <a:srgbClr val="000000"/>
                    </a:solidFill>
                    <a:cs typeface="Arial" panose="020B0604020202020204" pitchFamily="34" charset="0"/>
                  </a:rPr>
                  <a:t>để</a:t>
                </a:r>
                <a:r>
                  <a:rPr lang="en-US" sz="3800">
                    <a:solidFill>
                      <a:srgbClr val="000000"/>
                    </a:solidFill>
                    <a:latin typeface="Arial" panose="020B0604020202020204" pitchFamily="34" charset="0"/>
                    <a:cs typeface="Arial" panose="020B0604020202020204" pitchFamily="34" charset="0"/>
                  </a:rPr>
                  <a:t> </a:t>
                </a:r>
              </a:p>
              <a:p>
                <a:pPr lvl="0" algn="just">
                  <a:lnSpc>
                    <a:spcPct val="150000"/>
                  </a:lnSpc>
                </a:pPr>
                <a14:m>
                  <m:oMathPara xmlns:m="http://schemas.openxmlformats.org/officeDocument/2006/math">
                    <m:oMathParaPr>
                      <m:jc m:val="centerGroup"/>
                    </m:oMathParaPr>
                    <m:oMath xmlns:m="http://schemas.openxmlformats.org/officeDocument/2006/math">
                      <m:r>
                        <a:rPr lang="vi-VN" sz="3800" i="1">
                          <a:solidFill>
                            <a:srgbClr val="000000"/>
                          </a:solidFill>
                          <a:latin typeface="Cambria Math" panose="02040503050406030204" pitchFamily="18" charset="0"/>
                          <a:cs typeface="Arial" panose="020B0604020202020204" pitchFamily="34" charset="0"/>
                        </a:rPr>
                        <m:t>𝑠</m:t>
                      </m:r>
                      <m:r>
                        <a:rPr lang="vi-VN" sz="3800" i="1">
                          <a:solidFill>
                            <a:srgbClr val="000000"/>
                          </a:solidFill>
                          <a:latin typeface="Cambria Math" panose="02040503050406030204" pitchFamily="18" charset="0"/>
                          <a:cs typeface="Arial" panose="020B0604020202020204" pitchFamily="34" charset="0"/>
                        </a:rPr>
                        <m:t>đ</m:t>
                      </m:r>
                      <m:d>
                        <m:dPr>
                          <m:ctrlPr>
                            <a:rPr lang="vi-VN" sz="3800" i="1">
                              <a:solidFill>
                                <a:srgbClr val="000000"/>
                              </a:solidFill>
                              <a:latin typeface="Cambria Math" panose="02040503050406030204" pitchFamily="18" charset="0"/>
                              <a:cs typeface="Arial" panose="020B0604020202020204" pitchFamily="34" charset="0"/>
                            </a:rPr>
                          </m:ctrlPr>
                        </m:dPr>
                        <m:e>
                          <m:r>
                            <a:rPr lang="vi-VN" sz="3800" i="1">
                              <a:solidFill>
                                <a:srgbClr val="000000"/>
                              </a:solidFill>
                              <a:latin typeface="Cambria Math" panose="02040503050406030204" pitchFamily="18" charset="0"/>
                              <a:cs typeface="Arial" panose="020B0604020202020204" pitchFamily="34" charset="0"/>
                            </a:rPr>
                            <m:t>𝑂𝑢</m:t>
                          </m:r>
                          <m:r>
                            <a:rPr lang="vi-VN" sz="3800" i="1">
                              <a:solidFill>
                                <a:srgbClr val="000000"/>
                              </a:solidFill>
                              <a:latin typeface="Cambria Math" panose="02040503050406030204" pitchFamily="18" charset="0"/>
                              <a:cs typeface="Arial" panose="020B0604020202020204" pitchFamily="34" charset="0"/>
                            </a:rPr>
                            <m:t>,</m:t>
                          </m:r>
                          <m:r>
                            <a:rPr lang="vi-VN" sz="3800" i="1">
                              <a:solidFill>
                                <a:srgbClr val="000000"/>
                              </a:solidFill>
                              <a:latin typeface="Cambria Math" panose="02040503050406030204" pitchFamily="18" charset="0"/>
                              <a:cs typeface="Arial" panose="020B0604020202020204" pitchFamily="34" charset="0"/>
                            </a:rPr>
                            <m:t>𝑂𝑣</m:t>
                          </m:r>
                        </m:e>
                      </m:d>
                      <m:r>
                        <a:rPr lang="vi-VN" sz="3800" i="1">
                          <a:solidFill>
                            <a:srgbClr val="000000"/>
                          </a:solidFill>
                          <a:latin typeface="Cambria Math" panose="02040503050406030204" pitchFamily="18" charset="0"/>
                          <a:cs typeface="Arial" panose="020B0604020202020204" pitchFamily="34" charset="0"/>
                        </a:rPr>
                        <m:t>+</m:t>
                      </m:r>
                      <m:r>
                        <a:rPr lang="vi-VN" sz="3800" i="1">
                          <a:solidFill>
                            <a:srgbClr val="000000"/>
                          </a:solidFill>
                          <a:latin typeface="Cambria Math" panose="02040503050406030204" pitchFamily="18" charset="0"/>
                          <a:cs typeface="Arial" panose="020B0604020202020204" pitchFamily="34" charset="0"/>
                        </a:rPr>
                        <m:t>𝑠</m:t>
                      </m:r>
                      <m:r>
                        <a:rPr lang="vi-VN" sz="3800" i="1">
                          <a:solidFill>
                            <a:srgbClr val="000000"/>
                          </a:solidFill>
                          <a:latin typeface="Cambria Math" panose="02040503050406030204" pitchFamily="18" charset="0"/>
                          <a:cs typeface="Arial" panose="020B0604020202020204" pitchFamily="34" charset="0"/>
                        </a:rPr>
                        <m:t>đ </m:t>
                      </m:r>
                      <m:d>
                        <m:dPr>
                          <m:ctrlPr>
                            <a:rPr lang="vi-VN" sz="3800" i="1">
                              <a:solidFill>
                                <a:srgbClr val="000000"/>
                              </a:solidFill>
                              <a:latin typeface="Cambria Math" panose="02040503050406030204" pitchFamily="18" charset="0"/>
                              <a:cs typeface="Arial" panose="020B0604020202020204" pitchFamily="34" charset="0"/>
                            </a:rPr>
                          </m:ctrlPr>
                        </m:dPr>
                        <m:e>
                          <m:r>
                            <a:rPr lang="vi-VN" sz="3800" i="1">
                              <a:solidFill>
                                <a:srgbClr val="000000"/>
                              </a:solidFill>
                              <a:latin typeface="Cambria Math" panose="02040503050406030204" pitchFamily="18" charset="0"/>
                              <a:cs typeface="Arial" panose="020B0604020202020204" pitchFamily="34" charset="0"/>
                            </a:rPr>
                            <m:t>𝑂𝑣</m:t>
                          </m:r>
                          <m:r>
                            <a:rPr lang="vi-VN" sz="3800" i="1">
                              <a:solidFill>
                                <a:srgbClr val="000000"/>
                              </a:solidFill>
                              <a:latin typeface="Cambria Math" panose="02040503050406030204" pitchFamily="18" charset="0"/>
                              <a:cs typeface="Arial" panose="020B0604020202020204" pitchFamily="34" charset="0"/>
                            </a:rPr>
                            <m:t>,</m:t>
                          </m:r>
                          <m:r>
                            <a:rPr lang="vi-VN" sz="3800" i="1">
                              <a:solidFill>
                                <a:srgbClr val="000000"/>
                              </a:solidFill>
                              <a:latin typeface="Cambria Math" panose="02040503050406030204" pitchFamily="18" charset="0"/>
                              <a:cs typeface="Arial" panose="020B0604020202020204" pitchFamily="34" charset="0"/>
                            </a:rPr>
                            <m:t>𝑂𝑤</m:t>
                          </m:r>
                        </m:e>
                      </m:d>
                      <m:r>
                        <a:rPr lang="en-US" sz="3800" i="1">
                          <a:solidFill>
                            <a:srgbClr val="000000"/>
                          </a:solidFill>
                          <a:latin typeface="Cambria Math" panose="02040503050406030204" pitchFamily="18" charset="0"/>
                          <a:cs typeface="Arial" panose="020B0604020202020204" pitchFamily="34" charset="0"/>
                        </a:rPr>
                        <m:t>=</m:t>
                      </m:r>
                      <m:r>
                        <a:rPr lang="vi-VN" sz="3800" i="1">
                          <a:solidFill>
                            <a:srgbClr val="000000"/>
                          </a:solidFill>
                          <a:latin typeface="Cambria Math" panose="02040503050406030204" pitchFamily="18" charset="0"/>
                          <a:cs typeface="Arial" panose="020B0604020202020204" pitchFamily="34" charset="0"/>
                        </a:rPr>
                        <m:t>𝑠</m:t>
                      </m:r>
                      <m:r>
                        <a:rPr lang="vi-VN" sz="3800" i="1">
                          <a:solidFill>
                            <a:srgbClr val="000000"/>
                          </a:solidFill>
                          <a:latin typeface="Cambria Math" panose="02040503050406030204" pitchFamily="18" charset="0"/>
                          <a:cs typeface="Arial" panose="020B0604020202020204" pitchFamily="34" charset="0"/>
                        </a:rPr>
                        <m:t>đ </m:t>
                      </m:r>
                      <m:d>
                        <m:dPr>
                          <m:ctrlPr>
                            <a:rPr lang="vi-VN" sz="3800" i="1">
                              <a:solidFill>
                                <a:srgbClr val="000000"/>
                              </a:solidFill>
                              <a:latin typeface="Cambria Math" panose="02040503050406030204" pitchFamily="18" charset="0"/>
                              <a:cs typeface="Arial" panose="020B0604020202020204" pitchFamily="34" charset="0"/>
                            </a:rPr>
                          </m:ctrlPr>
                        </m:dPr>
                        <m:e>
                          <m:r>
                            <a:rPr lang="vi-VN" sz="3800" i="1">
                              <a:solidFill>
                                <a:srgbClr val="000000"/>
                              </a:solidFill>
                              <a:latin typeface="Cambria Math" panose="02040503050406030204" pitchFamily="18" charset="0"/>
                              <a:cs typeface="Arial" panose="020B0604020202020204" pitchFamily="34" charset="0"/>
                            </a:rPr>
                            <m:t>𝑂𝑢</m:t>
                          </m:r>
                          <m:r>
                            <a:rPr lang="vi-VN" sz="3800" i="1">
                              <a:solidFill>
                                <a:srgbClr val="000000"/>
                              </a:solidFill>
                              <a:latin typeface="Cambria Math" panose="02040503050406030204" pitchFamily="18" charset="0"/>
                              <a:cs typeface="Arial" panose="020B0604020202020204" pitchFamily="34" charset="0"/>
                            </a:rPr>
                            <m:t>,</m:t>
                          </m:r>
                          <m:r>
                            <a:rPr lang="vi-VN" sz="3800" i="1">
                              <a:solidFill>
                                <a:srgbClr val="000000"/>
                              </a:solidFill>
                              <a:latin typeface="Cambria Math" panose="02040503050406030204" pitchFamily="18" charset="0"/>
                              <a:cs typeface="Arial" panose="020B0604020202020204" pitchFamily="34" charset="0"/>
                            </a:rPr>
                            <m:t>𝑂𝑤</m:t>
                          </m:r>
                        </m:e>
                      </m:d>
                      <m:r>
                        <a:rPr lang="en-US" sz="3800" i="1">
                          <a:solidFill>
                            <a:srgbClr val="000000"/>
                          </a:solidFill>
                          <a:latin typeface="Cambria Math" panose="02040503050406030204" pitchFamily="18" charset="0"/>
                          <a:cs typeface="Arial" panose="020B0604020202020204" pitchFamily="34" charset="0"/>
                        </a:rPr>
                        <m:t>+</m:t>
                      </m:r>
                      <m:r>
                        <a:rPr lang="vi-VN" sz="3800" i="1">
                          <a:solidFill>
                            <a:srgbClr val="000000"/>
                          </a:solidFill>
                          <a:latin typeface="Cambria Math" panose="02040503050406030204" pitchFamily="18" charset="0"/>
                          <a:cs typeface="Arial" panose="020B0604020202020204" pitchFamily="34" charset="0"/>
                        </a:rPr>
                        <m:t> </m:t>
                      </m:r>
                      <m:r>
                        <m:rPr>
                          <m:sty m:val="p"/>
                        </m:rPr>
                        <a:rPr lang="en-US" sz="3800">
                          <a:solidFill>
                            <a:srgbClr val="000000"/>
                          </a:solidFill>
                          <a:latin typeface="Cambria Math" panose="02040503050406030204" pitchFamily="18" charset="0"/>
                        </a:rPr>
                        <m:t>k</m:t>
                      </m:r>
                      <m:r>
                        <a:rPr lang="en-US" sz="3800">
                          <a:solidFill>
                            <a:srgbClr val="000000"/>
                          </a:solidFill>
                          <a:latin typeface="Cambria Math" panose="02040503050406030204" pitchFamily="18" charset="0"/>
                        </a:rPr>
                        <m:t>.360</m:t>
                      </m:r>
                      <m:r>
                        <a:rPr lang="vi-VN" sz="3800" i="1">
                          <a:solidFill>
                            <a:srgbClr val="000000"/>
                          </a:solidFill>
                          <a:latin typeface="Cambria Math" panose="02040503050406030204" pitchFamily="18" charset="0"/>
                          <a:ea typeface="Cambria Math" panose="02040503050406030204" pitchFamily="18" charset="0"/>
                        </a:rPr>
                        <m:t>°</m:t>
                      </m:r>
                    </m:oMath>
                  </m:oMathPara>
                </a14:m>
                <a:endParaRPr lang="vi-VN" sz="3800">
                  <a:solidFill>
                    <a:srgbClr val="000000"/>
                  </a:solidFill>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990600" y="4991100"/>
                <a:ext cx="11277600" cy="4478149"/>
              </a:xfrm>
              <a:prstGeom prst="rect">
                <a:avLst/>
              </a:prstGeom>
              <a:blipFill>
                <a:blip r:embed="rId11"/>
                <a:stretch>
                  <a:fillRect l="-1784" r="-1730"/>
                </a:stretch>
              </a:blipFill>
            </p:spPr>
            <p:txBody>
              <a:bodyPr/>
              <a:lstStyle/>
              <a:p>
                <a:r>
                  <a:rPr lang="en-US">
                    <a:noFill/>
                  </a:rPr>
                  <a:t> </a:t>
                </a:r>
              </a:p>
            </p:txBody>
          </p:sp>
        </mc:Fallback>
      </mc:AlternateContent>
    </p:spTree>
    <p:extLst>
      <p:ext uri="{BB962C8B-B14F-4D97-AF65-F5344CB8AC3E}">
        <p14:creationId xmlns:p14="http://schemas.microsoft.com/office/powerpoint/2010/main" val="3754485159"/>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anim calcmode="lin" valueType="num">
                                      <p:cBhvr>
                                        <p:cTn id="15" dur="500" fill="hold"/>
                                        <p:tgtEl>
                                          <p:spTgt spid="18"/>
                                        </p:tgtEl>
                                        <p:attrNameLst>
                                          <p:attrName>ppt_x</p:attrName>
                                        </p:attrNameLst>
                                      </p:cBhvr>
                                      <p:tavLst>
                                        <p:tav tm="0">
                                          <p:val>
                                            <p:strVal val="#ppt_x"/>
                                          </p:val>
                                        </p:tav>
                                        <p:tav tm="100000">
                                          <p:val>
                                            <p:strVal val="#ppt_x"/>
                                          </p:val>
                                        </p:tav>
                                      </p:tavLst>
                                    </p:anim>
                                    <p:anim calcmode="lin" valueType="num">
                                      <p:cBhvr>
                                        <p:cTn id="16" dur="500" fill="hold"/>
                                        <p:tgtEl>
                                          <p:spTgt spid="1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anim calcmode="lin" valueType="num">
                                      <p:cBhvr>
                                        <p:cTn id="20" dur="500" fill="hold"/>
                                        <p:tgtEl>
                                          <p:spTgt spid="5"/>
                                        </p:tgtEl>
                                        <p:attrNameLst>
                                          <p:attrName>ppt_x</p:attrName>
                                        </p:attrNameLst>
                                      </p:cBhvr>
                                      <p:tavLst>
                                        <p:tav tm="0">
                                          <p:val>
                                            <p:strVal val="#ppt_x"/>
                                          </p:val>
                                        </p:tav>
                                        <p:tav tm="100000">
                                          <p:val>
                                            <p:strVal val="#ppt_x"/>
                                          </p:val>
                                        </p:tav>
                                      </p:tavLst>
                                    </p:anim>
                                    <p:anim calcmode="lin" valueType="num">
                                      <p:cBhvr>
                                        <p:cTn id="21" dur="5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anim calcmode="lin" valueType="num">
                                      <p:cBhvr>
                                        <p:cTn id="25" dur="500" fill="hold"/>
                                        <p:tgtEl>
                                          <p:spTgt spid="4"/>
                                        </p:tgtEl>
                                        <p:attrNameLst>
                                          <p:attrName>ppt_x</p:attrName>
                                        </p:attrNameLst>
                                      </p:cBhvr>
                                      <p:tavLst>
                                        <p:tav tm="0">
                                          <p:val>
                                            <p:strVal val="#ppt_x"/>
                                          </p:val>
                                        </p:tav>
                                        <p:tav tm="100000">
                                          <p:val>
                                            <p:strVal val="#ppt_x"/>
                                          </p:val>
                                        </p:tav>
                                      </p:tavLst>
                                    </p:anim>
                                    <p:anim calcmode="lin" valueType="num">
                                      <p:cBhvr>
                                        <p:cTn id="26"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t="43749"/>
          <a:stretch>
            <a:fillRect/>
          </a:stretch>
        </p:blipFill>
        <p:spPr>
          <a:xfrm>
            <a:off x="0" y="0"/>
            <a:ext cx="18288000" cy="10287000"/>
          </a:xfrm>
          <a:prstGeom prst="rect">
            <a:avLst/>
          </a:prstGeom>
        </p:spPr>
      </p:pic>
      <p:sp>
        <p:nvSpPr>
          <p:cNvPr id="18" name="Oval Callout 17"/>
          <p:cNvSpPr/>
          <p:nvPr/>
        </p:nvSpPr>
        <p:spPr>
          <a:xfrm>
            <a:off x="8294876" y="495300"/>
            <a:ext cx="1698247" cy="914400"/>
          </a:xfrm>
          <a:prstGeom prst="wedgeEllipseCallout">
            <a:avLst/>
          </a:prstGeom>
          <a:solidFill>
            <a:schemeClr val="tx2"/>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27" name="Picture 26"/>
          <p:cNvPicPr>
            <a:picLocks noChangeAspect="1"/>
          </p:cNvPicPr>
          <p:nvPr/>
        </p:nvPicPr>
        <p:blipFill>
          <a:blip r:embed="rId4"/>
          <a:stretch>
            <a:fillRect/>
          </a:stretch>
        </p:blipFill>
        <p:spPr>
          <a:xfrm>
            <a:off x="16306800" y="292969"/>
            <a:ext cx="1842749" cy="1178658"/>
          </a:xfrm>
          <a:prstGeom prst="rect">
            <a:avLst/>
          </a:prstGeom>
        </p:spPr>
      </p:pic>
      <p:pic>
        <p:nvPicPr>
          <p:cNvPr id="13" name="Picture 12"/>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Effect>
                      <a14:brightnessContrast contrast="-40000"/>
                    </a14:imgEffect>
                  </a14:imgLayer>
                </a14:imgProps>
              </a:ext>
            </a:extLst>
          </a:blip>
          <a:stretch>
            <a:fillRect/>
          </a:stretch>
        </p:blipFill>
        <p:spPr>
          <a:xfrm>
            <a:off x="1219200" y="2171700"/>
            <a:ext cx="4510727" cy="4896006"/>
          </a:xfrm>
          <a:prstGeom prst="rect">
            <a:avLst/>
          </a:prstGeom>
        </p:spPr>
      </p:pic>
      <p:sp>
        <p:nvSpPr>
          <p:cNvPr id="3" name="Rectangle 2"/>
          <p:cNvSpPr/>
          <p:nvPr/>
        </p:nvSpPr>
        <p:spPr>
          <a:xfrm>
            <a:off x="6096000" y="1943100"/>
            <a:ext cx="11430000" cy="7109639"/>
          </a:xfrm>
          <a:prstGeom prst="rect">
            <a:avLst/>
          </a:prstGeom>
        </p:spPr>
        <p:txBody>
          <a:bodyPr wrap="square">
            <a:spAutoFit/>
          </a:bodyPr>
          <a:lstStyle/>
          <a:p>
            <a:pPr>
              <a:lnSpc>
                <a:spcPct val="150000"/>
              </a:lnSpc>
            </a:pPr>
            <a:r>
              <a:rPr lang="en-US" sz="3800" dirty="0">
                <a:latin typeface="Arial" panose="020B0604020202020204" pitchFamily="34" charset="0"/>
                <a:ea typeface="Times New Roman" panose="02020603050405020304" pitchFamily="18" charset="0"/>
                <a:cs typeface="Arial" panose="020B0604020202020204" pitchFamily="34" charset="0"/>
              </a:rPr>
              <a:t>a) Quan </a:t>
            </a:r>
            <a:r>
              <a:rPr lang="en-US" sz="3800" dirty="0" err="1">
                <a:latin typeface="Arial" panose="020B0604020202020204" pitchFamily="34" charset="0"/>
                <a:ea typeface="Times New Roman" panose="02020603050405020304" pitchFamily="18" charset="0"/>
                <a:cs typeface="Arial" panose="020B0604020202020204" pitchFamily="34" charset="0"/>
              </a:rPr>
              <a:t>sát</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Hình</a:t>
            </a:r>
            <a:r>
              <a:rPr lang="en-US" sz="3800" dirty="0">
                <a:latin typeface="Arial" panose="020B0604020202020204" pitchFamily="34" charset="0"/>
                <a:ea typeface="Times New Roman" panose="02020603050405020304" pitchFamily="18" charset="0"/>
                <a:cs typeface="Arial" panose="020B0604020202020204" pitchFamily="34" charset="0"/>
              </a:rPr>
              <a:t> 1.5 ta </a:t>
            </a:r>
            <a:r>
              <a:rPr lang="en-US" sz="3800" dirty="0" err="1">
                <a:latin typeface="Arial" panose="020B0604020202020204" pitchFamily="34" charset="0"/>
                <a:ea typeface="Times New Roman" panose="02020603050405020304" pitchFamily="18" charset="0"/>
                <a:cs typeface="Arial" panose="020B0604020202020204" pitchFamily="34" charset="0"/>
              </a:rPr>
              <a:t>có</a:t>
            </a:r>
            <a:r>
              <a:rPr lang="en-US" sz="3800" dirty="0">
                <a:latin typeface="Arial" panose="020B0604020202020204" pitchFamily="34" charset="0"/>
                <a:ea typeface="Times New Roman" panose="02020603050405020304" pitchFamily="18" charset="0"/>
                <a:cs typeface="Arial" panose="020B0604020202020204" pitchFamily="34" charset="0"/>
              </a:rPr>
              <a:t>:</a:t>
            </a:r>
          </a:p>
          <a:p>
            <a:pPr>
              <a:lnSpc>
                <a:spcPct val="150000"/>
              </a:lnSpc>
            </a:pPr>
            <a:r>
              <a:rPr lang="en-US" sz="3800" dirty="0" err="1">
                <a:latin typeface="Arial" panose="020B0604020202020204" pitchFamily="34" charset="0"/>
                <a:ea typeface="Times New Roman" panose="02020603050405020304" pitchFamily="18" charset="0"/>
                <a:cs typeface="Arial" panose="020B0604020202020204" pitchFamily="34" charset="0"/>
              </a:rPr>
              <a:t>sđ</a:t>
            </a:r>
            <a:r>
              <a:rPr lang="en-US" sz="3800" dirty="0">
                <a:latin typeface="Arial" panose="020B0604020202020204" pitchFamily="34" charset="0"/>
                <a:ea typeface="Times New Roman" panose="02020603050405020304" pitchFamily="18" charset="0"/>
                <a:cs typeface="Arial" panose="020B0604020202020204" pitchFamily="34" charset="0"/>
              </a:rPr>
              <a:t>(Ou, Ov) = 30°; </a:t>
            </a:r>
            <a:r>
              <a:rPr lang="en-US" sz="3800" dirty="0" err="1">
                <a:latin typeface="Arial" panose="020B0604020202020204" pitchFamily="34" charset="0"/>
                <a:ea typeface="Times New Roman" panose="02020603050405020304" pitchFamily="18" charset="0"/>
                <a:cs typeface="Arial" panose="020B0604020202020204" pitchFamily="34" charset="0"/>
              </a:rPr>
              <a:t>sđ</a:t>
            </a:r>
            <a:r>
              <a:rPr lang="en-US" sz="3800" dirty="0">
                <a:latin typeface="Arial" panose="020B0604020202020204" pitchFamily="34" charset="0"/>
                <a:ea typeface="Times New Roman" panose="02020603050405020304" pitchFamily="18" charset="0"/>
                <a:cs typeface="Arial" panose="020B0604020202020204" pitchFamily="34" charset="0"/>
              </a:rPr>
              <a:t>(Ov, Ow) = 45°;</a:t>
            </a:r>
          </a:p>
          <a:p>
            <a:pPr>
              <a:lnSpc>
                <a:spcPct val="150000"/>
              </a:lnSpc>
            </a:pPr>
            <a:r>
              <a:rPr lang="en-US" sz="3800" dirty="0" err="1">
                <a:latin typeface="Arial" panose="020B0604020202020204" pitchFamily="34" charset="0"/>
                <a:ea typeface="Times New Roman" panose="02020603050405020304" pitchFamily="18" charset="0"/>
                <a:cs typeface="Arial" panose="020B0604020202020204" pitchFamily="34" charset="0"/>
              </a:rPr>
              <a:t>sđ</a:t>
            </a:r>
            <a:r>
              <a:rPr lang="en-US" sz="3800" dirty="0">
                <a:latin typeface="Arial" panose="020B0604020202020204" pitchFamily="34" charset="0"/>
                <a:ea typeface="Times New Roman" panose="02020603050405020304" pitchFamily="18" charset="0"/>
                <a:cs typeface="Arial" panose="020B0604020202020204" pitchFamily="34" charset="0"/>
              </a:rPr>
              <a:t>(Ou, Ow) = – (360° – 30° – 45°) = – 285°.</a:t>
            </a:r>
          </a:p>
          <a:p>
            <a:pPr>
              <a:lnSpc>
                <a:spcPct val="150000"/>
              </a:lnSpc>
            </a:pPr>
            <a:r>
              <a:rPr lang="en-US" sz="3800" dirty="0">
                <a:latin typeface="Arial" panose="020B0604020202020204" pitchFamily="34" charset="0"/>
                <a:ea typeface="Times New Roman" panose="02020603050405020304" pitchFamily="18" charset="0"/>
                <a:cs typeface="Arial" panose="020B0604020202020204" pitchFamily="34" charset="0"/>
              </a:rPr>
              <a:t>b)  Ta </a:t>
            </a:r>
            <a:r>
              <a:rPr lang="en-US" sz="3800" dirty="0" err="1">
                <a:latin typeface="Arial" panose="020B0604020202020204" pitchFamily="34" charset="0"/>
                <a:ea typeface="Times New Roman" panose="02020603050405020304" pitchFamily="18" charset="0"/>
                <a:cs typeface="Arial" panose="020B0604020202020204" pitchFamily="34" charset="0"/>
              </a:rPr>
              <a:t>có</a:t>
            </a:r>
            <a:r>
              <a:rPr lang="en-US" sz="3800" dirty="0">
                <a:latin typeface="Arial" panose="020B0604020202020204" pitchFamily="34" charset="0"/>
                <a:ea typeface="Times New Roman" panose="02020603050405020304" pitchFamily="18" charset="0"/>
                <a:cs typeface="Arial" panose="020B0604020202020204" pitchFamily="34" charset="0"/>
              </a:rPr>
              <a:t>: </a:t>
            </a:r>
          </a:p>
          <a:p>
            <a:pPr algn="ctr">
              <a:lnSpc>
                <a:spcPct val="150000"/>
              </a:lnSpc>
            </a:pPr>
            <a:r>
              <a:rPr lang="en-US" sz="3800" dirty="0" err="1">
                <a:latin typeface="Arial" panose="020B0604020202020204" pitchFamily="34" charset="0"/>
                <a:ea typeface="Times New Roman" panose="02020603050405020304" pitchFamily="18" charset="0"/>
                <a:cs typeface="Arial" panose="020B0604020202020204" pitchFamily="34" charset="0"/>
              </a:rPr>
              <a:t>sđ</a:t>
            </a:r>
            <a:r>
              <a:rPr lang="en-US" sz="3800" dirty="0">
                <a:latin typeface="Arial" panose="020B0604020202020204" pitchFamily="34" charset="0"/>
                <a:ea typeface="Times New Roman" panose="02020603050405020304" pitchFamily="18" charset="0"/>
                <a:cs typeface="Arial" panose="020B0604020202020204" pitchFamily="34" charset="0"/>
              </a:rPr>
              <a:t>(Ou, Ov) + </a:t>
            </a:r>
            <a:r>
              <a:rPr lang="en-US" sz="3800" dirty="0" err="1">
                <a:latin typeface="Arial" panose="020B0604020202020204" pitchFamily="34" charset="0"/>
                <a:ea typeface="Times New Roman" panose="02020603050405020304" pitchFamily="18" charset="0"/>
                <a:cs typeface="Arial" panose="020B0604020202020204" pitchFamily="34" charset="0"/>
              </a:rPr>
              <a:t>sđ</a:t>
            </a:r>
            <a:r>
              <a:rPr lang="en-US" sz="3800" dirty="0">
                <a:latin typeface="Arial" panose="020B0604020202020204" pitchFamily="34" charset="0"/>
                <a:ea typeface="Times New Roman" panose="02020603050405020304" pitchFamily="18" charset="0"/>
                <a:cs typeface="Arial" panose="020B0604020202020204" pitchFamily="34" charset="0"/>
              </a:rPr>
              <a:t>(Ov, Ow) = 30° + 45° = 75°.</a:t>
            </a:r>
          </a:p>
          <a:p>
            <a:pPr>
              <a:lnSpc>
                <a:spcPct val="150000"/>
              </a:lnSpc>
            </a:pPr>
            <a:r>
              <a:rPr lang="en-US" sz="3800" dirty="0" err="1">
                <a:latin typeface="Arial" panose="020B0604020202020204" pitchFamily="34" charset="0"/>
                <a:ea typeface="Times New Roman" panose="02020603050405020304" pitchFamily="18" charset="0"/>
                <a:cs typeface="Arial" panose="020B0604020202020204" pitchFamily="34" charset="0"/>
              </a:rPr>
              <a:t>Lại</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có</a:t>
            </a:r>
            <a:r>
              <a:rPr lang="en-US" sz="3800" dirty="0">
                <a:latin typeface="Arial" panose="020B0604020202020204" pitchFamily="34" charset="0"/>
                <a:ea typeface="Times New Roman" panose="02020603050405020304" pitchFamily="18" charset="0"/>
                <a:cs typeface="Arial" panose="020B0604020202020204" pitchFamily="34" charset="0"/>
              </a:rPr>
              <a:t>: – 285° + 1.360° = 75°.</a:t>
            </a:r>
          </a:p>
          <a:p>
            <a:pPr>
              <a:lnSpc>
                <a:spcPct val="150000"/>
              </a:lnSpc>
            </a:pPr>
            <a:r>
              <a:rPr lang="en-US" sz="3800" dirty="0" err="1">
                <a:latin typeface="Arial" panose="020B0604020202020204" pitchFamily="34" charset="0"/>
                <a:ea typeface="Times New Roman" panose="02020603050405020304" pitchFamily="18" charset="0"/>
                <a:cs typeface="Arial" panose="020B0604020202020204" pitchFamily="34" charset="0"/>
              </a:rPr>
              <a:t>Vậy</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tồn</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tại</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một</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số</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nguyên</a:t>
            </a:r>
            <a:r>
              <a:rPr lang="en-US" sz="3800" dirty="0">
                <a:latin typeface="Arial" panose="020B0604020202020204" pitchFamily="34" charset="0"/>
                <a:ea typeface="Times New Roman" panose="02020603050405020304" pitchFamily="18" charset="0"/>
                <a:cs typeface="Arial" panose="020B0604020202020204" pitchFamily="34" charset="0"/>
              </a:rPr>
              <a:t> k = 1 </a:t>
            </a:r>
            <a:r>
              <a:rPr lang="en-US" sz="3800" dirty="0" err="1">
                <a:latin typeface="Arial" panose="020B0604020202020204" pitchFamily="34" charset="0"/>
                <a:ea typeface="Times New Roman" panose="02020603050405020304" pitchFamily="18" charset="0"/>
                <a:cs typeface="Arial" panose="020B0604020202020204" pitchFamily="34" charset="0"/>
              </a:rPr>
              <a:t>để</a:t>
            </a:r>
            <a:r>
              <a:rPr lang="en-US" sz="3800" dirty="0">
                <a:latin typeface="Arial" panose="020B0604020202020204" pitchFamily="34" charset="0"/>
                <a:ea typeface="Times New Roman" panose="02020603050405020304" pitchFamily="18" charset="0"/>
                <a:cs typeface="Arial" panose="020B0604020202020204" pitchFamily="34" charset="0"/>
              </a:rPr>
              <a:t> </a:t>
            </a:r>
          </a:p>
          <a:p>
            <a:pPr>
              <a:lnSpc>
                <a:spcPct val="150000"/>
              </a:lnSpc>
            </a:pPr>
            <a:r>
              <a:rPr lang="en-US" sz="3800" dirty="0" err="1">
                <a:latin typeface="Arial" panose="020B0604020202020204" pitchFamily="34" charset="0"/>
                <a:ea typeface="Times New Roman" panose="02020603050405020304" pitchFamily="18" charset="0"/>
                <a:cs typeface="Arial" panose="020B0604020202020204" pitchFamily="34" charset="0"/>
              </a:rPr>
              <a:t>sđ</a:t>
            </a:r>
            <a:r>
              <a:rPr lang="en-US" sz="3800" dirty="0">
                <a:latin typeface="Arial" panose="020B0604020202020204" pitchFamily="34" charset="0"/>
                <a:ea typeface="Times New Roman" panose="02020603050405020304" pitchFamily="18" charset="0"/>
                <a:cs typeface="Arial" panose="020B0604020202020204" pitchFamily="34" charset="0"/>
              </a:rPr>
              <a:t>(Ou, Ov) + </a:t>
            </a:r>
            <a:r>
              <a:rPr lang="en-US" sz="3800" dirty="0" err="1">
                <a:latin typeface="Arial" panose="020B0604020202020204" pitchFamily="34" charset="0"/>
                <a:ea typeface="Times New Roman" panose="02020603050405020304" pitchFamily="18" charset="0"/>
                <a:cs typeface="Arial" panose="020B0604020202020204" pitchFamily="34" charset="0"/>
              </a:rPr>
              <a:t>sđ</a:t>
            </a:r>
            <a:r>
              <a:rPr lang="en-US" sz="3800" dirty="0">
                <a:latin typeface="Arial" panose="020B0604020202020204" pitchFamily="34" charset="0"/>
                <a:ea typeface="Times New Roman" panose="02020603050405020304" pitchFamily="18" charset="0"/>
                <a:cs typeface="Arial" panose="020B0604020202020204" pitchFamily="34" charset="0"/>
              </a:rPr>
              <a:t>(Ov, Ow) = </a:t>
            </a:r>
            <a:r>
              <a:rPr lang="en-US" sz="3800" dirty="0" err="1">
                <a:latin typeface="Arial" panose="020B0604020202020204" pitchFamily="34" charset="0"/>
                <a:ea typeface="Times New Roman" panose="02020603050405020304" pitchFamily="18" charset="0"/>
                <a:cs typeface="Arial" panose="020B0604020202020204" pitchFamily="34" charset="0"/>
              </a:rPr>
              <a:t>sđ</a:t>
            </a:r>
            <a:r>
              <a:rPr lang="en-US" sz="3800" dirty="0">
                <a:latin typeface="Arial" panose="020B0604020202020204" pitchFamily="34" charset="0"/>
                <a:ea typeface="Times New Roman" panose="02020603050405020304" pitchFamily="18" charset="0"/>
                <a:cs typeface="Arial" panose="020B0604020202020204" pitchFamily="34" charset="0"/>
              </a:rPr>
              <a:t>(Ou, Ow) + k360°.</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4" name="Picture 3"/>
          <p:cNvPicPr>
            <a:picLocks noChangeAspect="1"/>
          </p:cNvPicPr>
          <p:nvPr/>
        </p:nvPicPr>
        <p:blipFill>
          <a:blip r:embed="rId7"/>
          <a:stretch>
            <a:fillRect/>
          </a:stretch>
        </p:blipFill>
        <p:spPr>
          <a:xfrm flipH="1">
            <a:off x="685800" y="7810500"/>
            <a:ext cx="2051462" cy="2051462"/>
          </a:xfrm>
          <a:prstGeom prst="rect">
            <a:avLst/>
          </a:prstGeom>
        </p:spPr>
      </p:pic>
    </p:spTree>
    <p:extLst>
      <p:ext uri="{BB962C8B-B14F-4D97-AF65-F5344CB8AC3E}">
        <p14:creationId xmlns:p14="http://schemas.microsoft.com/office/powerpoint/2010/main" val="4014524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left)">
                                      <p:cBhvr>
                                        <p:cTn id="16" dur="500"/>
                                        <p:tgtEl>
                                          <p:spTgt spid="3">
                                            <p:txEl>
                                              <p:pRg st="1" end="1"/>
                                            </p:txEl>
                                          </p:spTgt>
                                        </p:tgtEl>
                                      </p:cBhvr>
                                    </p:animEffect>
                                  </p:childTnLst>
                                </p:cTn>
                              </p:par>
                            </p:childTnLst>
                          </p:cTn>
                        </p:par>
                        <p:par>
                          <p:cTn id="17" fill="hold">
                            <p:stCondLst>
                              <p:cond delay="1000"/>
                            </p:stCondLst>
                            <p:childTnLst>
                              <p:par>
                                <p:cTn id="18" presetID="16" presetClass="entr" presetSubtype="21" fill="hold" nodeType="after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barn(inVertical)">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500"/>
                                        <p:tgtEl>
                                          <p:spTgt spid="3">
                                            <p:txEl>
                                              <p:pRg st="4" end="4"/>
                                            </p:txEl>
                                          </p:spTgt>
                                        </p:tgtEl>
                                      </p:cBhvr>
                                    </p:animEffect>
                                  </p:childTnLst>
                                </p:cTn>
                              </p:par>
                            </p:childTnLst>
                          </p:cTn>
                        </p:par>
                        <p:par>
                          <p:cTn id="29" fill="hold">
                            <p:stCondLst>
                              <p:cond delay="500"/>
                            </p:stCondLst>
                            <p:childTnLst>
                              <p:par>
                                <p:cTn id="30" presetID="22" presetClass="entr" presetSubtype="4" fill="hold" nodeType="after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par>
                          <p:cTn id="33" fill="hold">
                            <p:stCondLst>
                              <p:cond delay="1000"/>
                            </p:stCondLst>
                            <p:childTnLst>
                              <p:par>
                                <p:cTn id="34" presetID="14" presetClass="entr" presetSubtype="10" fill="hold" nodeType="after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randombar(horizontal)">
                                      <p:cBhvr>
                                        <p:cTn id="36" dur="500"/>
                                        <p:tgtEl>
                                          <p:spTgt spid="3">
                                            <p:txEl>
                                              <p:pRg st="6" end="6"/>
                                            </p:txEl>
                                          </p:spTgt>
                                        </p:tgtEl>
                                      </p:cBhvr>
                                    </p:animEffect>
                                  </p:childTnLst>
                                </p:cTn>
                              </p:par>
                              <p:par>
                                <p:cTn id="37" presetID="14" presetClass="entr" presetSubtype="10" fill="hold"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randombar(horizontal)">
                                      <p:cBhvr>
                                        <p:cTn id="39"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p:sp>
        <p:nvSpPr>
          <p:cNvPr id="18" name="Rectangle 17"/>
          <p:cNvSpPr/>
          <p:nvPr/>
        </p:nvSpPr>
        <p:spPr>
          <a:xfrm>
            <a:off x="7296922" y="952500"/>
            <a:ext cx="4075155"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chemeClr val="accent6">
                    <a:lumMod val="75000"/>
                  </a:schemeClr>
                </a:solidFill>
                <a:effectLst/>
                <a:uLnTx/>
                <a:uFillTx/>
                <a:latin typeface="Arial" panose="020B0604020202020204" pitchFamily="34" charset="0"/>
                <a:ea typeface="+mn-ea"/>
                <a:cs typeface="Arial" panose="020B0604020202020204" pitchFamily="34" charset="0"/>
              </a:rPr>
              <a:t>KẾT LUẬN</a:t>
            </a:r>
            <a:endParaRPr kumimoji="0" lang="en-US" sz="6000" b="1" i="0" u="none" strike="noStrike" kern="1200" cap="none" spc="0" normalizeH="0" baseline="0" noProof="0" dirty="0">
              <a:ln>
                <a:noFill/>
              </a:ln>
              <a:solidFill>
                <a:schemeClr val="accent6">
                  <a:lumMod val="75000"/>
                </a:schemeClr>
              </a:solidFill>
              <a:effectLst/>
              <a:uLnTx/>
              <a:uFillTx/>
              <a:latin typeface="Arial" panose="020B0604020202020204" pitchFamily="34" charset="0"/>
              <a:ea typeface="+mn-ea"/>
              <a:cs typeface="Arial" panose="020B0604020202020204" pitchFamily="34" charset="0"/>
            </a:endParaRPr>
          </a:p>
        </p:txBody>
      </p:sp>
      <p:grpSp>
        <p:nvGrpSpPr>
          <p:cNvPr id="22" name="Group 21"/>
          <p:cNvGrpSpPr/>
          <p:nvPr/>
        </p:nvGrpSpPr>
        <p:grpSpPr>
          <a:xfrm>
            <a:off x="1219200" y="2400300"/>
            <a:ext cx="15697200" cy="3886200"/>
            <a:chOff x="1368926" y="2479623"/>
            <a:chExt cx="15697200" cy="3886200"/>
          </a:xfrm>
        </p:grpSpPr>
        <p:sp>
          <p:nvSpPr>
            <p:cNvPr id="4" name="Freeform 4"/>
            <p:cNvSpPr/>
            <p:nvPr/>
          </p:nvSpPr>
          <p:spPr>
            <a:xfrm flipH="1">
              <a:off x="1368926" y="2479623"/>
              <a:ext cx="15697200" cy="3886200"/>
            </a:xfrm>
            <a:custGeom>
              <a:avLst/>
              <a:gdLst/>
              <a:ahLst/>
              <a:cxnLst/>
              <a:rect l="l" t="t" r="r" b="b"/>
              <a:pathLst>
                <a:path w="6172198" h="4827173">
                  <a:moveTo>
                    <a:pt x="6172198" y="0"/>
                  </a:moveTo>
                  <a:lnTo>
                    <a:pt x="0" y="0"/>
                  </a:lnTo>
                  <a:lnTo>
                    <a:pt x="0" y="4827173"/>
                  </a:lnTo>
                  <a:lnTo>
                    <a:pt x="6172198" y="4827173"/>
                  </a:lnTo>
                  <a:lnTo>
                    <a:pt x="6172198"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mc:AlternateContent xmlns:mc="http://schemas.openxmlformats.org/markup-compatibility/2006" xmlns:a14="http://schemas.microsoft.com/office/drawing/2010/main">
          <mc:Choice Requires="a14">
            <p:sp>
              <p:nvSpPr>
                <p:cNvPr id="19" name="Rectangle 18"/>
                <p:cNvSpPr/>
                <p:nvPr/>
              </p:nvSpPr>
              <p:spPr>
                <a:xfrm>
                  <a:off x="2435726" y="3089223"/>
                  <a:ext cx="14554200" cy="1938992"/>
                </a:xfrm>
                <a:prstGeom prst="rect">
                  <a:avLst/>
                </a:prstGeom>
              </p:spPr>
              <p:txBody>
                <a:bodyPr wrap="square">
                  <a:spAutoFit/>
                </a:bodyPr>
                <a:lstStyle/>
                <a:p>
                  <a:pPr>
                    <a:lnSpc>
                      <a:spcPct val="150000"/>
                    </a:lnSpc>
                  </a:pPr>
                  <a:r>
                    <a:rPr lang="en-US" sz="4000" b="1">
                      <a:solidFill>
                        <a:schemeClr val="tx2"/>
                      </a:solidFill>
                      <a:latin typeface="Arial" panose="020B0604020202020204" pitchFamily="34" charset="0"/>
                      <a:ea typeface="Times New Roman" panose="02020603050405020304" pitchFamily="18" charset="0"/>
                      <a:cs typeface="Arial" panose="020B0604020202020204" pitchFamily="34" charset="0"/>
                    </a:rPr>
                    <a:t>Hệ thức Chasles:</a:t>
                  </a:r>
                  <a:r>
                    <a:rPr lang="en-US" sz="400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4000">
                      <a:effectLst/>
                      <a:latin typeface="Arial" panose="020B0604020202020204" pitchFamily="34" charset="0"/>
                      <a:ea typeface="Times New Roman" panose="02020603050405020304" pitchFamily="18" charset="0"/>
                      <a:cs typeface="Arial" panose="020B0604020202020204" pitchFamily="34" charset="0"/>
                    </a:rPr>
                    <a:t>Với ba tia Ou, Ov, Ow bất kì, ta có:</a:t>
                  </a:r>
                </a:p>
                <a:p>
                  <a:pPr algn="ctr">
                    <a:lnSpc>
                      <a:spcPct val="150000"/>
                    </a:lnSpc>
                  </a:pPr>
                  <a:r>
                    <a:rPr lang="en-US" sz="4000">
                      <a:effectLst/>
                      <a:latin typeface="Arial" panose="020B0604020202020204" pitchFamily="34" charset="0"/>
                      <a:ea typeface="Times New Roman" panose="02020603050405020304" pitchFamily="18" charset="0"/>
                      <a:cs typeface="Arial" panose="020B0604020202020204" pitchFamily="34" charset="0"/>
                    </a:rPr>
                    <a:t>Sđ(Ou, Ov) + sđ(Ov, Ow) = sđ(Ou, Ow) + k360º </a:t>
                  </a:r>
                  <a14:m>
                    <m:oMath xmlns:m="http://schemas.openxmlformats.org/officeDocument/2006/math">
                      <m:d>
                        <m:d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𝑘</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𝑍</m:t>
                          </m:r>
                        </m:e>
                      </m:d>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2435726" y="3089223"/>
                  <a:ext cx="14554200" cy="1938992"/>
                </a:xfrm>
                <a:prstGeom prst="rect">
                  <a:avLst/>
                </a:prstGeom>
                <a:blipFill>
                  <a:blip r:embed="rId7"/>
                  <a:stretch>
                    <a:fillRect l="-1466" b="-6918"/>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1" name="Rectangle 20"/>
              <p:cNvSpPr/>
              <p:nvPr/>
            </p:nvSpPr>
            <p:spPr>
              <a:xfrm>
                <a:off x="1066800" y="6485255"/>
                <a:ext cx="16230600" cy="169495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700" b="1" i="0" u="sng" strike="noStrike" kern="1200" cap="none" spc="0" normalizeH="0" baseline="0" noProof="0" dirty="0" err="1">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Nhận</a:t>
                </a:r>
                <a:r>
                  <a:rPr kumimoji="0" lang="en-US" sz="3700" b="1" i="0" u="sng" strike="noStrike" kern="1200" cap="none" spc="0" normalizeH="0" noProof="0" dirty="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700" b="1" i="0" u="sng" strike="noStrike" kern="1200" cap="none" spc="0" normalizeH="0" noProof="0" dirty="0" err="1">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xét</a:t>
                </a:r>
                <a:r>
                  <a:rPr kumimoji="0" lang="en-US" sz="3700" b="1" i="0" u="sng" strike="noStrike" kern="120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a:t>
                </a:r>
                <a:r>
                  <a:rPr lang="en-US" sz="3700"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latin typeface="Arial" panose="020B0604020202020204" pitchFamily="34" charset="0"/>
                    <a:ea typeface="Times New Roman" panose="02020603050405020304" pitchFamily="18" charset="0"/>
                    <a:cs typeface="Arial" panose="020B0604020202020204" pitchFamily="34" charset="0"/>
                  </a:rPr>
                  <a:t>Từ</a:t>
                </a:r>
                <a:r>
                  <a:rPr lang="en-US" sz="3700" dirty="0">
                    <a:latin typeface="Arial" panose="020B0604020202020204" pitchFamily="34" charset="0"/>
                    <a:ea typeface="Times New Roman" panose="02020603050405020304" pitchFamily="18" charset="0"/>
                    <a:cs typeface="Arial" panose="020B0604020202020204" pitchFamily="34" charset="0"/>
                  </a:rPr>
                  <a:t> </a:t>
                </a:r>
                <a:r>
                  <a:rPr lang="en-US" sz="3700" dirty="0" err="1">
                    <a:latin typeface="Arial" panose="020B0604020202020204" pitchFamily="34" charset="0"/>
                    <a:ea typeface="Times New Roman" panose="02020603050405020304" pitchFamily="18" charset="0"/>
                    <a:cs typeface="Arial" panose="020B0604020202020204" pitchFamily="34" charset="0"/>
                  </a:rPr>
                  <a:t>hệ</a:t>
                </a:r>
                <a:r>
                  <a:rPr lang="en-US" sz="3700" dirty="0">
                    <a:latin typeface="Arial" panose="020B0604020202020204" pitchFamily="34" charset="0"/>
                    <a:ea typeface="Times New Roman" panose="02020603050405020304" pitchFamily="18" charset="0"/>
                    <a:cs typeface="Arial" panose="020B0604020202020204" pitchFamily="34" charset="0"/>
                  </a:rPr>
                  <a:t> </a:t>
                </a:r>
                <a:r>
                  <a:rPr lang="en-US" sz="3700" dirty="0" err="1">
                    <a:latin typeface="Arial" panose="020B0604020202020204" pitchFamily="34" charset="0"/>
                    <a:ea typeface="Times New Roman" panose="02020603050405020304" pitchFamily="18" charset="0"/>
                    <a:cs typeface="Arial" panose="020B0604020202020204" pitchFamily="34" charset="0"/>
                  </a:rPr>
                  <a:t>thức</a:t>
                </a:r>
                <a:r>
                  <a:rPr lang="en-US" sz="3700" dirty="0">
                    <a:latin typeface="Arial" panose="020B0604020202020204" pitchFamily="34" charset="0"/>
                    <a:ea typeface="Times New Roman" panose="02020603050405020304" pitchFamily="18" charset="0"/>
                    <a:cs typeface="Arial" panose="020B0604020202020204" pitchFamily="34" charset="0"/>
                  </a:rPr>
                  <a:t> </a:t>
                </a:r>
                <a:r>
                  <a:rPr lang="en-US" sz="3700" dirty="0" err="1">
                    <a:latin typeface="Arial" panose="020B0604020202020204" pitchFamily="34" charset="0"/>
                    <a:ea typeface="Times New Roman" panose="02020603050405020304" pitchFamily="18" charset="0"/>
                    <a:cs typeface="Arial" panose="020B0604020202020204" pitchFamily="34" charset="0"/>
                  </a:rPr>
                  <a:t>Chasles</a:t>
                </a:r>
                <a:r>
                  <a:rPr lang="en-US" sz="3700" dirty="0">
                    <a:latin typeface="Arial" panose="020B0604020202020204" pitchFamily="34" charset="0"/>
                    <a:ea typeface="Times New Roman" panose="02020603050405020304" pitchFamily="18" charset="0"/>
                    <a:cs typeface="Arial" panose="020B0604020202020204" pitchFamily="34" charset="0"/>
                  </a:rPr>
                  <a:t>, ta </a:t>
                </a:r>
                <a:r>
                  <a:rPr lang="en-US" sz="3700" dirty="0" err="1">
                    <a:latin typeface="Arial" panose="020B0604020202020204" pitchFamily="34" charset="0"/>
                    <a:ea typeface="Times New Roman" panose="02020603050405020304" pitchFamily="18" charset="0"/>
                    <a:cs typeface="Arial" panose="020B0604020202020204" pitchFamily="34" charset="0"/>
                  </a:rPr>
                  <a:t>suy</a:t>
                </a:r>
                <a:r>
                  <a:rPr lang="en-US" sz="3700" dirty="0">
                    <a:latin typeface="Arial" panose="020B0604020202020204" pitchFamily="34" charset="0"/>
                    <a:ea typeface="Times New Roman" panose="02020603050405020304" pitchFamily="18" charset="0"/>
                    <a:cs typeface="Arial" panose="020B0604020202020204" pitchFamily="34" charset="0"/>
                  </a:rPr>
                  <a:t> </a:t>
                </a:r>
                <a:r>
                  <a:rPr lang="en-US" sz="3700" dirty="0" err="1">
                    <a:latin typeface="Arial" panose="020B0604020202020204" pitchFamily="34" charset="0"/>
                    <a:ea typeface="Times New Roman" panose="02020603050405020304" pitchFamily="18" charset="0"/>
                    <a:cs typeface="Arial" panose="020B0604020202020204" pitchFamily="34" charset="0"/>
                  </a:rPr>
                  <a:t>ra</a:t>
                </a:r>
                <a:r>
                  <a:rPr lang="en-US" sz="3700" dirty="0">
                    <a:latin typeface="Arial" panose="020B0604020202020204" pitchFamily="34" charset="0"/>
                    <a:ea typeface="Times New Roman" panose="02020603050405020304" pitchFamily="18" charset="0"/>
                    <a:cs typeface="Arial" panose="020B0604020202020204" pitchFamily="34" charset="0"/>
                  </a:rPr>
                  <a:t>: </a:t>
                </a:r>
                <a:r>
                  <a:rPr lang="en-US" sz="3700" dirty="0" err="1">
                    <a:latin typeface="Arial" panose="020B0604020202020204" pitchFamily="34" charset="0"/>
                    <a:ea typeface="Times New Roman" panose="02020603050405020304" pitchFamily="18" charset="0"/>
                    <a:cs typeface="Arial" panose="020B0604020202020204" pitchFamily="34" charset="0"/>
                  </a:rPr>
                  <a:t>Với</a:t>
                </a:r>
                <a:r>
                  <a:rPr lang="en-US" sz="3700" dirty="0">
                    <a:latin typeface="Arial" panose="020B0604020202020204" pitchFamily="34" charset="0"/>
                    <a:ea typeface="Times New Roman" panose="02020603050405020304" pitchFamily="18" charset="0"/>
                    <a:cs typeface="Arial" panose="020B0604020202020204" pitchFamily="34" charset="0"/>
                  </a:rPr>
                  <a:t> </a:t>
                </a:r>
                <a:r>
                  <a:rPr lang="en-US" sz="3700" dirty="0" err="1">
                    <a:latin typeface="Arial" panose="020B0604020202020204" pitchFamily="34" charset="0"/>
                    <a:ea typeface="Times New Roman" panose="02020603050405020304" pitchFamily="18" charset="0"/>
                    <a:cs typeface="Arial" panose="020B0604020202020204" pitchFamily="34" charset="0"/>
                  </a:rPr>
                  <a:t>ba</a:t>
                </a:r>
                <a:r>
                  <a:rPr lang="en-US" sz="3700" dirty="0">
                    <a:latin typeface="Arial" panose="020B0604020202020204" pitchFamily="34" charset="0"/>
                    <a:ea typeface="Times New Roman" panose="02020603050405020304" pitchFamily="18" charset="0"/>
                    <a:cs typeface="Arial" panose="020B0604020202020204" pitchFamily="34" charset="0"/>
                  </a:rPr>
                  <a:t> </a:t>
                </a:r>
                <a:r>
                  <a:rPr lang="en-US" sz="3700" dirty="0" err="1">
                    <a:latin typeface="Arial" panose="020B0604020202020204" pitchFamily="34" charset="0"/>
                    <a:ea typeface="Times New Roman" panose="02020603050405020304" pitchFamily="18" charset="0"/>
                    <a:cs typeface="Arial" panose="020B0604020202020204" pitchFamily="34" charset="0"/>
                  </a:rPr>
                  <a:t>tia</a:t>
                </a:r>
                <a:r>
                  <a:rPr lang="en-US" sz="3700" dirty="0">
                    <a:latin typeface="Arial" panose="020B0604020202020204" pitchFamily="34" charset="0"/>
                    <a:ea typeface="Times New Roman" panose="02020603050405020304" pitchFamily="18" charset="0"/>
                    <a:cs typeface="Arial" panose="020B0604020202020204" pitchFamily="34" charset="0"/>
                  </a:rPr>
                  <a:t> </a:t>
                </a:r>
                <a:r>
                  <a:rPr lang="en-US" sz="3700" dirty="0" err="1">
                    <a:latin typeface="Arial" panose="020B0604020202020204" pitchFamily="34" charset="0"/>
                    <a:ea typeface="Times New Roman" panose="02020603050405020304" pitchFamily="18" charset="0"/>
                    <a:cs typeface="Arial" panose="020B0604020202020204" pitchFamily="34" charset="0"/>
                  </a:rPr>
                  <a:t>tùy</a:t>
                </a:r>
                <a:r>
                  <a:rPr lang="en-US" sz="3700" dirty="0">
                    <a:latin typeface="Arial" panose="020B0604020202020204" pitchFamily="34" charset="0"/>
                    <a:ea typeface="Times New Roman" panose="02020603050405020304" pitchFamily="18" charset="0"/>
                    <a:cs typeface="Arial" panose="020B0604020202020204" pitchFamily="34" charset="0"/>
                  </a:rPr>
                  <a:t> ý Ox, Ou, Ov ta </a:t>
                </a:r>
                <a:r>
                  <a:rPr lang="en-US" sz="3700" dirty="0" err="1">
                    <a:latin typeface="Arial" panose="020B0604020202020204" pitchFamily="34" charset="0"/>
                    <a:ea typeface="Times New Roman" panose="02020603050405020304" pitchFamily="18" charset="0"/>
                    <a:cs typeface="Arial" panose="020B0604020202020204" pitchFamily="34" charset="0"/>
                  </a:rPr>
                  <a:t>có</a:t>
                </a:r>
                <a:r>
                  <a:rPr lang="en-US" sz="3700" dirty="0">
                    <a:latin typeface="Arial" panose="020B0604020202020204" pitchFamily="34" charset="0"/>
                    <a:ea typeface="Times New Roman" panose="02020603050405020304" pitchFamily="18" charset="0"/>
                    <a:cs typeface="Arial" panose="020B0604020202020204" pitchFamily="34" charset="0"/>
                  </a:rPr>
                  <a:t>:</a:t>
                </a:r>
                <a:endParaRPr lang="en-US" sz="3700" dirty="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800"/>
                  </a:spcAft>
                </a:pPr>
                <a:r>
                  <a:rPr lang="en-US" sz="3700" dirty="0" err="1">
                    <a:effectLst/>
                    <a:latin typeface="Arial" panose="020B0604020202020204" pitchFamily="34" charset="0"/>
                    <a:ea typeface="Times New Roman" panose="02020603050405020304" pitchFamily="18" charset="0"/>
                    <a:cs typeface="Arial" panose="020B0604020202020204" pitchFamily="34" charset="0"/>
                  </a:rPr>
                  <a:t>Sđ</a:t>
                </a:r>
                <a:r>
                  <a:rPr lang="en-US" sz="3700" dirty="0">
                    <a:effectLst/>
                    <a:latin typeface="Arial" panose="020B0604020202020204" pitchFamily="34" charset="0"/>
                    <a:ea typeface="Times New Roman" panose="02020603050405020304" pitchFamily="18" charset="0"/>
                    <a:cs typeface="Arial" panose="020B0604020202020204" pitchFamily="34" charset="0"/>
                  </a:rPr>
                  <a:t>(Ou, Ov) = </a:t>
                </a:r>
                <a:r>
                  <a:rPr lang="en-US" sz="3700" dirty="0" err="1">
                    <a:effectLst/>
                    <a:latin typeface="Arial" panose="020B0604020202020204" pitchFamily="34" charset="0"/>
                    <a:ea typeface="Times New Roman" panose="02020603050405020304" pitchFamily="18" charset="0"/>
                    <a:cs typeface="Arial" panose="020B0604020202020204" pitchFamily="34" charset="0"/>
                  </a:rPr>
                  <a:t>sđ</a:t>
                </a:r>
                <a:r>
                  <a:rPr lang="en-US" sz="3700" dirty="0">
                    <a:effectLst/>
                    <a:latin typeface="Arial" panose="020B0604020202020204" pitchFamily="34" charset="0"/>
                    <a:ea typeface="Times New Roman" panose="02020603050405020304" pitchFamily="18" charset="0"/>
                    <a:cs typeface="Arial" panose="020B0604020202020204" pitchFamily="34" charset="0"/>
                  </a:rPr>
                  <a:t>(Ox, Ov) – </a:t>
                </a:r>
                <a:r>
                  <a:rPr lang="en-US" sz="3700" dirty="0" err="1">
                    <a:effectLst/>
                    <a:latin typeface="Arial" panose="020B0604020202020204" pitchFamily="34" charset="0"/>
                    <a:ea typeface="Times New Roman" panose="02020603050405020304" pitchFamily="18" charset="0"/>
                    <a:cs typeface="Arial" panose="020B0604020202020204" pitchFamily="34" charset="0"/>
                  </a:rPr>
                  <a:t>sđ</a:t>
                </a:r>
                <a:r>
                  <a:rPr lang="en-US" sz="3700" dirty="0">
                    <a:effectLst/>
                    <a:latin typeface="Arial" panose="020B0604020202020204" pitchFamily="34" charset="0"/>
                    <a:ea typeface="Times New Roman" panose="02020603050405020304" pitchFamily="18" charset="0"/>
                    <a:cs typeface="Arial" panose="020B0604020202020204" pitchFamily="34" charset="0"/>
                  </a:rPr>
                  <a:t>(Ox, Ou) + k360º </a:t>
                </a:r>
                <a14:m>
                  <m:oMath xmlns:m="http://schemas.openxmlformats.org/officeDocument/2006/math">
                    <m:r>
                      <a:rPr lang="en-US" sz="37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700" i="1">
                        <a:effectLst/>
                        <a:latin typeface="Cambria Math" panose="02040503050406030204" pitchFamily="18" charset="0"/>
                        <a:ea typeface="Cambria Math" panose="02040503050406030204" pitchFamily="18" charset="0"/>
                        <a:cs typeface="Times New Roman" panose="02020603050405020304" pitchFamily="18" charset="0"/>
                      </a:rPr>
                      <m:t>𝑘</m:t>
                    </m:r>
                    <m:r>
                      <a:rPr lang="en-US" sz="37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700" i="1">
                        <a:effectLst/>
                        <a:latin typeface="Cambria Math" panose="02040503050406030204" pitchFamily="18" charset="0"/>
                        <a:ea typeface="Cambria Math" panose="02040503050406030204" pitchFamily="18" charset="0"/>
                        <a:cs typeface="Times New Roman" panose="02020603050405020304" pitchFamily="18" charset="0"/>
                      </a:rPr>
                      <m:t>𝑍</m:t>
                    </m:r>
                    <m:r>
                      <a:rPr lang="en-US" sz="3700" i="1">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3700" dirty="0">
                    <a:effectLst/>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21" name="Rectangle 20"/>
              <p:cNvSpPr>
                <a:spLocks noRot="1" noChangeAspect="1" noMove="1" noResize="1" noEditPoints="1" noAdjustHandles="1" noChangeArrowheads="1" noChangeShapeType="1" noTextEdit="1"/>
              </p:cNvSpPr>
              <p:nvPr/>
            </p:nvSpPr>
            <p:spPr>
              <a:xfrm>
                <a:off x="1066800" y="6485255"/>
                <a:ext cx="16230600" cy="1694951"/>
              </a:xfrm>
              <a:prstGeom prst="rect">
                <a:avLst/>
              </a:prstGeom>
              <a:blipFill>
                <a:blip r:embed="rId8"/>
                <a:stretch>
                  <a:fillRect l="-1164" b="-12950"/>
                </a:stretch>
              </a:blipFill>
            </p:spPr>
            <p:txBody>
              <a:bodyPr/>
              <a:lstStyle/>
              <a:p>
                <a:r>
                  <a:rPr lang="en-US">
                    <a:noFill/>
                  </a:rPr>
                  <a:t> </a:t>
                </a:r>
              </a:p>
            </p:txBody>
          </p:sp>
        </mc:Fallback>
      </mc:AlternateContent>
      <p:pic>
        <p:nvPicPr>
          <p:cNvPr id="24" name="Picture 23"/>
          <p:cNvPicPr>
            <a:picLocks noChangeAspect="1"/>
          </p:cNvPicPr>
          <p:nvPr/>
        </p:nvPicPr>
        <p:blipFill>
          <a:blip r:embed="rId9"/>
          <a:stretch>
            <a:fillRect/>
          </a:stretch>
        </p:blipFill>
        <p:spPr>
          <a:xfrm rot="20086105">
            <a:off x="763674" y="764688"/>
            <a:ext cx="1469428" cy="1975824"/>
          </a:xfrm>
          <a:prstGeom prst="rect">
            <a:avLst/>
          </a:prstGeom>
        </p:spPr>
      </p:pic>
      <p:pic>
        <p:nvPicPr>
          <p:cNvPr id="26" name="Picture 25"/>
          <p:cNvPicPr>
            <a:picLocks noChangeAspect="1"/>
          </p:cNvPicPr>
          <p:nvPr/>
        </p:nvPicPr>
        <p:blipFill>
          <a:blip r:embed="rId10">
            <a:extLst>
              <a:ext uri="{BEBA8EAE-BF5A-486C-A8C5-ECC9F3942E4B}">
                <a14:imgProps xmlns:a14="http://schemas.microsoft.com/office/drawing/2010/main">
                  <a14:imgLayer r:embed="rId11">
                    <a14:imgEffect>
                      <a14:brightnessContrast bright="-40000" contrast="20000"/>
                    </a14:imgEffect>
                  </a14:imgLayer>
                </a14:imgProps>
              </a:ext>
            </a:extLst>
          </a:blip>
          <a:stretch>
            <a:fillRect/>
          </a:stretch>
        </p:blipFill>
        <p:spPr>
          <a:xfrm>
            <a:off x="15770806" y="1039792"/>
            <a:ext cx="1454766" cy="1077248"/>
          </a:xfrm>
          <a:prstGeom prst="rect">
            <a:avLst/>
          </a:prstGeom>
        </p:spPr>
      </p:pic>
    </p:spTree>
    <p:extLst>
      <p:ext uri="{BB962C8B-B14F-4D97-AF65-F5344CB8AC3E}">
        <p14:creationId xmlns:p14="http://schemas.microsoft.com/office/powerpoint/2010/main" val="1432690754"/>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14" dur="500"/>
                                        <p:tgtEl>
                                          <p:spTgt spid="21">
                                            <p:txEl>
                                              <p:pRg st="0" end="0"/>
                                            </p:txEl>
                                          </p:spTgt>
                                        </p:tgtEl>
                                      </p:cBhvr>
                                    </p:animEffect>
                                  </p:childTnLst>
                                </p:cTn>
                              </p:par>
                              <p:par>
                                <p:cTn id="15" presetID="14" presetClass="entr" presetSubtype="10" fill="hold" nodeType="withEffect">
                                  <p:stCondLst>
                                    <p:cond delay="0"/>
                                  </p:stCondLst>
                                  <p:childTnLst>
                                    <p:set>
                                      <p:cBhvr>
                                        <p:cTn id="16" dur="1" fill="hold">
                                          <p:stCondLst>
                                            <p:cond delay="0"/>
                                          </p:stCondLst>
                                        </p:cTn>
                                        <p:tgtEl>
                                          <p:spTgt spid="21">
                                            <p:txEl>
                                              <p:pRg st="1" end="1"/>
                                            </p:txEl>
                                          </p:spTgt>
                                        </p:tgtEl>
                                        <p:attrNameLst>
                                          <p:attrName>style.visibility</p:attrName>
                                        </p:attrNameLst>
                                      </p:cBhvr>
                                      <p:to>
                                        <p:strVal val="visible"/>
                                      </p:to>
                                    </p:set>
                                    <p:animEffect transition="in" filter="randombar(horizontal)">
                                      <p:cBhvr>
                                        <p:cTn id="17" dur="500"/>
                                        <p:tgtEl>
                                          <p:spTgt spid="2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ounded Rectangle 1"/>
          <p:cNvSpPr/>
          <p:nvPr/>
        </p:nvSpPr>
        <p:spPr>
          <a:xfrm>
            <a:off x="304800" y="266700"/>
            <a:ext cx="17678400" cy="97536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6629398" y="571500"/>
            <a:ext cx="4574744" cy="1152496"/>
            <a:chOff x="6841694" y="431021"/>
            <a:chExt cx="4574744" cy="1152496"/>
          </a:xfrm>
        </p:grpSpPr>
        <p:sp>
          <p:nvSpPr>
            <p:cNvPr id="4" name="Rounded Rectangle 3"/>
            <p:cNvSpPr/>
            <p:nvPr/>
          </p:nvSpPr>
          <p:spPr>
            <a:xfrm>
              <a:off x="6841694" y="431021"/>
              <a:ext cx="4425088" cy="1152496"/>
            </a:xfrm>
            <a:prstGeom prst="roundRect">
              <a:avLst/>
            </a:prstGeom>
            <a:ln/>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7147810" y="431021"/>
              <a:ext cx="4268628" cy="1131079"/>
            </a:xfrm>
            <a:prstGeom prst="rect">
              <a:avLst/>
            </a:prstGeom>
            <a:noFill/>
            <a:ln>
              <a:noFill/>
            </a:ln>
          </p:spPr>
          <p:style>
            <a:lnRef idx="3">
              <a:schemeClr val="lt1"/>
            </a:lnRef>
            <a:fillRef idx="1">
              <a:schemeClr val="accent6"/>
            </a:fillRef>
            <a:effectRef idx="1">
              <a:schemeClr val="accent6"/>
            </a:effectRef>
            <a:fontRef idx="minor">
              <a:schemeClr val="lt1"/>
            </a:fontRef>
          </p:style>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mn-cs"/>
                </a:rPr>
                <a:t>LUYỆN TẬP 2</a:t>
              </a:r>
              <a:endParaRPr kumimoji="0" lang="en-US" sz="45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mc:AlternateContent xmlns:mc="http://schemas.openxmlformats.org/markup-compatibility/2006" xmlns:a14="http://schemas.microsoft.com/office/drawing/2010/main">
        <mc:Choice Requires="a14">
          <p:sp>
            <p:nvSpPr>
              <p:cNvPr id="6" name="Rectangle 5"/>
              <p:cNvSpPr/>
              <p:nvPr/>
            </p:nvSpPr>
            <p:spPr>
              <a:xfrm>
                <a:off x="609600" y="1943489"/>
                <a:ext cx="17983200" cy="1752211"/>
              </a:xfrm>
              <a:prstGeom prst="rect">
                <a:avLst/>
              </a:prstGeom>
            </p:spPr>
            <p:txBody>
              <a:bodyPr wrap="square">
                <a:spAutoFit/>
              </a:bodyPr>
              <a:lstStyle/>
              <a:p>
                <a:pPr lvl="0" algn="just">
                  <a:lnSpc>
                    <a:spcPct val="150000"/>
                  </a:lnSpc>
                </a:pPr>
                <a:r>
                  <a:rPr lang="vi-VN" sz="3800">
                    <a:solidFill>
                      <a:srgbClr val="000000"/>
                    </a:solidFill>
                  </a:rPr>
                  <a:t>Cho một góc lượng giác </a:t>
                </a:r>
                <a14:m>
                  <m:oMath xmlns:m="http://schemas.openxmlformats.org/officeDocument/2006/math">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𝑂𝑥</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𝑂𝑢</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oMath>
                </a14:m>
                <a:r>
                  <a:rPr lang="vi-VN" sz="3800">
                    <a:solidFill>
                      <a:srgbClr val="000000"/>
                    </a:solidFill>
                  </a:rPr>
                  <a:t>có số đo </a:t>
                </a:r>
                <a14:m>
                  <m:oMath xmlns:m="http://schemas.openxmlformats.org/officeDocument/2006/math">
                    <m:r>
                      <a:rPr lang="en-US" sz="3800" b="0" i="0"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r>
                      <a:rPr lang="en-US" sz="3800" b="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0</m:t>
                    </m:r>
                  </m:oMath>
                </a14:m>
                <a:r>
                  <a:rPr lang="en-US" sz="3800">
                    <a:solidFill>
                      <a:prstClr val="black"/>
                    </a:solidFill>
                    <a:ea typeface="Times New Roman" panose="02020603050405020304" pitchFamily="18" charset="0"/>
                    <a:cs typeface="Arial" panose="020B0604020202020204" pitchFamily="34" charset="0"/>
                  </a:rPr>
                  <a:t>°</a:t>
                </a:r>
                <a:r>
                  <a:rPr lang="en-US" sz="3800">
                    <a:solidFill>
                      <a:srgbClr val="000000"/>
                    </a:solidFill>
                  </a:rPr>
                  <a:t> </a:t>
                </a:r>
                <a:r>
                  <a:rPr lang="vi-VN" sz="3800">
                    <a:solidFill>
                      <a:srgbClr val="000000"/>
                    </a:solidFill>
                  </a:rPr>
                  <a:t>và một góc lượng giác</a:t>
                </a:r>
                <a:r>
                  <a:rPr lang="en-US" sz="3800">
                    <a:solidFill>
                      <a:srgbClr val="000000"/>
                    </a:solidFill>
                  </a:rPr>
                  <a:t> </a:t>
                </a:r>
                <a14:m>
                  <m:oMath xmlns:m="http://schemas.openxmlformats.org/officeDocument/2006/math">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𝑂𝑥</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𝑂𝑣</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oMath>
                </a14:m>
                <a:endParaRPr lang="en-US" sz="3800">
                  <a:solidFill>
                    <a:srgbClr val="000000"/>
                  </a:solidFill>
                </a:endParaRPr>
              </a:p>
              <a:p>
                <a:pPr lvl="0" algn="just">
                  <a:lnSpc>
                    <a:spcPct val="150000"/>
                  </a:lnSpc>
                </a:pPr>
                <a:r>
                  <a:rPr lang="vi-VN" sz="3800">
                    <a:solidFill>
                      <a:srgbClr val="000000"/>
                    </a:solidFill>
                  </a:rPr>
                  <a:t>có số đo</a:t>
                </a:r>
                <a:r>
                  <a:rPr lang="en-US" sz="3800">
                    <a:solidFill>
                      <a:srgbClr val="000000"/>
                    </a:solidFill>
                  </a:rPr>
                  <a:t> </a:t>
                </a:r>
                <a14:m>
                  <m:oMath xmlns:m="http://schemas.openxmlformats.org/officeDocument/2006/math">
                    <m:r>
                      <a:rPr lang="en-US" sz="3800" b="0" i="0"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3800">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r>
                      <a:rPr lang="en-US" sz="3800" b="0" i="0"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7</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0</m:t>
                    </m:r>
                  </m:oMath>
                </a14:m>
                <a:r>
                  <a:rPr lang="en-US" sz="3800">
                    <a:solidFill>
                      <a:prstClr val="black"/>
                    </a:solidFill>
                    <a:ea typeface="Times New Roman" panose="02020603050405020304" pitchFamily="18" charset="0"/>
                    <a:cs typeface="Arial" panose="020B0604020202020204" pitchFamily="34" charset="0"/>
                  </a:rPr>
                  <a:t>°</a:t>
                </a:r>
                <a:r>
                  <a:rPr lang="vi-VN" sz="3800">
                    <a:solidFill>
                      <a:srgbClr val="000000"/>
                    </a:solidFill>
                  </a:rPr>
                  <a:t>.</a:t>
                </a:r>
                <a:r>
                  <a:rPr lang="en-US" sz="3800">
                    <a:solidFill>
                      <a:srgbClr val="000000"/>
                    </a:solidFill>
                  </a:rPr>
                  <a:t> </a:t>
                </a:r>
                <a:r>
                  <a:rPr lang="vi-VN" sz="3800">
                    <a:solidFill>
                      <a:srgbClr val="000000"/>
                    </a:solidFill>
                  </a:rPr>
                  <a:t>Tính số đo của các góc lượng</a:t>
                </a:r>
                <a:r>
                  <a:rPr lang="en-US" sz="3800">
                    <a:solidFill>
                      <a:srgbClr val="000000"/>
                    </a:solidFill>
                  </a:rPr>
                  <a:t> </a:t>
                </a:r>
                <a:r>
                  <a:rPr lang="vi-VN" sz="3800">
                    <a:solidFill>
                      <a:srgbClr val="000000"/>
                    </a:solidFill>
                  </a:rPr>
                  <a:t>giác </a:t>
                </a:r>
                <a14:m>
                  <m:oMath xmlns:m="http://schemas.openxmlformats.org/officeDocument/2006/math">
                    <m:d>
                      <m:dPr>
                        <m:ctrlP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dPr>
                      <m:e>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𝑂𝑢</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𝑂𝑣</m:t>
                        </m:r>
                      </m:e>
                    </m:d>
                    <m:r>
                      <a:rPr lang="en-US" sz="3800" b="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oMath>
                </a14:m>
                <a:endParaRPr kumimoji="0" lang="en-US" sz="3800" b="0" i="0" u="none" strike="noStrike" kern="1200" cap="none" spc="0" normalizeH="0" baseline="0" noProof="0">
                  <a:ln>
                    <a:noFill/>
                  </a:ln>
                  <a:solidFill>
                    <a:prstClr val="black"/>
                  </a:solidFill>
                  <a:effectLst/>
                  <a:uLnTx/>
                  <a:uFillTx/>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609600" y="1943489"/>
                <a:ext cx="17983200" cy="1752211"/>
              </a:xfrm>
              <a:prstGeom prst="rect">
                <a:avLst/>
              </a:prstGeom>
              <a:blipFill>
                <a:blip r:embed="rId2"/>
                <a:stretch>
                  <a:fillRect l="-1119" b="-125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524000" y="5034500"/>
                <a:ext cx="15787052" cy="4757200"/>
              </a:xfrm>
              <a:prstGeom prst="rect">
                <a:avLst/>
              </a:prstGeom>
            </p:spPr>
            <p:txBody>
              <a:bodyPr wrap="square">
                <a:spAutoFit/>
              </a:bodyPr>
              <a:lstStyle/>
              <a:p>
                <a:pPr algn="just">
                  <a:lnSpc>
                    <a:spcPct val="150000"/>
                  </a:lnSpc>
                  <a:spcBef>
                    <a:spcPts val="600"/>
                  </a:spcBef>
                  <a:spcAft>
                    <a:spcPts val="600"/>
                  </a:spcAft>
                </a:pPr>
                <a:r>
                  <a:rPr lang="en-US" sz="3800">
                    <a:latin typeface="Arial" panose="020B0604020202020204" pitchFamily="34" charset="0"/>
                    <a:ea typeface="Times New Roman" panose="02020603050405020304" pitchFamily="18" charset="0"/>
                    <a:cs typeface="Arial" panose="020B0604020202020204" pitchFamily="34" charset="0"/>
                  </a:rPr>
                  <a:t>Số đo của các góc lượng giác tia đầu Ou, tia cuối Ov là:</a:t>
                </a:r>
              </a:p>
              <a:p>
                <a:pP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3800" i="1" smtClean="0">
                          <a:latin typeface="Cambria Math" panose="02040503050406030204" pitchFamily="18" charset="0"/>
                          <a:ea typeface="Times New Roman" panose="02020603050405020304" pitchFamily="18" charset="0"/>
                          <a:cs typeface="Arial" panose="020B0604020202020204" pitchFamily="34" charset="0"/>
                        </a:rPr>
                        <m:t>𝑠</m:t>
                      </m:r>
                      <m:r>
                        <a:rPr lang="en-US" sz="3800" i="1" smtClean="0">
                          <a:latin typeface="Cambria Math" panose="02040503050406030204" pitchFamily="18" charset="0"/>
                          <a:ea typeface="Times New Roman" panose="02020603050405020304" pitchFamily="18" charset="0"/>
                          <a:cs typeface="Arial" panose="020B0604020202020204" pitchFamily="34" charset="0"/>
                        </a:rPr>
                        <m:t>đ(</m:t>
                      </m:r>
                      <m:r>
                        <a:rPr lang="en-US" sz="3800" i="1" smtClean="0">
                          <a:latin typeface="Cambria Math" panose="02040503050406030204" pitchFamily="18" charset="0"/>
                          <a:ea typeface="Times New Roman" panose="02020603050405020304" pitchFamily="18" charset="0"/>
                          <a:cs typeface="Arial" panose="020B0604020202020204" pitchFamily="34" charset="0"/>
                        </a:rPr>
                        <m:t>𝑂𝑢</m:t>
                      </m:r>
                      <m:r>
                        <a:rPr lang="en-US" sz="3800" i="1" smtClean="0">
                          <a:latin typeface="Cambria Math" panose="02040503050406030204" pitchFamily="18" charset="0"/>
                          <a:ea typeface="Times New Roman" panose="02020603050405020304" pitchFamily="18" charset="0"/>
                          <a:cs typeface="Arial" panose="020B0604020202020204" pitchFamily="34" charset="0"/>
                        </a:rPr>
                        <m:t>, </m:t>
                      </m:r>
                      <m:r>
                        <a:rPr lang="en-US" sz="3800" i="1" smtClean="0">
                          <a:latin typeface="Cambria Math" panose="02040503050406030204" pitchFamily="18" charset="0"/>
                          <a:ea typeface="Times New Roman" panose="02020603050405020304" pitchFamily="18" charset="0"/>
                          <a:cs typeface="Arial" panose="020B0604020202020204" pitchFamily="34" charset="0"/>
                        </a:rPr>
                        <m:t>𝑂𝑣</m:t>
                      </m:r>
                      <m:r>
                        <a:rPr lang="en-US" sz="3800" i="1" smtClean="0">
                          <a:latin typeface="Cambria Math" panose="02040503050406030204" pitchFamily="18" charset="0"/>
                          <a:ea typeface="Times New Roman" panose="02020603050405020304" pitchFamily="18" charset="0"/>
                          <a:cs typeface="Arial" panose="020B0604020202020204" pitchFamily="34" charset="0"/>
                        </a:rPr>
                        <m:t>) = </m:t>
                      </m:r>
                      <m:r>
                        <a:rPr lang="en-US" sz="3800" i="1" smtClean="0">
                          <a:latin typeface="Cambria Math" panose="02040503050406030204" pitchFamily="18" charset="0"/>
                          <a:ea typeface="Times New Roman" panose="02020603050405020304" pitchFamily="18" charset="0"/>
                          <a:cs typeface="Arial" panose="020B0604020202020204" pitchFamily="34" charset="0"/>
                        </a:rPr>
                        <m:t>𝑠</m:t>
                      </m:r>
                      <m:r>
                        <a:rPr lang="en-US" sz="3800" i="1" smtClean="0">
                          <a:latin typeface="Cambria Math" panose="02040503050406030204" pitchFamily="18" charset="0"/>
                          <a:ea typeface="Times New Roman" panose="02020603050405020304" pitchFamily="18" charset="0"/>
                          <a:cs typeface="Arial" panose="020B0604020202020204" pitchFamily="34" charset="0"/>
                        </a:rPr>
                        <m:t>đ(</m:t>
                      </m:r>
                      <m:r>
                        <a:rPr lang="en-US" sz="3800" i="1" smtClean="0">
                          <a:latin typeface="Cambria Math" panose="02040503050406030204" pitchFamily="18" charset="0"/>
                          <a:ea typeface="Times New Roman" panose="02020603050405020304" pitchFamily="18" charset="0"/>
                          <a:cs typeface="Arial" panose="020B0604020202020204" pitchFamily="34" charset="0"/>
                        </a:rPr>
                        <m:t>𝑂𝑥</m:t>
                      </m:r>
                      <m:r>
                        <a:rPr lang="en-US" sz="3800" i="1" smtClean="0">
                          <a:latin typeface="Cambria Math" panose="02040503050406030204" pitchFamily="18" charset="0"/>
                          <a:ea typeface="Times New Roman" panose="02020603050405020304" pitchFamily="18" charset="0"/>
                          <a:cs typeface="Arial" panose="020B0604020202020204" pitchFamily="34" charset="0"/>
                        </a:rPr>
                        <m:t>, </m:t>
                      </m:r>
                      <m:r>
                        <a:rPr lang="en-US" sz="3800" i="1" smtClean="0">
                          <a:latin typeface="Cambria Math" panose="02040503050406030204" pitchFamily="18" charset="0"/>
                          <a:ea typeface="Times New Roman" panose="02020603050405020304" pitchFamily="18" charset="0"/>
                          <a:cs typeface="Arial" panose="020B0604020202020204" pitchFamily="34" charset="0"/>
                        </a:rPr>
                        <m:t>𝑂𝑣</m:t>
                      </m:r>
                      <m:r>
                        <a:rPr lang="en-US" sz="3800" i="1" smtClean="0">
                          <a:latin typeface="Cambria Math" panose="02040503050406030204" pitchFamily="18" charset="0"/>
                          <a:ea typeface="Times New Roman" panose="02020603050405020304" pitchFamily="18" charset="0"/>
                          <a:cs typeface="Arial" panose="020B0604020202020204" pitchFamily="34" charset="0"/>
                        </a:rPr>
                        <m:t>) – </m:t>
                      </m:r>
                      <m:r>
                        <a:rPr lang="en-US" sz="3800" i="1" smtClean="0">
                          <a:latin typeface="Cambria Math" panose="02040503050406030204" pitchFamily="18" charset="0"/>
                          <a:ea typeface="Times New Roman" panose="02020603050405020304" pitchFamily="18" charset="0"/>
                          <a:cs typeface="Arial" panose="020B0604020202020204" pitchFamily="34" charset="0"/>
                        </a:rPr>
                        <m:t>𝑠</m:t>
                      </m:r>
                      <m:r>
                        <a:rPr lang="en-US" sz="3800" i="1" smtClean="0">
                          <a:latin typeface="Cambria Math" panose="02040503050406030204" pitchFamily="18" charset="0"/>
                          <a:ea typeface="Times New Roman" panose="02020603050405020304" pitchFamily="18" charset="0"/>
                          <a:cs typeface="Arial" panose="020B0604020202020204" pitchFamily="34" charset="0"/>
                        </a:rPr>
                        <m:t>đ(</m:t>
                      </m:r>
                      <m:r>
                        <a:rPr lang="en-US" sz="3800" i="1" smtClean="0">
                          <a:latin typeface="Cambria Math" panose="02040503050406030204" pitchFamily="18" charset="0"/>
                          <a:ea typeface="Times New Roman" panose="02020603050405020304" pitchFamily="18" charset="0"/>
                          <a:cs typeface="Arial" panose="020B0604020202020204" pitchFamily="34" charset="0"/>
                        </a:rPr>
                        <m:t>𝑂𝑥</m:t>
                      </m:r>
                      <m:r>
                        <a:rPr lang="en-US" sz="3800" i="1" smtClean="0">
                          <a:latin typeface="Cambria Math" panose="02040503050406030204" pitchFamily="18" charset="0"/>
                          <a:ea typeface="Times New Roman" panose="02020603050405020304" pitchFamily="18" charset="0"/>
                          <a:cs typeface="Arial" panose="020B0604020202020204" pitchFamily="34" charset="0"/>
                        </a:rPr>
                        <m:t>, </m:t>
                      </m:r>
                      <m:r>
                        <a:rPr lang="en-US" sz="3800" i="1" smtClean="0">
                          <a:latin typeface="Cambria Math" panose="02040503050406030204" pitchFamily="18" charset="0"/>
                          <a:ea typeface="Times New Roman" panose="02020603050405020304" pitchFamily="18" charset="0"/>
                          <a:cs typeface="Arial" panose="020B0604020202020204" pitchFamily="34" charset="0"/>
                        </a:rPr>
                        <m:t>𝑂𝑢</m:t>
                      </m:r>
                      <m:r>
                        <a:rPr lang="en-US" sz="3800" i="1" smtClean="0">
                          <a:latin typeface="Cambria Math" panose="02040503050406030204" pitchFamily="18" charset="0"/>
                          <a:ea typeface="Times New Roman" panose="02020603050405020304" pitchFamily="18" charset="0"/>
                          <a:cs typeface="Arial" panose="020B0604020202020204" pitchFamily="34" charset="0"/>
                        </a:rPr>
                        <m:t>) + </m:t>
                      </m:r>
                      <m:r>
                        <a:rPr lang="en-US" sz="3800" i="1" smtClean="0">
                          <a:latin typeface="Cambria Math" panose="02040503050406030204" pitchFamily="18" charset="0"/>
                          <a:ea typeface="Times New Roman" panose="02020603050405020304" pitchFamily="18" charset="0"/>
                          <a:cs typeface="Arial" panose="020B0604020202020204" pitchFamily="34" charset="0"/>
                        </a:rPr>
                        <m:t>𝑘</m:t>
                      </m:r>
                      <m:r>
                        <a:rPr lang="en-US" sz="3800" i="1" smtClean="0">
                          <a:latin typeface="Cambria Math" panose="02040503050406030204" pitchFamily="18" charset="0"/>
                          <a:ea typeface="Times New Roman" panose="02020603050405020304" pitchFamily="18" charset="0"/>
                          <a:cs typeface="Arial" panose="020B0604020202020204" pitchFamily="34" charset="0"/>
                        </a:rPr>
                        <m:t>360°</m:t>
                      </m:r>
                    </m:oMath>
                  </m:oMathPara>
                </a14:m>
                <a:endParaRPr lang="en-US" sz="3800">
                  <a:latin typeface="Arial" panose="020B0604020202020204" pitchFamily="34" charset="0"/>
                  <a:ea typeface="Times New Roman" panose="02020603050405020304" pitchFamily="18" charset="0"/>
                  <a:cs typeface="Arial" panose="020B0604020202020204" pitchFamily="34" charset="0"/>
                </a:endParaRPr>
              </a:p>
              <a:p>
                <a:pPr>
                  <a:lnSpc>
                    <a:spcPct val="150000"/>
                  </a:lnSpc>
                  <a:spcBef>
                    <a:spcPts val="600"/>
                  </a:spcBef>
                  <a:spcAft>
                    <a:spcPts val="600"/>
                  </a:spcAft>
                </a:pPr>
                <a14:m>
                  <m:oMathPara xmlns:m="http://schemas.openxmlformats.org/officeDocument/2006/math">
                    <m:oMathParaPr>
                      <m:jc m:val="left"/>
                    </m:oMathParaPr>
                    <m:oMath xmlns:m="http://schemas.openxmlformats.org/officeDocument/2006/math">
                      <m:r>
                        <a:rPr lang="en-US" sz="3800" i="1" smtClean="0">
                          <a:latin typeface="Cambria Math" panose="02040503050406030204" pitchFamily="18" charset="0"/>
                          <a:ea typeface="Times New Roman" panose="02020603050405020304" pitchFamily="18" charset="0"/>
                          <a:cs typeface="Arial" panose="020B0604020202020204" pitchFamily="34" charset="0"/>
                        </a:rPr>
                        <m:t>= – 270° – 240° + </m:t>
                      </m:r>
                      <m:r>
                        <a:rPr lang="en-US" sz="3800" i="1" smtClean="0">
                          <a:latin typeface="Cambria Math" panose="02040503050406030204" pitchFamily="18" charset="0"/>
                          <a:ea typeface="Times New Roman" panose="02020603050405020304" pitchFamily="18" charset="0"/>
                          <a:cs typeface="Arial" panose="020B0604020202020204" pitchFamily="34" charset="0"/>
                        </a:rPr>
                        <m:t>𝑘</m:t>
                      </m:r>
                      <m:r>
                        <a:rPr lang="en-US" sz="3800" i="1" smtClean="0">
                          <a:latin typeface="Cambria Math" panose="02040503050406030204" pitchFamily="18" charset="0"/>
                          <a:ea typeface="Times New Roman" panose="02020603050405020304" pitchFamily="18" charset="0"/>
                          <a:cs typeface="Arial" panose="020B0604020202020204" pitchFamily="34" charset="0"/>
                        </a:rPr>
                        <m:t>360° = – 510° + </m:t>
                      </m:r>
                      <m:r>
                        <a:rPr lang="en-US" sz="3800" i="1">
                          <a:latin typeface="Cambria Math" panose="02040503050406030204" pitchFamily="18" charset="0"/>
                          <a:ea typeface="Times New Roman" panose="02020603050405020304" pitchFamily="18" charset="0"/>
                          <a:cs typeface="Arial" panose="020B0604020202020204" pitchFamily="34" charset="0"/>
                        </a:rPr>
                        <m:t>𝑘</m:t>
                      </m:r>
                      <m:r>
                        <a:rPr lang="en-US" sz="3800" i="1">
                          <a:latin typeface="Cambria Math" panose="02040503050406030204" pitchFamily="18" charset="0"/>
                          <a:ea typeface="Times New Roman" panose="02020603050405020304" pitchFamily="18" charset="0"/>
                          <a:cs typeface="Arial" panose="020B0604020202020204" pitchFamily="34" charset="0"/>
                        </a:rPr>
                        <m:t>360= 210° – 720° + </m:t>
                      </m:r>
                      <m:r>
                        <a:rPr lang="en-US" sz="3800" i="1">
                          <a:latin typeface="Cambria Math" panose="02040503050406030204" pitchFamily="18" charset="0"/>
                          <a:ea typeface="Times New Roman" panose="02020603050405020304" pitchFamily="18" charset="0"/>
                          <a:cs typeface="Arial" panose="020B0604020202020204" pitchFamily="34" charset="0"/>
                        </a:rPr>
                        <m:t>𝑘</m:t>
                      </m:r>
                      <m:r>
                        <a:rPr lang="en-US" sz="3800" i="1">
                          <a:latin typeface="Cambria Math" panose="02040503050406030204" pitchFamily="18" charset="0"/>
                          <a:ea typeface="Times New Roman" panose="02020603050405020304" pitchFamily="18" charset="0"/>
                          <a:cs typeface="Arial" panose="020B0604020202020204" pitchFamily="34" charset="0"/>
                        </a:rPr>
                        <m:t>360° </m:t>
                      </m:r>
                    </m:oMath>
                  </m:oMathPara>
                </a14:m>
                <a:endParaRPr lang="en-US" sz="3800">
                  <a:latin typeface="Arial" panose="020B0604020202020204" pitchFamily="34" charset="0"/>
                  <a:ea typeface="Times New Roman" panose="02020603050405020304" pitchFamily="18" charset="0"/>
                  <a:cs typeface="Arial" panose="020B0604020202020204" pitchFamily="34" charset="0"/>
                </a:endParaRPr>
              </a:p>
              <a:p>
                <a:pPr>
                  <a:lnSpc>
                    <a:spcPct val="150000"/>
                  </a:lnSpc>
                  <a:spcBef>
                    <a:spcPts val="600"/>
                  </a:spcBef>
                  <a:spcAft>
                    <a:spcPts val="600"/>
                  </a:spcAft>
                </a:pPr>
                <a14:m>
                  <m:oMathPara xmlns:m="http://schemas.openxmlformats.org/officeDocument/2006/math">
                    <m:oMathParaPr>
                      <m:jc m:val="left"/>
                    </m:oMathParaPr>
                    <m:oMath xmlns:m="http://schemas.openxmlformats.org/officeDocument/2006/math">
                      <m:r>
                        <a:rPr lang="en-US" sz="3800" i="1" smtClean="0">
                          <a:latin typeface="Cambria Math" panose="02040503050406030204" pitchFamily="18" charset="0"/>
                          <a:ea typeface="Times New Roman" panose="02020603050405020304" pitchFamily="18" charset="0"/>
                          <a:cs typeface="Arial" panose="020B0604020202020204" pitchFamily="34" charset="0"/>
                        </a:rPr>
                        <m:t>= </m:t>
                      </m:r>
                      <m:r>
                        <a:rPr lang="en-US" sz="3800" i="1">
                          <a:latin typeface="Cambria Math" panose="02040503050406030204" pitchFamily="18" charset="0"/>
                          <a:ea typeface="Times New Roman" panose="02020603050405020304" pitchFamily="18" charset="0"/>
                          <a:cs typeface="Arial" panose="020B0604020202020204" pitchFamily="34" charset="0"/>
                        </a:rPr>
                        <m:t>210° + (</m:t>
                      </m:r>
                      <m:r>
                        <a:rPr lang="en-US" sz="3800" i="1">
                          <a:latin typeface="Cambria Math" panose="02040503050406030204" pitchFamily="18" charset="0"/>
                          <a:ea typeface="Times New Roman" panose="02020603050405020304" pitchFamily="18" charset="0"/>
                          <a:cs typeface="Arial" panose="020B0604020202020204" pitchFamily="34" charset="0"/>
                        </a:rPr>
                        <m:t>𝑘</m:t>
                      </m:r>
                      <m:r>
                        <a:rPr lang="en-US" sz="3800" i="1">
                          <a:latin typeface="Cambria Math" panose="02040503050406030204" pitchFamily="18" charset="0"/>
                          <a:ea typeface="Times New Roman" panose="02020603050405020304" pitchFamily="18" charset="0"/>
                          <a:cs typeface="Arial" panose="020B0604020202020204" pitchFamily="34" charset="0"/>
                        </a:rPr>
                        <m:t> – 2)360°= 210° + </m:t>
                      </m:r>
                      <m:r>
                        <a:rPr lang="en-US" sz="3800" i="1">
                          <a:latin typeface="Cambria Math" panose="02040503050406030204" pitchFamily="18" charset="0"/>
                          <a:ea typeface="Times New Roman" panose="02020603050405020304" pitchFamily="18" charset="0"/>
                          <a:cs typeface="Arial" panose="020B0604020202020204" pitchFamily="34" charset="0"/>
                        </a:rPr>
                        <m:t>𝑚</m:t>
                      </m:r>
                      <m:r>
                        <a:rPr lang="en-US" sz="3800" i="1">
                          <a:latin typeface="Cambria Math" panose="02040503050406030204" pitchFamily="18" charset="0"/>
                          <a:ea typeface="Times New Roman" panose="02020603050405020304" pitchFamily="18" charset="0"/>
                          <a:cs typeface="Arial" panose="020B0604020202020204" pitchFamily="34" charset="0"/>
                        </a:rPr>
                        <m:t>360° (</m:t>
                      </m:r>
                      <m:r>
                        <a:rPr lang="en-US" sz="3800" i="1">
                          <a:latin typeface="Cambria Math" panose="02040503050406030204" pitchFamily="18" charset="0"/>
                          <a:ea typeface="Times New Roman" panose="02020603050405020304" pitchFamily="18" charset="0"/>
                          <a:cs typeface="Arial" panose="020B0604020202020204" pitchFamily="34" charset="0"/>
                        </a:rPr>
                        <m:t>𝑚</m:t>
                      </m:r>
                      <m:r>
                        <a:rPr lang="en-US" sz="3800" i="1">
                          <a:latin typeface="Cambria Math" panose="02040503050406030204" pitchFamily="18" charset="0"/>
                          <a:ea typeface="Times New Roman" panose="02020603050405020304" pitchFamily="18" charset="0"/>
                          <a:cs typeface="Arial" panose="020B0604020202020204" pitchFamily="34" charset="0"/>
                        </a:rPr>
                        <m:t> = </m:t>
                      </m:r>
                      <m:r>
                        <a:rPr lang="en-US" sz="3800" i="1">
                          <a:latin typeface="Cambria Math" panose="02040503050406030204" pitchFamily="18" charset="0"/>
                          <a:ea typeface="Times New Roman" panose="02020603050405020304" pitchFamily="18" charset="0"/>
                          <a:cs typeface="Arial" panose="020B0604020202020204" pitchFamily="34" charset="0"/>
                        </a:rPr>
                        <m:t>𝑘</m:t>
                      </m:r>
                      <m:r>
                        <a:rPr lang="en-US" sz="3800" i="1">
                          <a:latin typeface="Cambria Math" panose="02040503050406030204" pitchFamily="18" charset="0"/>
                          <a:ea typeface="Times New Roman" panose="02020603050405020304" pitchFamily="18" charset="0"/>
                          <a:cs typeface="Arial" panose="020B0604020202020204" pitchFamily="34" charset="0"/>
                        </a:rPr>
                        <m:t> – 2, </m:t>
                      </m:r>
                      <m:r>
                        <a:rPr lang="en-US" sz="3800" i="1">
                          <a:latin typeface="Cambria Math" panose="02040503050406030204" pitchFamily="18" charset="0"/>
                          <a:ea typeface="Times New Roman" panose="02020603050405020304" pitchFamily="18" charset="0"/>
                          <a:cs typeface="Arial" panose="020B0604020202020204" pitchFamily="34" charset="0"/>
                        </a:rPr>
                        <m:t>𝑚</m:t>
                      </m:r>
                      <m:r>
                        <a:rPr lang="en-US" sz="3800" i="1">
                          <a:latin typeface="Cambria Math" panose="02040503050406030204" pitchFamily="18" charset="0"/>
                          <a:ea typeface="Times New Roman" panose="02020603050405020304" pitchFamily="18" charset="0"/>
                          <a:cs typeface="Arial" panose="020B0604020202020204" pitchFamily="34" charset="0"/>
                        </a:rPr>
                        <m:t> ∈ </m:t>
                      </m:r>
                      <m:r>
                        <a:rPr lang="en-US" sz="3800" i="1">
                          <a:latin typeface="Cambria Math" panose="02040503050406030204" pitchFamily="18" charset="0"/>
                          <a:ea typeface="Times New Roman" panose="02020603050405020304" pitchFamily="18" charset="0"/>
                          <a:cs typeface="Arial" panose="020B0604020202020204" pitchFamily="34" charset="0"/>
                        </a:rPr>
                        <m:t>ℤ</m:t>
                      </m:r>
                      <m:r>
                        <a:rPr lang="en-US" sz="3800" i="1">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380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spcAft>
                    <a:spcPts val="600"/>
                  </a:spcAft>
                </a:pPr>
                <a:r>
                  <a:rPr lang="en-US" sz="3800">
                    <a:latin typeface="Arial" panose="020B0604020202020204" pitchFamily="34" charset="0"/>
                    <a:ea typeface="Times New Roman" panose="02020603050405020304" pitchFamily="18" charset="0"/>
                    <a:cs typeface="Arial" panose="020B0604020202020204" pitchFamily="34" charset="0"/>
                  </a:rPr>
                  <a:t>Vậy các góc lượng giác (Ou, Ov) có số đo là 210° + m360° (m </a:t>
                </a:r>
                <a:r>
                  <a:rPr lang="en-US" sz="3800">
                    <a:latin typeface="Arial" panose="020B0604020202020204" pitchFamily="34" charset="0"/>
                    <a:ea typeface="Cambria Math" panose="02040503050406030204" pitchFamily="18" charset="0"/>
                    <a:cs typeface="Arial" panose="020B0604020202020204" pitchFamily="34" charset="0"/>
                  </a:rPr>
                  <a:t>∈</a:t>
                </a:r>
                <a:r>
                  <a:rPr lang="en-US" sz="3800">
                    <a:latin typeface="Arial" panose="020B0604020202020204" pitchFamily="34" charset="0"/>
                    <a:ea typeface="Times New Roman" panose="02020603050405020304" pitchFamily="18" charset="0"/>
                    <a:cs typeface="Arial" panose="020B0604020202020204" pitchFamily="34" charset="0"/>
                  </a:rPr>
                  <a:t> ℤ).</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524000" y="5034500"/>
                <a:ext cx="15787052" cy="4757200"/>
              </a:xfrm>
              <a:prstGeom prst="rect">
                <a:avLst/>
              </a:prstGeom>
              <a:blipFill>
                <a:blip r:embed="rId3"/>
                <a:stretch>
                  <a:fillRect l="-1274" b="-4231"/>
                </a:stretch>
              </a:blipFill>
            </p:spPr>
            <p:txBody>
              <a:bodyPr/>
              <a:lstStyle/>
              <a:p>
                <a:r>
                  <a:rPr lang="en-US">
                    <a:noFill/>
                  </a:rPr>
                  <a:t> </a:t>
                </a:r>
              </a:p>
            </p:txBody>
          </p:sp>
        </mc:Fallback>
      </mc:AlternateContent>
      <p:sp>
        <p:nvSpPr>
          <p:cNvPr id="8" name="Oval Callout 7"/>
          <p:cNvSpPr/>
          <p:nvPr/>
        </p:nvSpPr>
        <p:spPr>
          <a:xfrm>
            <a:off x="8137734" y="3924300"/>
            <a:ext cx="1558073" cy="82589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9" name="Freeform 6"/>
          <p:cNvSpPr/>
          <p:nvPr/>
        </p:nvSpPr>
        <p:spPr>
          <a:xfrm rot="-1015655">
            <a:off x="16823398" y="209322"/>
            <a:ext cx="1111370" cy="1373129"/>
          </a:xfrm>
          <a:custGeom>
            <a:avLst/>
            <a:gdLst/>
            <a:ahLst/>
            <a:cxnLst/>
            <a:rect l="l" t="t" r="r" b="b"/>
            <a:pathLst>
              <a:path w="1349233" h="1920617">
                <a:moveTo>
                  <a:pt x="0" y="0"/>
                </a:moveTo>
                <a:lnTo>
                  <a:pt x="1349233" y="0"/>
                </a:lnTo>
                <a:lnTo>
                  <a:pt x="1349233" y="1920616"/>
                </a:lnTo>
                <a:lnTo>
                  <a:pt x="0" y="19206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10" name="Picture 9"/>
          <p:cNvPicPr>
            <a:picLocks noChangeAspect="1"/>
          </p:cNvPicPr>
          <p:nvPr/>
        </p:nvPicPr>
        <p:blipFill>
          <a:blip r:embed="rId6"/>
          <a:stretch>
            <a:fillRect/>
          </a:stretch>
        </p:blipFill>
        <p:spPr>
          <a:xfrm>
            <a:off x="16777171" y="7795187"/>
            <a:ext cx="1333424" cy="2261461"/>
          </a:xfrm>
          <a:prstGeom prst="rect">
            <a:avLst/>
          </a:prstGeom>
        </p:spPr>
      </p:pic>
      <p:pic>
        <p:nvPicPr>
          <p:cNvPr id="11" name="Picture 10"/>
          <p:cNvPicPr>
            <a:picLocks noChangeAspect="1"/>
          </p:cNvPicPr>
          <p:nvPr/>
        </p:nvPicPr>
        <p:blipFill>
          <a:blip r:embed="rId7"/>
          <a:stretch>
            <a:fillRect/>
          </a:stretch>
        </p:blipFill>
        <p:spPr>
          <a:xfrm>
            <a:off x="506087" y="569626"/>
            <a:ext cx="1017913" cy="1020937"/>
          </a:xfrm>
          <a:prstGeom prst="rect">
            <a:avLst/>
          </a:prstGeom>
        </p:spPr>
      </p:pic>
    </p:spTree>
    <p:extLst>
      <p:ext uri="{BB962C8B-B14F-4D97-AF65-F5344CB8AC3E}">
        <p14:creationId xmlns:p14="http://schemas.microsoft.com/office/powerpoint/2010/main" val="2202574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wipe(down)">
                                      <p:cBhvr>
                                        <p:cTn id="17" dur="500"/>
                                        <p:tgtEl>
                                          <p:spTgt spid="7">
                                            <p:txEl>
                                              <p:pRg st="0" end="0"/>
                                            </p:txEl>
                                          </p:spTgt>
                                        </p:tgtEl>
                                      </p:cBhvr>
                                    </p:animEffect>
                                  </p:childTnLst>
                                </p:cTn>
                              </p:par>
                            </p:childTnLst>
                          </p:cTn>
                        </p:par>
                        <p:par>
                          <p:cTn id="18" fill="hold">
                            <p:stCondLst>
                              <p:cond delay="500"/>
                            </p:stCondLst>
                            <p:childTnLst>
                              <p:par>
                                <p:cTn id="19" presetID="14" presetClass="entr" presetSubtype="10" fill="hold" nodeType="after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randombar(horizontal)">
                                      <p:cBhvr>
                                        <p:cTn id="21" dur="500"/>
                                        <p:tgtEl>
                                          <p:spTgt spid="7">
                                            <p:txEl>
                                              <p:pRg st="1" end="1"/>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7">
                                            <p:txEl>
                                              <p:pRg st="2" end="2"/>
                                            </p:txEl>
                                          </p:spTgt>
                                        </p:tgtEl>
                                        <p:attrNameLst>
                                          <p:attrName>style.visibility</p:attrName>
                                        </p:attrNameLst>
                                      </p:cBhvr>
                                      <p:to>
                                        <p:strVal val="visible"/>
                                      </p:to>
                                    </p:set>
                                    <p:animEffect transition="in" filter="randombar(horizontal)">
                                      <p:cBhvr>
                                        <p:cTn id="24" dur="500"/>
                                        <p:tgtEl>
                                          <p:spTgt spid="7">
                                            <p:txEl>
                                              <p:pRg st="2" end="2"/>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randombar(horizontal)">
                                      <p:cBhvr>
                                        <p:cTn id="27" dur="500"/>
                                        <p:tgtEl>
                                          <p:spTgt spid="7">
                                            <p:txEl>
                                              <p:pRg st="3" end="3"/>
                                            </p:txEl>
                                          </p:spTgt>
                                        </p:tgtEl>
                                      </p:cBhvr>
                                    </p:animEffect>
                                  </p:childTnLst>
                                </p:cTn>
                              </p:par>
                            </p:childTnLst>
                          </p:cTn>
                        </p:par>
                        <p:par>
                          <p:cTn id="28" fill="hold">
                            <p:stCondLst>
                              <p:cond delay="1000"/>
                            </p:stCondLst>
                            <p:childTnLst>
                              <p:par>
                                <p:cTn id="29" presetID="22" presetClass="entr" presetSubtype="8" fill="hold" nodeType="after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Effect transition="in" filter="wipe(left)">
                                      <p:cBhvr>
                                        <p:cTn id="31"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0"/>
            <a:ext cx="18288000" cy="10287000"/>
          </a:xfrm>
          <a:prstGeom prst="rect">
            <a:avLst/>
          </a:prstGeom>
        </p:spPr>
      </p:pic>
      <p:sp>
        <p:nvSpPr>
          <p:cNvPr id="3" name="Freeform 3"/>
          <p:cNvSpPr/>
          <p:nvPr/>
        </p:nvSpPr>
        <p:spPr>
          <a:xfrm rot="21356157">
            <a:off x="1712273" y="764660"/>
            <a:ext cx="10367653" cy="7831300"/>
          </a:xfrm>
          <a:custGeom>
            <a:avLst/>
            <a:gdLst/>
            <a:ahLst/>
            <a:cxnLst/>
            <a:rect l="l" t="t" r="r" b="b"/>
            <a:pathLst>
              <a:path w="5749760" h="4024832">
                <a:moveTo>
                  <a:pt x="0" y="0"/>
                </a:moveTo>
                <a:lnTo>
                  <a:pt x="5749760" y="0"/>
                </a:lnTo>
                <a:lnTo>
                  <a:pt x="5749760" y="4024832"/>
                </a:lnTo>
                <a:lnTo>
                  <a:pt x="0" y="40248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5" name="Group 5"/>
          <p:cNvGrpSpPr/>
          <p:nvPr/>
        </p:nvGrpSpPr>
        <p:grpSpPr>
          <a:xfrm>
            <a:off x="6034790" y="1528106"/>
            <a:ext cx="1305089" cy="1250442"/>
            <a:chOff x="-31846" y="-39172"/>
            <a:chExt cx="852625" cy="816924"/>
          </a:xfrm>
        </p:grpSpPr>
        <p:sp>
          <p:nvSpPr>
            <p:cNvPr id="6" name="Freeform 6"/>
            <p:cNvSpPr/>
            <p:nvPr/>
          </p:nvSpPr>
          <p:spPr>
            <a:xfrm>
              <a:off x="-31846" y="-39172"/>
              <a:ext cx="852625"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solidFill>
            <a:ln w="76200">
              <a:solidFill>
                <a:srgbClr val="FFF171"/>
              </a:solidFill>
            </a:ln>
          </p:spPr>
          <p:txBody>
            <a:bodyPr/>
            <a:lstStyle/>
            <a:p>
              <a:endParaRPr lang="en-US"/>
            </a:p>
          </p:txBody>
        </p:sp>
        <p:sp>
          <p:nvSpPr>
            <p:cNvPr id="7" name="TextBox 7"/>
            <p:cNvSpPr txBox="1"/>
            <p:nvPr/>
          </p:nvSpPr>
          <p:spPr>
            <a:xfrm>
              <a:off x="83210" y="174502"/>
              <a:ext cx="660400" cy="603250"/>
            </a:xfrm>
            <a:prstGeom prst="rect">
              <a:avLst/>
            </a:prstGeom>
          </p:spPr>
          <p:txBody>
            <a:bodyPr lIns="50800" tIns="50800" rIns="50800" bIns="50800" rtlCol="0" anchor="ctr"/>
            <a:lstStyle/>
            <a:p>
              <a:pPr marL="0" marR="0" lvl="0" indent="0" algn="ctr" defTabSz="914400" rtl="0" eaLnBrk="1" fontAlgn="auto" latinLnBrk="0" hangingPunct="1">
                <a:lnSpc>
                  <a:spcPts val="3099"/>
                </a:lnSpc>
                <a:spcBef>
                  <a:spcPts val="0"/>
                </a:spcBef>
                <a:spcAft>
                  <a:spcPts val="0"/>
                </a:spcAft>
                <a:buClrTx/>
                <a:buSzTx/>
                <a:buFontTx/>
                <a:buNone/>
                <a:tabLst/>
                <a:defRPr/>
              </a:pPr>
              <a:r>
                <a:rPr kumimoji="0" lang="en-US" sz="6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2</a:t>
              </a:r>
            </a:p>
          </p:txBody>
        </p:sp>
      </p:grpSp>
      <p:sp>
        <p:nvSpPr>
          <p:cNvPr id="16" name="Rectangle 15"/>
          <p:cNvSpPr/>
          <p:nvPr/>
        </p:nvSpPr>
        <p:spPr>
          <a:xfrm>
            <a:off x="2991179" y="2994206"/>
            <a:ext cx="7753021" cy="2862322"/>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6000" b="1" noProof="0" dirty="0">
                <a:solidFill>
                  <a:prstClr val="black"/>
                </a:solidFill>
                <a:latin typeface="Arial" panose="020B0604020202020204" pitchFamily="34" charset="0"/>
                <a:ea typeface="Times New Roman" panose="02020603050405020304" pitchFamily="18" charset="0"/>
                <a:cs typeface="Arial" panose="020B0604020202020204" pitchFamily="34" charset="0"/>
              </a:rPr>
              <a:t>ĐƠN VỊ ĐO GÓC VÀ ĐỘ DÀI CUNG TRÒN</a:t>
            </a:r>
            <a:endParaRPr kumimoji="0" lang="en-US" sz="6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17" name="Picture 16"/>
          <p:cNvPicPr>
            <a:picLocks noChangeAspect="1"/>
          </p:cNvPicPr>
          <p:nvPr/>
        </p:nvPicPr>
        <p:blipFill>
          <a:blip r:embed="rId5"/>
          <a:stretch>
            <a:fillRect/>
          </a:stretch>
        </p:blipFill>
        <p:spPr>
          <a:xfrm>
            <a:off x="12700251" y="1257300"/>
            <a:ext cx="3682749" cy="7487520"/>
          </a:xfrm>
          <a:prstGeom prst="rect">
            <a:avLst/>
          </a:prstGeom>
        </p:spPr>
      </p:pic>
      <p:pic>
        <p:nvPicPr>
          <p:cNvPr id="18" name="Picture 17"/>
          <p:cNvPicPr>
            <a:picLocks noChangeAspect="1"/>
          </p:cNvPicPr>
          <p:nvPr/>
        </p:nvPicPr>
        <p:blipFill>
          <a:blip r:embed="rId6"/>
          <a:stretch>
            <a:fillRect/>
          </a:stretch>
        </p:blipFill>
        <p:spPr>
          <a:xfrm>
            <a:off x="1078207" y="7810500"/>
            <a:ext cx="1371599" cy="1328306"/>
          </a:xfrm>
          <a:prstGeom prst="rect">
            <a:avLst/>
          </a:prstGeom>
        </p:spPr>
      </p:pic>
    </p:spTree>
    <p:extLst>
      <p:ext uri="{BB962C8B-B14F-4D97-AF65-F5344CB8AC3E}">
        <p14:creationId xmlns:p14="http://schemas.microsoft.com/office/powerpoint/2010/main" val="20384208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p:sp>
        <p:nvSpPr>
          <p:cNvPr id="17" name="Rectangle 16"/>
          <p:cNvSpPr/>
          <p:nvPr/>
        </p:nvSpPr>
        <p:spPr>
          <a:xfrm>
            <a:off x="4648200" y="1421621"/>
            <a:ext cx="8991600" cy="1131079"/>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lvl="0" algn="ctr">
              <a:lnSpc>
                <a:spcPct val="150000"/>
              </a:lnSpc>
              <a:spcAft>
                <a:spcPts val="800"/>
              </a:spcAft>
            </a:pPr>
            <a:r>
              <a:rPr lang="vi-VN" sz="4500" b="1">
                <a:solidFill>
                  <a:prstClr val="white"/>
                </a:solidFill>
                <a:ea typeface="Times New Roman" panose="02020603050405020304" pitchFamily="18" charset="0"/>
                <a:cs typeface="Arial" panose="020B0604020202020204" pitchFamily="34" charset="0"/>
              </a:rPr>
              <a:t>a) Đơn vị đo góc và cung tròn</a:t>
            </a:r>
            <a:endParaRPr kumimoji="0" lang="en-US" sz="45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22" name="Rectangle 21"/>
              <p:cNvSpPr/>
              <p:nvPr/>
            </p:nvSpPr>
            <p:spPr>
              <a:xfrm>
                <a:off x="2012539" y="4152900"/>
                <a:ext cx="13075062" cy="4376391"/>
              </a:xfrm>
              <a:prstGeom prst="rect">
                <a:avLst/>
              </a:prstGeom>
            </p:spPr>
            <p:txBody>
              <a:bodyPr wrap="square">
                <a:spAutoFit/>
              </a:bodyPr>
              <a:lstStyle/>
              <a:p>
                <a:pPr marL="571500" indent="-571500">
                  <a:lnSpc>
                    <a:spcPct val="150000"/>
                  </a:lnSpc>
                  <a:buFontTx/>
                  <a:buChar char="-"/>
                </a:pPr>
                <a:r>
                  <a:rPr lang="en-US" sz="4200">
                    <a:solidFill>
                      <a:srgbClr val="000000"/>
                    </a:solidFill>
                    <a:latin typeface="Arial" panose="020B0604020202020204" pitchFamily="34" charset="0"/>
                    <a:ea typeface="Times New Roman" panose="02020603050405020304" pitchFamily="18" charset="0"/>
                    <a:cs typeface="Arial" panose="020B0604020202020204" pitchFamily="34" charset="0"/>
                  </a:rPr>
                  <a:t>Đơn vị dùng để đo góc là: Độ</a:t>
                </a:r>
              </a:p>
              <a:p>
                <a:pPr marL="571500" indent="-571500">
                  <a:lnSpc>
                    <a:spcPct val="150000"/>
                  </a:lnSpc>
                  <a:buFontTx/>
                  <a:buChar char="-"/>
                </a:pPr>
                <a:r>
                  <a:rPr lang="en-US" sz="4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Góc </a:t>
                </a:r>
                <a14:m>
                  <m:oMath xmlns:m="http://schemas.openxmlformats.org/officeDocument/2006/math">
                    <m:sSup>
                      <m:sSupPr>
                        <m:ctrlPr>
                          <a:rPr lang="en-US" sz="42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2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m:t>
                        </m:r>
                      </m:e>
                      <m:sup>
                        <m:r>
                          <m:rPr>
                            <m:sty m:val="p"/>
                          </m:rPr>
                          <a:rPr lang="en-US" sz="42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o</m:t>
                        </m:r>
                      </m:sup>
                    </m:sSup>
                    <m:r>
                      <a:rPr lang="en-US" sz="42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2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2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42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180</m:t>
                        </m:r>
                      </m:den>
                    </m:f>
                  </m:oMath>
                </a14:m>
                <a:r>
                  <a:rPr lang="en-US" sz="4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góc bẹt.</a:t>
                </a:r>
              </a:p>
              <a:p>
                <a:pPr marL="571500" indent="-571500">
                  <a:lnSpc>
                    <a:spcPct val="150000"/>
                  </a:lnSpc>
                  <a:buFontTx/>
                  <a:buChar char="-"/>
                </a:pPr>
                <a:r>
                  <a:rPr lang="en-US" sz="4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Đơn vị độ được chia thành những đơn vị nhỏ hơn: </a:t>
                </a:r>
              </a:p>
              <a:p>
                <a:pPr algn="ctr">
                  <a:lnSpc>
                    <a:spcPct val="150000"/>
                  </a:lnSpc>
                </a:pPr>
                <a:r>
                  <a:rPr lang="en-US" sz="4200">
                    <a:solidFill>
                      <a:srgbClr val="000000"/>
                    </a:solidFill>
                    <a:effectLst/>
                    <a:ea typeface="Cambria Math" panose="02040503050406030204" pitchFamily="18" charset="0"/>
                    <a:cs typeface="Times New Roman" panose="02020603050405020304" pitchFamily="18" charset="0"/>
                  </a:rPr>
                  <a:t>           </a:t>
                </a:r>
                <a14:m>
                  <m:oMath xmlns:m="http://schemas.openxmlformats.org/officeDocument/2006/math">
                    <m:sSup>
                      <m:sSupPr>
                        <m:ctrlPr>
                          <a:rPr lang="en-US" sz="42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2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m:t>
                        </m:r>
                      </m:e>
                      <m:sup>
                        <m:r>
                          <m:rPr>
                            <m:sty m:val="p"/>
                          </m:rPr>
                          <a:rPr lang="en-US" sz="42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o</m:t>
                        </m:r>
                      </m:sup>
                    </m:sSup>
                    <m:r>
                      <a:rPr lang="en-US" sz="42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2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2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60</m:t>
                        </m:r>
                      </m:e>
                      <m:sup>
                        <m:r>
                          <a:rPr lang="en-US" sz="42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sup>
                    </m:sSup>
                    <m:r>
                      <a:rPr lang="en-US" sz="42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2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2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m:t>
                        </m:r>
                      </m:e>
                      <m:sup>
                        <m:r>
                          <a:rPr lang="en-US" sz="42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sup>
                    </m:sSup>
                    <m:r>
                      <a:rPr lang="en-US" sz="42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2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2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60</m:t>
                        </m:r>
                      </m:e>
                      <m:sup>
                        <m:r>
                          <a:rPr lang="en-US" sz="42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sup>
                    </m:sSup>
                  </m:oMath>
                </a14:m>
                <a:endParaRPr lang="en-US" sz="4200">
                  <a:solidFill>
                    <a:srgbClr val="000000"/>
                  </a:solidFill>
                  <a:effectLst/>
                  <a:latin typeface="Arial" panose="020B0604020202020204" pitchFamily="34" charset="0"/>
                  <a:ea typeface="Cambria Math" panose="02040503050406030204" pitchFamily="18" charset="0"/>
                  <a:cs typeface="Times New Roman" panose="02020603050405020304" pitchFamily="18" charset="0"/>
                </a:endParaRPr>
              </a:p>
            </p:txBody>
          </p:sp>
        </mc:Choice>
        <mc:Fallback xmlns="">
          <p:sp>
            <p:nvSpPr>
              <p:cNvPr id="22" name="Rectangle 21"/>
              <p:cNvSpPr>
                <a:spLocks noRot="1" noChangeAspect="1" noMove="1" noResize="1" noEditPoints="1" noAdjustHandles="1" noChangeArrowheads="1" noChangeShapeType="1" noTextEdit="1"/>
              </p:cNvSpPr>
              <p:nvPr/>
            </p:nvSpPr>
            <p:spPr>
              <a:xfrm>
                <a:off x="2012539" y="4152900"/>
                <a:ext cx="13075062" cy="4376391"/>
              </a:xfrm>
              <a:prstGeom prst="rect">
                <a:avLst/>
              </a:prstGeom>
              <a:blipFill>
                <a:blip r:embed="rId3"/>
                <a:stretch>
                  <a:fillRect l="-1632"/>
                </a:stretch>
              </a:blipFill>
            </p:spPr>
            <p:txBody>
              <a:bodyPr/>
              <a:lstStyle/>
              <a:p>
                <a:r>
                  <a:rPr lang="en-US">
                    <a:noFill/>
                  </a:rPr>
                  <a:t> </a:t>
                </a:r>
              </a:p>
            </p:txBody>
          </p:sp>
        </mc:Fallback>
      </mc:AlternateContent>
      <p:pic>
        <p:nvPicPr>
          <p:cNvPr id="28" name="Picture 27"/>
          <p:cNvPicPr>
            <a:picLocks noChangeAspect="1"/>
          </p:cNvPicPr>
          <p:nvPr/>
        </p:nvPicPr>
        <p:blipFill>
          <a:blip r:embed="rId4"/>
          <a:stretch>
            <a:fillRect/>
          </a:stretch>
        </p:blipFill>
        <p:spPr>
          <a:xfrm rot="315206">
            <a:off x="1447270" y="2255203"/>
            <a:ext cx="1677758" cy="1118505"/>
          </a:xfrm>
          <a:prstGeom prst="rect">
            <a:avLst/>
          </a:prstGeom>
        </p:spPr>
      </p:pic>
      <p:pic>
        <p:nvPicPr>
          <p:cNvPr id="3" name="Picture 2"/>
          <p:cNvPicPr>
            <a:picLocks noChangeAspect="1"/>
          </p:cNvPicPr>
          <p:nvPr/>
        </p:nvPicPr>
        <p:blipFill>
          <a:blip r:embed="rId5"/>
          <a:stretch>
            <a:fillRect/>
          </a:stretch>
        </p:blipFill>
        <p:spPr>
          <a:xfrm>
            <a:off x="457200" y="8213170"/>
            <a:ext cx="1757141" cy="1699241"/>
          </a:xfrm>
          <a:prstGeom prst="rect">
            <a:avLst/>
          </a:prstGeom>
        </p:spPr>
      </p:pic>
      <p:sp>
        <p:nvSpPr>
          <p:cNvPr id="7" name="Rectangle 6"/>
          <p:cNvSpPr/>
          <p:nvPr/>
        </p:nvSpPr>
        <p:spPr>
          <a:xfrm>
            <a:off x="7162800" y="3063270"/>
            <a:ext cx="3448380" cy="784830"/>
          </a:xfrm>
          <a:prstGeom prst="rect">
            <a:avLst/>
          </a:prstGeom>
        </p:spPr>
        <p:txBody>
          <a:bodyPr wrap="none">
            <a:spAutoFit/>
          </a:bodyPr>
          <a:lstStyle/>
          <a:p>
            <a:pPr marL="571500" indent="-571500">
              <a:buFont typeface="Arial" panose="020B0604020202020204" pitchFamily="34" charset="0"/>
              <a:buChar char="•"/>
            </a:pPr>
            <a:r>
              <a:rPr lang="en-US" sz="4500" b="1">
                <a:solidFill>
                  <a:srgbClr val="C00000"/>
                </a:solidFill>
                <a:latin typeface="Arial" panose="020B0604020202020204" pitchFamily="34" charset="0"/>
                <a:ea typeface="Times New Roman" panose="02020603050405020304" pitchFamily="18" charset="0"/>
                <a:cs typeface="Arial" panose="020B0604020202020204" pitchFamily="34" charset="0"/>
              </a:rPr>
              <a:t>Đơn vị độ</a:t>
            </a:r>
            <a:endParaRPr lang="en-US" sz="4500">
              <a:solidFill>
                <a:srgbClr val="C00000"/>
              </a:solidFill>
            </a:endParaRPr>
          </a:p>
        </p:txBody>
      </p:sp>
      <p:pic>
        <p:nvPicPr>
          <p:cNvPr id="8" name="Picture 7"/>
          <p:cNvPicPr>
            <a:picLocks noChangeAspect="1"/>
          </p:cNvPicPr>
          <p:nvPr/>
        </p:nvPicPr>
        <p:blipFill>
          <a:blip r:embed="rId6"/>
          <a:stretch>
            <a:fillRect/>
          </a:stretch>
        </p:blipFill>
        <p:spPr>
          <a:xfrm flipH="1">
            <a:off x="15911833" y="6669688"/>
            <a:ext cx="1995167" cy="3426812"/>
          </a:xfrm>
          <a:prstGeom prst="rect">
            <a:avLst/>
          </a:prstGeom>
        </p:spPr>
      </p:pic>
    </p:spTree>
    <p:extLst>
      <p:ext uri="{BB962C8B-B14F-4D97-AF65-F5344CB8AC3E}">
        <p14:creationId xmlns:p14="http://schemas.microsoft.com/office/powerpoint/2010/main" val="303046180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2">
                                            <p:txEl>
                                              <p:pRg st="0" end="0"/>
                                            </p:txEl>
                                          </p:spTgt>
                                        </p:tgtEl>
                                        <p:attrNameLst>
                                          <p:attrName>style.visibility</p:attrName>
                                        </p:attrNameLst>
                                      </p:cBhvr>
                                      <p:to>
                                        <p:strVal val="visible"/>
                                      </p:to>
                                    </p:set>
                                    <p:anim calcmode="lin" valueType="num">
                                      <p:cBhvr additive="base">
                                        <p:cTn id="14"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22">
                                            <p:txEl>
                                              <p:pRg st="0" end="0"/>
                                            </p:txEl>
                                          </p:spTgt>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 calcmode="lin" valueType="num">
                                      <p:cBhvr additive="base">
                                        <p:cTn id="18" dur="500" fill="hold"/>
                                        <p:tgtEl>
                                          <p:spTgt spid="22">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2">
                                            <p:txEl>
                                              <p:pRg st="1" end="1"/>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2">
                                            <p:txEl>
                                              <p:pRg st="2" end="2"/>
                                            </p:txEl>
                                          </p:spTgt>
                                        </p:tgtEl>
                                        <p:attrNameLst>
                                          <p:attrName>style.visibility</p:attrName>
                                        </p:attrNameLst>
                                      </p:cBhvr>
                                      <p:to>
                                        <p:strVal val="visible"/>
                                      </p:to>
                                    </p:set>
                                    <p:anim calcmode="lin" valueType="num">
                                      <p:cBhvr additive="base">
                                        <p:cTn id="22" dur="500" fill="hold"/>
                                        <p:tgtEl>
                                          <p:spTgt spid="22">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22">
                                            <p:txEl>
                                              <p:pRg st="2" end="2"/>
                                            </p:txEl>
                                          </p:spTgt>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2">
                                            <p:txEl>
                                              <p:pRg st="3" end="3"/>
                                            </p:txEl>
                                          </p:spTgt>
                                        </p:tgtEl>
                                        <p:attrNameLst>
                                          <p:attrName>style.visibility</p:attrName>
                                        </p:attrNameLst>
                                      </p:cBhvr>
                                      <p:to>
                                        <p:strVal val="visible"/>
                                      </p:to>
                                    </p:set>
                                    <p:anim calcmode="lin" valueType="num">
                                      <p:cBhvr additive="base">
                                        <p:cTn id="26" dur="500" fill="hold"/>
                                        <p:tgtEl>
                                          <p:spTgt spid="22">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2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rcRect b="43750"/>
          <a:stretch>
            <a:fillRect/>
          </a:stretch>
        </p:blipFill>
        <p:spPr>
          <a:xfrm>
            <a:off x="-152400" y="19260"/>
            <a:ext cx="18288000" cy="10287000"/>
          </a:xfrm>
          <a:prstGeom prst="rect">
            <a:avLst/>
          </a:prstGeom>
        </p:spPr>
      </p:pic>
      <mc:AlternateContent xmlns:mc="http://schemas.openxmlformats.org/markup-compatibility/2006" xmlns:a14="http://schemas.microsoft.com/office/drawing/2010/main">
        <mc:Choice Requires="a14">
          <p:sp>
            <p:nvSpPr>
              <p:cNvPr id="15" name="Google Shape;136;p4"/>
              <p:cNvSpPr/>
              <p:nvPr/>
            </p:nvSpPr>
            <p:spPr>
              <a:xfrm>
                <a:off x="1219200" y="5753100"/>
                <a:ext cx="15544800" cy="3962400"/>
              </a:xfrm>
              <a:prstGeom prst="wedgeRoundRectCallout">
                <a:avLst>
                  <a:gd name="adj1" fmla="val -13256"/>
                  <a:gd name="adj2" fmla="val 49925"/>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lvl="0" algn="just">
                  <a:lnSpc>
                    <a:spcPct val="150000"/>
                  </a:lnSpc>
                </a:pP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Ta nói cung tròn AB có số đo bằng 1 rađian nếu độ dài của nó đúng bằng bán kính R. Khi đó ta cũng nói rằng góc AOB có số đo bằng 1 rađian và viết:</a:t>
                </a:r>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ctr">
                  <a:lnSpc>
                    <a:spcPct val="150000"/>
                  </a:lnSpc>
                </a:pPr>
                <a14:m>
                  <m:oMathPara xmlns:m="http://schemas.openxmlformats.org/officeDocument/2006/math">
                    <m:oMathParaPr>
                      <m:jc m:val="centerGroup"/>
                    </m:oMathParaPr>
                    <m:oMath xmlns:m="http://schemas.openxmlformats.org/officeDocument/2006/math">
                      <m:acc>
                        <m:accPr>
                          <m:chr m:val="̂"/>
                          <m:ctrlP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accPr>
                        <m:e>
                          <m:r>
                            <m:rPr>
                              <m:sty m:val="p"/>
                            </m:rPr>
                            <a:rPr lang="en-US" sz="40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AOB</m:t>
                          </m:r>
                        </m:e>
                      </m:acc>
                      <m:r>
                        <a:rPr lang="en-US" sz="40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1</m:t>
                      </m:r>
                      <m:r>
                        <a:rPr lang="en-US" sz="40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40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rad</m:t>
                      </m:r>
                    </m:oMath>
                  </m:oMathPara>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5" name="Google Shape;136;p4"/>
              <p:cNvSpPr>
                <a:spLocks noRot="1" noChangeAspect="1" noMove="1" noResize="1" noEditPoints="1" noAdjustHandles="1" noChangeArrowheads="1" noChangeShapeType="1" noTextEdit="1"/>
              </p:cNvSpPr>
              <p:nvPr/>
            </p:nvSpPr>
            <p:spPr>
              <a:xfrm>
                <a:off x="1219200" y="5753100"/>
                <a:ext cx="15544800" cy="3962400"/>
              </a:xfrm>
              <a:prstGeom prst="wedgeRoundRectCallout">
                <a:avLst>
                  <a:gd name="adj1" fmla="val -13256"/>
                  <a:gd name="adj2" fmla="val 49925"/>
                  <a:gd name="adj3" fmla="val 16667"/>
                </a:avLst>
              </a:prstGeom>
              <a:blipFill>
                <a:blip r:embed="rId4"/>
                <a:stretch>
                  <a:fillRect l="-39" r="-39"/>
                </a:stretch>
              </a:blipFill>
              <a:ln w="38100" cap="flat" cmpd="sng">
                <a:solidFill>
                  <a:srgbClr val="395E89"/>
                </a:solidFill>
                <a:prstDash val="dash"/>
                <a:round/>
                <a:headEnd type="none" w="sm" len="sm"/>
                <a:tailEnd type="none" w="sm" len="sm"/>
              </a:ln>
            </p:spPr>
            <p:txBody>
              <a:bodyPr/>
              <a:lstStyle/>
              <a:p>
                <a:r>
                  <a:rPr lang="en-US">
                    <a:noFill/>
                  </a:rPr>
                  <a:t> </a:t>
                </a:r>
              </a:p>
            </p:txBody>
          </p:sp>
        </mc:Fallback>
      </mc:AlternateContent>
      <p:sp>
        <p:nvSpPr>
          <p:cNvPr id="7" name="Rectangle 6"/>
          <p:cNvSpPr/>
          <p:nvPr/>
        </p:nvSpPr>
        <p:spPr>
          <a:xfrm>
            <a:off x="1291050" y="2137708"/>
            <a:ext cx="10287000" cy="1938992"/>
          </a:xfrm>
          <a:prstGeom prst="rect">
            <a:avLst/>
          </a:prstGeom>
        </p:spPr>
        <p:txBody>
          <a:bodyPr wrap="square">
            <a:spAutoFit/>
          </a:bodyPr>
          <a:lstStyle/>
          <a:p>
            <a:pPr lvl="0">
              <a:lnSpc>
                <a:spcPct val="150000"/>
              </a:lnSpc>
            </a:pP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Cho đường tròn (O) tâm O, bán kính R và một cung AB trên (O)</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014875" y="1016257"/>
            <a:ext cx="3825325" cy="4051043"/>
          </a:xfrm>
          <a:prstGeom prst="rect">
            <a:avLst/>
          </a:prstGeom>
          <a:ln>
            <a:noFill/>
          </a:ln>
          <a:effectLst>
            <a:softEdge rad="112500"/>
          </a:effectLst>
        </p:spPr>
      </p:pic>
      <p:pic>
        <p:nvPicPr>
          <p:cNvPr id="9" name="Picture 8"/>
          <p:cNvPicPr>
            <a:picLocks noChangeAspect="1"/>
          </p:cNvPicPr>
          <p:nvPr/>
        </p:nvPicPr>
        <p:blipFill>
          <a:blip r:embed="rId6"/>
          <a:stretch>
            <a:fillRect/>
          </a:stretch>
        </p:blipFill>
        <p:spPr>
          <a:xfrm rot="20055043" flipH="1">
            <a:off x="15625315" y="8426059"/>
            <a:ext cx="1504550" cy="1816765"/>
          </a:xfrm>
          <a:prstGeom prst="rect">
            <a:avLst/>
          </a:prstGeom>
        </p:spPr>
      </p:pic>
      <p:pic>
        <p:nvPicPr>
          <p:cNvPr id="10" name="Picture 9"/>
          <p:cNvPicPr>
            <a:picLocks noChangeAspect="1"/>
          </p:cNvPicPr>
          <p:nvPr/>
        </p:nvPicPr>
        <p:blipFill>
          <a:blip r:embed="rId7"/>
          <a:stretch>
            <a:fillRect/>
          </a:stretch>
        </p:blipFill>
        <p:spPr>
          <a:xfrm>
            <a:off x="842409" y="4610100"/>
            <a:ext cx="2590594" cy="552660"/>
          </a:xfrm>
          <a:prstGeom prst="rect">
            <a:avLst/>
          </a:prstGeom>
        </p:spPr>
      </p:pic>
      <p:pic>
        <p:nvPicPr>
          <p:cNvPr id="11" name="Picture 10"/>
          <p:cNvPicPr>
            <a:picLocks noChangeAspect="1"/>
          </p:cNvPicPr>
          <p:nvPr/>
        </p:nvPicPr>
        <p:blipFill>
          <a:blip r:embed="rId8"/>
          <a:stretch>
            <a:fillRect/>
          </a:stretch>
        </p:blipFill>
        <p:spPr>
          <a:xfrm>
            <a:off x="11092878" y="209762"/>
            <a:ext cx="1253194" cy="895138"/>
          </a:xfrm>
          <a:prstGeom prst="rect">
            <a:avLst/>
          </a:prstGeom>
        </p:spPr>
      </p:pic>
      <p:sp>
        <p:nvSpPr>
          <p:cNvPr id="17" name="Rectangle 16"/>
          <p:cNvSpPr/>
          <p:nvPr/>
        </p:nvSpPr>
        <p:spPr>
          <a:xfrm>
            <a:off x="1284425" y="1260852"/>
            <a:ext cx="4204997" cy="707886"/>
          </a:xfrm>
          <a:prstGeom prst="rect">
            <a:avLst/>
          </a:prstGeom>
        </p:spPr>
        <p:txBody>
          <a:bodyPr wrap="none">
            <a:spAutoFit/>
          </a:bodyPr>
          <a:lstStyle/>
          <a:p>
            <a:pPr marL="571500" indent="-571500">
              <a:buFont typeface="Arial" panose="020B0604020202020204" pitchFamily="34" charset="0"/>
              <a:buChar char="•"/>
            </a:pPr>
            <a:r>
              <a:rPr lang="en-US" sz="4000" b="1">
                <a:solidFill>
                  <a:srgbClr val="C00000"/>
                </a:solidFill>
                <a:latin typeface="Arial" panose="020B0604020202020204" pitchFamily="34" charset="0"/>
                <a:ea typeface="Times New Roman" panose="02020603050405020304" pitchFamily="18" charset="0"/>
                <a:cs typeface="Arial" panose="020B0604020202020204" pitchFamily="34" charset="0"/>
              </a:rPr>
              <a:t>Đơn vị rađian </a:t>
            </a:r>
            <a:endParaRPr lang="en-US"/>
          </a:p>
        </p:txBody>
      </p:sp>
    </p:spTree>
    <p:extLst>
      <p:ext uri="{BB962C8B-B14F-4D97-AF65-F5344CB8AC3E}">
        <p14:creationId xmlns:p14="http://schemas.microsoft.com/office/powerpoint/2010/main" val="3464910403"/>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anim calcmode="lin" valueType="num">
                                      <p:cBhvr>
                                        <p:cTn id="16" dur="500" fill="hold"/>
                                        <p:tgtEl>
                                          <p:spTgt spid="15"/>
                                        </p:tgtEl>
                                        <p:attrNameLst>
                                          <p:attrName>ppt_x</p:attrName>
                                        </p:attrNameLst>
                                      </p:cBhvr>
                                      <p:tavLst>
                                        <p:tav tm="0">
                                          <p:val>
                                            <p:strVal val="#ppt_x"/>
                                          </p:val>
                                        </p:tav>
                                        <p:tav tm="100000">
                                          <p:val>
                                            <p:strVal val="#ppt_x"/>
                                          </p:val>
                                        </p:tav>
                                      </p:tavLst>
                                    </p:anim>
                                    <p:anim calcmode="lin" valueType="num">
                                      <p:cBhvr>
                                        <p:cTn id="17"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0"/>
            <a:ext cx="18288000" cy="10287000"/>
          </a:xfrm>
          <a:prstGeom prst="rect">
            <a:avLst/>
          </a:prstGeom>
        </p:spPr>
      </p:pic>
      <p:sp>
        <p:nvSpPr>
          <p:cNvPr id="16" name="Rectangle 15"/>
          <p:cNvSpPr/>
          <p:nvPr/>
        </p:nvSpPr>
        <p:spPr>
          <a:xfrm>
            <a:off x="1295400" y="342900"/>
            <a:ext cx="7401385" cy="707886"/>
          </a:xfrm>
          <a:prstGeom prst="rect">
            <a:avLst/>
          </a:prstGeom>
        </p:spPr>
        <p:txBody>
          <a:bodyPr wrap="none">
            <a:spAutoFit/>
          </a:bodyPr>
          <a:lstStyle/>
          <a:p>
            <a:pPr marL="571500" lvl="0" indent="-571500">
              <a:buFont typeface="Arial" panose="020B0604020202020204" pitchFamily="34" charset="0"/>
              <a:buChar char="•"/>
            </a:pPr>
            <a:r>
              <a:rPr lang="en-US" sz="4000" b="1">
                <a:solidFill>
                  <a:srgbClr val="C00000"/>
                </a:solidFill>
                <a:latin typeface="Arial" panose="020B0604020202020204" pitchFamily="34" charset="0"/>
                <a:ea typeface="Times New Roman" panose="02020603050405020304" pitchFamily="18" charset="0"/>
                <a:cs typeface="Arial" panose="020B0604020202020204" pitchFamily="34" charset="0"/>
              </a:rPr>
              <a:t>Quan hệ giữa độ và rađian</a:t>
            </a:r>
            <a:endParaRPr lang="en-US">
              <a:solidFill>
                <a:prstClr val="black"/>
              </a:solidFill>
            </a:endParaRPr>
          </a:p>
        </p:txBody>
      </p:sp>
      <mc:AlternateContent xmlns:mc="http://schemas.openxmlformats.org/markup-compatibility/2006" xmlns:a14="http://schemas.microsoft.com/office/drawing/2010/main">
        <mc:Choice Requires="a14">
          <p:sp>
            <p:nvSpPr>
              <p:cNvPr id="17" name="Rectangle 16"/>
              <p:cNvSpPr/>
              <p:nvPr/>
            </p:nvSpPr>
            <p:spPr>
              <a:xfrm>
                <a:off x="1305384" y="1181100"/>
                <a:ext cx="15687215" cy="4708981"/>
              </a:xfrm>
              <a:prstGeom prst="rect">
                <a:avLst/>
              </a:prstGeom>
            </p:spPr>
            <p:txBody>
              <a:bodyPr wrap="square">
                <a:spAutoFit/>
              </a:bodyPr>
              <a:lstStyle/>
              <a:p>
                <a:pPr marL="571500" indent="-571500" algn="just">
                  <a:lnSpc>
                    <a:spcPct val="150000"/>
                  </a:lnSpc>
                  <a:buFontTx/>
                  <a:buChar char="-"/>
                </a:pP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Công thức tính độ dài đường tròn </a:t>
                </a:r>
                <a14:m>
                  <m:oMath xmlns:m="http://schemas.openxmlformats.org/officeDocument/2006/math">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𝑅</m:t>
                    </m:r>
                  </m:oMath>
                </a14:m>
                <a:endParaRPr lang="en-US" sz="4000">
                  <a:solidFill>
                    <a:srgbClr val="000000"/>
                  </a:solidFill>
                  <a:effectLst/>
                  <a:latin typeface="Arial" panose="020B0604020202020204" pitchFamily="34" charset="0"/>
                  <a:ea typeface="Cambria Math" panose="02040503050406030204" pitchFamily="18" charset="0"/>
                  <a:cs typeface="Times New Roman" panose="02020603050405020304" pitchFamily="18" charset="0"/>
                </a:endParaRPr>
              </a:p>
              <a:p>
                <a:pPr marL="571500" indent="-571500" algn="just">
                  <a:lnSpc>
                    <a:spcPct val="150000"/>
                  </a:lnSpc>
                  <a:buFontTx/>
                  <a:buChar char="-"/>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 dài đường tròn là </a:t>
                </a:r>
                <a14:m>
                  <m:oMath xmlns:m="http://schemas.openxmlformats.org/officeDocument/2006/math">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𝑅</m:t>
                    </m:r>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nên nó có số đo là </a:t>
                </a:r>
                <a14:m>
                  <m:oMath xmlns:m="http://schemas.openxmlformats.org/officeDocument/2006/math">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 </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𝑟𝑎𝑑</m:t>
                    </m:r>
                    <m:r>
                      <a:rPr lang="en-US" sz="4000" b="0" i="0" smtClea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 </m:t>
                    </m:r>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Mặt khác đường tròn có số đo là </a:t>
                </a:r>
                <a14:m>
                  <m:oMath xmlns:m="http://schemas.openxmlformats.org/officeDocument/2006/math">
                    <m:sSup>
                      <m:sSupPr>
                        <m:ctrlP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360</m:t>
                        </m:r>
                      </m:e>
                      <m:sup>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𝑜</m:t>
                        </m:r>
                      </m:sup>
                    </m:sSup>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nên ta có </a:t>
                </a:r>
                <a14:m>
                  <m:oMath xmlns:m="http://schemas.openxmlformats.org/officeDocument/2006/math">
                    <m:sSup>
                      <m:sSup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360</m:t>
                        </m:r>
                      </m:e>
                      <m:sup>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𝑜</m:t>
                        </m:r>
                      </m:sup>
                    </m:sSup>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 </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𝑟𝑎𝑑</m:t>
                    </m:r>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Công thức:</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pP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1305384" y="1181100"/>
                <a:ext cx="15687215" cy="4708981"/>
              </a:xfrm>
              <a:prstGeom prst="rect">
                <a:avLst/>
              </a:prstGeom>
              <a:blipFill>
                <a:blip r:embed="rId3"/>
                <a:stretch>
                  <a:fillRect l="-1244" r="-139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Google Shape;136;p4"/>
              <p:cNvSpPr/>
              <p:nvPr/>
            </p:nvSpPr>
            <p:spPr>
              <a:xfrm>
                <a:off x="5145996" y="4610100"/>
                <a:ext cx="7996007" cy="1752600"/>
              </a:xfrm>
              <a:prstGeom prst="wedgeRoundRectCallout">
                <a:avLst>
                  <a:gd name="adj1" fmla="val -13256"/>
                  <a:gd name="adj2" fmla="val 49925"/>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lvl="0" algn="just">
                  <a:lnSpc>
                    <a:spcPct val="150000"/>
                  </a:lnSpc>
                </a:pPr>
                <a14:m>
                  <m:oMathPara xmlns:m="http://schemas.openxmlformats.org/officeDocument/2006/math">
                    <m:oMathParaPr>
                      <m:jc m:val="centerGroup"/>
                    </m:oMathParaPr>
                    <m:oMath xmlns:m="http://schemas.openxmlformats.org/officeDocument/2006/math">
                      <m:sSup>
                        <m:sSupPr>
                          <m:ctrlPr>
                            <a:rPr lang="en-US" sz="400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nl-NL"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1</m:t>
                          </m:r>
                        </m:e>
                        <m:sup>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𝑜</m:t>
                          </m:r>
                        </m:sup>
                      </m:sSup>
                      <m:r>
                        <a:rPr lang="nl-NL"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nl-NL"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180</m:t>
                          </m:r>
                        </m:den>
                      </m:f>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𝑟𝑎𝑑</m:t>
                      </m:r>
                      <m:r>
                        <a:rPr lang="en-US" sz="40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40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v</m:t>
                      </m:r>
                      <m:r>
                        <a:rPr lang="en-US" sz="40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à </m:t>
                      </m:r>
                      <m:r>
                        <a:rPr lang="nl-NL"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1</m:t>
                      </m:r>
                      <m:r>
                        <a:rPr lang="nl-NL"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𝑟𝑎𝑑</m:t>
                      </m:r>
                      <m:r>
                        <a:rPr lang="nl-NL"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nl-NL"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180</m:t>
                                  </m:r>
                                </m:num>
                                <m:den>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𝜋</m:t>
                                  </m:r>
                                </m:den>
                              </m:f>
                            </m:e>
                          </m:d>
                        </m:e>
                        <m:sup>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𝑜</m:t>
                          </m:r>
                        </m:sup>
                      </m:sSup>
                    </m:oMath>
                  </m:oMathPara>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8" name="Google Shape;136;p4"/>
              <p:cNvSpPr>
                <a:spLocks noRot="1" noChangeAspect="1" noMove="1" noResize="1" noEditPoints="1" noAdjustHandles="1" noChangeArrowheads="1" noChangeShapeType="1" noTextEdit="1"/>
              </p:cNvSpPr>
              <p:nvPr/>
            </p:nvSpPr>
            <p:spPr>
              <a:xfrm>
                <a:off x="5145996" y="4610100"/>
                <a:ext cx="7996007" cy="1752600"/>
              </a:xfrm>
              <a:prstGeom prst="wedgeRoundRectCallout">
                <a:avLst>
                  <a:gd name="adj1" fmla="val -13256"/>
                  <a:gd name="adj2" fmla="val 49925"/>
                  <a:gd name="adj3" fmla="val 16667"/>
                </a:avLst>
              </a:prstGeom>
              <a:blipFill>
                <a:blip r:embed="rId4"/>
                <a:stretch>
                  <a:fillRect/>
                </a:stretch>
              </a:blipFill>
              <a:ln w="38100" cap="flat" cmpd="sng">
                <a:solidFill>
                  <a:srgbClr val="395E89"/>
                </a:solidFill>
                <a:prstDash val="dash"/>
                <a:round/>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1321623" y="6506601"/>
                <a:ext cx="15697200" cy="3163879"/>
              </a:xfrm>
              <a:prstGeom prst="rect">
                <a:avLst/>
              </a:prstGeom>
            </p:spPr>
            <p:txBody>
              <a:bodyPr wrap="square">
                <a:spAutoFit/>
              </a:bodyPr>
              <a:lstStyle/>
              <a:p>
                <a:pPr marL="571500" lvl="0" indent="-571500" algn="just">
                  <a:lnSpc>
                    <a:spcPct val="150000"/>
                  </a:lnSpc>
                  <a:buFont typeface="Arial" panose="020B0604020202020204" pitchFamily="34" charset="0"/>
                  <a:buChar char="•"/>
                </a:pPr>
                <a:r>
                  <a:rPr lang="nl-NL" sz="4000" b="1" i="1" u="sng">
                    <a:solidFill>
                      <a:schemeClr val="accent1"/>
                    </a:solidFill>
                    <a:latin typeface="Arial" panose="020B0604020202020204" pitchFamily="34" charset="0"/>
                    <a:ea typeface="Times New Roman" panose="02020603050405020304" pitchFamily="18" charset="0"/>
                    <a:cs typeface="Arial" panose="020B0604020202020204" pitchFamily="34" charset="0"/>
                  </a:rPr>
                  <a:t>Chú ý:</a:t>
                </a:r>
                <a:endParaRPr lang="en-US" sz="4000" i="1" u="sng">
                  <a:solidFill>
                    <a:schemeClr val="accent1"/>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pPr>
                <a:r>
                  <a:rPr lang="nl-NL" sz="4000">
                    <a:solidFill>
                      <a:srgbClr val="000000"/>
                    </a:solidFill>
                    <a:latin typeface="Arial" panose="020B0604020202020204" pitchFamily="34" charset="0"/>
                    <a:ea typeface="Times New Roman" panose="02020603050405020304" pitchFamily="18" charset="0"/>
                    <a:cs typeface="Arial" panose="020B0604020202020204" pitchFamily="34" charset="0"/>
                  </a:rPr>
                  <a:t>Khi viết một số đo của một góc theo đơn vị rađian, người ta thường không viết </a:t>
                </a:r>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chữ</a:t>
                </a:r>
                <a:r>
                  <a:rPr lang="nl-NL" sz="4000">
                    <a:solidFill>
                      <a:srgbClr val="000000"/>
                    </a:solidFill>
                    <a:latin typeface="Arial" panose="020B0604020202020204" pitchFamily="34" charset="0"/>
                    <a:ea typeface="Times New Roman" panose="02020603050405020304" pitchFamily="18" charset="0"/>
                    <a:cs typeface="Arial" panose="020B0604020202020204" pitchFamily="34" charset="0"/>
                  </a:rPr>
                  <a:t> rad sau số đo. Chẳng hạn góc </a:t>
                </a:r>
                <a14:m>
                  <m:oMath xmlns:m="http://schemas.openxmlformats.org/officeDocument/2006/math">
                    <m:f>
                      <m:fPr>
                        <m:ctrlP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𝜋</m:t>
                        </m:r>
                      </m:num>
                      <m:den>
                        <m:r>
                          <a:rPr lang="nl-NL"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den>
                    </m:f>
                  </m:oMath>
                </a14:m>
                <a:r>
                  <a:rPr lang="nl-NL" sz="4000">
                    <a:solidFill>
                      <a:srgbClr val="000000"/>
                    </a:solidFill>
                    <a:latin typeface="Arial" panose="020B0604020202020204" pitchFamily="34" charset="0"/>
                    <a:ea typeface="Times New Roman" panose="02020603050405020304" pitchFamily="18" charset="0"/>
                    <a:cs typeface="Arial" panose="020B0604020202020204" pitchFamily="34" charset="0"/>
                  </a:rPr>
                  <a:t> được hiểu là </a:t>
                </a:r>
                <a14:m>
                  <m:oMath xmlns:m="http://schemas.openxmlformats.org/officeDocument/2006/math">
                    <m:f>
                      <m:fPr>
                        <m:ctrlP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𝜋</m:t>
                        </m:r>
                      </m:num>
                      <m:den>
                        <m:r>
                          <a:rPr lang="nl-NL"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𝑟𝑎𝑑</m:t>
                    </m:r>
                  </m:oMath>
                </a14:m>
                <a:r>
                  <a:rPr lang="nl-NL" sz="400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1321623" y="6506601"/>
                <a:ext cx="15697200" cy="3163879"/>
              </a:xfrm>
              <a:prstGeom prst="rect">
                <a:avLst/>
              </a:prstGeom>
              <a:blipFill>
                <a:blip r:embed="rId5"/>
                <a:stretch>
                  <a:fillRect l="-1398" r="-1359"/>
                </a:stretch>
              </a:blipFill>
            </p:spPr>
            <p:txBody>
              <a:bodyPr/>
              <a:lstStyle/>
              <a:p>
                <a:r>
                  <a:rPr lang="en-US">
                    <a:noFill/>
                  </a:rPr>
                  <a:t> </a:t>
                </a:r>
              </a:p>
            </p:txBody>
          </p:sp>
        </mc:Fallback>
      </mc:AlternateContent>
      <p:pic>
        <p:nvPicPr>
          <p:cNvPr id="20" name="Picture 19"/>
          <p:cNvPicPr>
            <a:picLocks noChangeAspect="1"/>
          </p:cNvPicPr>
          <p:nvPr/>
        </p:nvPicPr>
        <p:blipFill>
          <a:blip r:embed="rId6"/>
          <a:stretch>
            <a:fillRect/>
          </a:stretch>
        </p:blipFill>
        <p:spPr>
          <a:xfrm>
            <a:off x="16154400" y="5331282"/>
            <a:ext cx="1397790" cy="2062836"/>
          </a:xfrm>
          <a:prstGeom prst="rect">
            <a:avLst/>
          </a:prstGeom>
        </p:spPr>
      </p:pic>
      <p:pic>
        <p:nvPicPr>
          <p:cNvPr id="21" name="Picture 20"/>
          <p:cNvPicPr>
            <a:picLocks noChangeAspect="1"/>
          </p:cNvPicPr>
          <p:nvPr/>
        </p:nvPicPr>
        <p:blipFill>
          <a:blip r:embed="rId7"/>
          <a:stretch>
            <a:fillRect/>
          </a:stretch>
        </p:blipFill>
        <p:spPr>
          <a:xfrm>
            <a:off x="16764000" y="342900"/>
            <a:ext cx="1016790" cy="1016790"/>
          </a:xfrm>
          <a:prstGeom prst="rect">
            <a:avLst/>
          </a:prstGeom>
        </p:spPr>
      </p:pic>
      <p:pic>
        <p:nvPicPr>
          <p:cNvPr id="23" name="Picture 22"/>
          <p:cNvPicPr>
            <a:picLocks noChangeAspect="1"/>
          </p:cNvPicPr>
          <p:nvPr/>
        </p:nvPicPr>
        <p:blipFill>
          <a:blip r:embed="rId8">
            <a:duotone>
              <a:prstClr val="black"/>
              <a:schemeClr val="accent5">
                <a:tint val="45000"/>
                <a:satMod val="400000"/>
              </a:schemeClr>
            </a:duotone>
          </a:blip>
          <a:stretch>
            <a:fillRect/>
          </a:stretch>
        </p:blipFill>
        <p:spPr>
          <a:xfrm rot="10800000" flipV="1">
            <a:off x="4191000" y="5319415"/>
            <a:ext cx="1163369" cy="1217732"/>
          </a:xfrm>
          <a:prstGeom prst="rect">
            <a:avLst/>
          </a:prstGeom>
        </p:spPr>
      </p:pic>
    </p:spTree>
    <p:extLst>
      <p:ext uri="{BB962C8B-B14F-4D97-AF65-F5344CB8AC3E}">
        <p14:creationId xmlns:p14="http://schemas.microsoft.com/office/powerpoint/2010/main" val="159246106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7" dur="500"/>
                                        <p:tgtEl>
                                          <p:spTgt spid="17">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10" dur="500"/>
                                        <p:tgtEl>
                                          <p:spTgt spid="1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animEffect transition="in" filter="fade">
                                      <p:cBhvr>
                                        <p:cTn id="15" dur="500"/>
                                        <p:tgtEl>
                                          <p:spTgt spid="17">
                                            <p:txEl>
                                              <p:pRg st="2" end="2"/>
                                            </p:txEl>
                                          </p:spTgt>
                                        </p:tgtEl>
                                      </p:cBhvr>
                                    </p:animEffect>
                                    <p:anim calcmode="lin" valueType="num">
                                      <p:cBhvr>
                                        <p:cTn id="16" dur="5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17" dur="500" fill="hold"/>
                                        <p:tgtEl>
                                          <p:spTgt spid="17">
                                            <p:txEl>
                                              <p:pRg st="2" end="2"/>
                                            </p:txEl>
                                          </p:spTgt>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anim calcmode="lin" valueType="num">
                                      <p:cBhvr>
                                        <p:cTn id="21" dur="500" fill="hold"/>
                                        <p:tgtEl>
                                          <p:spTgt spid="18"/>
                                        </p:tgtEl>
                                        <p:attrNameLst>
                                          <p:attrName>ppt_x</p:attrName>
                                        </p:attrNameLst>
                                      </p:cBhvr>
                                      <p:tavLst>
                                        <p:tav tm="0">
                                          <p:val>
                                            <p:strVal val="#ppt_x"/>
                                          </p:val>
                                        </p:tav>
                                        <p:tav tm="100000">
                                          <p:val>
                                            <p:strVal val="#ppt_x"/>
                                          </p:val>
                                        </p:tav>
                                      </p:tavLst>
                                    </p:anim>
                                    <p:anim calcmode="lin" valueType="num">
                                      <p:cBhvr>
                                        <p:cTn id="22" dur="500" fill="hold"/>
                                        <p:tgtEl>
                                          <p:spTgt spid="18"/>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anim calcmode="lin" valueType="num">
                                      <p:cBhvr>
                                        <p:cTn id="26" dur="500" fill="hold"/>
                                        <p:tgtEl>
                                          <p:spTgt spid="23"/>
                                        </p:tgtEl>
                                        <p:attrNameLst>
                                          <p:attrName>ppt_x</p:attrName>
                                        </p:attrNameLst>
                                      </p:cBhvr>
                                      <p:tavLst>
                                        <p:tav tm="0">
                                          <p:val>
                                            <p:strVal val="#ppt_x"/>
                                          </p:val>
                                        </p:tav>
                                        <p:tav tm="100000">
                                          <p:val>
                                            <p:strVal val="#ppt_x"/>
                                          </p:val>
                                        </p:tav>
                                      </p:tavLst>
                                    </p:anim>
                                    <p:anim calcmode="lin" valueType="num">
                                      <p:cBhvr>
                                        <p:cTn id="27"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10"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0"/>
            <a:ext cx="18288000" cy="10287000"/>
          </a:xfrm>
          <a:prstGeom prst="rect">
            <a:avLst/>
          </a:prstGeom>
        </p:spPr>
      </p:pic>
      <p:grpSp>
        <p:nvGrpSpPr>
          <p:cNvPr id="8" name="Group 7"/>
          <p:cNvGrpSpPr/>
          <p:nvPr/>
        </p:nvGrpSpPr>
        <p:grpSpPr>
          <a:xfrm>
            <a:off x="6229349" y="467221"/>
            <a:ext cx="5715001" cy="1130069"/>
            <a:chOff x="6096000" y="601341"/>
            <a:chExt cx="5715001" cy="1359565"/>
          </a:xfrm>
        </p:grpSpPr>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096000" y="601341"/>
              <a:ext cx="5715001" cy="1354259"/>
            </a:xfrm>
            <a:prstGeom prst="rect">
              <a:avLst/>
            </a:prstGeom>
          </p:spPr>
        </p:pic>
        <p:sp>
          <p:nvSpPr>
            <p:cNvPr id="10" name="TextBox 5"/>
            <p:cNvSpPr txBox="1"/>
            <p:nvPr/>
          </p:nvSpPr>
          <p:spPr>
            <a:xfrm>
              <a:off x="6877051" y="783187"/>
              <a:ext cx="4648199" cy="1177719"/>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5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KHỞI ĐỘNG</a:t>
              </a:r>
            </a:p>
          </p:txBody>
        </p:sp>
      </p:grpSp>
      <p:sp>
        <p:nvSpPr>
          <p:cNvPr id="12" name="Rectangle 11"/>
          <p:cNvSpPr/>
          <p:nvPr/>
        </p:nvSpPr>
        <p:spPr>
          <a:xfrm>
            <a:off x="1371600" y="1790700"/>
            <a:ext cx="15430501" cy="2654573"/>
          </a:xfrm>
          <a:prstGeom prst="rect">
            <a:avLst/>
          </a:prstGeom>
        </p:spPr>
        <p:txBody>
          <a:bodyPr wrap="square">
            <a:spAutoFit/>
          </a:bodyPr>
          <a:lstStyle/>
          <a:p>
            <a:pPr lvl="0" algn="just">
              <a:lnSpc>
                <a:spcPct val="150000"/>
              </a:lnSpc>
            </a:pPr>
            <a:r>
              <a:rPr lang="en-US" sz="3700">
                <a:solidFill>
                  <a:prstClr val="black"/>
                </a:solidFill>
                <a:highlight>
                  <a:srgbClr val="FFFFFF"/>
                </a:highlight>
                <a:latin typeface="Arial" panose="020B0604020202020204" pitchFamily="34" charset="0"/>
                <a:ea typeface="Times New Roman" panose="02020603050405020304" pitchFamily="18" charset="0"/>
                <a:cs typeface="Arial" panose="020B0604020202020204" pitchFamily="34" charset="0"/>
              </a:rPr>
              <a:t>Trạm vũ trụ Quốc tế ISS (tên Tiếng Anh: International Space Station) nằm trong quỹ đạo tròn cách bề mặt Trái Đất khoảng 400km (hình dưới). Nếu trạm mặt đất theo dõi được trạm vũ trụ ISS</a:t>
            </a:r>
            <a:endParaRPr lang="en-US" sz="37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061996" y="3848100"/>
            <a:ext cx="4854404" cy="5143500"/>
          </a:xfrm>
          <a:prstGeom prst="rect">
            <a:avLst/>
          </a:prstGeom>
        </p:spPr>
      </p:pic>
      <mc:AlternateContent xmlns:mc="http://schemas.openxmlformats.org/markup-compatibility/2006" xmlns:a14="http://schemas.microsoft.com/office/drawing/2010/main">
        <mc:Choice Requires="a14">
          <p:sp>
            <p:nvSpPr>
              <p:cNvPr id="15" name="Rectangle 14"/>
              <p:cNvSpPr/>
              <p:nvPr/>
            </p:nvSpPr>
            <p:spPr>
              <a:xfrm>
                <a:off x="1371600" y="4422487"/>
                <a:ext cx="10172702" cy="5216813"/>
              </a:xfrm>
              <a:prstGeom prst="rect">
                <a:avLst/>
              </a:prstGeom>
            </p:spPr>
            <p:txBody>
              <a:bodyPr wrap="square">
                <a:spAutoFit/>
              </a:bodyPr>
              <a:lstStyle/>
              <a:p>
                <a:pPr lvl="0" algn="just">
                  <a:lnSpc>
                    <a:spcPct val="150000"/>
                  </a:lnSpc>
                </a:pPr>
                <a:r>
                  <a:rPr lang="en-US" sz="3700">
                    <a:solidFill>
                      <a:prstClr val="black"/>
                    </a:solidFill>
                    <a:highlight>
                      <a:srgbClr val="FFFFFF"/>
                    </a:highlight>
                    <a:latin typeface="Arial" panose="020B0604020202020204" pitchFamily="34" charset="0"/>
                    <a:ea typeface="Times New Roman" panose="02020603050405020304" pitchFamily="18" charset="0"/>
                    <a:cs typeface="Arial" panose="020B0604020202020204" pitchFamily="34" charset="0"/>
                  </a:rPr>
                  <a:t>khi đó nằm trong góc </a:t>
                </a:r>
                <a14:m>
                  <m:oMath xmlns:m="http://schemas.openxmlformats.org/officeDocument/2006/math">
                    <m:sSup>
                      <m:sSupPr>
                        <m:ctrlPr>
                          <a:rPr lang="en-US" sz="3700" i="1">
                            <a:solidFill>
                              <a:prstClr val="black"/>
                            </a:solidFill>
                            <a:highlight>
                              <a:srgbClr val="FFFFFF"/>
                            </a:highlight>
                            <a:latin typeface="Cambria Math" panose="02040503050406030204" pitchFamily="18" charset="0"/>
                            <a:ea typeface="Cambria Math" panose="02040503050406030204" pitchFamily="18" charset="0"/>
                            <a:cs typeface="Times New Roman" panose="02020603050405020304" pitchFamily="18" charset="0"/>
                          </a:rPr>
                        </m:ctrlPr>
                      </m:sSupPr>
                      <m:e>
                        <m:r>
                          <a:rPr lang="en-US" sz="3700">
                            <a:solidFill>
                              <a:prstClr val="black"/>
                            </a:solidFill>
                            <a:highlight>
                              <a:srgbClr val="FFFFFF"/>
                            </a:highlight>
                            <a:latin typeface="Cambria Math" panose="02040503050406030204" pitchFamily="18" charset="0"/>
                            <a:ea typeface="Cambria Math" panose="02040503050406030204" pitchFamily="18" charset="0"/>
                            <a:cs typeface="Times New Roman" panose="02020603050405020304" pitchFamily="18" charset="0"/>
                          </a:rPr>
                          <m:t>45</m:t>
                        </m:r>
                      </m:e>
                      <m:sup>
                        <m:r>
                          <m:rPr>
                            <m:sty m:val="p"/>
                          </m:rPr>
                          <a:rPr lang="en-US" sz="3700">
                            <a:solidFill>
                              <a:prstClr val="black"/>
                            </a:solidFill>
                            <a:highlight>
                              <a:srgbClr val="FFFFFF"/>
                            </a:highlight>
                            <a:latin typeface="Cambria Math" panose="02040503050406030204" pitchFamily="18" charset="0"/>
                            <a:ea typeface="Cambria Math" panose="02040503050406030204" pitchFamily="18" charset="0"/>
                            <a:cs typeface="Times New Roman" panose="02020603050405020304" pitchFamily="18" charset="0"/>
                          </a:rPr>
                          <m:t>o</m:t>
                        </m:r>
                      </m:sup>
                    </m:sSup>
                  </m:oMath>
                </a14:m>
                <a:r>
                  <a:rPr lang="en-US" sz="3700">
                    <a:solidFill>
                      <a:prstClr val="black"/>
                    </a:solidFill>
                    <a:highlight>
                      <a:srgbClr val="FFFFFF"/>
                    </a:highlight>
                    <a:latin typeface="Arial" panose="020B0604020202020204" pitchFamily="34" charset="0"/>
                    <a:ea typeface="Times New Roman" panose="02020603050405020304" pitchFamily="18" charset="0"/>
                    <a:cs typeface="Arial" panose="020B0604020202020204" pitchFamily="34" charset="0"/>
                  </a:rPr>
                  <a:t> ở tâm của quỹ đạo tròn này phía trên ăng-ten theo dõi, thì trạm vũ trụ ISS đã di chuyển được bao nhiêu Kilomet trong khi nó đang được trạm mặt đất theo dõi? Giả sử rằng bán kính của Trái Đất là 6 400 km. Làm tròn kết quả đến hàng đơn vị.</a:t>
                </a:r>
                <a:endParaRPr lang="en-US" sz="37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1371600" y="4422487"/>
                <a:ext cx="10172702" cy="5216813"/>
              </a:xfrm>
              <a:prstGeom prst="rect">
                <a:avLst/>
              </a:prstGeom>
              <a:blipFill>
                <a:blip r:embed="rId17"/>
                <a:stretch>
                  <a:fillRect l="-1857" r="-3176" b="-1519"/>
                </a:stretch>
              </a:blipFill>
            </p:spPr>
            <p:txBody>
              <a:bodyPr/>
              <a:lstStyle/>
              <a:p>
                <a:r>
                  <a:rPr lang="en-US">
                    <a:noFill/>
                  </a:rPr>
                  <a:t> </a:t>
                </a:r>
              </a:p>
            </p:txBody>
          </p:sp>
        </mc:Fallback>
      </mc:AlternateContent>
      <p:pic>
        <p:nvPicPr>
          <p:cNvPr id="16" name="Picture 15"/>
          <p:cNvPicPr>
            <a:picLocks noChangeAspect="1"/>
          </p:cNvPicPr>
          <p:nvPr/>
        </p:nvPicPr>
        <p:blipFill>
          <a:blip r:embed="rId18"/>
          <a:stretch>
            <a:fillRect/>
          </a:stretch>
        </p:blipFill>
        <p:spPr>
          <a:xfrm rot="19039278">
            <a:off x="519045" y="-38732"/>
            <a:ext cx="1416888" cy="1905178"/>
          </a:xfrm>
          <a:prstGeom prst="rect">
            <a:avLst/>
          </a:prstGeom>
        </p:spPr>
      </p:pic>
      <p:pic>
        <p:nvPicPr>
          <p:cNvPr id="17" name="Picture 16"/>
          <p:cNvPicPr>
            <a:picLocks noChangeAspect="1"/>
          </p:cNvPicPr>
          <p:nvPr/>
        </p:nvPicPr>
        <p:blipFill>
          <a:blip r:embed="rId19"/>
          <a:stretch>
            <a:fillRect/>
          </a:stretch>
        </p:blipFill>
        <p:spPr>
          <a:xfrm>
            <a:off x="15932923" y="266700"/>
            <a:ext cx="1516877" cy="1411457"/>
          </a:xfrm>
          <a:prstGeom prst="rect">
            <a:avLst/>
          </a:prstGeom>
        </p:spPr>
      </p:pic>
      <p:pic>
        <p:nvPicPr>
          <p:cNvPr id="18" name="Picture 17"/>
          <p:cNvPicPr>
            <a:picLocks noChangeAspect="1"/>
          </p:cNvPicPr>
          <p:nvPr/>
        </p:nvPicPr>
        <p:blipFill>
          <a:blip r:embed="rId20"/>
          <a:stretch>
            <a:fillRect/>
          </a:stretch>
        </p:blipFill>
        <p:spPr>
          <a:xfrm rot="305893">
            <a:off x="16165169" y="8635328"/>
            <a:ext cx="1636918" cy="118882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rcRect t="43749"/>
          <a:stretch>
            <a:fillRect/>
          </a:stretch>
        </p:blipFill>
        <p:spPr>
          <a:xfrm>
            <a:off x="0" y="0"/>
            <a:ext cx="18288000" cy="10287000"/>
          </a:xfrm>
          <a:prstGeom prst="rect">
            <a:avLst/>
          </a:prstGeom>
        </p:spPr>
      </p:pic>
      <p:grpSp>
        <p:nvGrpSpPr>
          <p:cNvPr id="16" name="Group 15"/>
          <p:cNvGrpSpPr/>
          <p:nvPr/>
        </p:nvGrpSpPr>
        <p:grpSpPr>
          <a:xfrm>
            <a:off x="6856628" y="562004"/>
            <a:ext cx="4574744" cy="1152496"/>
            <a:chOff x="6841694" y="431021"/>
            <a:chExt cx="4574744" cy="1152496"/>
          </a:xfrm>
        </p:grpSpPr>
        <p:sp>
          <p:nvSpPr>
            <p:cNvPr id="17" name="Rounded Rectangle 16"/>
            <p:cNvSpPr/>
            <p:nvPr/>
          </p:nvSpPr>
          <p:spPr>
            <a:xfrm>
              <a:off x="6841694" y="431021"/>
              <a:ext cx="4425088" cy="1152496"/>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7147810" y="431021"/>
              <a:ext cx="4268628" cy="1131079"/>
            </a:xfrm>
            <a:prstGeom prst="rect">
              <a:avLst/>
            </a:prstGeom>
            <a:noFill/>
            <a:ln>
              <a:noFill/>
            </a:ln>
          </p:spPr>
          <p:style>
            <a:lnRef idx="3">
              <a:schemeClr val="lt1"/>
            </a:lnRef>
            <a:fillRef idx="1">
              <a:schemeClr val="accent6"/>
            </a:fillRef>
            <a:effectRef idx="1">
              <a:schemeClr val="accent6"/>
            </a:effectRef>
            <a:fontRef idx="minor">
              <a:schemeClr val="lt1"/>
            </a:fontRef>
          </p:style>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mn-cs"/>
                </a:rPr>
                <a:t>LUYỆN TẬP 3</a:t>
              </a:r>
              <a:endParaRPr kumimoji="0" lang="en-US" sz="45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sp>
        <p:nvSpPr>
          <p:cNvPr id="24" name="Oval Callout 23"/>
          <p:cNvSpPr/>
          <p:nvPr/>
        </p:nvSpPr>
        <p:spPr>
          <a:xfrm>
            <a:off x="8237655" y="4349190"/>
            <a:ext cx="1663033" cy="93438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7" name="Picture 26"/>
          <p:cNvPicPr>
            <a:picLocks noChangeAspect="1"/>
          </p:cNvPicPr>
          <p:nvPr/>
        </p:nvPicPr>
        <p:blipFill>
          <a:blip r:embed="rId4"/>
          <a:stretch>
            <a:fillRect/>
          </a:stretch>
        </p:blipFill>
        <p:spPr>
          <a:xfrm flipH="1">
            <a:off x="15697200" y="701049"/>
            <a:ext cx="1807417" cy="3104340"/>
          </a:xfrm>
          <a:prstGeom prst="rect">
            <a:avLst/>
          </a:prstGeom>
        </p:spPr>
      </p:pic>
      <p:grpSp>
        <p:nvGrpSpPr>
          <p:cNvPr id="14" name="Group 13"/>
          <p:cNvGrpSpPr/>
          <p:nvPr/>
        </p:nvGrpSpPr>
        <p:grpSpPr>
          <a:xfrm>
            <a:off x="2194787" y="2019300"/>
            <a:ext cx="12333103" cy="2068515"/>
            <a:chOff x="1302999" y="2115533"/>
            <a:chExt cx="12333103" cy="2068515"/>
          </a:xfrm>
        </p:grpSpPr>
        <mc:AlternateContent xmlns:mc="http://schemas.openxmlformats.org/markup-compatibility/2006" xmlns:a14="http://schemas.microsoft.com/office/drawing/2010/main">
          <mc:Choice Requires="a14">
            <p:sp>
              <p:nvSpPr>
                <p:cNvPr id="15" name="TextBox 14"/>
                <p:cNvSpPr txBox="1"/>
                <p:nvPr/>
              </p:nvSpPr>
              <p:spPr>
                <a:xfrm>
                  <a:off x="1302999" y="2115533"/>
                  <a:ext cx="12333103" cy="193899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 Đổi</a:t>
                  </a:r>
                  <a:r>
                    <a:rPr kumimoji="0" lang="en-US" sz="40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từ độ sang rađian các số đo sau: </a:t>
                  </a:r>
                  <a14:m>
                    <m:oMath xmlns:m="http://schemas.openxmlformats.org/officeDocument/2006/math">
                      <m:r>
                        <a:rPr kumimoji="0" lang="en-US" sz="4000" b="0" i="0"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360</m:t>
                      </m:r>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°;−450°</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en-US" sz="4000">
                      <a:solidFill>
                        <a:prstClr val="black"/>
                      </a:solidFill>
                      <a:latin typeface="Arial" panose="020B0604020202020204" pitchFamily="34" charset="0"/>
                      <a:cs typeface="Arial" panose="020B0604020202020204" pitchFamily="34" charset="0"/>
                    </a:rPr>
                    <a:t>b) Đổi từ rađian sang độ các số đo sau: </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1302999" y="2115533"/>
                  <a:ext cx="12333103" cy="1938992"/>
                </a:xfrm>
                <a:prstGeom prst="rect">
                  <a:avLst/>
                </a:prstGeom>
                <a:blipFill>
                  <a:blip r:embed="rId5"/>
                  <a:stretch>
                    <a:fillRect l="-1730" b="-69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10374440" y="2922741"/>
                  <a:ext cx="1884323" cy="12613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cs typeface="Arial" panose="020B0604020202020204" pitchFamily="34" charset="0"/>
                          </a:rPr>
                          <m:t>3</m:t>
                        </m:r>
                        <m:r>
                          <a:rPr lang="en-US" sz="4000" i="1">
                            <a:latin typeface="Cambria Math" panose="02040503050406030204" pitchFamily="18" charset="0"/>
                            <a:ea typeface="Cambria Math" panose="02040503050406030204" pitchFamily="18" charset="0"/>
                            <a:cs typeface="Arial" panose="020B0604020202020204" pitchFamily="34" charset="0"/>
                          </a:rPr>
                          <m:t>𝜋</m:t>
                        </m:r>
                        <m:r>
                          <a:rPr lang="en-US" sz="4000" b="0" i="1" smtClean="0">
                            <a:latin typeface="Cambria Math" panose="02040503050406030204" pitchFamily="18" charset="0"/>
                            <a:cs typeface="Arial" panose="020B0604020202020204" pitchFamily="34" charset="0"/>
                          </a:rPr>
                          <m:t>;</m:t>
                        </m:r>
                        <m:f>
                          <m:fPr>
                            <m:ctrlPr>
                              <a:rPr lang="en-US" sz="4000" i="1">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−11</m:t>
                            </m:r>
                            <m:r>
                              <a:rPr lang="en-US" sz="4000" i="1">
                                <a:latin typeface="Cambria Math" panose="02040503050406030204" pitchFamily="18" charset="0"/>
                                <a:ea typeface="Cambria Math" panose="02040503050406030204" pitchFamily="18" charset="0"/>
                                <a:cs typeface="Arial" panose="020B0604020202020204" pitchFamily="34" charset="0"/>
                              </a:rPr>
                              <m:t>𝜋</m:t>
                            </m:r>
                          </m:num>
                          <m:den>
                            <m:r>
                              <a:rPr lang="en-US" sz="4000" b="0" i="1" smtClean="0">
                                <a:latin typeface="Cambria Math" panose="02040503050406030204" pitchFamily="18" charset="0"/>
                                <a:cs typeface="Arial" panose="020B0604020202020204" pitchFamily="34" charset="0"/>
                              </a:rPr>
                              <m:t>5</m:t>
                            </m:r>
                          </m:den>
                        </m:f>
                      </m:oMath>
                    </m:oMathPara>
                  </a14:m>
                  <a:endParaRPr lang="en-US" sz="4000">
                    <a:latin typeface="Arial" panose="020B0604020202020204" pitchFamily="34" charset="0"/>
                    <a:cs typeface="Arial" panose="020B0604020202020204" pitchFamily="34"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10374440" y="2922741"/>
                  <a:ext cx="1884323" cy="1261307"/>
                </a:xfrm>
                <a:prstGeom prst="rect">
                  <a:avLst/>
                </a:prstGeom>
                <a:blipFill>
                  <a:blip r:embed="rId6"/>
                  <a:stretch>
                    <a:fillRect r="-14887"/>
                  </a:stretch>
                </a:blipFill>
              </p:spPr>
              <p:txBody>
                <a:bodyPr/>
                <a:lstStyle/>
                <a:p>
                  <a:r>
                    <a:rPr lang="en-US">
                      <a:noFill/>
                    </a:rPr>
                    <a:t> </a:t>
                  </a:r>
                </a:p>
              </p:txBody>
            </p:sp>
          </mc:Fallback>
        </mc:AlternateContent>
      </p:grpSp>
      <p:grpSp>
        <p:nvGrpSpPr>
          <p:cNvPr id="7" name="Group 6"/>
          <p:cNvGrpSpPr/>
          <p:nvPr/>
        </p:nvGrpSpPr>
        <p:grpSpPr>
          <a:xfrm>
            <a:off x="1655081" y="5295900"/>
            <a:ext cx="14097000" cy="1948419"/>
            <a:chOff x="2667000" y="5506764"/>
            <a:chExt cx="14097000" cy="1948419"/>
          </a:xfrm>
        </p:grpSpPr>
        <mc:AlternateContent xmlns:mc="http://schemas.openxmlformats.org/markup-compatibility/2006" xmlns:a14="http://schemas.microsoft.com/office/drawing/2010/main">
          <mc:Choice Requires="a14">
            <p:sp>
              <p:nvSpPr>
                <p:cNvPr id="5" name="Rectangle 4"/>
                <p:cNvSpPr/>
                <p:nvPr/>
              </p:nvSpPr>
              <p:spPr>
                <a:xfrm>
                  <a:off x="2667000" y="5506764"/>
                  <a:ext cx="14097000" cy="1948419"/>
                </a:xfrm>
                <a:prstGeom prst="rect">
                  <a:avLst/>
                </a:prstGeom>
              </p:spPr>
              <p:txBody>
                <a:bodyPr wrap="square">
                  <a:spAutoFit/>
                </a:bodyPr>
                <a:lstStyle/>
                <a:p>
                  <a:pPr lvl="0" algn="just">
                    <a:lnSpc>
                      <a:spcPct val="150000"/>
                    </a:lnSpc>
                    <a:spcAft>
                      <a:spcPts val="800"/>
                    </a:spcAft>
                  </a:pPr>
                  <a14:m>
                    <m:oMathPara xmlns:m="http://schemas.openxmlformats.org/officeDocument/2006/math">
                      <m:oMathParaPr>
                        <m:jc m:val="centerGroup"/>
                      </m:oMathParaPr>
                      <m:oMath xmlns:m="http://schemas.openxmlformats.org/officeDocument/2006/math">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360</m:t>
                            </m:r>
                          </m:e>
                          <m:sup>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=360.</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180</m:t>
                            </m:r>
                          </m:den>
                        </m:f>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450</m:t>
                            </m:r>
                          </m:e>
                          <m:sup>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450.</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180</m:t>
                            </m:r>
                          </m:den>
                        </m:f>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m:t>
                            </m:r>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2667000" y="5506764"/>
                  <a:ext cx="14097000" cy="1948419"/>
                </a:xfrm>
                <a:prstGeom prst="rect">
                  <a:avLst/>
                </a:prstGeom>
                <a:blipFill>
                  <a:blip r:embed="rId7"/>
                  <a:stretch>
                    <a:fillRect/>
                  </a:stretch>
                </a:blipFill>
              </p:spPr>
              <p:txBody>
                <a:bodyPr/>
                <a:lstStyle/>
                <a:p>
                  <a:r>
                    <a:rPr lang="en-US">
                      <a:noFill/>
                    </a:rPr>
                    <a:t> </a:t>
                  </a:r>
                </a:p>
              </p:txBody>
            </p:sp>
          </mc:Fallback>
        </mc:AlternateContent>
        <p:sp>
          <p:nvSpPr>
            <p:cNvPr id="6" name="Rectangle 5"/>
            <p:cNvSpPr/>
            <p:nvPr/>
          </p:nvSpPr>
          <p:spPr>
            <a:xfrm>
              <a:off x="3276600" y="6264414"/>
              <a:ext cx="784189" cy="707886"/>
            </a:xfrm>
            <a:prstGeom prst="rect">
              <a:avLst/>
            </a:prstGeom>
          </p:spPr>
          <p:txBody>
            <a:bodyPr wrap="none">
              <a:spAutoFit/>
            </a:bodyPr>
            <a:lstStyle/>
            <a:p>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a) </a:t>
              </a:r>
              <a:endParaRPr lang="en-US"/>
            </a:p>
          </p:txBody>
        </p:sp>
      </p:grpSp>
      <p:grpSp>
        <p:nvGrpSpPr>
          <p:cNvPr id="10" name="Group 9"/>
          <p:cNvGrpSpPr/>
          <p:nvPr/>
        </p:nvGrpSpPr>
        <p:grpSpPr>
          <a:xfrm>
            <a:off x="2264681" y="7581900"/>
            <a:ext cx="14272904" cy="1546834"/>
            <a:chOff x="1730411" y="7505700"/>
            <a:chExt cx="14272904" cy="1546834"/>
          </a:xfrm>
        </p:grpSpPr>
        <p:sp>
          <p:nvSpPr>
            <p:cNvPr id="8" name="Rectangle 7"/>
            <p:cNvSpPr/>
            <p:nvPr/>
          </p:nvSpPr>
          <p:spPr>
            <a:xfrm>
              <a:off x="1730411" y="7962900"/>
              <a:ext cx="784189" cy="707886"/>
            </a:xfrm>
            <a:prstGeom prst="rect">
              <a:avLst/>
            </a:prstGeom>
          </p:spPr>
          <p:txBody>
            <a:bodyPr wrap="none">
              <a:spAutoFit/>
            </a:bodyPr>
            <a:lstStyle/>
            <a:p>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b) </a:t>
              </a:r>
              <a:endParaRPr lang="en-US"/>
            </a:p>
          </p:txBody>
        </p:sp>
        <mc:AlternateContent xmlns:mc="http://schemas.openxmlformats.org/markup-compatibility/2006" xmlns:a14="http://schemas.microsoft.com/office/drawing/2010/main">
          <mc:Choice Requires="a14">
            <p:sp>
              <p:nvSpPr>
                <p:cNvPr id="9" name="Rectangle 8"/>
                <p:cNvSpPr/>
                <p:nvPr/>
              </p:nvSpPr>
              <p:spPr>
                <a:xfrm>
                  <a:off x="1981200" y="7505700"/>
                  <a:ext cx="14022115" cy="154683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400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r>
                          <m:rPr>
                            <m:sty m:val="p"/>
                          </m:rPr>
                          <a:rPr lang="en-US" sz="400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r>
                          <a:rPr lang="en-US" sz="400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r>
                          <m:rPr>
                            <m:sty m:val="p"/>
                          </m:rPr>
                          <a:rPr lang="en-US" sz="400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r>
                          <a:rPr lang="en-US" sz="400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180</m:t>
                                    </m:r>
                                  </m:num>
                                  <m:den>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den>
                                </m:f>
                              </m:e>
                            </m:d>
                          </m:e>
                          <m:sup>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540</m:t>
                            </m:r>
                          </m:e>
                          <m:sup>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11</m:t>
                            </m:r>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m:t>
                            </m:r>
                          </m:den>
                        </m:f>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11</m:t>
                            </m:r>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m:t>
                            </m:r>
                          </m:den>
                        </m:f>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180</m:t>
                                    </m:r>
                                  </m:num>
                                  <m:den>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den>
                                </m:f>
                              </m:e>
                            </m:d>
                          </m:e>
                          <m:sup>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396</m:t>
                            </m:r>
                          </m:e>
                          <m:sup>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oMath>
                    </m:oMathPara>
                  </a14:m>
                  <a:endParaRPr lang="en-US" dirty="0"/>
                </a:p>
              </p:txBody>
            </p:sp>
          </mc:Choice>
          <mc:Fallback xmlns="">
            <p:sp>
              <p:nvSpPr>
                <p:cNvPr id="9" name="Rectangle 8"/>
                <p:cNvSpPr>
                  <a:spLocks noRot="1" noChangeAspect="1" noMove="1" noResize="1" noEditPoints="1" noAdjustHandles="1" noChangeArrowheads="1" noChangeShapeType="1" noTextEdit="1"/>
                </p:cNvSpPr>
                <p:nvPr/>
              </p:nvSpPr>
              <p:spPr>
                <a:xfrm>
                  <a:off x="1981200" y="7505700"/>
                  <a:ext cx="14022115" cy="1546834"/>
                </a:xfrm>
                <a:prstGeom prst="rect">
                  <a:avLst/>
                </a:prstGeom>
                <a:blipFill>
                  <a:blip r:embed="rId8"/>
                  <a:stretch>
                    <a:fillRect/>
                  </a:stretch>
                </a:blipFill>
              </p:spPr>
              <p:txBody>
                <a:bodyPr/>
                <a:lstStyle/>
                <a:p>
                  <a:r>
                    <a:rPr lang="en-US">
                      <a:noFill/>
                    </a:rPr>
                    <a:t> </a:t>
                  </a:r>
                </a:p>
              </p:txBody>
            </p:sp>
          </mc:Fallback>
        </mc:AlternateContent>
      </p:grpSp>
      <p:pic>
        <p:nvPicPr>
          <p:cNvPr id="11" name="Picture 10"/>
          <p:cNvPicPr>
            <a:picLocks noChangeAspect="1"/>
          </p:cNvPicPr>
          <p:nvPr/>
        </p:nvPicPr>
        <p:blipFill>
          <a:blip r:embed="rId9"/>
          <a:stretch>
            <a:fillRect/>
          </a:stretch>
        </p:blipFill>
        <p:spPr>
          <a:xfrm>
            <a:off x="306116" y="572971"/>
            <a:ext cx="1852445" cy="1130561"/>
          </a:xfrm>
          <a:prstGeom prst="rect">
            <a:avLst/>
          </a:prstGeom>
        </p:spPr>
      </p:pic>
      <p:pic>
        <p:nvPicPr>
          <p:cNvPr id="12" name="Picture 11"/>
          <p:cNvPicPr>
            <a:picLocks noChangeAspect="1"/>
          </p:cNvPicPr>
          <p:nvPr/>
        </p:nvPicPr>
        <p:blipFill>
          <a:blip r:embed="rId10"/>
          <a:stretch>
            <a:fillRect/>
          </a:stretch>
        </p:blipFill>
        <p:spPr>
          <a:xfrm rot="18058778">
            <a:off x="-49752" y="7843826"/>
            <a:ext cx="2064517" cy="1579987"/>
          </a:xfrm>
          <a:prstGeom prst="rect">
            <a:avLst/>
          </a:prstGeom>
        </p:spPr>
      </p:pic>
    </p:spTree>
    <p:extLst>
      <p:ext uri="{BB962C8B-B14F-4D97-AF65-F5344CB8AC3E}">
        <p14:creationId xmlns:p14="http://schemas.microsoft.com/office/powerpoint/2010/main" val="1282552167"/>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p:cNvPicPr>
          <p:nvPr/>
        </p:nvPicPr>
        <p:blipFill>
          <a:blip r:embed="rId2"/>
          <a:srcRect b="43750"/>
          <a:stretch>
            <a:fillRect/>
          </a:stretch>
        </p:blipFill>
        <p:spPr>
          <a:xfrm>
            <a:off x="0" y="-166936"/>
            <a:ext cx="18288000" cy="10287000"/>
          </a:xfrm>
          <a:prstGeom prst="rect">
            <a:avLst/>
          </a:prstGeom>
        </p:spPr>
      </p:pic>
      <p:sp>
        <p:nvSpPr>
          <p:cNvPr id="17" name="Rectangle 16"/>
          <p:cNvSpPr/>
          <p:nvPr/>
        </p:nvSpPr>
        <p:spPr>
          <a:xfrm>
            <a:off x="2895600" y="723900"/>
            <a:ext cx="11581150" cy="901593"/>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lvl="0" algn="ctr">
              <a:lnSpc>
                <a:spcPct val="150000"/>
              </a:lnSpc>
              <a:spcAft>
                <a:spcPts val="800"/>
              </a:spcAft>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 </a:t>
            </a:r>
            <a:r>
              <a:rPr lang="en-US" sz="4000" b="1" dirty="0" err="1">
                <a:solidFill>
                  <a:prstClr val="white"/>
                </a:solidFill>
                <a:latin typeface="Arial" panose="020B0604020202020204" pitchFamily="34" charset="0"/>
                <a:ea typeface="Times New Roman" panose="02020603050405020304" pitchFamily="18" charset="0"/>
                <a:cs typeface="Arial" panose="020B0604020202020204" pitchFamily="34" charset="0"/>
              </a:rPr>
              <a:t>Độ</a:t>
            </a:r>
            <a:r>
              <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prstClr val="white"/>
                </a:solidFill>
                <a:latin typeface="Arial" panose="020B0604020202020204" pitchFamily="34" charset="0"/>
                <a:ea typeface="Times New Roman" panose="02020603050405020304" pitchFamily="18" charset="0"/>
                <a:cs typeface="Arial" panose="020B0604020202020204" pitchFamily="34" charset="0"/>
              </a:rPr>
              <a:t>dài</a:t>
            </a:r>
            <a:r>
              <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prstClr val="white"/>
                </a:solidFill>
                <a:latin typeface="Arial" panose="020B0604020202020204" pitchFamily="34" charset="0"/>
                <a:ea typeface="Times New Roman" panose="02020603050405020304" pitchFamily="18" charset="0"/>
                <a:cs typeface="Arial" panose="020B0604020202020204" pitchFamily="34" charset="0"/>
              </a:rPr>
              <a:t>cung</a:t>
            </a:r>
            <a:r>
              <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prstClr val="white"/>
                </a:solidFill>
                <a:latin typeface="Arial" panose="020B0604020202020204" pitchFamily="34" charset="0"/>
                <a:ea typeface="Times New Roman" panose="02020603050405020304" pitchFamily="18" charset="0"/>
                <a:cs typeface="Arial" panose="020B0604020202020204" pitchFamily="34" charset="0"/>
              </a:rPr>
              <a:t>tròn-Giải</a:t>
            </a:r>
            <a:r>
              <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prstClr val="white"/>
                </a:solidFill>
                <a:latin typeface="Arial" panose="020B0604020202020204" pitchFamily="34" charset="0"/>
                <a:ea typeface="Times New Roman" panose="02020603050405020304" pitchFamily="18" charset="0"/>
                <a:cs typeface="Arial" panose="020B0604020202020204" pitchFamily="34" charset="0"/>
              </a:rPr>
              <a:t>bài</a:t>
            </a:r>
            <a:r>
              <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prstClr val="white"/>
                </a:solidFill>
                <a:latin typeface="Arial" panose="020B0604020202020204" pitchFamily="34" charset="0"/>
                <a:ea typeface="Times New Roman" panose="02020603050405020304" pitchFamily="18" charset="0"/>
                <a:cs typeface="Arial" panose="020B0604020202020204" pitchFamily="34" charset="0"/>
              </a:rPr>
              <a:t>toán</a:t>
            </a:r>
            <a:r>
              <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prstClr val="white"/>
                </a:solidFill>
                <a:latin typeface="Arial" panose="020B0604020202020204" pitchFamily="34" charset="0"/>
                <a:ea typeface="Times New Roman" panose="02020603050405020304" pitchFamily="18" charset="0"/>
                <a:cs typeface="Arial" panose="020B0604020202020204" pitchFamily="34" charset="0"/>
              </a:rPr>
              <a:t>mở</a:t>
            </a:r>
            <a:r>
              <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prstClr val="white"/>
                </a:solidFill>
                <a:latin typeface="Arial" panose="020B0604020202020204" pitchFamily="34" charset="0"/>
                <a:ea typeface="Times New Roman" panose="02020603050405020304" pitchFamily="18" charset="0"/>
                <a:cs typeface="Arial" panose="020B0604020202020204" pitchFamily="34" charset="0"/>
              </a:rPr>
              <a:t>đầu</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Rectangle 17"/>
              <p:cNvSpPr/>
              <p:nvPr/>
            </p:nvSpPr>
            <p:spPr>
              <a:xfrm>
                <a:off x="2437151" y="2719404"/>
                <a:ext cx="16155649" cy="1738296"/>
              </a:xfrm>
              <a:prstGeom prst="rect">
                <a:avLst/>
              </a:prstGeom>
            </p:spPr>
            <p:txBody>
              <a:bodyPr wrap="square">
                <a:spAutoFit/>
              </a:bodyPr>
              <a:lstStyle/>
              <a:p>
                <a:pPr>
                  <a:lnSpc>
                    <a:spcPct val="150000"/>
                  </a:lnSpc>
                </a:pPr>
                <a:r>
                  <a:rPr lang="vi-VN" sz="3800">
                    <a:solidFill>
                      <a:srgbClr val="000000"/>
                    </a:solidFill>
                    <a:latin typeface="Arial" panose="020B0604020202020204" pitchFamily="34" charset="0"/>
                    <a:cs typeface="Arial" panose="020B0604020202020204" pitchFamily="34" charset="0"/>
                  </a:rPr>
                  <a:t>a) Độ dài của cung tròn có số đo bằng </a:t>
                </a:r>
                <a14:m>
                  <m:oMath xmlns:m="http://schemas.openxmlformats.org/officeDocument/2006/math">
                    <m:r>
                      <a:rPr lang="vi-VN" sz="3800" i="1" smtClean="0">
                        <a:solidFill>
                          <a:srgbClr val="000000"/>
                        </a:solidFill>
                        <a:latin typeface="Cambria Math" panose="02040503050406030204" pitchFamily="18" charset="0"/>
                      </a:rPr>
                      <m:t>1</m:t>
                    </m:r>
                    <m:r>
                      <a:rPr lang="vi-VN" sz="3800" i="1" smtClean="0">
                        <a:solidFill>
                          <a:srgbClr val="000000"/>
                        </a:solidFill>
                        <a:latin typeface="Cambria Math" panose="02040503050406030204" pitchFamily="18" charset="0"/>
                      </a:rPr>
                      <m:t> </m:t>
                    </m:r>
                    <m:r>
                      <a:rPr lang="vi-VN" sz="3800" i="1" smtClean="0">
                        <a:solidFill>
                          <a:srgbClr val="000000"/>
                        </a:solidFill>
                        <a:latin typeface="Cambria Math" panose="02040503050406030204" pitchFamily="18" charset="0"/>
                      </a:rPr>
                      <m:t>𝑟𝑎𝑑</m:t>
                    </m:r>
                    <m:r>
                      <a:rPr lang="vi-VN" sz="3800" i="1" smtClean="0">
                        <a:solidFill>
                          <a:srgbClr val="000000"/>
                        </a:solidFill>
                        <a:latin typeface="Cambria Math" panose="02040503050406030204" pitchFamily="18" charset="0"/>
                      </a:rPr>
                      <m:t> </m:t>
                    </m:r>
                  </m:oMath>
                </a14:m>
                <a:r>
                  <a:rPr lang="vi-VN" sz="3800">
                    <a:solidFill>
                      <a:srgbClr val="000000"/>
                    </a:solidFill>
                    <a:latin typeface="Arial" panose="020B0604020202020204" pitchFamily="34" charset="0"/>
                    <a:cs typeface="Arial" panose="020B0604020202020204" pitchFamily="34" charset="0"/>
                  </a:rPr>
                  <a:t>là bao nhiêu</a:t>
                </a:r>
                <a:r>
                  <a:rPr lang="en-US" sz="3800">
                    <a:solidFill>
                      <a:srgbClr val="000000"/>
                    </a:solidFill>
                    <a:latin typeface="Arial" panose="020B0604020202020204" pitchFamily="34" charset="0"/>
                    <a:cs typeface="Arial" panose="020B0604020202020204" pitchFamily="34" charset="0"/>
                  </a:rPr>
                  <a:t>?</a:t>
                </a:r>
                <a:endParaRPr lang="vi-VN" sz="3800">
                  <a:solidFill>
                    <a:srgbClr val="000000"/>
                  </a:solidFill>
                  <a:latin typeface="Arial" panose="020B0604020202020204" pitchFamily="34" charset="0"/>
                  <a:cs typeface="Arial" panose="020B0604020202020204" pitchFamily="34" charset="0"/>
                </a:endParaRPr>
              </a:p>
              <a:p>
                <a:pPr>
                  <a:lnSpc>
                    <a:spcPct val="150000"/>
                  </a:lnSpc>
                </a:pPr>
                <a:r>
                  <a:rPr lang="vi-VN" sz="3800">
                    <a:solidFill>
                      <a:srgbClr val="000000"/>
                    </a:solidFill>
                    <a:latin typeface="Arial" panose="020B0604020202020204" pitchFamily="34" charset="0"/>
                    <a:cs typeface="Arial" panose="020B0604020202020204" pitchFamily="34" charset="0"/>
                  </a:rPr>
                  <a:t>b) Tính độ dài l của cung tròn có số đo </a:t>
                </a:r>
                <a14:m>
                  <m:oMath xmlns:m="http://schemas.openxmlformats.org/officeDocument/2006/math">
                    <m:r>
                      <a:rPr lang="el-GR" sz="3800" i="1" smtClean="0">
                        <a:solidFill>
                          <a:srgbClr val="000000"/>
                        </a:solidFill>
                        <a:latin typeface="Cambria Math" panose="02040503050406030204" pitchFamily="18" charset="0"/>
                      </a:rPr>
                      <m:t>𝛼</m:t>
                    </m:r>
                    <m:r>
                      <a:rPr lang="en-US" sz="3800" i="1" smtClean="0">
                        <a:solidFill>
                          <a:srgbClr val="000000"/>
                        </a:solidFill>
                        <a:latin typeface="Cambria Math" panose="02040503050406030204" pitchFamily="18" charset="0"/>
                      </a:rPr>
                      <m:t> </m:t>
                    </m:r>
                    <m:r>
                      <a:rPr lang="vi-VN" sz="3800" i="1" smtClean="0">
                        <a:solidFill>
                          <a:srgbClr val="000000"/>
                        </a:solidFill>
                        <a:latin typeface="Cambria Math" panose="02040503050406030204" pitchFamily="18" charset="0"/>
                      </a:rPr>
                      <m:t>𝑟𝑎𝑑</m:t>
                    </m:r>
                  </m:oMath>
                </a14:m>
                <a:r>
                  <a:rPr lang="vi-VN" sz="3800">
                    <a:solidFill>
                      <a:srgbClr val="000000"/>
                    </a:solidFill>
                    <a:latin typeface="Arial" panose="020B0604020202020204" pitchFamily="34" charset="0"/>
                    <a:cs typeface="Arial" panose="020B0604020202020204" pitchFamily="34" charset="0"/>
                  </a:rPr>
                  <a:t>.</a:t>
                </a:r>
              </a:p>
            </p:txBody>
          </p:sp>
        </mc:Choice>
        <mc:Fallback xmlns="">
          <p:sp>
            <p:nvSpPr>
              <p:cNvPr id="18" name="Rectangle 17"/>
              <p:cNvSpPr>
                <a:spLocks noRot="1" noChangeAspect="1" noMove="1" noResize="1" noEditPoints="1" noAdjustHandles="1" noChangeArrowheads="1" noChangeShapeType="1" noTextEdit="1"/>
              </p:cNvSpPr>
              <p:nvPr/>
            </p:nvSpPr>
            <p:spPr>
              <a:xfrm>
                <a:off x="2437151" y="2719404"/>
                <a:ext cx="16155649" cy="1738296"/>
              </a:xfrm>
              <a:prstGeom prst="rect">
                <a:avLst/>
              </a:prstGeom>
              <a:blipFill>
                <a:blip r:embed="rId3"/>
                <a:stretch>
                  <a:fillRect l="-1245" b="-13333"/>
                </a:stretch>
              </a:blipFill>
            </p:spPr>
            <p:txBody>
              <a:bodyPr/>
              <a:lstStyle/>
              <a:p>
                <a:r>
                  <a:rPr lang="en-US">
                    <a:noFill/>
                  </a:rPr>
                  <a:t> </a:t>
                </a:r>
              </a:p>
            </p:txBody>
          </p:sp>
        </mc:Fallback>
      </mc:AlternateContent>
      <p:pic>
        <p:nvPicPr>
          <p:cNvPr id="20" name="Picture 19"/>
          <p:cNvPicPr>
            <a:picLocks noChangeAspect="1"/>
          </p:cNvPicPr>
          <p:nvPr/>
        </p:nvPicPr>
        <p:blipFill>
          <a:blip r:embed="rId4" cstate="print">
            <a:duotone>
              <a:schemeClr val="accent2">
                <a:shade val="45000"/>
                <a:satMod val="135000"/>
              </a:schemeClr>
              <a:prstClr val="white"/>
            </a:duotone>
            <a:extLst>
              <a:ext uri="{BEBA8EAE-BF5A-486C-A8C5-ECC9F3942E4B}">
                <a14:imgProps xmlns:a14="http://schemas.microsoft.com/office/drawing/2010/main">
                  <a14:imgLayer r:embed="rId5">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355323" y="1861548"/>
            <a:ext cx="979790" cy="914400"/>
          </a:xfrm>
          <a:prstGeom prst="rect">
            <a:avLst/>
          </a:prstGeom>
        </p:spPr>
      </p:pic>
      <p:sp>
        <p:nvSpPr>
          <p:cNvPr id="21" name="TextBox 20"/>
          <p:cNvSpPr txBox="1"/>
          <p:nvPr/>
        </p:nvSpPr>
        <p:spPr>
          <a:xfrm>
            <a:off x="3356244" y="1989853"/>
            <a:ext cx="358140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8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HĐ 3:</a:t>
            </a:r>
            <a:endParaRPr kumimoji="0" lang="en-US" sz="38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28" name="Picture 27"/>
          <p:cNvPicPr>
            <a:picLocks noChangeAspect="1"/>
          </p:cNvPicPr>
          <p:nvPr/>
        </p:nvPicPr>
        <p:blipFill>
          <a:blip r:embed="rId6"/>
          <a:stretch>
            <a:fillRect/>
          </a:stretch>
        </p:blipFill>
        <p:spPr>
          <a:xfrm>
            <a:off x="805536" y="684861"/>
            <a:ext cx="1449158" cy="966105"/>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2437151" y="5538804"/>
                <a:ext cx="14097000" cy="1738296"/>
              </a:xfrm>
              <a:prstGeom prst="rect">
                <a:avLst/>
              </a:prstGeom>
            </p:spPr>
            <p:txBody>
              <a:bodyPr wrap="square">
                <a:spAutoFit/>
              </a:bodyPr>
              <a:lstStyle/>
              <a:p>
                <a:pPr algn="just">
                  <a:lnSpc>
                    <a:spcPct val="150000"/>
                  </a:lnSpc>
                </a:pPr>
                <a:r>
                  <a:rPr lang="en-US" sz="3800">
                    <a:latin typeface="Arial" panose="020B0604020202020204" pitchFamily="34" charset="0"/>
                    <a:ea typeface="Times New Roman" panose="02020603050405020304" pitchFamily="18" charset="0"/>
                    <a:cs typeface="Arial" panose="020B0604020202020204" pitchFamily="34" charset="0"/>
                  </a:rPr>
                  <a:t>a) Độ dài cung tròn có số đo bằng 1 rađian là </a:t>
                </a:r>
                <a14:m>
                  <m:oMath xmlns:m="http://schemas.openxmlformats.org/officeDocument/2006/math">
                    <m:r>
                      <a:rPr lang="en-US" sz="3800" i="1" smtClean="0">
                        <a:latin typeface="Cambria Math" panose="02040503050406030204" pitchFamily="18" charset="0"/>
                        <a:ea typeface="Times New Roman" panose="02020603050405020304" pitchFamily="18" charset="0"/>
                        <a:cs typeface="Arial" panose="020B0604020202020204" pitchFamily="34" charset="0"/>
                      </a:rPr>
                      <m:t>𝑅</m:t>
                    </m:r>
                  </m:oMath>
                </a14:m>
                <a:r>
                  <a:rPr lang="en-US" sz="3800">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800">
                    <a:effectLst/>
                    <a:latin typeface="Arial" panose="020B0604020202020204" pitchFamily="34" charset="0"/>
                    <a:ea typeface="Times New Roman" panose="02020603050405020304" pitchFamily="18" charset="0"/>
                    <a:cs typeface="Arial" panose="020B0604020202020204" pitchFamily="34" charset="0"/>
                  </a:rPr>
                  <a:t>b) Độ dài của một cung tròn có số đo </a:t>
                </a:r>
                <a14:m>
                  <m:oMath xmlns:m="http://schemas.openxmlformats.org/officeDocument/2006/math">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𝛼</m:t>
                    </m:r>
                  </m:oMath>
                </a14:m>
                <a:r>
                  <a:rPr lang="en-US" sz="3800">
                    <a:effectLst/>
                    <a:latin typeface="Arial" panose="020B0604020202020204" pitchFamily="34" charset="0"/>
                    <a:ea typeface="Times New Roman" panose="02020603050405020304" pitchFamily="18" charset="0"/>
                    <a:cs typeface="Arial" panose="020B0604020202020204" pitchFamily="34" charset="0"/>
                  </a:rPr>
                  <a:t> rad là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𝛼</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𝑅</m:t>
                    </m:r>
                  </m:oMath>
                </a14:m>
                <a:r>
                  <a:rPr lang="en-US" sz="3800">
                    <a:effectLst/>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3" name="Rectangle 2"/>
              <p:cNvSpPr>
                <a:spLocks noRot="1" noChangeAspect="1" noMove="1" noResize="1" noEditPoints="1" noAdjustHandles="1" noChangeArrowheads="1" noChangeShapeType="1" noTextEdit="1"/>
              </p:cNvSpPr>
              <p:nvPr/>
            </p:nvSpPr>
            <p:spPr>
              <a:xfrm>
                <a:off x="2437151" y="5538804"/>
                <a:ext cx="14097000" cy="1738296"/>
              </a:xfrm>
              <a:prstGeom prst="rect">
                <a:avLst/>
              </a:prstGeom>
              <a:blipFill>
                <a:blip r:embed="rId8"/>
                <a:stretch>
                  <a:fillRect l="-1427" b="-12982"/>
                </a:stretch>
              </a:blipFill>
            </p:spPr>
            <p:txBody>
              <a:bodyPr/>
              <a:lstStyle/>
              <a:p>
                <a:r>
                  <a:rPr lang="en-US">
                    <a:noFill/>
                  </a:rPr>
                  <a:t> </a:t>
                </a:r>
              </a:p>
            </p:txBody>
          </p:sp>
        </mc:Fallback>
      </mc:AlternateContent>
      <p:sp>
        <p:nvSpPr>
          <p:cNvPr id="14" name="Oval Callout 13"/>
          <p:cNvSpPr/>
          <p:nvPr/>
        </p:nvSpPr>
        <p:spPr>
          <a:xfrm>
            <a:off x="8347241" y="4595742"/>
            <a:ext cx="1593518" cy="767779"/>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6" name="Rectangle 5"/>
              <p:cNvSpPr/>
              <p:nvPr/>
            </p:nvSpPr>
            <p:spPr>
              <a:xfrm>
                <a:off x="4800600" y="1991862"/>
                <a:ext cx="6242286" cy="677108"/>
              </a:xfrm>
              <a:prstGeom prst="rect">
                <a:avLst/>
              </a:prstGeom>
            </p:spPr>
            <p:txBody>
              <a:bodyPr wrap="none">
                <a:spAutoFit/>
              </a:bodyPr>
              <a:lstStyle/>
              <a:p>
                <a:pPr lvl="0"/>
                <a:r>
                  <a:rPr lang="vi-VN" sz="3800">
                    <a:solidFill>
                      <a:srgbClr val="000000"/>
                    </a:solidFill>
                    <a:latin typeface="OpenSans"/>
                  </a:rPr>
                  <a:t>Cho đường tròn bán kính </a:t>
                </a:r>
                <a14:m>
                  <m:oMath xmlns:m="http://schemas.openxmlformats.org/officeDocument/2006/math">
                    <m:r>
                      <a:rPr lang="vi-VN" sz="3800" i="1" smtClean="0">
                        <a:solidFill>
                          <a:srgbClr val="000000"/>
                        </a:solidFill>
                        <a:latin typeface="Cambria Math" panose="02040503050406030204" pitchFamily="18" charset="0"/>
                      </a:rPr>
                      <m:t>𝑅</m:t>
                    </m:r>
                  </m:oMath>
                </a14:m>
                <a:r>
                  <a:rPr lang="vi-VN" sz="3800">
                    <a:solidFill>
                      <a:srgbClr val="000000"/>
                    </a:solidFill>
                    <a:latin typeface="OpenSans"/>
                  </a:rPr>
                  <a:t>.</a:t>
                </a:r>
              </a:p>
            </p:txBody>
          </p:sp>
        </mc:Choice>
        <mc:Fallback xmlns="">
          <p:sp>
            <p:nvSpPr>
              <p:cNvPr id="6" name="Rectangle 5"/>
              <p:cNvSpPr>
                <a:spLocks noRot="1" noChangeAspect="1" noMove="1" noResize="1" noEditPoints="1" noAdjustHandles="1" noChangeArrowheads="1" noChangeShapeType="1" noTextEdit="1"/>
              </p:cNvSpPr>
              <p:nvPr/>
            </p:nvSpPr>
            <p:spPr>
              <a:xfrm>
                <a:off x="4800600" y="1991862"/>
                <a:ext cx="6242286" cy="677108"/>
              </a:xfrm>
              <a:prstGeom prst="rect">
                <a:avLst/>
              </a:prstGeom>
              <a:blipFill>
                <a:blip r:embed="rId9"/>
                <a:stretch>
                  <a:fillRect l="-3226" t="-15315" r="-2248" b="-35135"/>
                </a:stretch>
              </a:blipFill>
            </p:spPr>
            <p:txBody>
              <a:bodyPr/>
              <a:lstStyle/>
              <a:p>
                <a:r>
                  <a:rPr lang="en-US">
                    <a:noFill/>
                  </a:rPr>
                  <a:t> </a:t>
                </a:r>
              </a:p>
            </p:txBody>
          </p:sp>
        </mc:Fallback>
      </mc:AlternateContent>
      <p:pic>
        <p:nvPicPr>
          <p:cNvPr id="7" name="Picture 6"/>
          <p:cNvPicPr>
            <a:picLocks noChangeAspect="1"/>
          </p:cNvPicPr>
          <p:nvPr/>
        </p:nvPicPr>
        <p:blipFill>
          <a:blip r:embed="rId10"/>
          <a:stretch>
            <a:fillRect/>
          </a:stretch>
        </p:blipFill>
        <p:spPr>
          <a:xfrm>
            <a:off x="15555906" y="4508134"/>
            <a:ext cx="1504650" cy="2551856"/>
          </a:xfrm>
          <a:prstGeom prst="rect">
            <a:avLst/>
          </a:prstGeom>
        </p:spPr>
      </p:pic>
      <p:pic>
        <p:nvPicPr>
          <p:cNvPr id="8" name="Picture 7"/>
          <p:cNvPicPr>
            <a:picLocks noChangeAspect="1"/>
          </p:cNvPicPr>
          <p:nvPr/>
        </p:nvPicPr>
        <p:blipFill>
          <a:blip r:embed="rId11"/>
          <a:stretch>
            <a:fillRect/>
          </a:stretch>
        </p:blipFill>
        <p:spPr>
          <a:xfrm>
            <a:off x="467767" y="7581900"/>
            <a:ext cx="832282" cy="834755"/>
          </a:xfrm>
          <a:prstGeom prst="rect">
            <a:avLst/>
          </a:prstGeom>
        </p:spPr>
      </p:pic>
      <mc:AlternateContent xmlns:mc="http://schemas.openxmlformats.org/markup-compatibility/2006" xmlns:a14="http://schemas.microsoft.com/office/drawing/2010/main">
        <mc:Choice Requires="a14">
          <p:sp>
            <p:nvSpPr>
              <p:cNvPr id="19" name="Google Shape;136;p4"/>
              <p:cNvSpPr/>
              <p:nvPr/>
            </p:nvSpPr>
            <p:spPr>
              <a:xfrm>
                <a:off x="1968355" y="7734300"/>
                <a:ext cx="14405790" cy="2057400"/>
              </a:xfrm>
              <a:prstGeom prst="wedgeRoundRectCallout">
                <a:avLst>
                  <a:gd name="adj1" fmla="val -13256"/>
                  <a:gd name="adj2" fmla="val 49925"/>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lvl="0" algn="just">
                  <a:lnSpc>
                    <a:spcPct val="150000"/>
                  </a:lnSpc>
                </a:pPr>
                <a:r>
                  <a:rPr lang="en-US" sz="4000" b="1">
                    <a:solidFill>
                      <a:prstClr val="black"/>
                    </a:solidFill>
                    <a:latin typeface="Arial" panose="020B0604020202020204" pitchFamily="34" charset="0"/>
                    <a:ea typeface="Times New Roman" panose="02020603050405020304" pitchFamily="18" charset="0"/>
                    <a:cs typeface="Arial" panose="020B0604020202020204" pitchFamily="34" charset="0"/>
                  </a:rPr>
                  <a:t>Công thức:</a:t>
                </a: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Một cung của đường tròn bán kính </a:t>
                </a:r>
                <a14:m>
                  <m:oMath xmlns:m="http://schemas.openxmlformats.org/officeDocument/2006/math">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𝑅</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và có số đo </a:t>
                </a:r>
                <a14:m>
                  <m:oMath xmlns:m="http://schemas.openxmlformats.org/officeDocument/2006/math">
                    <m:r>
                      <m:rPr>
                        <m:sty m:val="p"/>
                      </m:rP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rad thì có độ dài </a:t>
                </a:r>
                <a14:m>
                  <m:oMath xmlns:m="http://schemas.openxmlformats.org/officeDocument/2006/math">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l</m:t>
                    </m:r>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Rα</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19" name="Google Shape;136;p4"/>
              <p:cNvSpPr>
                <a:spLocks noRot="1" noChangeAspect="1" noMove="1" noResize="1" noEditPoints="1" noAdjustHandles="1" noChangeArrowheads="1" noChangeShapeType="1" noTextEdit="1"/>
              </p:cNvSpPr>
              <p:nvPr/>
            </p:nvSpPr>
            <p:spPr>
              <a:xfrm>
                <a:off x="1968355" y="7734300"/>
                <a:ext cx="14405790" cy="2057400"/>
              </a:xfrm>
              <a:prstGeom prst="wedgeRoundRectCallout">
                <a:avLst>
                  <a:gd name="adj1" fmla="val -13256"/>
                  <a:gd name="adj2" fmla="val 49925"/>
                  <a:gd name="adj3" fmla="val 16667"/>
                </a:avLst>
              </a:prstGeom>
              <a:blipFill>
                <a:blip r:embed="rId12"/>
                <a:stretch>
                  <a:fillRect l="-675" r="-675" b="-3207"/>
                </a:stretch>
              </a:blipFill>
              <a:ln w="38100" cap="flat" cmpd="sng">
                <a:solidFill>
                  <a:srgbClr val="395E89"/>
                </a:solidFill>
                <a:prstDash val="dash"/>
                <a:round/>
                <a:headEnd type="none" w="sm" len="sm"/>
                <a:tailEnd type="none" w="sm" len="sm"/>
              </a:ln>
            </p:spPr>
            <p:txBody>
              <a:bodyPr/>
              <a:lstStyle/>
              <a:p>
                <a:r>
                  <a:rPr lang="en-US">
                    <a:noFill/>
                  </a:rPr>
                  <a:t> </a:t>
                </a:r>
              </a:p>
            </p:txBody>
          </p:sp>
        </mc:Fallback>
      </mc:AlternateContent>
    </p:spTree>
    <p:extLst>
      <p:ext uri="{BB962C8B-B14F-4D97-AF65-F5344CB8AC3E}">
        <p14:creationId xmlns:p14="http://schemas.microsoft.com/office/powerpoint/2010/main" val="3126041521"/>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wipe(left)">
                                      <p:cBhvr>
                                        <p:cTn id="27" dur="500"/>
                                        <p:tgtEl>
                                          <p:spTgt spid="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32" dur="500"/>
                                        <p:tgtEl>
                                          <p:spTgt spid="3">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up)">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14" grpId="0" animBg="1"/>
      <p:bldP spid="6" grpId="0"/>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11243" y="-23110"/>
            <a:ext cx="18288000" cy="10287000"/>
          </a:xfrm>
          <a:prstGeom prst="rect">
            <a:avLst/>
          </a:prstGeom>
        </p:spPr>
      </p:pic>
      <p:sp>
        <p:nvSpPr>
          <p:cNvPr id="16" name="Freeform 16"/>
          <p:cNvSpPr/>
          <p:nvPr/>
        </p:nvSpPr>
        <p:spPr>
          <a:xfrm rot="16200000">
            <a:off x="16079932" y="7972173"/>
            <a:ext cx="674795" cy="3116658"/>
          </a:xfrm>
          <a:custGeom>
            <a:avLst/>
            <a:gdLst/>
            <a:ahLst/>
            <a:cxnLst/>
            <a:rect l="l" t="t" r="r" b="b"/>
            <a:pathLst>
              <a:path w="930771" h="4254952">
                <a:moveTo>
                  <a:pt x="0" y="0"/>
                </a:moveTo>
                <a:lnTo>
                  <a:pt x="930771" y="0"/>
                </a:lnTo>
                <a:lnTo>
                  <a:pt x="930771" y="4254951"/>
                </a:lnTo>
                <a:lnTo>
                  <a:pt x="0" y="42549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8" name="Group 17"/>
          <p:cNvGrpSpPr/>
          <p:nvPr/>
        </p:nvGrpSpPr>
        <p:grpSpPr>
          <a:xfrm>
            <a:off x="2562655" y="495300"/>
            <a:ext cx="4425088" cy="1152496"/>
            <a:chOff x="6841694" y="431021"/>
            <a:chExt cx="4425088" cy="1152496"/>
          </a:xfrm>
        </p:grpSpPr>
        <p:sp>
          <p:nvSpPr>
            <p:cNvPr id="19" name="Rounded Rectangle 18"/>
            <p:cNvSpPr/>
            <p:nvPr/>
          </p:nvSpPr>
          <p:spPr>
            <a:xfrm>
              <a:off x="6841694" y="431021"/>
              <a:ext cx="4425088" cy="1152496"/>
            </a:xfrm>
            <a:prstGeom prst="roundRect">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7147810" y="431021"/>
              <a:ext cx="3810056" cy="1131079"/>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mn-cs"/>
                </a:rPr>
                <a:t>VẬN</a:t>
              </a:r>
              <a:r>
                <a:rPr kumimoji="0" lang="en-US" sz="4500" b="1" i="0" u="none" strike="noStrike" kern="1200" cap="none" spc="0" normalizeH="0" noProof="0">
                  <a:ln>
                    <a:noFill/>
                  </a:ln>
                  <a:solidFill>
                    <a:prstClr val="white"/>
                  </a:solidFill>
                  <a:effectLst/>
                  <a:uLnTx/>
                  <a:uFillTx/>
                  <a:latin typeface="Arial" panose="020B0604020202020204" pitchFamily="34" charset="0"/>
                  <a:ea typeface="Times New Roman" panose="02020603050405020304" pitchFamily="18" charset="0"/>
                  <a:cs typeface="+mn-cs"/>
                </a:rPr>
                <a:t> DỤNG 1</a:t>
              </a:r>
              <a:endParaRPr kumimoji="0" lang="en-US" sz="45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sp>
        <p:nvSpPr>
          <p:cNvPr id="21" name="Rectangle 20"/>
          <p:cNvSpPr/>
          <p:nvPr/>
        </p:nvSpPr>
        <p:spPr>
          <a:xfrm>
            <a:off x="7248710" y="733396"/>
            <a:ext cx="8133958" cy="707886"/>
          </a:xfrm>
          <a:prstGeom prst="rect">
            <a:avLst/>
          </a:prstGeom>
        </p:spPr>
        <p:txBody>
          <a:bodyPr wrap="none">
            <a:spAutoFit/>
          </a:bodyPr>
          <a:lstStyle/>
          <a:p>
            <a:r>
              <a:rPr lang="en-US" sz="4000">
                <a:solidFill>
                  <a:prstClr val="black"/>
                </a:solidFill>
                <a:latin typeface="Arial" panose="020B0604020202020204" pitchFamily="34" charset="0"/>
                <a:cs typeface="Arial" panose="020B0604020202020204" pitchFamily="34" charset="0"/>
              </a:rPr>
              <a:t>Giải bài toán ở </a:t>
            </a:r>
            <a:r>
              <a:rPr lang="en-US" sz="4000" i="1">
                <a:solidFill>
                  <a:prstClr val="black"/>
                </a:solidFill>
                <a:latin typeface="Arial" panose="020B0604020202020204" pitchFamily="34" charset="0"/>
                <a:cs typeface="Arial" panose="020B0604020202020204" pitchFamily="34" charset="0"/>
              </a:rPr>
              <a:t>tình huống mở đầu.</a:t>
            </a:r>
            <a:endParaRPr lang="en-US" sz="4000" i="1"/>
          </a:p>
        </p:txBody>
      </p:sp>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58800" y="3115369"/>
            <a:ext cx="3974386" cy="4211074"/>
          </a:xfrm>
          <a:prstGeom prst="rect">
            <a:avLst/>
          </a:prstGeom>
        </p:spPr>
      </p:pic>
      <mc:AlternateContent xmlns:mc="http://schemas.openxmlformats.org/markup-compatibility/2006" xmlns:a14="http://schemas.microsoft.com/office/drawing/2010/main">
        <mc:Choice Requires="a14">
          <p:sp>
            <p:nvSpPr>
              <p:cNvPr id="25" name="Rectangle 24"/>
              <p:cNvSpPr/>
              <p:nvPr/>
            </p:nvSpPr>
            <p:spPr>
              <a:xfrm>
                <a:off x="1219200" y="2957052"/>
                <a:ext cx="11887200" cy="3170099"/>
              </a:xfrm>
              <a:prstGeom prst="rect">
                <a:avLst/>
              </a:prstGeom>
            </p:spPr>
            <p:txBody>
              <a:bodyPr wrap="square">
                <a:spAutoFit/>
              </a:bodyPr>
              <a:lstStyle/>
              <a:p>
                <a:pPr lvl="0">
                  <a:lnSpc>
                    <a:spcPct val="150000"/>
                  </a:lnSpc>
                </a:pPr>
                <a:r>
                  <a:rPr lang="en-US" sz="4000">
                    <a:solidFill>
                      <a:prstClr val="black"/>
                    </a:solidFill>
                    <a:latin typeface="Arial" panose="020B0604020202020204" pitchFamily="34" charset="0"/>
                    <a:cs typeface="Arial" panose="020B0604020202020204" pitchFamily="34" charset="0"/>
                  </a:rPr>
                  <a:t>Bán kính quỹ đạo của trạm vũ trụ quốc tế là </a:t>
                </a:r>
              </a:p>
              <a:p>
                <a:pPr lvl="0" algn="ctr">
                  <a:lnSpc>
                    <a:spcPct val="150000"/>
                  </a:lnSpc>
                </a:pPr>
                <a14:m>
                  <m:oMathPara xmlns:m="http://schemas.openxmlformats.org/officeDocument/2006/math">
                    <m:oMathParaPr>
                      <m:jc m:val="centerGroup"/>
                    </m:oMathParaPr>
                    <m:oMath xmlns:m="http://schemas.openxmlformats.org/officeDocument/2006/math">
                      <m:r>
                        <a:rPr lang="en-US" sz="4000" i="1" smtClean="0">
                          <a:solidFill>
                            <a:prstClr val="black"/>
                          </a:solidFill>
                          <a:latin typeface="Cambria Math" panose="02040503050406030204" pitchFamily="18" charset="0"/>
                          <a:cs typeface="Arial" panose="020B0604020202020204" pitchFamily="34" charset="0"/>
                        </a:rPr>
                        <m:t>𝑅</m:t>
                      </m:r>
                      <m:r>
                        <a:rPr lang="en-US" sz="4000" i="1" smtClean="0">
                          <a:solidFill>
                            <a:prstClr val="black"/>
                          </a:solidFill>
                          <a:latin typeface="Cambria Math" panose="02040503050406030204" pitchFamily="18" charset="0"/>
                          <a:cs typeface="Arial" panose="020B0604020202020204" pitchFamily="34" charset="0"/>
                        </a:rPr>
                        <m:t>=6 400+400=6 800 (</m:t>
                      </m:r>
                      <m:r>
                        <a:rPr lang="en-US" sz="4000" i="1" smtClean="0">
                          <a:solidFill>
                            <a:prstClr val="black"/>
                          </a:solidFill>
                          <a:latin typeface="Cambria Math" panose="02040503050406030204" pitchFamily="18" charset="0"/>
                          <a:cs typeface="Arial" panose="020B0604020202020204" pitchFamily="34" charset="0"/>
                        </a:rPr>
                        <m:t>𝑘𝑚</m:t>
                      </m:r>
                      <m:r>
                        <a:rPr lang="en-US" sz="4000" i="1" smtClean="0">
                          <a:solidFill>
                            <a:prstClr val="black"/>
                          </a:solidFill>
                          <a:latin typeface="Cambria Math" panose="02040503050406030204" pitchFamily="18" charset="0"/>
                          <a:cs typeface="Arial" panose="020B0604020202020204" pitchFamily="34" charset="0"/>
                        </a:rPr>
                        <m:t>)</m:t>
                      </m:r>
                    </m:oMath>
                  </m:oMathPara>
                </a14:m>
                <a:endParaRPr lang="en-US" sz="4000">
                  <a:solidFill>
                    <a:prstClr val="black"/>
                  </a:solidFill>
                  <a:latin typeface="Arial" panose="020B0604020202020204" pitchFamily="34" charset="0"/>
                  <a:cs typeface="Arial" panose="020B0604020202020204" pitchFamily="34" charset="0"/>
                </a:endParaRPr>
              </a:p>
              <a:p>
                <a:pPr lvl="0" algn="just">
                  <a:lnSpc>
                    <a:spcPct val="150000"/>
                  </a:lnSpc>
                </a:pPr>
                <a:r>
                  <a:rPr lang="en-US" sz="4000">
                    <a:solidFill>
                      <a:prstClr val="black"/>
                    </a:solidFill>
                    <a:latin typeface="Arial" panose="020B0604020202020204" pitchFamily="34" charset="0"/>
                    <a:cs typeface="Arial" panose="020B0604020202020204" pitchFamily="34" charset="0"/>
                  </a:rPr>
                  <a:t>Đổi </a:t>
                </a:r>
                <a14:m>
                  <m:oMath xmlns:m="http://schemas.openxmlformats.org/officeDocument/2006/math">
                    <m:r>
                      <a:rPr lang="en-US" sz="4000" b="0" i="1" smtClean="0">
                        <a:solidFill>
                          <a:prstClr val="black"/>
                        </a:solidFill>
                        <a:latin typeface="Cambria Math" panose="02040503050406030204" pitchFamily="18" charset="0"/>
                        <a:cs typeface="Arial" panose="020B0604020202020204" pitchFamily="34" charset="0"/>
                      </a:rPr>
                      <m:t>45</m:t>
                    </m:r>
                    <m: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°=45.</m:t>
                    </m:r>
                    <m:f>
                      <m:fPr>
                        <m:ctrlP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180</m:t>
                        </m:r>
                      </m:den>
                    </m:f>
                    <m: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en-US" sz="40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en-US"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4</m:t>
                        </m:r>
                      </m:den>
                    </m:f>
                    <m:r>
                      <a:rPr lang="en-US" sz="4000" b="0" i="0" smtClean="0">
                        <a:solidFill>
                          <a:prstClr val="black"/>
                        </a:solidFill>
                        <a:latin typeface="Cambria Math" panose="02040503050406030204" pitchFamily="18" charset="0"/>
                        <a:ea typeface="Cambria Math" panose="02040503050406030204" pitchFamily="18" charset="0"/>
                        <a:cs typeface="Arial" panose="020B0604020202020204" pitchFamily="34" charset="0"/>
                      </a:rPr>
                      <m:t> </m:t>
                    </m:r>
                    <m:r>
                      <m:rPr>
                        <m:sty m:val="p"/>
                      </m:rPr>
                      <a:rPr lang="en-US" sz="4000" b="0" i="0" smtClean="0">
                        <a:solidFill>
                          <a:prstClr val="black"/>
                        </a:solidFill>
                        <a:latin typeface="Cambria Math" panose="02040503050406030204" pitchFamily="18" charset="0"/>
                        <a:ea typeface="Cambria Math" panose="02040503050406030204" pitchFamily="18" charset="0"/>
                        <a:cs typeface="Arial" panose="020B0604020202020204" pitchFamily="34" charset="0"/>
                      </a:rPr>
                      <m:t>rad</m:t>
                    </m:r>
                  </m:oMath>
                </a14:m>
                <a:endParaRPr lang="en-US" sz="4000">
                  <a:solidFill>
                    <a:prstClr val="black"/>
                  </a:solidFill>
                  <a:latin typeface="Arial" panose="020B0604020202020204" pitchFamily="34" charset="0"/>
                  <a:cs typeface="Arial" panose="020B0604020202020204" pitchFamily="34" charset="0"/>
                </a:endParaRPr>
              </a:p>
            </p:txBody>
          </p:sp>
        </mc:Choice>
        <mc:Fallback xmlns="">
          <p:sp>
            <p:nvSpPr>
              <p:cNvPr id="25" name="Rectangle 24"/>
              <p:cNvSpPr>
                <a:spLocks noRot="1" noChangeAspect="1" noMove="1" noResize="1" noEditPoints="1" noAdjustHandles="1" noChangeArrowheads="1" noChangeShapeType="1" noTextEdit="1"/>
              </p:cNvSpPr>
              <p:nvPr/>
            </p:nvSpPr>
            <p:spPr>
              <a:xfrm>
                <a:off x="1219200" y="2957052"/>
                <a:ext cx="11887200" cy="3170099"/>
              </a:xfrm>
              <a:prstGeom prst="rect">
                <a:avLst/>
              </a:prstGeom>
              <a:blipFill>
                <a:blip r:embed="rId12"/>
                <a:stretch>
                  <a:fillRect l="-1795"/>
                </a:stretch>
              </a:blipFill>
            </p:spPr>
            <p:txBody>
              <a:bodyPr/>
              <a:lstStyle/>
              <a:p>
                <a:r>
                  <a:rPr lang="en-US">
                    <a:noFill/>
                  </a:rPr>
                  <a:t> </a:t>
                </a:r>
              </a:p>
            </p:txBody>
          </p:sp>
        </mc:Fallback>
      </mc:AlternateContent>
      <p:sp>
        <p:nvSpPr>
          <p:cNvPr id="26" name="Oval Callout 25"/>
          <p:cNvSpPr/>
          <p:nvPr/>
        </p:nvSpPr>
        <p:spPr>
          <a:xfrm>
            <a:off x="8315277" y="1849767"/>
            <a:ext cx="1634959" cy="81788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27" name="Rectangle 26"/>
              <p:cNvSpPr/>
              <p:nvPr/>
            </p:nvSpPr>
            <p:spPr>
              <a:xfrm>
                <a:off x="2250764" y="7901748"/>
                <a:ext cx="13704757" cy="1661352"/>
              </a:xfrm>
              <a:prstGeom prst="rect">
                <a:avLst/>
              </a:prstGeom>
            </p:spPr>
            <p:txBody>
              <a:bodyPr wrap="square">
                <a:spAutoFit/>
              </a:bodyPr>
              <a:lstStyle/>
              <a:p>
                <a:pPr lvl="0" algn="just">
                  <a:lnSpc>
                    <a:spcPct val="150000"/>
                  </a:lnSpc>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rPr>
                        <m:t>𝑙</m:t>
                      </m:r>
                      <m:r>
                        <a:rPr lang="en-US" sz="4000" i="1">
                          <a:solidFill>
                            <a:prstClr val="black"/>
                          </a:solidFill>
                          <a:latin typeface="Cambria Math" panose="02040503050406030204" pitchFamily="18" charset="0"/>
                        </a:rPr>
                        <m:t>=</m:t>
                      </m:r>
                      <m:r>
                        <a:rPr lang="en-US" sz="4000" i="1">
                          <a:solidFill>
                            <a:prstClr val="black"/>
                          </a:solidFill>
                          <a:latin typeface="Cambria Math" panose="02040503050406030204" pitchFamily="18" charset="0"/>
                        </a:rPr>
                        <m:t>𝑅</m:t>
                      </m:r>
                      <m:r>
                        <a:rPr lang="en-US" sz="4000" i="1">
                          <a:solidFill>
                            <a:prstClr val="black"/>
                          </a:solidFill>
                          <a:latin typeface="Cambria Math" panose="02040503050406030204" pitchFamily="18" charset="0"/>
                          <a:ea typeface="Cambria Math" panose="02040503050406030204" pitchFamily="18" charset="0"/>
                        </a:rPr>
                        <m:t>𝛼</m:t>
                      </m:r>
                      <m:r>
                        <a:rPr lang="en-US" sz="4000" i="1">
                          <a:solidFill>
                            <a:prstClr val="black"/>
                          </a:solidFill>
                          <a:latin typeface="Cambria Math" panose="02040503050406030204" pitchFamily="18" charset="0"/>
                          <a:ea typeface="Cambria Math" panose="02040503050406030204" pitchFamily="18" charset="0"/>
                        </a:rPr>
                        <m:t>=6 800.</m:t>
                      </m:r>
                      <m:f>
                        <m:fPr>
                          <m:ctrlPr>
                            <a:rPr lang="el-GR" sz="4000" i="1">
                              <a:solidFill>
                                <a:prstClr val="black"/>
                              </a:solidFill>
                              <a:latin typeface="Cambria Math" panose="02040503050406030204" pitchFamily="18" charset="0"/>
                            </a:rPr>
                          </m:ctrlPr>
                        </m:fPr>
                        <m:num>
                          <m:r>
                            <a:rPr lang="el-GR" sz="4000" i="1">
                              <a:solidFill>
                                <a:prstClr val="black"/>
                              </a:solidFill>
                              <a:latin typeface="Cambria Math" panose="02040503050406030204" pitchFamily="18" charset="0"/>
                            </a:rPr>
                            <m:t>𝜋</m:t>
                          </m:r>
                        </m:num>
                        <m:den>
                          <m:r>
                            <a:rPr lang="en-US" sz="4000" i="1">
                              <a:solidFill>
                                <a:prstClr val="black"/>
                              </a:solidFill>
                              <a:latin typeface="Cambria Math" panose="02040503050406030204" pitchFamily="18" charset="0"/>
                            </a:rPr>
                            <m:t>4</m:t>
                          </m:r>
                        </m:den>
                      </m:f>
                      <m:r>
                        <a:rPr lang="en-US" sz="4000" i="1">
                          <a:solidFill>
                            <a:prstClr val="black"/>
                          </a:solidFill>
                          <a:latin typeface="Cambria Math" panose="02040503050406030204" pitchFamily="18" charset="0"/>
                          <a:ea typeface="Cambria Math" panose="02040503050406030204" pitchFamily="18" charset="0"/>
                        </a:rPr>
                        <m:t>≈5340,708≈5341</m:t>
                      </m:r>
                      <m:r>
                        <a:rPr lang="en-US" sz="4000" i="1">
                          <a:solidFill>
                            <a:prstClr val="black"/>
                          </a:solidFill>
                          <a:latin typeface="Cambria Math" panose="02040503050406030204" pitchFamily="18" charset="0"/>
                        </a:rPr>
                        <m:t> (</m:t>
                      </m:r>
                      <m:r>
                        <a:rPr lang="en-US" sz="4000" i="1">
                          <a:solidFill>
                            <a:prstClr val="black"/>
                          </a:solidFill>
                          <a:latin typeface="Cambria Math" panose="02040503050406030204" pitchFamily="18" charset="0"/>
                        </a:rPr>
                        <m:t>𝑘𝑚</m:t>
                      </m:r>
                      <m:r>
                        <a:rPr lang="en-US" sz="4000" i="1">
                          <a:solidFill>
                            <a:prstClr val="black"/>
                          </a:solidFill>
                          <a:latin typeface="Cambria Math" panose="02040503050406030204" pitchFamily="18" charset="0"/>
                        </a:rPr>
                        <m:t>)</m:t>
                      </m:r>
                    </m:oMath>
                  </m:oMathPara>
                </a14:m>
                <a:endParaRPr lang="en-US" sz="4000">
                  <a:solidFill>
                    <a:prstClr val="black"/>
                  </a:solidFill>
                  <a:latin typeface="Arial" panose="020B0604020202020204" pitchFamily="34" charset="0"/>
                  <a:cs typeface="Arial" panose="020B0604020202020204" pitchFamily="34" charset="0"/>
                </a:endParaRPr>
              </a:p>
            </p:txBody>
          </p:sp>
        </mc:Choice>
        <mc:Fallback xmlns="">
          <p:sp>
            <p:nvSpPr>
              <p:cNvPr id="27" name="Rectangle 26"/>
              <p:cNvSpPr>
                <a:spLocks noRot="1" noChangeAspect="1" noMove="1" noResize="1" noEditPoints="1" noAdjustHandles="1" noChangeArrowheads="1" noChangeShapeType="1" noTextEdit="1"/>
              </p:cNvSpPr>
              <p:nvPr/>
            </p:nvSpPr>
            <p:spPr>
              <a:xfrm>
                <a:off x="2250764" y="7901748"/>
                <a:ext cx="13704757" cy="1661352"/>
              </a:xfrm>
              <a:prstGeom prst="rect">
                <a:avLst/>
              </a:prstGeom>
              <a:blipFill>
                <a:blip r:embed="rId13"/>
                <a:stretch>
                  <a:fillRect/>
                </a:stretch>
              </a:blipFill>
            </p:spPr>
            <p:txBody>
              <a:bodyPr/>
              <a:lstStyle/>
              <a:p>
                <a:r>
                  <a:rPr lang="en-US">
                    <a:noFill/>
                  </a:rPr>
                  <a:t> </a:t>
                </a:r>
              </a:p>
            </p:txBody>
          </p:sp>
        </mc:Fallback>
      </mc:AlternateContent>
      <p:sp>
        <p:nvSpPr>
          <p:cNvPr id="28" name="Rectangle 27"/>
          <p:cNvSpPr/>
          <p:nvPr/>
        </p:nvSpPr>
        <p:spPr>
          <a:xfrm>
            <a:off x="1213686" y="6176308"/>
            <a:ext cx="11892714" cy="1938992"/>
          </a:xfrm>
          <a:prstGeom prst="rect">
            <a:avLst/>
          </a:prstGeom>
        </p:spPr>
        <p:txBody>
          <a:bodyPr wrap="square">
            <a:spAutoFit/>
          </a:bodyPr>
          <a:lstStyle/>
          <a:p>
            <a:pPr lvl="0" algn="just">
              <a:lnSpc>
                <a:spcPct val="150000"/>
              </a:lnSpc>
            </a:pPr>
            <a:r>
              <a:rPr lang="en-US" sz="4000">
                <a:solidFill>
                  <a:prstClr val="black"/>
                </a:solidFill>
                <a:latin typeface="Arial" panose="020B0604020202020204" pitchFamily="34" charset="0"/>
                <a:cs typeface="Arial" panose="020B0604020202020204" pitchFamily="34" charset="0"/>
              </a:rPr>
              <a:t>Vậy trong khi được trạm mặt đất theo dõi, trạm ISS đã di chuyển một quảng đường có độ dài là</a:t>
            </a:r>
          </a:p>
        </p:txBody>
      </p:sp>
      <p:pic>
        <p:nvPicPr>
          <p:cNvPr id="29" name="Picture 28"/>
          <p:cNvPicPr>
            <a:picLocks noChangeAspect="1"/>
          </p:cNvPicPr>
          <p:nvPr/>
        </p:nvPicPr>
        <p:blipFill>
          <a:blip r:embed="rId14"/>
          <a:stretch>
            <a:fillRect/>
          </a:stretch>
        </p:blipFill>
        <p:spPr>
          <a:xfrm>
            <a:off x="16154400" y="563993"/>
            <a:ext cx="1174639" cy="914678"/>
          </a:xfrm>
          <a:prstGeom prst="rect">
            <a:avLst/>
          </a:prstGeom>
        </p:spPr>
      </p:pic>
      <p:pic>
        <p:nvPicPr>
          <p:cNvPr id="30" name="Picture 29"/>
          <p:cNvPicPr>
            <a:picLocks noChangeAspect="1"/>
          </p:cNvPicPr>
          <p:nvPr/>
        </p:nvPicPr>
        <p:blipFill>
          <a:blip r:embed="rId15"/>
          <a:stretch>
            <a:fillRect/>
          </a:stretch>
        </p:blipFill>
        <p:spPr>
          <a:xfrm flipH="1">
            <a:off x="152400" y="1218984"/>
            <a:ext cx="1258762" cy="1593370"/>
          </a:xfrm>
          <a:prstGeom prst="rect">
            <a:avLst/>
          </a:prstGeom>
        </p:spPr>
      </p:pic>
    </p:spTree>
    <p:extLst>
      <p:ext uri="{BB962C8B-B14F-4D97-AF65-F5344CB8AC3E}">
        <p14:creationId xmlns:p14="http://schemas.microsoft.com/office/powerpoint/2010/main" val="160208823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00"/>
                                        <p:tgtEl>
                                          <p:spTgt spid="26"/>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up)">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5">
                                            <p:txEl>
                                              <p:pRg st="0" end="0"/>
                                            </p:txEl>
                                          </p:spTgt>
                                        </p:tgtEl>
                                        <p:attrNameLst>
                                          <p:attrName>style.visibility</p:attrName>
                                        </p:attrNameLst>
                                      </p:cBhvr>
                                      <p:to>
                                        <p:strVal val="visible"/>
                                      </p:to>
                                    </p:set>
                                    <p:animEffect transition="in" filter="fade">
                                      <p:cBhvr>
                                        <p:cTn id="21" dur="500"/>
                                        <p:tgtEl>
                                          <p:spTgt spid="25">
                                            <p:txEl>
                                              <p:pRg st="0" end="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5">
                                            <p:txEl>
                                              <p:pRg st="1" end="1"/>
                                            </p:txEl>
                                          </p:spTgt>
                                        </p:tgtEl>
                                        <p:attrNameLst>
                                          <p:attrName>style.visibility</p:attrName>
                                        </p:attrNameLst>
                                      </p:cBhvr>
                                      <p:to>
                                        <p:strVal val="visible"/>
                                      </p:to>
                                    </p:set>
                                    <p:animEffect transition="in" filter="fade">
                                      <p:cBhvr>
                                        <p:cTn id="24" dur="500"/>
                                        <p:tgtEl>
                                          <p:spTgt spid="25">
                                            <p:txEl>
                                              <p:pRg st="1" end="1"/>
                                            </p:txEl>
                                          </p:spTgt>
                                        </p:tgtEl>
                                      </p:cBhvr>
                                    </p:animEffect>
                                  </p:childTnLst>
                                </p:cTn>
                              </p:par>
                            </p:childTnLst>
                          </p:cTn>
                        </p:par>
                        <p:par>
                          <p:cTn id="25" fill="hold">
                            <p:stCondLst>
                              <p:cond delay="500"/>
                            </p:stCondLst>
                            <p:childTnLst>
                              <p:par>
                                <p:cTn id="26" presetID="53" presetClass="entr" presetSubtype="16" fill="hold" nodeType="afterEffect">
                                  <p:stCondLst>
                                    <p:cond delay="0"/>
                                  </p:stCondLst>
                                  <p:childTnLst>
                                    <p:set>
                                      <p:cBhvr>
                                        <p:cTn id="27" dur="1" fill="hold">
                                          <p:stCondLst>
                                            <p:cond delay="0"/>
                                          </p:stCondLst>
                                        </p:cTn>
                                        <p:tgtEl>
                                          <p:spTgt spid="25">
                                            <p:txEl>
                                              <p:pRg st="2" end="2"/>
                                            </p:txEl>
                                          </p:spTgt>
                                        </p:tgtEl>
                                        <p:attrNameLst>
                                          <p:attrName>style.visibility</p:attrName>
                                        </p:attrNameLst>
                                      </p:cBhvr>
                                      <p:to>
                                        <p:strVal val="visible"/>
                                      </p:to>
                                    </p:set>
                                    <p:anim calcmode="lin" valueType="num">
                                      <p:cBhvr>
                                        <p:cTn id="28" dur="500" fill="hold"/>
                                        <p:tgtEl>
                                          <p:spTgt spid="25">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25">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25">
                                            <p:txEl>
                                              <p:pRg st="2" end="2"/>
                                            </p:txEl>
                                          </p:spTgt>
                                        </p:tgtEl>
                                      </p:cBhvr>
                                    </p:animEffect>
                                  </p:childTnLst>
                                </p:cTn>
                              </p:par>
                            </p:childTnLst>
                          </p:cTn>
                        </p:par>
                        <p:par>
                          <p:cTn id="31" fill="hold">
                            <p:stCondLst>
                              <p:cond delay="1000"/>
                            </p:stCondLst>
                            <p:childTnLst>
                              <p:par>
                                <p:cTn id="32" presetID="14" presetClass="entr" presetSubtype="10" fill="hold" grpId="0" nodeType="after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randombar(horizontal)">
                                      <p:cBhvr>
                                        <p:cTn id="34" dur="500"/>
                                        <p:tgtEl>
                                          <p:spTgt spid="28"/>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randombar(horizontal)">
                                      <p:cBhvr>
                                        <p:cTn id="3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6" grpId="0" animBg="1"/>
      <p:bldP spid="27" grpId="0"/>
      <p:bldP spid="2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0"/>
            <a:ext cx="18288000" cy="10287000"/>
          </a:xfrm>
          <a:prstGeom prst="rect">
            <a:avLst/>
          </a:prstGeom>
        </p:spPr>
      </p:pic>
      <p:sp>
        <p:nvSpPr>
          <p:cNvPr id="3" name="Freeform 3"/>
          <p:cNvSpPr/>
          <p:nvPr/>
        </p:nvSpPr>
        <p:spPr>
          <a:xfrm rot="21356157">
            <a:off x="1712273" y="764660"/>
            <a:ext cx="10367653" cy="7831300"/>
          </a:xfrm>
          <a:custGeom>
            <a:avLst/>
            <a:gdLst/>
            <a:ahLst/>
            <a:cxnLst/>
            <a:rect l="l" t="t" r="r" b="b"/>
            <a:pathLst>
              <a:path w="5749760" h="4024832">
                <a:moveTo>
                  <a:pt x="0" y="0"/>
                </a:moveTo>
                <a:lnTo>
                  <a:pt x="5749760" y="0"/>
                </a:lnTo>
                <a:lnTo>
                  <a:pt x="5749760" y="4024832"/>
                </a:lnTo>
                <a:lnTo>
                  <a:pt x="0" y="40248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5" name="Group 5"/>
          <p:cNvGrpSpPr/>
          <p:nvPr/>
        </p:nvGrpSpPr>
        <p:grpSpPr>
          <a:xfrm>
            <a:off x="6086311" y="1513116"/>
            <a:ext cx="1238578" cy="1265432"/>
            <a:chOff x="1813" y="-48965"/>
            <a:chExt cx="809173" cy="826717"/>
          </a:xfrm>
        </p:grpSpPr>
        <p:sp>
          <p:nvSpPr>
            <p:cNvPr id="6" name="Freeform 6"/>
            <p:cNvSpPr/>
            <p:nvPr/>
          </p:nvSpPr>
          <p:spPr>
            <a:xfrm>
              <a:off x="1813" y="-48965"/>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solidFill>
            <a:ln w="76200">
              <a:solidFill>
                <a:srgbClr val="FFF171"/>
              </a:solidFill>
            </a:ln>
          </p:spPr>
          <p:txBody>
            <a:bodyPr/>
            <a:lstStyle/>
            <a:p>
              <a:endParaRPr lang="en-US"/>
            </a:p>
          </p:txBody>
        </p:sp>
        <p:sp>
          <p:nvSpPr>
            <p:cNvPr id="7" name="TextBox 7"/>
            <p:cNvSpPr txBox="1"/>
            <p:nvPr/>
          </p:nvSpPr>
          <p:spPr>
            <a:xfrm>
              <a:off x="83210" y="174502"/>
              <a:ext cx="660400" cy="603250"/>
            </a:xfrm>
            <a:prstGeom prst="rect">
              <a:avLst/>
            </a:prstGeom>
          </p:spPr>
          <p:txBody>
            <a:bodyPr lIns="50800" tIns="50800" rIns="50800" bIns="50800" rtlCol="0" anchor="ctr"/>
            <a:lstStyle/>
            <a:p>
              <a:pPr marL="0" marR="0" lvl="0" indent="0" algn="ctr" defTabSz="914400" rtl="0" eaLnBrk="1" fontAlgn="auto" latinLnBrk="0" hangingPunct="1">
                <a:lnSpc>
                  <a:spcPts val="3099"/>
                </a:lnSpc>
                <a:spcBef>
                  <a:spcPts val="0"/>
                </a:spcBef>
                <a:spcAft>
                  <a:spcPts val="0"/>
                </a:spcAft>
                <a:buClrTx/>
                <a:buSzTx/>
                <a:buFontTx/>
                <a:buNone/>
                <a:tabLst/>
                <a:defRPr/>
              </a:pPr>
              <a:r>
                <a:rPr kumimoji="0" lang="en-US" sz="6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3</a:t>
              </a:r>
            </a:p>
          </p:txBody>
        </p:sp>
      </p:grpSp>
      <p:sp>
        <p:nvSpPr>
          <p:cNvPr id="16" name="Rectangle 15"/>
          <p:cNvSpPr/>
          <p:nvPr/>
        </p:nvSpPr>
        <p:spPr>
          <a:xfrm>
            <a:off x="2152979" y="2966978"/>
            <a:ext cx="9353221" cy="2862322"/>
          </a:xfrm>
          <a:prstGeom prst="rect">
            <a:avLst/>
          </a:prstGeom>
        </p:spPr>
        <p:txBody>
          <a:bodyPr wrap="square">
            <a:spAutoFit/>
          </a:bodyPr>
          <a:lstStyle/>
          <a:p>
            <a:pPr lvl="0" algn="ctr">
              <a:lnSpc>
                <a:spcPct val="150000"/>
              </a:lnSpc>
            </a:pPr>
            <a:r>
              <a:rPr lang="vi-VN" sz="6000" b="1">
                <a:solidFill>
                  <a:prstClr val="black"/>
                </a:solidFill>
                <a:ea typeface="Times New Roman" panose="02020603050405020304" pitchFamily="18" charset="0"/>
                <a:cs typeface="Arial" panose="020B0604020202020204" pitchFamily="34" charset="0"/>
              </a:rPr>
              <a:t>GIÁ TRỊ LƯỢNG GIÁC CỦA GÓC LƯỢNG GIÁC</a:t>
            </a:r>
            <a:endParaRPr kumimoji="0" lang="en-US" sz="6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17" name="Picture 16"/>
          <p:cNvPicPr>
            <a:picLocks noChangeAspect="1"/>
          </p:cNvPicPr>
          <p:nvPr/>
        </p:nvPicPr>
        <p:blipFill>
          <a:blip r:embed="rId5"/>
          <a:stretch>
            <a:fillRect/>
          </a:stretch>
        </p:blipFill>
        <p:spPr>
          <a:xfrm>
            <a:off x="12700251" y="1257300"/>
            <a:ext cx="3682749" cy="7487520"/>
          </a:xfrm>
          <a:prstGeom prst="rect">
            <a:avLst/>
          </a:prstGeom>
        </p:spPr>
      </p:pic>
      <p:pic>
        <p:nvPicPr>
          <p:cNvPr id="18" name="Picture 17"/>
          <p:cNvPicPr>
            <a:picLocks noChangeAspect="1"/>
          </p:cNvPicPr>
          <p:nvPr/>
        </p:nvPicPr>
        <p:blipFill>
          <a:blip r:embed="rId6"/>
          <a:stretch>
            <a:fillRect/>
          </a:stretch>
        </p:blipFill>
        <p:spPr>
          <a:xfrm>
            <a:off x="1078207" y="7810500"/>
            <a:ext cx="1371599" cy="1328306"/>
          </a:xfrm>
          <a:prstGeom prst="rect">
            <a:avLst/>
          </a:prstGeom>
        </p:spPr>
      </p:pic>
    </p:spTree>
    <p:extLst>
      <p:ext uri="{BB962C8B-B14F-4D97-AF65-F5344CB8AC3E}">
        <p14:creationId xmlns:p14="http://schemas.microsoft.com/office/powerpoint/2010/main" val="21903494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p:sp>
        <p:nvSpPr>
          <p:cNvPr id="17" name="Rectangle 16"/>
          <p:cNvSpPr/>
          <p:nvPr/>
        </p:nvSpPr>
        <p:spPr>
          <a:xfrm>
            <a:off x="4265951" y="1186071"/>
            <a:ext cx="9601200" cy="1061829"/>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lvl="0" algn="ctr">
              <a:lnSpc>
                <a:spcPct val="150000"/>
              </a:lnSpc>
              <a:spcAft>
                <a:spcPts val="800"/>
              </a:spcAft>
            </a:pPr>
            <a:r>
              <a:rPr lang="vi-VN" sz="4200" b="1">
                <a:solidFill>
                  <a:prstClr val="white"/>
                </a:solidFill>
                <a:ea typeface="Times New Roman" panose="02020603050405020304" pitchFamily="18" charset="0"/>
                <a:cs typeface="Arial" panose="020B0604020202020204" pitchFamily="34" charset="0"/>
              </a:rPr>
              <a:t>a) Đường tròn lượng giác</a:t>
            </a:r>
            <a:endParaRPr kumimoji="0" lang="en-US" sz="42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20" name="Picture 19"/>
          <p:cNvPicPr>
            <a:picLocks noChangeAspect="1"/>
          </p:cNvPicPr>
          <p:nvPr/>
        </p:nvPicPr>
        <p:blipFill>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219200" y="2628900"/>
            <a:ext cx="979790" cy="914400"/>
          </a:xfrm>
          <a:prstGeom prst="rect">
            <a:avLst/>
          </a:prstGeom>
        </p:spPr>
      </p:pic>
      <p:sp>
        <p:nvSpPr>
          <p:cNvPr id="21" name="TextBox 20"/>
          <p:cNvSpPr txBox="1"/>
          <p:nvPr/>
        </p:nvSpPr>
        <p:spPr>
          <a:xfrm>
            <a:off x="2220121" y="2757205"/>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HĐ 4:</a:t>
            </a:r>
            <a:endParaRPr kumimoji="0" lang="en-US" sz="40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5" name="Rectangle 24"/>
              <p:cNvSpPr/>
              <p:nvPr/>
            </p:nvSpPr>
            <p:spPr>
              <a:xfrm>
                <a:off x="1143000" y="3543665"/>
                <a:ext cx="16023131" cy="6135462"/>
              </a:xfrm>
              <a:prstGeom prst="rect">
                <a:avLst/>
              </a:prstGeom>
            </p:spPr>
            <p:txBody>
              <a:bodyPr wrap="square">
                <a:spAutoFit/>
              </a:bodyPr>
              <a:lstStyle/>
              <a:p>
                <a:pPr algn="just">
                  <a:lnSpc>
                    <a:spcPct val="150000"/>
                  </a:lnSpc>
                </a:pPr>
                <a:r>
                  <a:rPr lang="vi-VN" sz="3800">
                    <a:solidFill>
                      <a:srgbClr val="000000"/>
                    </a:solidFill>
                  </a:rPr>
                  <a:t>Trong mặt phẳng tọa độ vẽ đường tròn tâm </a:t>
                </a:r>
                <a:r>
                  <a:rPr lang="vi-VN" sz="3800" i="1">
                    <a:solidFill>
                      <a:srgbClr val="000000"/>
                    </a:solidFill>
                  </a:rPr>
                  <a:t>O </a:t>
                </a:r>
                <a:r>
                  <a:rPr lang="vi-VN" sz="3800">
                    <a:solidFill>
                      <a:srgbClr val="000000"/>
                    </a:solidFill>
                  </a:rPr>
                  <a:t>bán kính </a:t>
                </a:r>
                <a:r>
                  <a:rPr lang="vi-VN" sz="3800" i="1">
                    <a:solidFill>
                      <a:srgbClr val="000000"/>
                    </a:solidFill>
                  </a:rPr>
                  <a:t>R = 1.</a:t>
                </a:r>
                <a:r>
                  <a:rPr lang="vi-VN" sz="3800">
                    <a:solidFill>
                      <a:srgbClr val="000000"/>
                    </a:solidFill>
                  </a:rPr>
                  <a:t> Chọn điểm gốc của đường tròn là giao điểm  của đường tròn với trục . Ta quy ước chiều dương của đường tròn là chiều ngược chiều quay của kim đồng hồ và chiều âm là chiều quay của kim đồng hồ.</a:t>
                </a:r>
              </a:p>
              <a:p>
                <a:pPr algn="just">
                  <a:lnSpc>
                    <a:spcPct val="150000"/>
                  </a:lnSpc>
                </a:pPr>
                <a:r>
                  <a:rPr lang="en-US" sz="3800">
                    <a:solidFill>
                      <a:srgbClr val="000000"/>
                    </a:solidFill>
                  </a:rPr>
                  <a:t>a) </a:t>
                </a:r>
                <a:r>
                  <a:rPr lang="vi-VN" sz="3800">
                    <a:solidFill>
                      <a:srgbClr val="000000"/>
                    </a:solidFill>
                  </a:rPr>
                  <a:t>Xác định điểm trên đường tròn sao cho </a:t>
                </a:r>
                <a14:m>
                  <m:oMath xmlns:m="http://schemas.openxmlformats.org/officeDocument/2006/math">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𝑠</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đ(</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𝑂𝐴</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𝑂𝑀</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 </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oMath>
                </a14:m>
                <a:endParaRPr lang="en-US" sz="3800">
                  <a:solidFill>
                    <a:srgbClr val="000000"/>
                  </a:solidFill>
                </a:endParaRPr>
              </a:p>
              <a:p>
                <a:pPr algn="just">
                  <a:lnSpc>
                    <a:spcPct val="150000"/>
                  </a:lnSpc>
                </a:pPr>
                <a:r>
                  <a:rPr lang="vi-VN" sz="3800">
                    <a:solidFill>
                      <a:srgbClr val="000000"/>
                    </a:solidFill>
                  </a:rPr>
                  <a:t>b) Xác định điểm trên đường tròn sao cho </a:t>
                </a:r>
                <a14:m>
                  <m:oMath xmlns:m="http://schemas.openxmlformats.org/officeDocument/2006/math">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𝑠</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đ(</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𝑂𝐴</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𝑂𝑁</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 </m:t>
                    </m:r>
                    <m:r>
                      <a:rPr lang="en-US" sz="38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b="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7</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oMath>
                </a14:m>
                <a:endParaRPr lang="el-GR" sz="3800">
                  <a:solidFill>
                    <a:srgbClr val="000000"/>
                  </a:solidFill>
                </a:endParaRPr>
              </a:p>
            </p:txBody>
          </p:sp>
        </mc:Choice>
        <mc:Fallback xmlns="">
          <p:sp>
            <p:nvSpPr>
              <p:cNvPr id="25" name="Rectangle 24"/>
              <p:cNvSpPr>
                <a:spLocks noRot="1" noChangeAspect="1" noMove="1" noResize="1" noEditPoints="1" noAdjustHandles="1" noChangeArrowheads="1" noChangeShapeType="1" noTextEdit="1"/>
              </p:cNvSpPr>
              <p:nvPr/>
            </p:nvSpPr>
            <p:spPr>
              <a:xfrm>
                <a:off x="1143000" y="3543665"/>
                <a:ext cx="16023131" cy="6135462"/>
              </a:xfrm>
              <a:prstGeom prst="rect">
                <a:avLst/>
              </a:prstGeom>
              <a:blipFill>
                <a:blip r:embed="rId5"/>
                <a:stretch>
                  <a:fillRect l="-1256" r="-1218"/>
                </a:stretch>
              </a:blipFill>
            </p:spPr>
            <p:txBody>
              <a:bodyPr/>
              <a:lstStyle/>
              <a:p>
                <a:r>
                  <a:rPr lang="en-US">
                    <a:noFill/>
                  </a:rPr>
                  <a:t> </a:t>
                </a:r>
              </a:p>
            </p:txBody>
          </p:sp>
        </mc:Fallback>
      </mc:AlternateContent>
      <p:pic>
        <p:nvPicPr>
          <p:cNvPr id="27" name="Picture 26"/>
          <p:cNvPicPr>
            <a:picLocks noChangeAspect="1"/>
          </p:cNvPicPr>
          <p:nvPr/>
        </p:nvPicPr>
        <p:blipFill>
          <a:blip r:embed="rId6"/>
          <a:stretch>
            <a:fillRect/>
          </a:stretch>
        </p:blipFill>
        <p:spPr>
          <a:xfrm>
            <a:off x="16192500" y="552450"/>
            <a:ext cx="1333500" cy="2000250"/>
          </a:xfrm>
          <a:prstGeom prst="rect">
            <a:avLst/>
          </a:prstGeom>
        </p:spPr>
      </p:pic>
      <p:pic>
        <p:nvPicPr>
          <p:cNvPr id="28" name="Picture 27"/>
          <p:cNvPicPr>
            <a:picLocks noChangeAspect="1"/>
          </p:cNvPicPr>
          <p:nvPr/>
        </p:nvPicPr>
        <p:blipFill>
          <a:blip r:embed="rId7"/>
          <a:stretch>
            <a:fillRect/>
          </a:stretch>
        </p:blipFill>
        <p:spPr>
          <a:xfrm>
            <a:off x="-461056" y="1221053"/>
            <a:ext cx="1677758" cy="1118505"/>
          </a:xfrm>
          <a:prstGeom prst="rect">
            <a:avLst/>
          </a:prstGeom>
        </p:spPr>
      </p:pic>
      <p:pic>
        <p:nvPicPr>
          <p:cNvPr id="30" name="Picture 29"/>
          <p:cNvPicPr>
            <a:picLocks noChangeAspect="1"/>
          </p:cNvPicPr>
          <p:nvPr/>
        </p:nvPicPr>
        <p:blipFill>
          <a:blip r:embed="rId8"/>
          <a:stretch>
            <a:fillRect/>
          </a:stretch>
        </p:blipFill>
        <p:spPr>
          <a:xfrm>
            <a:off x="16476170" y="9182100"/>
            <a:ext cx="1354630" cy="866447"/>
          </a:xfrm>
          <a:prstGeom prst="rect">
            <a:avLst/>
          </a:prstGeom>
        </p:spPr>
      </p:pic>
    </p:spTree>
    <p:extLst>
      <p:ext uri="{BB962C8B-B14F-4D97-AF65-F5344CB8AC3E}">
        <p14:creationId xmlns:p14="http://schemas.microsoft.com/office/powerpoint/2010/main" val="333936777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anim calcmode="lin" valueType="num">
                                      <p:cBhvr>
                                        <p:cTn id="15" dur="500" fill="hold"/>
                                        <p:tgtEl>
                                          <p:spTgt spid="25"/>
                                        </p:tgtEl>
                                        <p:attrNameLst>
                                          <p:attrName>ppt_x</p:attrName>
                                        </p:attrNameLst>
                                      </p:cBhvr>
                                      <p:tavLst>
                                        <p:tav tm="0">
                                          <p:val>
                                            <p:strVal val="#ppt_x"/>
                                          </p:val>
                                        </p:tav>
                                        <p:tav tm="100000">
                                          <p:val>
                                            <p:strVal val="#ppt_x"/>
                                          </p:val>
                                        </p:tav>
                                      </p:tavLst>
                                    </p:anim>
                                    <p:anim calcmode="lin" valueType="num">
                                      <p:cBhvr>
                                        <p:cTn id="16"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biLevel thresh="25000"/>
          </a:blip>
          <a:srcRect t="43749"/>
          <a:stretch>
            <a:fillRect/>
          </a:stretch>
        </p:blipFill>
        <p:spPr>
          <a:xfrm>
            <a:off x="0" y="0"/>
            <a:ext cx="18288000" cy="10287000"/>
          </a:xfrm>
          <a:prstGeom prst="rect">
            <a:avLst/>
          </a:prstGeom>
        </p:spPr>
      </p:pic>
      <p:sp>
        <p:nvSpPr>
          <p:cNvPr id="18" name="Oval Callout 17"/>
          <p:cNvSpPr/>
          <p:nvPr/>
        </p:nvSpPr>
        <p:spPr>
          <a:xfrm>
            <a:off x="1730753" y="1181100"/>
            <a:ext cx="1698247" cy="914400"/>
          </a:xfrm>
          <a:prstGeom prst="wedgeEllipseCallout">
            <a:avLst/>
          </a:prstGeom>
          <a:solidFill>
            <a:schemeClr val="tx2"/>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27" name="Picture 26"/>
          <p:cNvPicPr>
            <a:picLocks noChangeAspect="1"/>
          </p:cNvPicPr>
          <p:nvPr/>
        </p:nvPicPr>
        <p:blipFill>
          <a:blip r:embed="rId3"/>
          <a:stretch>
            <a:fillRect/>
          </a:stretch>
        </p:blipFill>
        <p:spPr>
          <a:xfrm>
            <a:off x="15849600" y="459642"/>
            <a:ext cx="1842749" cy="1178658"/>
          </a:xfrm>
          <a:prstGeom prst="rect">
            <a:avLst/>
          </a:prstGeom>
        </p:spPr>
      </p:pic>
      <p:pic>
        <p:nvPicPr>
          <p:cNvPr id="28" name="Picture 27"/>
          <p:cNvPicPr>
            <a:picLocks noChangeAspect="1"/>
          </p:cNvPicPr>
          <p:nvPr/>
        </p:nvPicPr>
        <p:blipFill>
          <a:blip r:embed="rId4"/>
          <a:stretch>
            <a:fillRect/>
          </a:stretch>
        </p:blipFill>
        <p:spPr>
          <a:xfrm flipH="1">
            <a:off x="7848600" y="7277100"/>
            <a:ext cx="1846911" cy="2575754"/>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708268" y="2547806"/>
                <a:ext cx="8499434" cy="4576894"/>
              </a:xfrm>
              <a:prstGeom prst="rect">
                <a:avLst/>
              </a:prstGeom>
            </p:spPr>
            <p:txBody>
              <a:bodyPr wrap="square">
                <a:spAutoFit/>
              </a:bodyPr>
              <a:lstStyle/>
              <a:p>
                <a:pPr algn="just">
                  <a:lnSpc>
                    <a:spcPct val="150000"/>
                  </a:lnSpc>
                </a:pPr>
                <a:r>
                  <a:rPr lang="en-US" sz="4000">
                    <a:latin typeface="Arial" panose="020B0604020202020204" pitchFamily="34" charset="0"/>
                    <a:ea typeface="Times New Roman" panose="02020603050405020304" pitchFamily="18" charset="0"/>
                    <a:cs typeface="Arial" panose="020B0604020202020204" pitchFamily="34" charset="0"/>
                  </a:rPr>
                  <a:t>a) Ta có: </a:t>
                </a:r>
                <a14:m>
                  <m:oMath xmlns:m="http://schemas.openxmlformats.org/officeDocument/2006/math">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𝑠</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đ</m:t>
                    </m:r>
                    <m:d>
                      <m:d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d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𝑂𝐴</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𝑂𝑀</m:t>
                        </m:r>
                      </m:e>
                    </m:d>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r>
                      <a:rPr lang="en-US" sz="40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4</m:t>
                        </m:r>
                      </m:den>
                    </m:f>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4000">
                    <a:effectLst/>
                    <a:latin typeface="Arial" panose="020B0604020202020204" pitchFamily="34" charset="0"/>
                    <a:ea typeface="Times New Roman" panose="02020603050405020304" pitchFamily="18" charset="0"/>
                    <a:cs typeface="Arial" panose="020B0604020202020204" pitchFamily="34" charset="0"/>
                  </a:rPr>
                  <a:t>Điểm M trên đường tròn sao cho </a:t>
                </a:r>
                <a14:m>
                  <m:oMath xmlns:m="http://schemas.openxmlformats.org/officeDocument/2006/math">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𝑠</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đ(</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𝑂𝐴</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𝑂𝑀</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 = </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oMath>
                </a14:m>
                <a:r>
                  <a:rPr lang="en-US" sz="4000">
                    <a:effectLst/>
                    <a:latin typeface="Arial" panose="020B0604020202020204" pitchFamily="34" charset="0"/>
                    <a:ea typeface="Times New Roman" panose="02020603050405020304" pitchFamily="18" charset="0"/>
                    <a:cs typeface="Arial" panose="020B0604020202020204" pitchFamily="34" charset="0"/>
                  </a:rPr>
                  <a:t> được xác định như trên hình vẽ :</a:t>
                </a:r>
              </a:p>
            </p:txBody>
          </p:sp>
        </mc:Choice>
        <mc:Fallback xmlns="">
          <p:sp>
            <p:nvSpPr>
              <p:cNvPr id="3" name="Rectangle 2"/>
              <p:cNvSpPr>
                <a:spLocks noRot="1" noChangeAspect="1" noMove="1" noResize="1" noEditPoints="1" noAdjustHandles="1" noChangeArrowheads="1" noChangeShapeType="1" noTextEdit="1"/>
              </p:cNvSpPr>
              <p:nvPr/>
            </p:nvSpPr>
            <p:spPr>
              <a:xfrm>
                <a:off x="1708268" y="2547806"/>
                <a:ext cx="8499434" cy="4576894"/>
              </a:xfrm>
              <a:prstGeom prst="rect">
                <a:avLst/>
              </a:prstGeom>
              <a:blipFill>
                <a:blip r:embed="rId5"/>
                <a:stretch>
                  <a:fillRect l="-2511" r="-2582" b="-2264"/>
                </a:stretch>
              </a:blipFill>
            </p:spPr>
            <p:txBody>
              <a:bodyPr/>
              <a:lstStyle/>
              <a:p>
                <a:r>
                  <a:rPr lang="en-US">
                    <a:noFill/>
                  </a:rPr>
                  <a:t> </a:t>
                </a:r>
              </a:p>
            </p:txBody>
          </p:sp>
        </mc:Fallback>
      </mc:AlternateContent>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20000"/>
                    </a14:imgEffect>
                  </a14:imgLayer>
                </a14:imgProps>
              </a:ext>
            </a:extLst>
          </a:blip>
          <a:stretch>
            <a:fillRect/>
          </a:stretch>
        </p:blipFill>
        <p:spPr>
          <a:xfrm>
            <a:off x="11353800" y="2324100"/>
            <a:ext cx="5788102" cy="5437734"/>
          </a:xfrm>
          <a:prstGeom prst="rect">
            <a:avLst/>
          </a:prstGeom>
        </p:spPr>
      </p:pic>
    </p:spTree>
    <p:extLst>
      <p:ext uri="{BB962C8B-B14F-4D97-AF65-F5344CB8AC3E}">
        <p14:creationId xmlns:p14="http://schemas.microsoft.com/office/powerpoint/2010/main" val="114168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biLevel thresh="25000"/>
          </a:blip>
          <a:srcRect t="43749"/>
          <a:stretch>
            <a:fillRect/>
          </a:stretch>
        </p:blipFill>
        <p:spPr>
          <a:xfrm>
            <a:off x="0" y="0"/>
            <a:ext cx="18288000" cy="10287000"/>
          </a:xfrm>
          <a:prstGeom prst="rect">
            <a:avLst/>
          </a:prstGeom>
        </p:spPr>
      </p:pic>
      <p:sp>
        <p:nvSpPr>
          <p:cNvPr id="18" name="Oval Callout 17"/>
          <p:cNvSpPr/>
          <p:nvPr/>
        </p:nvSpPr>
        <p:spPr>
          <a:xfrm>
            <a:off x="1730753" y="1181100"/>
            <a:ext cx="1698247" cy="914400"/>
          </a:xfrm>
          <a:prstGeom prst="wedgeEllipseCallout">
            <a:avLst/>
          </a:prstGeom>
          <a:solidFill>
            <a:schemeClr val="tx2"/>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27" name="Picture 26"/>
          <p:cNvPicPr>
            <a:picLocks noChangeAspect="1"/>
          </p:cNvPicPr>
          <p:nvPr/>
        </p:nvPicPr>
        <p:blipFill>
          <a:blip r:embed="rId3"/>
          <a:stretch>
            <a:fillRect/>
          </a:stretch>
        </p:blipFill>
        <p:spPr>
          <a:xfrm>
            <a:off x="15849600" y="459642"/>
            <a:ext cx="1842749" cy="1178658"/>
          </a:xfrm>
          <a:prstGeom prst="rect">
            <a:avLst/>
          </a:prstGeom>
        </p:spPr>
      </p:pic>
      <p:pic>
        <p:nvPicPr>
          <p:cNvPr id="28" name="Picture 27"/>
          <p:cNvPicPr>
            <a:picLocks noChangeAspect="1"/>
          </p:cNvPicPr>
          <p:nvPr/>
        </p:nvPicPr>
        <p:blipFill>
          <a:blip r:embed="rId4"/>
          <a:stretch>
            <a:fillRect/>
          </a:stretch>
        </p:blipFill>
        <p:spPr>
          <a:xfrm flipH="1">
            <a:off x="7848600" y="7277100"/>
            <a:ext cx="1846911" cy="2575754"/>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577087" y="2547806"/>
                <a:ext cx="9416932" cy="4718279"/>
              </a:xfrm>
              <a:prstGeom prst="rect">
                <a:avLst/>
              </a:prstGeom>
            </p:spPr>
            <p:txBody>
              <a:bodyPr wrap="square">
                <a:spAutoFit/>
              </a:bodyPr>
              <a:lstStyle/>
              <a:p>
                <a:pPr algn="just">
                  <a:lnSpc>
                    <a:spcPct val="150000"/>
                  </a:lnSpc>
                  <a:spcAft>
                    <a:spcPts val="800"/>
                  </a:spcAft>
                </a:pPr>
                <a:r>
                  <a:rPr lang="en-US" sz="4000">
                    <a:latin typeface="Arial" panose="020B0604020202020204" pitchFamily="34" charset="0"/>
                    <a:ea typeface="Times New Roman" panose="02020603050405020304" pitchFamily="18" charset="0"/>
                    <a:cs typeface="Arial" panose="020B0604020202020204" pitchFamily="34" charset="0"/>
                  </a:rPr>
                  <a:t>b) Ta có: </a:t>
                </a:r>
                <a14:m>
                  <m:oMath xmlns:m="http://schemas.openxmlformats.org/officeDocument/2006/math">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𝑠</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đ(</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𝑂𝐴</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𝑂𝑁</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 = </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7</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d>
                      <m:d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Cambria Math" panose="02040503050406030204" pitchFamily="18" charset="0"/>
                                <a:cs typeface="Times New Roman" panose="02020603050405020304" pitchFamily="18" charset="0"/>
                              </a:rPr>
                              <m:t>3</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4</m:t>
                            </m:r>
                          </m:den>
                        </m:f>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e>
                    </m:d>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en-US" sz="4000">
                    <a:effectLst/>
                    <a:latin typeface="Arial" panose="020B0604020202020204" pitchFamily="34" charset="0"/>
                    <a:ea typeface="Times New Roman" panose="02020603050405020304" pitchFamily="18" charset="0"/>
                    <a:cs typeface="Arial" panose="020B0604020202020204" pitchFamily="34" charset="0"/>
                  </a:rPr>
                  <a:t>Điểm N trên đường tròn sao cho </a:t>
                </a:r>
                <a14:m>
                  <m:oMath xmlns:m="http://schemas.openxmlformats.org/officeDocument/2006/math">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𝑠</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đ(</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𝑂𝐴</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𝑂𝑁</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 = </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7</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oMath>
                </a14:m>
                <a:r>
                  <a:rPr lang="en-US" sz="4000">
                    <a:effectLst/>
                    <a:latin typeface="Arial" panose="020B0604020202020204" pitchFamily="34" charset="0"/>
                    <a:ea typeface="Times New Roman" panose="02020603050405020304" pitchFamily="18" charset="0"/>
                    <a:cs typeface="Arial" panose="020B0604020202020204" pitchFamily="34" charset="0"/>
                  </a:rPr>
                  <a:t> được xác định như trên hình vẽ:</a:t>
                </a:r>
              </a:p>
            </p:txBody>
          </p:sp>
        </mc:Choice>
        <mc:Fallback xmlns="">
          <p:sp>
            <p:nvSpPr>
              <p:cNvPr id="3" name="Rectangle 2"/>
              <p:cNvSpPr>
                <a:spLocks noRot="1" noChangeAspect="1" noMove="1" noResize="1" noEditPoints="1" noAdjustHandles="1" noChangeArrowheads="1" noChangeShapeType="1" noTextEdit="1"/>
              </p:cNvSpPr>
              <p:nvPr/>
            </p:nvSpPr>
            <p:spPr>
              <a:xfrm>
                <a:off x="1577087" y="2547806"/>
                <a:ext cx="9416932" cy="4718279"/>
              </a:xfrm>
              <a:prstGeom prst="rect">
                <a:avLst/>
              </a:prstGeom>
              <a:blipFill>
                <a:blip r:embed="rId6"/>
                <a:stretch>
                  <a:fillRect l="-2332" r="-2332" b="-775"/>
                </a:stretch>
              </a:blipFill>
            </p:spPr>
            <p:txBody>
              <a:bodyPr/>
              <a:lstStyle/>
              <a:p>
                <a:r>
                  <a:rPr lang="en-US">
                    <a:noFill/>
                  </a:rPr>
                  <a:t> </a:t>
                </a:r>
              </a:p>
            </p:txBody>
          </p:sp>
        </mc:Fallback>
      </mc:AlternateContent>
      <p:pic>
        <p:nvPicPr>
          <p:cNvPr id="5" name="Picture 4"/>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tretch>
            <a:fillRect/>
          </a:stretch>
        </p:blipFill>
        <p:spPr>
          <a:xfrm>
            <a:off x="11679819" y="2445453"/>
            <a:ext cx="5465181" cy="4984047"/>
          </a:xfrm>
          <a:prstGeom prst="rect">
            <a:avLst/>
          </a:prstGeom>
        </p:spPr>
      </p:pic>
    </p:spTree>
    <p:extLst>
      <p:ext uri="{BB962C8B-B14F-4D97-AF65-F5344CB8AC3E}">
        <p14:creationId xmlns:p14="http://schemas.microsoft.com/office/powerpoint/2010/main" val="1354183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biLevel thresh="25000"/>
          </a:blip>
          <a:srcRect b="43750"/>
          <a:stretch>
            <a:fillRect/>
          </a:stretch>
        </p:blipFill>
        <p:spPr>
          <a:xfrm>
            <a:off x="0" y="0"/>
            <a:ext cx="18288000" cy="10287000"/>
          </a:xfrm>
          <a:prstGeom prst="rect">
            <a:avLst/>
          </a:prstGeom>
        </p:spPr>
      </p:pic>
      <p:sp>
        <p:nvSpPr>
          <p:cNvPr id="12" name="Rectangle 11"/>
          <p:cNvSpPr/>
          <p:nvPr/>
        </p:nvSpPr>
        <p:spPr>
          <a:xfrm>
            <a:off x="7239000" y="952500"/>
            <a:ext cx="4075155"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KẾT LUẬN</a:t>
            </a:r>
            <a:endPar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14" name="Picture 13"/>
          <p:cNvPicPr>
            <a:picLocks noChangeAspect="1"/>
          </p:cNvPicPr>
          <p:nvPr/>
        </p:nvPicPr>
        <p:blipFill>
          <a:blip r:embed="rId3"/>
          <a:stretch>
            <a:fillRect/>
          </a:stretch>
        </p:blipFill>
        <p:spPr>
          <a:xfrm>
            <a:off x="1065535" y="800100"/>
            <a:ext cx="1633051" cy="1430502"/>
          </a:xfrm>
          <a:prstGeom prst="rect">
            <a:avLst/>
          </a:prstGeom>
        </p:spPr>
      </p:pic>
      <p:pic>
        <p:nvPicPr>
          <p:cNvPr id="15" name="Picture 14"/>
          <p:cNvPicPr>
            <a:picLocks noChangeAspect="1"/>
          </p:cNvPicPr>
          <p:nvPr/>
        </p:nvPicPr>
        <p:blipFill>
          <a:blip r:embed="rId4"/>
          <a:stretch>
            <a:fillRect/>
          </a:stretch>
        </p:blipFill>
        <p:spPr>
          <a:xfrm>
            <a:off x="14689518" y="7561341"/>
            <a:ext cx="2280148" cy="2154159"/>
          </a:xfrm>
          <a:prstGeom prst="rect">
            <a:avLst/>
          </a:prstGeom>
        </p:spPr>
      </p:pic>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Effect>
                      <a14:brightnessContrast contrast="40000"/>
                    </a14:imgEffect>
                  </a14:imgLayer>
                </a14:imgProps>
              </a:ext>
            </a:extLst>
          </a:blip>
          <a:stretch>
            <a:fillRect/>
          </a:stretch>
        </p:blipFill>
        <p:spPr>
          <a:xfrm>
            <a:off x="12604846" y="2400300"/>
            <a:ext cx="4768754" cy="4161644"/>
          </a:xfrm>
          <a:prstGeom prst="rect">
            <a:avLst/>
          </a:prstGeom>
        </p:spPr>
      </p:pic>
      <p:pic>
        <p:nvPicPr>
          <p:cNvPr id="16" name="Picture 15"/>
          <p:cNvPicPr>
            <a:picLocks noChangeAspect="1"/>
          </p:cNvPicPr>
          <p:nvPr/>
        </p:nvPicPr>
        <p:blipFill>
          <a:blip r:embed="rId7"/>
          <a:stretch>
            <a:fillRect/>
          </a:stretch>
        </p:blipFill>
        <p:spPr>
          <a:xfrm rot="9860057" flipH="1" flipV="1">
            <a:off x="16131466" y="196682"/>
            <a:ext cx="1676400" cy="1754737"/>
          </a:xfrm>
          <a:prstGeom prst="rect">
            <a:avLst/>
          </a:prstGeom>
        </p:spPr>
      </p:pic>
      <p:sp>
        <p:nvSpPr>
          <p:cNvPr id="17" name="Google Shape;136;p4"/>
          <p:cNvSpPr/>
          <p:nvPr/>
        </p:nvSpPr>
        <p:spPr>
          <a:xfrm>
            <a:off x="946246" y="2552700"/>
            <a:ext cx="11263902" cy="7391400"/>
          </a:xfrm>
          <a:prstGeom prst="wedgeRoundRectCallout">
            <a:avLst>
              <a:gd name="adj1" fmla="val -13256"/>
              <a:gd name="adj2" fmla="val 49925"/>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marL="571500" lvl="0" indent="-571500" algn="just">
              <a:lnSpc>
                <a:spcPct val="150000"/>
              </a:lnSpc>
              <a:spcAft>
                <a:spcPts val="800"/>
              </a:spcAft>
              <a:buFontTx/>
              <a:buChar char="-"/>
              <a:defRPr/>
            </a:pPr>
            <a:r>
              <a:rPr lang="vi-VN" sz="3800">
                <a:solidFill>
                  <a:prstClr val="black"/>
                </a:solidFill>
                <a:ea typeface="Times New Roman" panose="02020603050405020304" pitchFamily="18" charset="0"/>
                <a:cs typeface="Arial" panose="020B0604020202020204" pitchFamily="34" charset="0"/>
              </a:rPr>
              <a:t>Đường tròn lượng giác là đường có tâm tại gốc tọa độ, bán kính bằng 1, được định hướng và lấy điểm A(1; 0) làm điểm gốc của đường tròn.</a:t>
            </a:r>
            <a:endParaRPr lang="en-US" sz="3800">
              <a:solidFill>
                <a:prstClr val="black"/>
              </a:solidFill>
              <a:ea typeface="Times New Roman" panose="02020603050405020304" pitchFamily="18" charset="0"/>
              <a:cs typeface="Arial" panose="020B0604020202020204" pitchFamily="34" charset="0"/>
            </a:endParaRPr>
          </a:p>
          <a:p>
            <a:pPr marL="571500" lvl="0" indent="-571500" algn="just">
              <a:lnSpc>
                <a:spcPct val="150000"/>
              </a:lnSpc>
              <a:spcAft>
                <a:spcPts val="800"/>
              </a:spcAft>
              <a:buFontTx/>
              <a:buChar char="-"/>
              <a:defRPr/>
            </a:pPr>
            <a:r>
              <a:rPr lang="vi-VN" sz="3800">
                <a:solidFill>
                  <a:prstClr val="black"/>
                </a:solidFill>
                <a:ea typeface="Times New Roman" panose="02020603050405020304" pitchFamily="18" charset="0"/>
                <a:cs typeface="Arial" panose="020B0604020202020204" pitchFamily="34" charset="0"/>
              </a:rPr>
              <a:t>Điểm trên đường tròn lượng giác biểu diễn góc lượng giác có số đo </a:t>
            </a:r>
            <a:r>
              <a:rPr lang="el-GR" sz="3800">
                <a:solidFill>
                  <a:prstClr val="black"/>
                </a:solidFill>
                <a:latin typeface="Arial" panose="020B0604020202020204" pitchFamily="34" charset="0"/>
                <a:ea typeface="Times New Roman" panose="02020603050405020304" pitchFamily="18" charset="0"/>
                <a:cs typeface="Arial" panose="020B0604020202020204" pitchFamily="34" charset="0"/>
              </a:rPr>
              <a:t>α (</a:t>
            </a:r>
            <a:r>
              <a:rPr lang="vi-VN" sz="3800">
                <a:solidFill>
                  <a:prstClr val="black"/>
                </a:solidFill>
                <a:ea typeface="Times New Roman" panose="02020603050405020304" pitchFamily="18" charset="0"/>
                <a:cs typeface="Arial" panose="020B0604020202020204" pitchFamily="34" charset="0"/>
              </a:rPr>
              <a:t>độ hoặc rađian) là điểm M trên đường tròn lượng giác sao cho sđ(OA, OM) = </a:t>
            </a:r>
            <a:r>
              <a:rPr lang="el-GR" sz="3800">
                <a:solidFill>
                  <a:prstClr val="black"/>
                </a:solidFill>
                <a:latin typeface="Arial" panose="020B0604020202020204" pitchFamily="34" charset="0"/>
                <a:ea typeface="Times New Roman" panose="02020603050405020304" pitchFamily="18" charset="0"/>
                <a:cs typeface="Arial" panose="020B0604020202020204" pitchFamily="34" charset="0"/>
              </a:rPr>
              <a:t>α.</a:t>
            </a:r>
          </a:p>
        </p:txBody>
      </p:sp>
    </p:spTree>
    <p:extLst>
      <p:ext uri="{BB962C8B-B14F-4D97-AF65-F5344CB8AC3E}">
        <p14:creationId xmlns:p14="http://schemas.microsoft.com/office/powerpoint/2010/main" val="1823971097"/>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t="43749"/>
          <a:stretch>
            <a:fillRect/>
          </a:stretch>
        </p:blipFill>
        <p:spPr>
          <a:xfrm>
            <a:off x="0" y="0"/>
            <a:ext cx="18288000" cy="10287000"/>
          </a:xfrm>
          <a:prstGeom prst="rect">
            <a:avLst/>
          </a:prstGeom>
        </p:spPr>
      </p:pic>
      <p:grpSp>
        <p:nvGrpSpPr>
          <p:cNvPr id="16" name="Group 15"/>
          <p:cNvGrpSpPr/>
          <p:nvPr/>
        </p:nvGrpSpPr>
        <p:grpSpPr>
          <a:xfrm>
            <a:off x="6856628" y="485804"/>
            <a:ext cx="4574744" cy="1152496"/>
            <a:chOff x="6841694" y="431021"/>
            <a:chExt cx="4574744" cy="1152496"/>
          </a:xfrm>
        </p:grpSpPr>
        <p:sp>
          <p:nvSpPr>
            <p:cNvPr id="17" name="Rounded Rectangle 16"/>
            <p:cNvSpPr/>
            <p:nvPr/>
          </p:nvSpPr>
          <p:spPr>
            <a:xfrm>
              <a:off x="6841694" y="431021"/>
              <a:ext cx="4425088" cy="1152496"/>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7147810" y="431021"/>
              <a:ext cx="4268628" cy="1131079"/>
            </a:xfrm>
            <a:prstGeom prst="rect">
              <a:avLst/>
            </a:prstGeom>
            <a:noFill/>
            <a:ln>
              <a:noFill/>
            </a:ln>
          </p:spPr>
          <p:style>
            <a:lnRef idx="3">
              <a:schemeClr val="lt1"/>
            </a:lnRef>
            <a:fillRef idx="1">
              <a:schemeClr val="accent6"/>
            </a:fillRef>
            <a:effectRef idx="1">
              <a:schemeClr val="accent6"/>
            </a:effectRef>
            <a:fontRef idx="minor">
              <a:schemeClr val="lt1"/>
            </a:fontRef>
          </p:style>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mn-cs"/>
                </a:rPr>
                <a:t>LUYỆN TẬP 4</a:t>
              </a:r>
              <a:endParaRPr kumimoji="0" lang="en-US" sz="45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mc:AlternateContent xmlns:mc="http://schemas.openxmlformats.org/markup-compatibility/2006" xmlns:a14="http://schemas.microsoft.com/office/drawing/2010/main">
        <mc:Choice Requires="a14">
          <p:sp>
            <p:nvSpPr>
              <p:cNvPr id="19" name="Rectangle 18"/>
              <p:cNvSpPr/>
              <p:nvPr/>
            </p:nvSpPr>
            <p:spPr>
              <a:xfrm>
                <a:off x="1371600" y="1953811"/>
                <a:ext cx="15544800" cy="2122889"/>
              </a:xfrm>
              <a:prstGeom prst="rect">
                <a:avLst/>
              </a:prstGeom>
            </p:spPr>
            <p:txBody>
              <a:bodyPr wrap="square">
                <a:spAutoFit/>
              </a:bodyPr>
              <a:lstStyle/>
              <a:p>
                <a:pPr lvl="0" algn="just">
                  <a:lnSpc>
                    <a:spcPct val="150000"/>
                  </a:lnSpc>
                  <a:defRPr/>
                </a:pPr>
                <a:r>
                  <a:rPr lang="vi-VN" sz="3800">
                    <a:solidFill>
                      <a:srgbClr val="000000"/>
                    </a:solidFill>
                    <a:latin typeface="OpenSans"/>
                  </a:rPr>
                  <a:t>Xác định điểm </a:t>
                </a:r>
                <a:r>
                  <a:rPr lang="vi-VN" sz="3800" i="1">
                    <a:solidFill>
                      <a:srgbClr val="000000"/>
                    </a:solidFill>
                    <a:latin typeface="OpenSans"/>
                  </a:rPr>
                  <a:t>M </a:t>
                </a:r>
                <a:r>
                  <a:rPr lang="vi-VN" sz="3800">
                    <a:solidFill>
                      <a:srgbClr val="000000"/>
                    </a:solidFill>
                    <a:latin typeface="OpenSans"/>
                  </a:rPr>
                  <a:t>và </a:t>
                </a:r>
                <a:r>
                  <a:rPr lang="vi-VN" sz="3800" i="1">
                    <a:solidFill>
                      <a:srgbClr val="000000"/>
                    </a:solidFill>
                    <a:latin typeface="OpenSans"/>
                  </a:rPr>
                  <a:t>N</a:t>
                </a:r>
                <a:r>
                  <a:rPr lang="vi-VN" sz="3800">
                    <a:solidFill>
                      <a:srgbClr val="000000"/>
                    </a:solidFill>
                    <a:latin typeface="OpenSans"/>
                  </a:rPr>
                  <a:t> trên đường tròn lượng giác lần lượt biểu diễn các góc lượng giác có số đo bằng </a:t>
                </a:r>
                <a14:m>
                  <m:oMath xmlns:m="http://schemas.openxmlformats.org/officeDocument/2006/math">
                    <m:r>
                      <a:rPr lang="en-US" sz="3800" b="0" i="0" smtClean="0">
                        <a:solidFill>
                          <a:prstClr val="black"/>
                        </a:solidFill>
                        <a:latin typeface="Cambria Math" panose="02040503050406030204" pitchFamily="18" charset="0"/>
                        <a:cs typeface="Arial" panose="020B0604020202020204" pitchFamily="34" charset="0"/>
                      </a:rPr>
                      <m:t>−</m:t>
                    </m:r>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cs typeface="Arial" panose="020B0604020202020204" pitchFamily="34" charset="0"/>
                          </a:rPr>
                          <m:t>13</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800" i="1">
                            <a:solidFill>
                              <a:prstClr val="black"/>
                            </a:solidFill>
                            <a:latin typeface="Cambria Math" panose="02040503050406030204" pitchFamily="18" charset="0"/>
                            <a:cs typeface="Arial" panose="020B0604020202020204" pitchFamily="34" charset="0"/>
                          </a:rPr>
                          <m:t>4</m:t>
                        </m:r>
                      </m:den>
                    </m:f>
                    <m:r>
                      <a:rPr lang="en-US" sz="3800" i="1">
                        <a:solidFill>
                          <a:prstClr val="black"/>
                        </a:solidFill>
                        <a:latin typeface="Cambria Math" panose="02040503050406030204" pitchFamily="18" charset="0"/>
                        <a:cs typeface="Arial" panose="020B0604020202020204" pitchFamily="34" charset="0"/>
                      </a:rPr>
                      <m:t>;</m:t>
                    </m:r>
                    <m:r>
                      <a:rPr lang="en-US" sz="3800" b="0" i="1" smtClean="0">
                        <a:solidFill>
                          <a:prstClr val="black"/>
                        </a:solidFill>
                        <a:latin typeface="Cambria Math" panose="02040503050406030204" pitchFamily="18" charset="0"/>
                        <a:cs typeface="Arial" panose="020B0604020202020204" pitchFamily="34" charset="0"/>
                      </a:rPr>
                      <m:t>42</m:t>
                    </m:r>
                    <m:r>
                      <a:rPr lang="en-US" sz="3800" i="1">
                        <a:solidFill>
                          <a:prstClr val="black"/>
                        </a:solidFill>
                        <a:latin typeface="Cambria Math" panose="02040503050406030204" pitchFamily="18" charset="0"/>
                        <a:cs typeface="Arial" panose="020B0604020202020204" pitchFamily="34" charset="0"/>
                      </a:rPr>
                      <m:t>0</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r>
                  <a:rPr lang="en-US" sz="3800">
                    <a:solidFill>
                      <a:prstClr val="black"/>
                    </a:solidFill>
                    <a:latin typeface="Arial" panose="020B0604020202020204" pitchFamily="34" charset="0"/>
                    <a:cs typeface="Arial" panose="020B0604020202020204" pitchFamily="34" charset="0"/>
                  </a:rPr>
                  <a:t>.</a:t>
                </a:r>
                <a:endParaRPr kumimoji="0" lang="en-US" sz="3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1371600" y="1953811"/>
                <a:ext cx="15544800" cy="2122889"/>
              </a:xfrm>
              <a:prstGeom prst="rect">
                <a:avLst/>
              </a:prstGeom>
              <a:blipFill>
                <a:blip r:embed="rId4"/>
                <a:stretch>
                  <a:fillRect l="-1294" r="-1294" b="-3448"/>
                </a:stretch>
              </a:blipFill>
            </p:spPr>
            <p:txBody>
              <a:bodyPr/>
              <a:lstStyle/>
              <a:p>
                <a:r>
                  <a:rPr lang="en-US">
                    <a:noFill/>
                  </a:rPr>
                  <a:t> </a:t>
                </a:r>
              </a:p>
            </p:txBody>
          </p:sp>
        </mc:Fallback>
      </mc:AlternateContent>
      <p:sp>
        <p:nvSpPr>
          <p:cNvPr id="24" name="Oval Callout 23"/>
          <p:cNvSpPr/>
          <p:nvPr/>
        </p:nvSpPr>
        <p:spPr>
          <a:xfrm>
            <a:off x="2438400" y="4367274"/>
            <a:ext cx="1752600" cy="928626"/>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8" name="Picture 27"/>
          <p:cNvPicPr>
            <a:picLocks noChangeAspect="1"/>
          </p:cNvPicPr>
          <p:nvPr/>
        </p:nvPicPr>
        <p:blipFill>
          <a:blip r:embed="rId5"/>
          <a:stretch>
            <a:fillRect/>
          </a:stretch>
        </p:blipFill>
        <p:spPr>
          <a:xfrm rot="17397681" flipV="1">
            <a:off x="16207485" y="-230009"/>
            <a:ext cx="1794607" cy="1878467"/>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371600" y="5723165"/>
                <a:ext cx="10516049" cy="3535135"/>
              </a:xfrm>
              <a:prstGeom prst="rect">
                <a:avLst/>
              </a:prstGeom>
            </p:spPr>
            <p:txBody>
              <a:bodyPr wrap="square">
                <a:spAutoFit/>
              </a:bodyPr>
              <a:lstStyle/>
              <a:p>
                <a:pPr algn="just">
                  <a:lnSpc>
                    <a:spcPct val="150000"/>
                  </a:lnSpc>
                  <a:spcAft>
                    <a:spcPts val="800"/>
                  </a:spcAft>
                </a:pPr>
                <a:r>
                  <a:rPr lang="en-US" sz="3800">
                    <a:latin typeface="Arial" panose="020B0604020202020204" pitchFamily="34" charset="0"/>
                    <a:ea typeface="Times New Roman" panose="02020603050405020304" pitchFamily="18" charset="0"/>
                    <a:cs typeface="Arial" panose="020B0604020202020204" pitchFamily="34" charset="0"/>
                  </a:rPr>
                  <a:t>Ta có: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Cambria Math" panose="02040503050406030204" pitchFamily="18" charset="0"/>
                            <a:cs typeface="Times New Roman" panose="02020603050405020304" pitchFamily="18" charset="0"/>
                          </a:rPr>
                          <m:t>15</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4</m:t>
                        </m:r>
                      </m:den>
                    </m:f>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Cambria Math" panose="02040503050406030204" pitchFamily="18" charset="0"/>
                                <a:cs typeface="Times New Roman" panose="02020603050405020304" pitchFamily="18" charset="0"/>
                              </a:rPr>
                              <m:t>3</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4</m:t>
                            </m:r>
                          </m:den>
                        </m:f>
                        <m:r>
                          <a:rPr lang="en-US" sz="3800" i="1">
                            <a:effectLst/>
                            <a:latin typeface="Cambria Math" panose="02040503050406030204" pitchFamily="18" charset="0"/>
                            <a:ea typeface="Cambria Math" panose="02040503050406030204" pitchFamily="18" charset="0"/>
                            <a:cs typeface="Times New Roman" panose="02020603050405020304" pitchFamily="18" charset="0"/>
                          </a:rPr>
                          <m:t>+3</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𝜋</m:t>
                        </m:r>
                      </m:e>
                    </m:d>
                  </m:oMath>
                </a14:m>
                <a:r>
                  <a:rPr lang="en-US" sz="3800">
                    <a:effectLst/>
                    <a:latin typeface="Arial" panose="020B0604020202020204" pitchFamily="34" charset="0"/>
                    <a:ea typeface="Times New Roman" panose="02020603050405020304" pitchFamily="18" charset="0"/>
                    <a:cs typeface="Arial" panose="020B0604020202020204" pitchFamily="34" charset="0"/>
                  </a:rPr>
                  <a:t>, điểm M trên đường tròn lượng giác biểu diễn góc lượng giác có số đo bằng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Cambria Math" panose="02040503050406030204" pitchFamily="18" charset="0"/>
                            <a:cs typeface="Times New Roman" panose="02020603050405020304" pitchFamily="18" charset="0"/>
                          </a:rPr>
                          <m:t>15</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4</m:t>
                        </m:r>
                      </m:den>
                    </m:f>
                  </m:oMath>
                </a14:m>
                <a:r>
                  <a:rPr lang="en-US" sz="3800">
                    <a:effectLst/>
                    <a:latin typeface="Arial" panose="020B0604020202020204" pitchFamily="34" charset="0"/>
                    <a:ea typeface="Times New Roman" panose="02020603050405020304" pitchFamily="18" charset="0"/>
                    <a:cs typeface="Arial" panose="020B0604020202020204" pitchFamily="34" charset="0"/>
                  </a:rPr>
                  <a:t> được xác định trong hình:</a:t>
                </a:r>
              </a:p>
            </p:txBody>
          </p:sp>
        </mc:Choice>
        <mc:Fallback xmlns="">
          <p:sp>
            <p:nvSpPr>
              <p:cNvPr id="3" name="Rectangle 2"/>
              <p:cNvSpPr>
                <a:spLocks noRot="1" noChangeAspect="1" noMove="1" noResize="1" noEditPoints="1" noAdjustHandles="1" noChangeArrowheads="1" noChangeShapeType="1" noTextEdit="1"/>
              </p:cNvSpPr>
              <p:nvPr/>
            </p:nvSpPr>
            <p:spPr>
              <a:xfrm>
                <a:off x="1371600" y="5723165"/>
                <a:ext cx="10516049" cy="3535135"/>
              </a:xfrm>
              <a:prstGeom prst="rect">
                <a:avLst/>
              </a:prstGeom>
              <a:blipFill>
                <a:blip r:embed="rId6"/>
                <a:stretch>
                  <a:fillRect l="-1913" r="-1913"/>
                </a:stretch>
              </a:blipFill>
            </p:spPr>
            <p:txBody>
              <a:bodyPr/>
              <a:lstStyle/>
              <a:p>
                <a:r>
                  <a:rPr lang="en-US">
                    <a:noFill/>
                  </a:rPr>
                  <a:t> </a:t>
                </a:r>
              </a:p>
            </p:txBody>
          </p:sp>
        </mc:Fallback>
      </mc:AlternateContent>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saturation sat="200000"/>
                    </a14:imgEffect>
                    <a14:imgEffect>
                      <a14:brightnessContrast contrast="-20000"/>
                    </a14:imgEffect>
                  </a14:imgLayer>
                </a14:imgProps>
              </a:ext>
            </a:extLst>
          </a:blip>
          <a:stretch>
            <a:fillRect/>
          </a:stretch>
        </p:blipFill>
        <p:spPr>
          <a:xfrm>
            <a:off x="12344400" y="4914900"/>
            <a:ext cx="4941559" cy="4495800"/>
          </a:xfrm>
          <a:prstGeom prst="rect">
            <a:avLst/>
          </a:prstGeom>
        </p:spPr>
      </p:pic>
      <p:pic>
        <p:nvPicPr>
          <p:cNvPr id="15" name="Picture 14"/>
          <p:cNvPicPr>
            <a:picLocks noChangeAspect="1"/>
          </p:cNvPicPr>
          <p:nvPr/>
        </p:nvPicPr>
        <p:blipFill>
          <a:blip r:embed="rId9"/>
          <a:stretch>
            <a:fillRect/>
          </a:stretch>
        </p:blipFill>
        <p:spPr>
          <a:xfrm rot="19834998">
            <a:off x="16519547" y="9072896"/>
            <a:ext cx="1366201" cy="988369"/>
          </a:xfrm>
          <a:prstGeom prst="rect">
            <a:avLst/>
          </a:prstGeom>
        </p:spPr>
      </p:pic>
      <p:pic>
        <p:nvPicPr>
          <p:cNvPr id="5" name="Picture 4"/>
          <p:cNvPicPr>
            <a:picLocks noChangeAspect="1"/>
          </p:cNvPicPr>
          <p:nvPr/>
        </p:nvPicPr>
        <p:blipFill>
          <a:blip r:embed="rId10"/>
          <a:stretch>
            <a:fillRect/>
          </a:stretch>
        </p:blipFill>
        <p:spPr>
          <a:xfrm rot="9117248">
            <a:off x="16311208" y="3748794"/>
            <a:ext cx="1569903" cy="1046602"/>
          </a:xfrm>
          <a:prstGeom prst="rect">
            <a:avLst/>
          </a:prstGeom>
        </p:spPr>
      </p:pic>
      <p:pic>
        <p:nvPicPr>
          <p:cNvPr id="6" name="Picture 5"/>
          <p:cNvPicPr>
            <a:picLocks noChangeAspect="1"/>
          </p:cNvPicPr>
          <p:nvPr/>
        </p:nvPicPr>
        <p:blipFill>
          <a:blip r:embed="rId11"/>
          <a:stretch>
            <a:fillRect/>
          </a:stretch>
        </p:blipFill>
        <p:spPr>
          <a:xfrm>
            <a:off x="381000" y="307346"/>
            <a:ext cx="1341309" cy="1266271"/>
          </a:xfrm>
          <a:prstGeom prst="rect">
            <a:avLst/>
          </a:prstGeom>
        </p:spPr>
      </p:pic>
    </p:spTree>
    <p:extLst>
      <p:ext uri="{BB962C8B-B14F-4D97-AF65-F5344CB8AC3E}">
        <p14:creationId xmlns:p14="http://schemas.microsoft.com/office/powerpoint/2010/main" val="197603773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par>
                                <p:cTn id="18" presetID="14" presetClass="entr" presetSubtype="1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horizont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4" grpId="0" animBg="1"/>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t="43749"/>
          <a:stretch>
            <a:fillRect/>
          </a:stretch>
        </p:blipFill>
        <p:spPr>
          <a:xfrm>
            <a:off x="0" y="0"/>
            <a:ext cx="18288000" cy="10287000"/>
          </a:xfrm>
          <a:prstGeom prst="rect">
            <a:avLst/>
          </a:prstGeom>
        </p:spPr>
      </p:pic>
      <p:grpSp>
        <p:nvGrpSpPr>
          <p:cNvPr id="16" name="Group 15"/>
          <p:cNvGrpSpPr/>
          <p:nvPr/>
        </p:nvGrpSpPr>
        <p:grpSpPr>
          <a:xfrm>
            <a:off x="6856628" y="485804"/>
            <a:ext cx="4574744" cy="1152496"/>
            <a:chOff x="6841694" y="431021"/>
            <a:chExt cx="4574744" cy="1152496"/>
          </a:xfrm>
        </p:grpSpPr>
        <p:sp>
          <p:nvSpPr>
            <p:cNvPr id="17" name="Rounded Rectangle 16"/>
            <p:cNvSpPr/>
            <p:nvPr/>
          </p:nvSpPr>
          <p:spPr>
            <a:xfrm>
              <a:off x="6841694" y="431021"/>
              <a:ext cx="4425088" cy="1152496"/>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7147810" y="431021"/>
              <a:ext cx="4268628" cy="1131079"/>
            </a:xfrm>
            <a:prstGeom prst="rect">
              <a:avLst/>
            </a:prstGeom>
            <a:noFill/>
            <a:ln>
              <a:noFill/>
            </a:ln>
          </p:spPr>
          <p:style>
            <a:lnRef idx="3">
              <a:schemeClr val="lt1"/>
            </a:lnRef>
            <a:fillRef idx="1">
              <a:schemeClr val="accent6"/>
            </a:fillRef>
            <a:effectRef idx="1">
              <a:schemeClr val="accent6"/>
            </a:effectRef>
            <a:fontRef idx="minor">
              <a:schemeClr val="lt1"/>
            </a:fontRef>
          </p:style>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mn-cs"/>
                </a:rPr>
                <a:t>LUYỆN TẬP 4</a:t>
              </a:r>
              <a:endParaRPr kumimoji="0" lang="en-US" sz="45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mc:AlternateContent xmlns:mc="http://schemas.openxmlformats.org/markup-compatibility/2006" xmlns:a14="http://schemas.microsoft.com/office/drawing/2010/main">
        <mc:Choice Requires="a14">
          <p:sp>
            <p:nvSpPr>
              <p:cNvPr id="19" name="Rectangle 18"/>
              <p:cNvSpPr/>
              <p:nvPr/>
            </p:nvSpPr>
            <p:spPr>
              <a:xfrm>
                <a:off x="1371600" y="1953811"/>
                <a:ext cx="15544800" cy="2122889"/>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800" b="0" i="0" u="none" strike="noStrike" kern="1200" cap="none" spc="0" normalizeH="0" baseline="0" noProof="0">
                    <a:ln>
                      <a:noFill/>
                    </a:ln>
                    <a:solidFill>
                      <a:srgbClr val="000000"/>
                    </a:solidFill>
                    <a:effectLst/>
                    <a:uLnTx/>
                    <a:uFillTx/>
                    <a:latin typeface="OpenSans"/>
                    <a:ea typeface="+mn-ea"/>
                    <a:cs typeface="+mn-cs"/>
                  </a:rPr>
                  <a:t>Xác định điểm </a:t>
                </a:r>
                <a:r>
                  <a:rPr kumimoji="0" lang="vi-VN" sz="3800" b="0" i="1" u="none" strike="noStrike" kern="1200" cap="none" spc="0" normalizeH="0" baseline="0" noProof="0">
                    <a:ln>
                      <a:noFill/>
                    </a:ln>
                    <a:solidFill>
                      <a:srgbClr val="000000"/>
                    </a:solidFill>
                    <a:effectLst/>
                    <a:uLnTx/>
                    <a:uFillTx/>
                    <a:latin typeface="OpenSans"/>
                    <a:ea typeface="+mn-ea"/>
                    <a:cs typeface="+mn-cs"/>
                  </a:rPr>
                  <a:t>M </a:t>
                </a:r>
                <a:r>
                  <a:rPr kumimoji="0" lang="vi-VN" sz="3800" b="0" i="0" u="none" strike="noStrike" kern="1200" cap="none" spc="0" normalizeH="0" baseline="0" noProof="0">
                    <a:ln>
                      <a:noFill/>
                    </a:ln>
                    <a:solidFill>
                      <a:srgbClr val="000000"/>
                    </a:solidFill>
                    <a:effectLst/>
                    <a:uLnTx/>
                    <a:uFillTx/>
                    <a:latin typeface="OpenSans"/>
                    <a:ea typeface="+mn-ea"/>
                    <a:cs typeface="+mn-cs"/>
                  </a:rPr>
                  <a:t>và </a:t>
                </a:r>
                <a:r>
                  <a:rPr kumimoji="0" lang="vi-VN" sz="3800" b="0" i="1" u="none" strike="noStrike" kern="1200" cap="none" spc="0" normalizeH="0" baseline="0" noProof="0">
                    <a:ln>
                      <a:noFill/>
                    </a:ln>
                    <a:solidFill>
                      <a:srgbClr val="000000"/>
                    </a:solidFill>
                    <a:effectLst/>
                    <a:uLnTx/>
                    <a:uFillTx/>
                    <a:latin typeface="OpenSans"/>
                    <a:ea typeface="+mn-ea"/>
                    <a:cs typeface="+mn-cs"/>
                  </a:rPr>
                  <a:t>N</a:t>
                </a:r>
                <a:r>
                  <a:rPr kumimoji="0" lang="vi-VN" sz="3800" b="0" i="0" u="none" strike="noStrike" kern="1200" cap="none" spc="0" normalizeH="0" baseline="0" noProof="0">
                    <a:ln>
                      <a:noFill/>
                    </a:ln>
                    <a:solidFill>
                      <a:srgbClr val="000000"/>
                    </a:solidFill>
                    <a:effectLst/>
                    <a:uLnTx/>
                    <a:uFillTx/>
                    <a:latin typeface="OpenSans"/>
                    <a:ea typeface="+mn-ea"/>
                    <a:cs typeface="+mn-cs"/>
                  </a:rPr>
                  <a:t> trên đường tròn lượng giác lần lượt biểu diễn các góc lượng giác có số đo bằng </a:t>
                </a:r>
                <a14:m>
                  <m:oMath xmlns:m="http://schemas.openxmlformats.org/officeDocument/2006/math">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fPr>
                      <m:num>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13</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𝜋</m:t>
                        </m:r>
                      </m:num>
                      <m:den>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4</m:t>
                        </m:r>
                      </m:den>
                    </m:f>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42</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0</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p:txBody>
          </p:sp>
        </mc:Choice>
        <mc:Fallback xmlns="">
          <p:sp>
            <p:nvSpPr>
              <p:cNvPr id="19" name="Rectangle 18"/>
              <p:cNvSpPr>
                <a:spLocks noRot="1" noChangeAspect="1" noMove="1" noResize="1" noEditPoints="1" noAdjustHandles="1" noChangeArrowheads="1" noChangeShapeType="1" noTextEdit="1"/>
              </p:cNvSpPr>
              <p:nvPr/>
            </p:nvSpPr>
            <p:spPr>
              <a:xfrm>
                <a:off x="1371600" y="1953811"/>
                <a:ext cx="15544800" cy="2122889"/>
              </a:xfrm>
              <a:prstGeom prst="rect">
                <a:avLst/>
              </a:prstGeom>
              <a:blipFill>
                <a:blip r:embed="rId4"/>
                <a:stretch>
                  <a:fillRect l="-1294" r="-1294" b="-3448"/>
                </a:stretch>
              </a:blipFill>
            </p:spPr>
            <p:txBody>
              <a:bodyPr/>
              <a:lstStyle/>
              <a:p>
                <a:r>
                  <a:rPr lang="en-US">
                    <a:noFill/>
                  </a:rPr>
                  <a:t> </a:t>
                </a:r>
              </a:p>
            </p:txBody>
          </p:sp>
        </mc:Fallback>
      </mc:AlternateContent>
      <p:sp>
        <p:nvSpPr>
          <p:cNvPr id="24" name="Oval Callout 23"/>
          <p:cNvSpPr/>
          <p:nvPr/>
        </p:nvSpPr>
        <p:spPr>
          <a:xfrm>
            <a:off x="2438400" y="4367274"/>
            <a:ext cx="1752600" cy="928626"/>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8" name="Picture 27"/>
          <p:cNvPicPr>
            <a:picLocks noChangeAspect="1"/>
          </p:cNvPicPr>
          <p:nvPr/>
        </p:nvPicPr>
        <p:blipFill>
          <a:blip r:embed="rId5"/>
          <a:stretch>
            <a:fillRect/>
          </a:stretch>
        </p:blipFill>
        <p:spPr>
          <a:xfrm rot="17397681" flipV="1">
            <a:off x="16207485" y="-230009"/>
            <a:ext cx="1794607" cy="1878467"/>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447801" y="5657314"/>
                <a:ext cx="9601200" cy="3600986"/>
              </a:xfrm>
              <a:prstGeom prst="rect">
                <a:avLst/>
              </a:prstGeom>
            </p:spPr>
            <p:txBody>
              <a:bodyPr wrap="square">
                <a:spAutoFit/>
              </a:bodyPr>
              <a:lstStyle/>
              <a:p>
                <a:pPr algn="just">
                  <a:lnSpc>
                    <a:spcPct val="150000"/>
                  </a:lnSpc>
                  <a:spcAft>
                    <a:spcPts val="800"/>
                  </a:spcAft>
                </a:pPr>
                <a:r>
                  <a:rPr lang="en-US" sz="3800">
                    <a:latin typeface="Arial" panose="020B0604020202020204" pitchFamily="34" charset="0"/>
                    <a:ea typeface="Times New Roman" panose="02020603050405020304" pitchFamily="18" charset="0"/>
                    <a:cs typeface="Arial" panose="020B0604020202020204" pitchFamily="34" charset="0"/>
                  </a:rPr>
                  <a:t>Ta có: </a:t>
                </a:r>
                <a14:m>
                  <m:oMath xmlns:m="http://schemas.openxmlformats.org/officeDocument/2006/math">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420</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𝑜</m:t>
                        </m:r>
                      </m:sup>
                    </m:s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60</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𝑜</m:t>
                        </m:r>
                      </m:sup>
                    </m:s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360</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𝑜</m:t>
                        </m:r>
                      </m:sup>
                    </m:sSup>
                  </m:oMath>
                </a14:m>
                <a:r>
                  <a:rPr lang="en-US" sz="3800">
                    <a:effectLst/>
                    <a:latin typeface="Arial" panose="020B0604020202020204" pitchFamily="34" charset="0"/>
                    <a:ea typeface="Times New Roman" panose="02020603050405020304" pitchFamily="18" charset="0"/>
                    <a:cs typeface="Arial" panose="020B0604020202020204" pitchFamily="34" charset="0"/>
                  </a:rPr>
                  <a:t>, điểm N trên đường tròn lượng giác biểu diễn góc lượng giác có số đo bằng 420° được xác định trong hình</a:t>
                </a:r>
              </a:p>
            </p:txBody>
          </p:sp>
        </mc:Choice>
        <mc:Fallback xmlns="">
          <p:sp>
            <p:nvSpPr>
              <p:cNvPr id="3" name="Rectangle 2"/>
              <p:cNvSpPr>
                <a:spLocks noRot="1" noChangeAspect="1" noMove="1" noResize="1" noEditPoints="1" noAdjustHandles="1" noChangeArrowheads="1" noChangeShapeType="1" noTextEdit="1"/>
              </p:cNvSpPr>
              <p:nvPr/>
            </p:nvSpPr>
            <p:spPr>
              <a:xfrm>
                <a:off x="1447801" y="5657314"/>
                <a:ext cx="9601200" cy="3600986"/>
              </a:xfrm>
              <a:prstGeom prst="rect">
                <a:avLst/>
              </a:prstGeom>
              <a:blipFill>
                <a:blip r:embed="rId6"/>
                <a:stretch>
                  <a:fillRect l="-2095" r="-2032" b="-2876"/>
                </a:stretch>
              </a:blipFill>
            </p:spPr>
            <p:txBody>
              <a:bodyPr/>
              <a:lstStyle/>
              <a:p>
                <a:r>
                  <a:rPr lang="en-US">
                    <a:noFill/>
                  </a:rPr>
                  <a:t> </a:t>
                </a:r>
              </a:p>
            </p:txBody>
          </p:sp>
        </mc:Fallback>
      </mc:AlternateContent>
      <p:pic>
        <p:nvPicPr>
          <p:cNvPr id="5" name="Picture 4"/>
          <p:cNvPicPr>
            <a:picLocks noChangeAspect="1"/>
          </p:cNvPicPr>
          <p:nvPr/>
        </p:nvPicPr>
        <p:blipFill>
          <a:blip r:embed="rId7"/>
          <a:stretch>
            <a:fillRect/>
          </a:stretch>
        </p:blipFill>
        <p:spPr>
          <a:xfrm rot="9117248">
            <a:off x="16263608" y="3780812"/>
            <a:ext cx="1569903" cy="1046602"/>
          </a:xfrm>
          <a:prstGeom prst="rect">
            <a:avLst/>
          </a:prstGeom>
        </p:spPr>
      </p:pic>
      <p:pic>
        <p:nvPicPr>
          <p:cNvPr id="6" name="Picture 5"/>
          <p:cNvPicPr>
            <a:picLocks noChangeAspect="1"/>
          </p:cNvPicPr>
          <p:nvPr/>
        </p:nvPicPr>
        <p:blipFill>
          <a:blip r:embed="rId8"/>
          <a:stretch>
            <a:fillRect/>
          </a:stretch>
        </p:blipFill>
        <p:spPr>
          <a:xfrm>
            <a:off x="381000" y="307346"/>
            <a:ext cx="1341309" cy="1266271"/>
          </a:xfrm>
          <a:prstGeom prst="rect">
            <a:avLst/>
          </a:prstGeom>
        </p:spPr>
      </p:pic>
      <p:pic>
        <p:nvPicPr>
          <p:cNvPr id="7" name="Picture 6"/>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saturation sat="200000"/>
                    </a14:imgEffect>
                    <a14:imgEffect>
                      <a14:brightnessContrast contrast="-20000"/>
                    </a14:imgEffect>
                  </a14:imgLayer>
                </a14:imgProps>
              </a:ext>
            </a:extLst>
          </a:blip>
          <a:stretch>
            <a:fillRect/>
          </a:stretch>
        </p:blipFill>
        <p:spPr>
          <a:xfrm>
            <a:off x="11658600" y="4838700"/>
            <a:ext cx="5029200" cy="4684937"/>
          </a:xfrm>
          <a:prstGeom prst="rect">
            <a:avLst/>
          </a:prstGeom>
        </p:spPr>
      </p:pic>
      <p:pic>
        <p:nvPicPr>
          <p:cNvPr id="20" name="Picture 19"/>
          <p:cNvPicPr>
            <a:picLocks noChangeAspect="1"/>
          </p:cNvPicPr>
          <p:nvPr/>
        </p:nvPicPr>
        <p:blipFill>
          <a:blip r:embed="rId11"/>
          <a:stretch>
            <a:fillRect/>
          </a:stretch>
        </p:blipFill>
        <p:spPr>
          <a:xfrm rot="19834998">
            <a:off x="16519547" y="9072896"/>
            <a:ext cx="1366201" cy="988369"/>
          </a:xfrm>
          <a:prstGeom prst="rect">
            <a:avLst/>
          </a:prstGeom>
        </p:spPr>
      </p:pic>
    </p:spTree>
    <p:extLst>
      <p:ext uri="{BB962C8B-B14F-4D97-AF65-F5344CB8AC3E}">
        <p14:creationId xmlns:p14="http://schemas.microsoft.com/office/powerpoint/2010/main" val="1992076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3"/>
          <p:cNvSpPr/>
          <p:nvPr/>
        </p:nvSpPr>
        <p:spPr>
          <a:xfrm rot="86551">
            <a:off x="373623" y="219584"/>
            <a:ext cx="17558406" cy="8982996"/>
          </a:xfrm>
          <a:custGeom>
            <a:avLst/>
            <a:gdLst/>
            <a:ahLst/>
            <a:cxnLst/>
            <a:rect l="l" t="t" r="r" b="b"/>
            <a:pathLst>
              <a:path w="7618848" h="2491998">
                <a:moveTo>
                  <a:pt x="0" y="0"/>
                </a:moveTo>
                <a:lnTo>
                  <a:pt x="7618848" y="0"/>
                </a:lnTo>
                <a:lnTo>
                  <a:pt x="7618848" y="2491998"/>
                </a:lnTo>
                <a:lnTo>
                  <a:pt x="0" y="24919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Google Shape;132;p3"/>
          <p:cNvSpPr/>
          <p:nvPr/>
        </p:nvSpPr>
        <p:spPr>
          <a:xfrm>
            <a:off x="1295400" y="1866900"/>
            <a:ext cx="15392400" cy="3185447"/>
          </a:xfrm>
          <a:prstGeom prst="rect">
            <a:avLst/>
          </a:prstGeom>
          <a:noFill/>
          <a:ln>
            <a:noFill/>
          </a:ln>
        </p:spPr>
        <p:txBody>
          <a:bodyPr spcFirstLastPara="1" wrap="square" lIns="91425" tIns="45700" rIns="91425" bIns="45700" anchor="t" anchorCtr="0">
            <a:spAutoFit/>
          </a:bodyPr>
          <a:lstStyle/>
          <a:p>
            <a:pPr algn="ctr">
              <a:lnSpc>
                <a:spcPct val="150000"/>
              </a:lnSpc>
              <a:spcAft>
                <a:spcPts val="0"/>
              </a:spcAft>
            </a:pPr>
            <a:r>
              <a:rPr lang="vi-VN" sz="6700" b="1" kern="0">
                <a:ea typeface="Calibri" panose="020F0502020204030204" pitchFamily="34" charset="0"/>
                <a:cs typeface="Times New Roman" panose="02020603050405020304" pitchFamily="18" charset="0"/>
              </a:rPr>
              <a:t>CHƯƠNG I. HÀM SỐ LƯỢNG GIÁC VÀ PHƯƠNG TRÌNH LƯỢNG GIÁC</a:t>
            </a:r>
            <a:endParaRPr lang="en-US" sz="6700" b="1" kern="0" dirty="0">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13" name="Google Shape;133;p3"/>
          <p:cNvSpPr/>
          <p:nvPr/>
        </p:nvSpPr>
        <p:spPr>
          <a:xfrm>
            <a:off x="2523212" y="5057968"/>
            <a:ext cx="12936775" cy="3118762"/>
          </a:xfrm>
          <a:prstGeom prst="rect">
            <a:avLst/>
          </a:prstGeom>
          <a:noFill/>
          <a:ln>
            <a:noFill/>
          </a:ln>
        </p:spPr>
        <p:txBody>
          <a:bodyPr spcFirstLastPara="1" wrap="square" lIns="91425" tIns="45700" rIns="91425" bIns="45700" anchor="t" anchorCtr="0">
            <a:spAutoFit/>
          </a:bodyPr>
          <a:lstStyle/>
          <a:p>
            <a:pPr algn="ctr">
              <a:lnSpc>
                <a:spcPct val="150000"/>
              </a:lnSpc>
              <a:spcBef>
                <a:spcPts val="200"/>
              </a:spcBef>
              <a:spcAft>
                <a:spcPts val="0"/>
              </a:spcAft>
            </a:pPr>
            <a:r>
              <a:rPr lang="vi-VN" sz="6500" b="1">
                <a:solidFill>
                  <a:srgbClr val="C00000"/>
                </a:solidFill>
                <a:ea typeface="Times New Roman" panose="02020603050405020304" pitchFamily="18" charset="0"/>
                <a:cs typeface="Times New Roman" panose="02020603050405020304" pitchFamily="18" charset="0"/>
              </a:rPr>
              <a:t>BÀI 1. GIÁ TRỊ LƯỢNG GIÁC CỦA MỘT GÓC LƯỢNG GIÁC </a:t>
            </a:r>
            <a:endParaRPr lang="en-US" sz="6500" b="1" dirty="0">
              <a:solidFill>
                <a:srgbClr val="C00000"/>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4"/>
          <a:stretch>
            <a:fillRect/>
          </a:stretch>
        </p:blipFill>
        <p:spPr>
          <a:xfrm>
            <a:off x="14940291" y="7805064"/>
            <a:ext cx="2779572" cy="1694861"/>
          </a:xfrm>
          <a:prstGeom prst="rect">
            <a:avLst/>
          </a:prstGeom>
        </p:spPr>
      </p:pic>
      <p:pic>
        <p:nvPicPr>
          <p:cNvPr id="15" name="Picture 14"/>
          <p:cNvPicPr>
            <a:picLocks noChangeAspect="1"/>
          </p:cNvPicPr>
          <p:nvPr/>
        </p:nvPicPr>
        <p:blipFill>
          <a:blip r:embed="rId5"/>
          <a:stretch>
            <a:fillRect/>
          </a:stretch>
        </p:blipFill>
        <p:spPr>
          <a:xfrm>
            <a:off x="462990" y="5221867"/>
            <a:ext cx="1664818" cy="12068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biLevel thresh="25000"/>
          </a:blip>
          <a:srcRect b="43750"/>
          <a:stretch>
            <a:fillRect/>
          </a:stretch>
        </p:blipFill>
        <p:spPr>
          <a:xfrm>
            <a:off x="0" y="0"/>
            <a:ext cx="18288000" cy="10287000"/>
          </a:xfrm>
          <a:prstGeom prst="rect">
            <a:avLst/>
          </a:prstGeom>
        </p:spPr>
      </p:pic>
      <p:sp>
        <p:nvSpPr>
          <p:cNvPr id="17" name="Rectangle 16"/>
          <p:cNvSpPr/>
          <p:nvPr/>
        </p:nvSpPr>
        <p:spPr>
          <a:xfrm>
            <a:off x="2704474" y="1186071"/>
            <a:ext cx="12900181" cy="1061829"/>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lvl="0" algn="ctr">
              <a:lnSpc>
                <a:spcPct val="150000"/>
              </a:lnSpc>
              <a:spcAft>
                <a:spcPts val="800"/>
              </a:spcAft>
            </a:pPr>
            <a:r>
              <a:rPr lang="vi-VN" sz="4200" b="1">
                <a:solidFill>
                  <a:prstClr val="white"/>
                </a:solidFill>
                <a:ea typeface="Times New Roman" panose="02020603050405020304" pitchFamily="18" charset="0"/>
                <a:cs typeface="Arial" panose="020B0604020202020204" pitchFamily="34" charset="0"/>
              </a:rPr>
              <a:t>b) Các giá trị lượng giác của góc lượng giác</a:t>
            </a:r>
            <a:endParaRPr kumimoji="0" lang="en-US" sz="42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20" name="Picture 19"/>
          <p:cNvPicPr>
            <a:picLocks noChangeAspect="1"/>
          </p:cNvPicPr>
          <p:nvPr/>
        </p:nvPicPr>
        <p:blipFill>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66079" y="2705100"/>
            <a:ext cx="979790" cy="914400"/>
          </a:xfrm>
          <a:prstGeom prst="rect">
            <a:avLst/>
          </a:prstGeom>
        </p:spPr>
      </p:pic>
      <p:sp>
        <p:nvSpPr>
          <p:cNvPr id="21" name="TextBox 20"/>
          <p:cNvSpPr txBox="1"/>
          <p:nvPr/>
        </p:nvSpPr>
        <p:spPr>
          <a:xfrm>
            <a:off x="2667000" y="2833405"/>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HĐ 5:</a:t>
            </a:r>
            <a:endParaRPr kumimoji="0" lang="en-US" sz="40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5" name="Rectangle 24"/>
              <p:cNvSpPr/>
              <p:nvPr/>
            </p:nvSpPr>
            <p:spPr>
              <a:xfrm>
                <a:off x="1449977" y="3663286"/>
                <a:ext cx="15239999" cy="2077492"/>
              </a:xfrm>
              <a:prstGeom prst="rect">
                <a:avLst/>
              </a:prstGeom>
            </p:spPr>
            <p:txBody>
              <a:bodyPr wrap="square">
                <a:spAutoFit/>
              </a:bodyPr>
              <a:lstStyle/>
              <a:p>
                <a:pPr lvl="0" algn="just">
                  <a:lnSpc>
                    <a:spcPct val="150000"/>
                  </a:lnSpc>
                </a:pPr>
                <a:r>
                  <a:rPr lang="vi-VN" sz="4300">
                    <a:solidFill>
                      <a:srgbClr val="000000"/>
                    </a:solidFill>
                    <a:latin typeface="OpenSans"/>
                  </a:rPr>
                  <a:t>Nhắc lại khái niệm các giá trị lượng giác </a:t>
                </a:r>
                <a14:m>
                  <m:oMath xmlns:m="http://schemas.openxmlformats.org/officeDocument/2006/math">
                    <m:r>
                      <m:rPr>
                        <m:sty m:val="p"/>
                      </m:rPr>
                      <a:rPr lang="vi-VN" sz="4300" i="1" smtClean="0">
                        <a:solidFill>
                          <a:srgbClr val="000000"/>
                        </a:solidFill>
                        <a:latin typeface="Cambria Math" panose="02040503050406030204" pitchFamily="18" charset="0"/>
                      </a:rPr>
                      <m:t>sin</m:t>
                    </m:r>
                    <m:r>
                      <a:rPr lang="el-GR" sz="4300" i="1">
                        <a:solidFill>
                          <a:srgbClr val="000000"/>
                        </a:solidFill>
                        <a:latin typeface="Cambria Math" panose="02040503050406030204" pitchFamily="18" charset="0"/>
                      </a:rPr>
                      <m:t>𝛼</m:t>
                    </m:r>
                    <m:r>
                      <a:rPr lang="el-GR" sz="4300" i="1">
                        <a:solidFill>
                          <a:srgbClr val="000000"/>
                        </a:solidFill>
                        <a:latin typeface="Cambria Math" panose="02040503050406030204" pitchFamily="18" charset="0"/>
                      </a:rPr>
                      <m:t>,</m:t>
                    </m:r>
                    <m:r>
                      <m:rPr>
                        <m:sty m:val="p"/>
                      </m:rPr>
                      <a:rPr lang="vi-VN" sz="4300" i="1">
                        <a:solidFill>
                          <a:srgbClr val="000000"/>
                        </a:solidFill>
                        <a:latin typeface="Cambria Math" panose="02040503050406030204" pitchFamily="18" charset="0"/>
                      </a:rPr>
                      <m:t>cos</m:t>
                    </m:r>
                    <m:r>
                      <a:rPr lang="el-GR" sz="4300" i="1">
                        <a:solidFill>
                          <a:srgbClr val="000000"/>
                        </a:solidFill>
                        <a:latin typeface="Cambria Math" panose="02040503050406030204" pitchFamily="18" charset="0"/>
                      </a:rPr>
                      <m:t>𝛼</m:t>
                    </m:r>
                    <m:r>
                      <a:rPr lang="el-GR" sz="4300" i="1">
                        <a:solidFill>
                          <a:srgbClr val="000000"/>
                        </a:solidFill>
                        <a:latin typeface="Cambria Math" panose="02040503050406030204" pitchFamily="18" charset="0"/>
                      </a:rPr>
                      <m:t>,</m:t>
                    </m:r>
                    <m:r>
                      <m:rPr>
                        <m:sty m:val="p"/>
                      </m:rPr>
                      <a:rPr lang="vi-VN" sz="4300" i="1">
                        <a:solidFill>
                          <a:srgbClr val="000000"/>
                        </a:solidFill>
                        <a:latin typeface="Cambria Math" panose="02040503050406030204" pitchFamily="18" charset="0"/>
                      </a:rPr>
                      <m:t>tan</m:t>
                    </m:r>
                    <m:r>
                      <a:rPr lang="el-GR" sz="4300" i="1">
                        <a:solidFill>
                          <a:srgbClr val="000000"/>
                        </a:solidFill>
                        <a:latin typeface="Cambria Math" panose="02040503050406030204" pitchFamily="18" charset="0"/>
                      </a:rPr>
                      <m:t>𝛼</m:t>
                    </m:r>
                    <m:r>
                      <a:rPr lang="el-GR" sz="4300" i="1">
                        <a:solidFill>
                          <a:srgbClr val="000000"/>
                        </a:solidFill>
                        <a:latin typeface="Cambria Math" panose="02040503050406030204" pitchFamily="18" charset="0"/>
                      </a:rPr>
                      <m:t>,</m:t>
                    </m:r>
                    <m:r>
                      <m:rPr>
                        <m:sty m:val="p"/>
                      </m:rPr>
                      <a:rPr lang="vi-VN" sz="4300" i="1">
                        <a:solidFill>
                          <a:srgbClr val="000000"/>
                        </a:solidFill>
                        <a:latin typeface="Cambria Math" panose="02040503050406030204" pitchFamily="18" charset="0"/>
                      </a:rPr>
                      <m:t>cot</m:t>
                    </m:r>
                    <m:r>
                      <a:rPr lang="el-GR" sz="4300" i="1" smtClean="0">
                        <a:solidFill>
                          <a:srgbClr val="000000"/>
                        </a:solidFill>
                        <a:latin typeface="Cambria Math" panose="02040503050406030204" pitchFamily="18" charset="0"/>
                      </a:rPr>
                      <m:t>𝛼</m:t>
                    </m:r>
                  </m:oMath>
                </a14:m>
                <a:r>
                  <a:rPr lang="en-US" sz="4300">
                    <a:solidFill>
                      <a:srgbClr val="000000"/>
                    </a:solidFill>
                    <a:latin typeface="OpenSans"/>
                  </a:rPr>
                  <a:t> </a:t>
                </a:r>
                <a:r>
                  <a:rPr lang="vi-VN" sz="4300">
                    <a:solidFill>
                      <a:srgbClr val="000000"/>
                    </a:solidFill>
                    <a:latin typeface="OpenSans"/>
                  </a:rPr>
                  <a:t>của góc </a:t>
                </a:r>
                <a14:m>
                  <m:oMath xmlns:m="http://schemas.openxmlformats.org/officeDocument/2006/math">
                    <m:r>
                      <a:rPr lang="el-GR" sz="4300" i="1" smtClean="0">
                        <a:solidFill>
                          <a:srgbClr val="000000"/>
                        </a:solidFill>
                        <a:latin typeface="Cambria Math" panose="02040503050406030204" pitchFamily="18" charset="0"/>
                      </a:rPr>
                      <m:t>𝛼</m:t>
                    </m:r>
                  </m:oMath>
                </a14:m>
                <a:r>
                  <a:rPr lang="en-US" sz="4300">
                    <a:solidFill>
                      <a:srgbClr val="000000"/>
                    </a:solidFill>
                    <a:latin typeface="MJXc-TeX-math-I"/>
                  </a:rPr>
                  <a:t> </a:t>
                </a:r>
                <a14:m>
                  <m:oMath xmlns:m="http://schemas.openxmlformats.org/officeDocument/2006/math">
                    <m:d>
                      <m:dPr>
                        <m:ctrlPr>
                          <a:rPr lang="en-US" sz="4300" i="1" smtClean="0">
                            <a:solidFill>
                              <a:srgbClr val="000000"/>
                            </a:solidFill>
                            <a:latin typeface="Cambria Math" panose="02040503050406030204" pitchFamily="18" charset="0"/>
                          </a:rPr>
                        </m:ctrlPr>
                      </m:dPr>
                      <m:e>
                        <m:r>
                          <a:rPr lang="en-US" sz="4300" b="0" i="1" smtClean="0">
                            <a:solidFill>
                              <a:srgbClr val="000000"/>
                            </a:solidFill>
                            <a:latin typeface="Cambria Math" panose="02040503050406030204" pitchFamily="18" charset="0"/>
                          </a:rPr>
                          <m:t>0</m:t>
                        </m:r>
                        <m:r>
                          <a:rPr lang="en-US" sz="4300" b="0" i="1" smtClean="0">
                            <a:solidFill>
                              <a:srgbClr val="000000"/>
                            </a:solidFill>
                            <a:latin typeface="Cambria Math" panose="02040503050406030204" pitchFamily="18" charset="0"/>
                            <a:ea typeface="Cambria Math" panose="02040503050406030204" pitchFamily="18" charset="0"/>
                          </a:rPr>
                          <m:t>°≤</m:t>
                        </m:r>
                        <m:r>
                          <a:rPr lang="el-GR" sz="4300" i="1">
                            <a:solidFill>
                              <a:srgbClr val="000000"/>
                            </a:solidFill>
                            <a:latin typeface="Cambria Math" panose="02040503050406030204" pitchFamily="18" charset="0"/>
                          </a:rPr>
                          <m:t>𝛼</m:t>
                        </m:r>
                        <m:r>
                          <a:rPr lang="el-GR" sz="4300" i="1" smtClean="0">
                            <a:solidFill>
                              <a:srgbClr val="000000"/>
                            </a:solidFill>
                            <a:latin typeface="Cambria Math" panose="02040503050406030204" pitchFamily="18" charset="0"/>
                            <a:ea typeface="Cambria Math" panose="02040503050406030204" pitchFamily="18" charset="0"/>
                          </a:rPr>
                          <m:t>≤</m:t>
                        </m:r>
                        <m:r>
                          <a:rPr lang="en-US" sz="4300" b="0" i="1" smtClean="0">
                            <a:solidFill>
                              <a:srgbClr val="000000"/>
                            </a:solidFill>
                            <a:latin typeface="Cambria Math" panose="02040503050406030204" pitchFamily="18" charset="0"/>
                            <a:ea typeface="Cambria Math" panose="02040503050406030204" pitchFamily="18" charset="0"/>
                          </a:rPr>
                          <m:t>180°</m:t>
                        </m:r>
                      </m:e>
                    </m:d>
                  </m:oMath>
                </a14:m>
                <a:r>
                  <a:rPr lang="en-US" sz="4300">
                    <a:solidFill>
                      <a:srgbClr val="000000"/>
                    </a:solidFill>
                    <a:latin typeface="MJXc-TeX-main-R"/>
                  </a:rPr>
                  <a:t> </a:t>
                </a:r>
                <a:r>
                  <a:rPr lang="vi-VN" sz="4300">
                    <a:solidFill>
                      <a:srgbClr val="000000"/>
                    </a:solidFill>
                    <a:latin typeface="OpenSans"/>
                  </a:rPr>
                  <a:t>đã học ở lớp 10</a:t>
                </a:r>
                <a:r>
                  <a:rPr lang="en-US" sz="4300">
                    <a:solidFill>
                      <a:srgbClr val="000000"/>
                    </a:solidFill>
                    <a:latin typeface="OpenSans"/>
                  </a:rPr>
                  <a:t>.</a:t>
                </a:r>
                <a:endParaRPr kumimoji="0" lang="el-GR" sz="4300" b="0" i="0" u="none" strike="noStrike" kern="1200" cap="none" spc="0" normalizeH="0" baseline="0" noProof="0">
                  <a:ln>
                    <a:noFill/>
                  </a:ln>
                  <a:solidFill>
                    <a:srgbClr val="000000"/>
                  </a:solidFill>
                  <a:effectLst/>
                  <a:uLnTx/>
                  <a:uFillTx/>
                  <a:latin typeface="Calibri"/>
                </a:endParaRPr>
              </a:p>
            </p:txBody>
          </p:sp>
        </mc:Choice>
        <mc:Fallback xmlns="">
          <p:sp>
            <p:nvSpPr>
              <p:cNvPr id="25" name="Rectangle 24"/>
              <p:cNvSpPr>
                <a:spLocks noRot="1" noChangeAspect="1" noMove="1" noResize="1" noEditPoints="1" noAdjustHandles="1" noChangeArrowheads="1" noChangeShapeType="1" noTextEdit="1"/>
              </p:cNvSpPr>
              <p:nvPr/>
            </p:nvSpPr>
            <p:spPr>
              <a:xfrm>
                <a:off x="1449977" y="3663286"/>
                <a:ext cx="15239999" cy="2077492"/>
              </a:xfrm>
              <a:prstGeom prst="rect">
                <a:avLst/>
              </a:prstGeom>
              <a:blipFill>
                <a:blip r:embed="rId5"/>
                <a:stretch>
                  <a:fillRect l="-1600" b="-7038"/>
                </a:stretch>
              </a:blipFill>
            </p:spPr>
            <p:txBody>
              <a:bodyPr/>
              <a:lstStyle/>
              <a:p>
                <a:r>
                  <a:rPr lang="en-US">
                    <a:noFill/>
                  </a:rPr>
                  <a:t> </a:t>
                </a:r>
              </a:p>
            </p:txBody>
          </p:sp>
        </mc:Fallback>
      </mc:AlternateContent>
      <p:pic>
        <p:nvPicPr>
          <p:cNvPr id="27" name="Picture 26"/>
          <p:cNvPicPr>
            <a:picLocks noChangeAspect="1"/>
          </p:cNvPicPr>
          <p:nvPr/>
        </p:nvPicPr>
        <p:blipFill>
          <a:blip r:embed="rId6"/>
          <a:stretch>
            <a:fillRect/>
          </a:stretch>
        </p:blipFill>
        <p:spPr>
          <a:xfrm>
            <a:off x="16476170" y="2247900"/>
            <a:ext cx="876300" cy="1314450"/>
          </a:xfrm>
          <a:prstGeom prst="rect">
            <a:avLst/>
          </a:prstGeom>
        </p:spPr>
      </p:pic>
      <p:pic>
        <p:nvPicPr>
          <p:cNvPr id="28" name="Picture 27"/>
          <p:cNvPicPr>
            <a:picLocks noChangeAspect="1"/>
          </p:cNvPicPr>
          <p:nvPr/>
        </p:nvPicPr>
        <p:blipFill>
          <a:blip r:embed="rId7"/>
          <a:stretch>
            <a:fillRect/>
          </a:stretch>
        </p:blipFill>
        <p:spPr>
          <a:xfrm rot="20881886">
            <a:off x="5303997" y="6360367"/>
            <a:ext cx="1249896" cy="833264"/>
          </a:xfrm>
          <a:prstGeom prst="rect">
            <a:avLst/>
          </a:prstGeom>
        </p:spPr>
      </p:pic>
      <p:pic>
        <p:nvPicPr>
          <p:cNvPr id="30" name="Picture 29"/>
          <p:cNvPicPr>
            <a:picLocks noChangeAspect="1"/>
          </p:cNvPicPr>
          <p:nvPr/>
        </p:nvPicPr>
        <p:blipFill>
          <a:blip r:embed="rId8"/>
          <a:stretch>
            <a:fillRect/>
          </a:stretch>
        </p:blipFill>
        <p:spPr>
          <a:xfrm>
            <a:off x="423032" y="8845279"/>
            <a:ext cx="1747243" cy="1117570"/>
          </a:xfrm>
          <a:prstGeom prst="rect">
            <a:avLst/>
          </a:prstGeom>
        </p:spPr>
      </p:pic>
      <p:pic>
        <p:nvPicPr>
          <p:cNvPr id="3" name="Picture 2"/>
          <p:cNvPicPr>
            <a:picLocks noChangeAspect="1"/>
          </p:cNvPicPr>
          <p:nvPr/>
        </p:nvPicPr>
        <p:blipFill>
          <a:blip r:embed="rId9" cstate="print">
            <a:extLst>
              <a:ext uri="{BEBA8EAE-BF5A-486C-A8C5-ECC9F3942E4B}">
                <a14:imgProps xmlns:a14="http://schemas.microsoft.com/office/drawing/2010/main">
                  <a14:imgLayer r:embed="rId10">
                    <a14:imgEffect>
                      <a14:sharpenSoften amount="50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570815" y="5853877"/>
            <a:ext cx="5167498" cy="4224656"/>
          </a:xfrm>
          <a:prstGeom prst="rect">
            <a:avLst/>
          </a:prstGeom>
        </p:spPr>
      </p:pic>
      <p:pic>
        <p:nvPicPr>
          <p:cNvPr id="5" name="Picture 4"/>
          <p:cNvPicPr>
            <a:picLocks noChangeAspect="1"/>
          </p:cNvPicPr>
          <p:nvPr/>
        </p:nvPicPr>
        <p:blipFill>
          <a:blip r:embed="rId11"/>
          <a:stretch>
            <a:fillRect/>
          </a:stretch>
        </p:blipFill>
        <p:spPr>
          <a:xfrm>
            <a:off x="14972265" y="6776999"/>
            <a:ext cx="2380205" cy="3319501"/>
          </a:xfrm>
          <a:prstGeom prst="rect">
            <a:avLst/>
          </a:prstGeom>
        </p:spPr>
      </p:pic>
    </p:spTree>
    <p:extLst>
      <p:ext uri="{BB962C8B-B14F-4D97-AF65-F5344CB8AC3E}">
        <p14:creationId xmlns:p14="http://schemas.microsoft.com/office/powerpoint/2010/main" val="426573178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anim calcmode="lin" valueType="num">
                                      <p:cBhvr>
                                        <p:cTn id="15" dur="500" fill="hold"/>
                                        <p:tgtEl>
                                          <p:spTgt spid="25"/>
                                        </p:tgtEl>
                                        <p:attrNameLst>
                                          <p:attrName>ppt_x</p:attrName>
                                        </p:attrNameLst>
                                      </p:cBhvr>
                                      <p:tavLst>
                                        <p:tav tm="0">
                                          <p:val>
                                            <p:strVal val="#ppt_x"/>
                                          </p:val>
                                        </p:tav>
                                        <p:tav tm="100000">
                                          <p:val>
                                            <p:strVal val="#ppt_x"/>
                                          </p:val>
                                        </p:tav>
                                      </p:tavLst>
                                    </p:anim>
                                    <p:anim calcmode="lin" valueType="num">
                                      <p:cBhvr>
                                        <p:cTn id="16" dur="500" fill="hold"/>
                                        <p:tgtEl>
                                          <p:spTgt spid="2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anim calcmode="lin" valueType="num">
                                      <p:cBhvr>
                                        <p:cTn id="20" dur="500" fill="hold"/>
                                        <p:tgtEl>
                                          <p:spTgt spid="3"/>
                                        </p:tgtEl>
                                        <p:attrNameLst>
                                          <p:attrName>ppt_x</p:attrName>
                                        </p:attrNameLst>
                                      </p:cBhvr>
                                      <p:tavLst>
                                        <p:tav tm="0">
                                          <p:val>
                                            <p:strVal val="#ppt_x"/>
                                          </p:val>
                                        </p:tav>
                                        <p:tav tm="100000">
                                          <p:val>
                                            <p:strVal val="#ppt_x"/>
                                          </p:val>
                                        </p:tav>
                                      </p:tavLst>
                                    </p:anim>
                                    <p:anim calcmode="lin" valueType="num">
                                      <p:cBhvr>
                                        <p:cTn id="21" dur="5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anim calcmode="lin" valueType="num">
                                      <p:cBhvr>
                                        <p:cTn id="25" dur="500" fill="hold"/>
                                        <p:tgtEl>
                                          <p:spTgt spid="28"/>
                                        </p:tgtEl>
                                        <p:attrNameLst>
                                          <p:attrName>ppt_x</p:attrName>
                                        </p:attrNameLst>
                                      </p:cBhvr>
                                      <p:tavLst>
                                        <p:tav tm="0">
                                          <p:val>
                                            <p:strVal val="#ppt_x"/>
                                          </p:val>
                                        </p:tav>
                                        <p:tav tm="100000">
                                          <p:val>
                                            <p:strVal val="#ppt_x"/>
                                          </p:val>
                                        </p:tav>
                                      </p:tavLst>
                                    </p:anim>
                                    <p:anim calcmode="lin" valueType="num">
                                      <p:cBhvr>
                                        <p:cTn id="26"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biLevel thresh="25000"/>
          </a:blip>
          <a:srcRect b="43750"/>
          <a:stretch>
            <a:fillRect/>
          </a:stretch>
        </p:blipFill>
        <p:spPr>
          <a:xfrm>
            <a:off x="0" y="0"/>
            <a:ext cx="18288000" cy="10287000"/>
          </a:xfrm>
          <a:prstGeom prst="rect">
            <a:avLst/>
          </a:prstGeom>
        </p:spPr>
      </p:pic>
      <p:pic>
        <p:nvPicPr>
          <p:cNvPr id="28" name="Picture 27"/>
          <p:cNvPicPr>
            <a:picLocks noChangeAspect="1"/>
          </p:cNvPicPr>
          <p:nvPr/>
        </p:nvPicPr>
        <p:blipFill>
          <a:blip r:embed="rId3"/>
          <a:stretch>
            <a:fillRect/>
          </a:stretch>
        </p:blipFill>
        <p:spPr>
          <a:xfrm rot="9337418">
            <a:off x="15960925" y="140694"/>
            <a:ext cx="1710768" cy="1140512"/>
          </a:xfrm>
          <a:prstGeom prst="rect">
            <a:avLst/>
          </a:prstGeom>
        </p:spPr>
      </p:pic>
      <p:pic>
        <p:nvPicPr>
          <p:cNvPr id="30" name="Picture 29"/>
          <p:cNvPicPr>
            <a:picLocks noChangeAspect="1"/>
          </p:cNvPicPr>
          <p:nvPr/>
        </p:nvPicPr>
        <p:blipFill>
          <a:blip r:embed="rId4"/>
          <a:stretch>
            <a:fillRect/>
          </a:stretch>
        </p:blipFill>
        <p:spPr>
          <a:xfrm>
            <a:off x="16476170" y="9277472"/>
            <a:ext cx="1354630" cy="866447"/>
          </a:xfrm>
          <a:prstGeom prst="rect">
            <a:avLst/>
          </a:prstGeom>
        </p:spPr>
      </p:pic>
      <p:pic>
        <p:nvPicPr>
          <p:cNvPr id="3" name="Picture 2"/>
          <p:cNvPicPr>
            <a:picLocks noChangeAspect="1"/>
          </p:cNvPicPr>
          <p:nvPr/>
        </p:nvPicPr>
        <p:blipFill>
          <a:blip r:embed="rId5" cstate="print">
            <a:extLst>
              <a:ext uri="{BEBA8EAE-BF5A-486C-A8C5-ECC9F3942E4B}">
                <a14:imgProps xmlns:a14="http://schemas.microsoft.com/office/drawing/2010/main">
                  <a14:imgLayer r:embed="rId6">
                    <a14:imgEffect>
                      <a14:sharpenSoften amount="50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2747619" y="1333500"/>
            <a:ext cx="4244442" cy="3470017"/>
          </a:xfrm>
          <a:prstGeom prst="rect">
            <a:avLst/>
          </a:prstGeom>
        </p:spPr>
      </p:pic>
      <p:sp>
        <p:nvSpPr>
          <p:cNvPr id="11" name="Rectangle 10"/>
          <p:cNvSpPr/>
          <p:nvPr/>
        </p:nvSpPr>
        <p:spPr>
          <a:xfrm>
            <a:off x="1294862" y="778014"/>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sng" strike="noStrike" kern="1200" cap="none" spc="0" normalizeH="0" baseline="0" noProof="0">
                <a:ln>
                  <a:noFill/>
                </a:ln>
                <a:solidFill>
                  <a:srgbClr val="C00000"/>
                </a:solidFill>
                <a:effectLst/>
                <a:uLnTx/>
                <a:uFillTx/>
                <a:latin typeface="Arial" panose="020B0604020202020204" pitchFamily="34" charset="0"/>
                <a:ea typeface="+mn-ea"/>
                <a:cs typeface="+mn-cs"/>
              </a:rPr>
              <a:t>Giải</a:t>
            </a:r>
            <a:r>
              <a:rPr kumimoji="0" lang="en-US" sz="4000" b="1" i="0" u="sng" strike="noStrike" kern="1200" cap="none" spc="0" normalizeH="0" baseline="0" noProof="0">
                <a:ln>
                  <a:noFill/>
                </a:ln>
                <a:solidFill>
                  <a:srgbClr val="C00000"/>
                </a:solidFill>
                <a:effectLst/>
                <a:uLnTx/>
                <a:uFillTx/>
                <a:latin typeface="Calibri"/>
                <a:ea typeface="+mn-ea"/>
                <a:cs typeface="+mn-cs"/>
              </a:rPr>
              <a:t>:</a:t>
            </a:r>
            <a:endParaRPr kumimoji="0" lang="en-US" sz="4000" b="1" i="0" u="sng" strike="noStrike" kern="1200" cap="none" spc="0" normalizeH="0" baseline="0" noProof="0" dirty="0">
              <a:ln>
                <a:noFill/>
              </a:ln>
              <a:solidFill>
                <a:srgbClr val="C00000"/>
              </a:solidFill>
              <a:effectLst/>
              <a:uLnTx/>
              <a:uFillTx/>
              <a:latin typeface="Calibri"/>
              <a:ea typeface="+mn-ea"/>
              <a:cs typeface="+mn-cs"/>
            </a:endParaRPr>
          </a:p>
        </p:txBody>
      </p:sp>
      <p:sp>
        <p:nvSpPr>
          <p:cNvPr id="4" name="Rectangle 3"/>
          <p:cNvSpPr/>
          <p:nvPr/>
        </p:nvSpPr>
        <p:spPr>
          <a:xfrm>
            <a:off x="1219201" y="1498580"/>
            <a:ext cx="10820399" cy="3416320"/>
          </a:xfrm>
          <a:prstGeom prst="rect">
            <a:avLst/>
          </a:prstGeom>
        </p:spPr>
        <p:txBody>
          <a:bodyPr wrap="square">
            <a:spAutoFit/>
          </a:bodyPr>
          <a:lstStyle/>
          <a:p>
            <a:pPr marL="571500" marR="0" lvl="0" indent="-571500" algn="just" defTabSz="914400" rtl="0" eaLnBrk="1" fontAlgn="auto" latinLnBrk="0" hangingPunct="1">
              <a:lnSpc>
                <a:spcPct val="150000"/>
              </a:lnSpc>
              <a:spcBef>
                <a:spcPts val="0"/>
              </a:spcBef>
              <a:buClrTx/>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sin của góc α là tung độ y</a:t>
            </a:r>
            <a:r>
              <a:rPr kumimoji="0" lang="en-US" sz="3600" b="0" i="0" u="none" strike="noStrike" kern="1200" cap="none" spc="0" normalizeH="0" baseline="-2500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0</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của điểm M, kí hiệu là sin α; sin α = y</a:t>
            </a:r>
            <a:r>
              <a:rPr kumimoji="0" lang="en-US" sz="3600" b="0" i="0" u="none" strike="noStrike" kern="1200" cap="none" spc="0" normalizeH="0" baseline="-2500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0</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p>
          <a:p>
            <a:pPr marL="571500" marR="0" lvl="0" indent="-571500" algn="just" defTabSz="914400" rtl="0" eaLnBrk="1" fontAlgn="auto" latinLnBrk="0" hangingPunct="1">
              <a:lnSpc>
                <a:spcPct val="150000"/>
              </a:lnSpc>
              <a:spcBef>
                <a:spcPts val="0"/>
              </a:spcBef>
              <a:buClrTx/>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côsin của góc α là hoành độ của x</a:t>
            </a:r>
            <a:r>
              <a:rPr kumimoji="0" lang="en-US" sz="3600" b="0" i="0" u="none" strike="noStrike" kern="1200" cap="none" spc="0" normalizeH="0" baseline="-2500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0</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của điểm M, kí hiệu là cos α; cos α = x</a:t>
            </a:r>
            <a:r>
              <a:rPr kumimoji="0" lang="en-US" sz="3600" b="0" i="0" u="none" strike="noStrike" kern="1200" cap="none" spc="0" normalizeH="0" baseline="-2500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0</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p>
        </p:txBody>
      </p:sp>
      <mc:AlternateContent xmlns:mc="http://schemas.openxmlformats.org/markup-compatibility/2006" xmlns:a14="http://schemas.microsoft.com/office/drawing/2010/main">
        <mc:Choice Requires="a14">
          <p:sp>
            <p:nvSpPr>
              <p:cNvPr id="5" name="Rectangle 4"/>
              <p:cNvSpPr/>
              <p:nvPr/>
            </p:nvSpPr>
            <p:spPr>
              <a:xfrm>
                <a:off x="1215453" y="4686300"/>
                <a:ext cx="15700947" cy="1307666"/>
              </a:xfrm>
              <a:prstGeom prst="rect">
                <a:avLst/>
              </a:prstGeom>
            </p:spPr>
            <p:txBody>
              <a:bodyPr wrap="square">
                <a:spAutoFit/>
              </a:bodyPr>
              <a:lstStyle/>
              <a:p>
                <a:pPr marL="571500" lvl="0" indent="-571500" algn="just">
                  <a:lnSpc>
                    <a:spcPct val="150000"/>
                  </a:lnSpc>
                  <a:buFont typeface="Arial" panose="020B0604020202020204" pitchFamily="34" charset="0"/>
                  <a:buChar char="•"/>
                  <a:defRPr/>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Khi </a:t>
                </a:r>
                <a14:m>
                  <m:oMath xmlns:m="http://schemas.openxmlformats.org/officeDocument/2006/math">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𝛼</m:t>
                    </m:r>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90</m:t>
                        </m:r>
                      </m:e>
                      <m:sup>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𝑜</m:t>
                        </m:r>
                      </m:sup>
                    </m:sSup>
                  </m:oMath>
                </a14:m>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(hay là </a:t>
                </a:r>
                <a14:m>
                  <m:oMath xmlns:m="http://schemas.openxmlformats.org/officeDocument/2006/math">
                    <m:sSub>
                      <m:sSub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𝑥</m:t>
                        </m:r>
                      </m:e>
                      <m:sub>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sub>
                    </m:sSub>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oMath>
                </a14:m>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tang của </a:t>
                </a:r>
                <a14:m>
                  <m:oMath xmlns:m="http://schemas.openxmlformats.org/officeDocument/2006/math">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oMath>
                </a14:m>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là  </a:t>
                </a:r>
                <a14:m>
                  <m:oMath xmlns:m="http://schemas.openxmlformats.org/officeDocument/2006/math">
                    <m:f>
                      <m:fPr>
                        <m:ctrlP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𝑦</m:t>
                            </m:r>
                          </m:e>
                          <m:sub>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sub>
                        </m:sSub>
                      </m:num>
                      <m:den>
                        <m:sSub>
                          <m:sSub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𝑥</m:t>
                            </m:r>
                          </m:e>
                          <m:sub>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sub>
                        </m:sSub>
                      </m:den>
                    </m:f>
                  </m:oMath>
                </a14:m>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 kí hiệu là </a:t>
                </a:r>
                <a14:m>
                  <m:oMath xmlns:m="http://schemas.openxmlformats.org/officeDocument/2006/math">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𝑡𝑎𝑛</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a:t>
                </a:r>
              </a:p>
            </p:txBody>
          </p:sp>
        </mc:Choice>
        <mc:Fallback xmlns="">
          <p:sp>
            <p:nvSpPr>
              <p:cNvPr id="5" name="Rectangle 4"/>
              <p:cNvSpPr>
                <a:spLocks noRot="1" noChangeAspect="1" noMove="1" noResize="1" noEditPoints="1" noAdjustHandles="1" noChangeArrowheads="1" noChangeShapeType="1" noTextEdit="1"/>
              </p:cNvSpPr>
              <p:nvPr/>
            </p:nvSpPr>
            <p:spPr>
              <a:xfrm>
                <a:off x="1215453" y="4686300"/>
                <a:ext cx="15700947" cy="1307666"/>
              </a:xfrm>
              <a:prstGeom prst="rect">
                <a:avLst/>
              </a:prstGeom>
              <a:blipFill>
                <a:blip r:embed="rId7"/>
                <a:stretch>
                  <a:fillRect l="-1048" b="-18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1215452" y="7277100"/>
                <a:ext cx="15472347" cy="1307666"/>
              </a:xfrm>
              <a:prstGeom prst="rect">
                <a:avLst/>
              </a:prstGeom>
            </p:spPr>
            <p:txBody>
              <a:bodyPr wrap="square">
                <a:spAutoFit/>
              </a:bodyPr>
              <a:lstStyle/>
              <a:p>
                <a:pPr marL="571500" lvl="0" indent="-571500" algn="just">
                  <a:lnSpc>
                    <a:spcPct val="150000"/>
                  </a:lnSpc>
                  <a:buFont typeface="Arial" panose="020B0604020202020204" pitchFamily="34" charset="0"/>
                  <a:buChar char="•"/>
                  <a:defRPr/>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Khi </a:t>
                </a:r>
                <a14:m>
                  <m:oMath xmlns:m="http://schemas.openxmlformats.org/officeDocument/2006/math">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𝛼</m:t>
                    </m:r>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e>
                      <m:sup>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𝑜</m:t>
                        </m:r>
                      </m:sup>
                    </m:sSup>
                  </m:oMath>
                </a14:m>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𝛼</m:t>
                    </m:r>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180</m:t>
                        </m:r>
                      </m:e>
                      <m:sup>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𝑜</m:t>
                        </m:r>
                      </m:sup>
                    </m:sSup>
                  </m:oMath>
                </a14:m>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(hay </a:t>
                </a:r>
                <a14:m>
                  <m:oMath xmlns:m="http://schemas.openxmlformats.org/officeDocument/2006/math">
                    <m:sSub>
                      <m:sSub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𝑦</m:t>
                        </m:r>
                      </m:e>
                      <m:sub>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sub>
                    </m:sSub>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oMath>
                </a14:m>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côtang của </a:t>
                </a:r>
                <a14:m>
                  <m:oMath xmlns:m="http://schemas.openxmlformats.org/officeDocument/2006/math">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oMath>
                </a14:m>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là </a:t>
                </a:r>
                <a14:m>
                  <m:oMath xmlns:m="http://schemas.openxmlformats.org/officeDocument/2006/math">
                    <m:f>
                      <m:fPr>
                        <m:ctrlP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𝑥</m:t>
                            </m:r>
                          </m:e>
                          <m:sub>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sub>
                        </m:sSub>
                      </m:num>
                      <m:den>
                        <m:sSub>
                          <m:sSub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𝑦</m:t>
                            </m:r>
                          </m:e>
                          <m:sub>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sub>
                        </m:sSub>
                      </m:den>
                    </m:f>
                  </m:oMath>
                </a14:m>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kí hiệu là </a:t>
                </a:r>
                <a14:m>
                  <m:oMath xmlns:m="http://schemas.openxmlformats.org/officeDocument/2006/math">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𝑐𝑜𝑡</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a:rPr lang="en-US" sz="36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oMath>
                </a14:m>
                <a:endParaRPr lang="en-US" sz="3600">
                  <a:solidFill>
                    <a:prstClr val="black"/>
                  </a:solidFill>
                  <a:latin typeface="Cambria Math" panose="02040503050406030204" pitchFamily="18" charset="0"/>
                  <a:ea typeface="Cambria Math" panose="02040503050406030204" pitchFamily="18"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215452" y="7277100"/>
                <a:ext cx="15472347" cy="1307666"/>
              </a:xfrm>
              <a:prstGeom prst="rect">
                <a:avLst/>
              </a:prstGeom>
              <a:blipFill>
                <a:blip r:embed="rId8"/>
                <a:stretch>
                  <a:fillRect l="-1064" b="-18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6980170" y="6133543"/>
                <a:ext cx="4327660" cy="121975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𝑡𝑎𝑛</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boxPr>
                            <m:e>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𝑠𝑖𝑛</m:t>
                              </m:r>
                            </m:e>
                          </m:box>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num>
                        <m:den>
                          <m:box>
                            <m:boxPr>
                              <m:ctrlP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boxPr>
                            <m:e>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𝑐𝑜𝑠</m:t>
                              </m:r>
                            </m:e>
                          </m:box>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en>
                      </m:f>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𝑦</m:t>
                              </m:r>
                            </m:e>
                            <m:sub>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sub>
                          </m:sSub>
                        </m:num>
                        <m:den>
                          <m:sSub>
                            <m:sSub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𝑥</m:t>
                              </m:r>
                            </m:e>
                            <m:sub>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sub>
                          </m:sSub>
                        </m:den>
                      </m:f>
                    </m:oMath>
                  </m:oMathPara>
                </a14:m>
                <a:endParaRPr lang="en-US"/>
              </a:p>
            </p:txBody>
          </p:sp>
        </mc:Choice>
        <mc:Fallback xmlns="">
          <p:sp>
            <p:nvSpPr>
              <p:cNvPr id="7" name="Rectangle 6"/>
              <p:cNvSpPr>
                <a:spLocks noRot="1" noChangeAspect="1" noMove="1" noResize="1" noEditPoints="1" noAdjustHandles="1" noChangeArrowheads="1" noChangeShapeType="1" noTextEdit="1"/>
              </p:cNvSpPr>
              <p:nvPr/>
            </p:nvSpPr>
            <p:spPr>
              <a:xfrm>
                <a:off x="6980170" y="6133543"/>
                <a:ext cx="4327660" cy="1219757"/>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6986617" y="8335513"/>
                <a:ext cx="4290983" cy="1657570"/>
              </a:xfrm>
              <a:prstGeom prst="rect">
                <a:avLst/>
              </a:prstGeom>
            </p:spPr>
            <p:txBody>
              <a:bodyPr wrap="none">
                <a:spAutoFit/>
              </a:bodyPr>
              <a:lstStyle/>
              <a:p>
                <a:pPr lvl="0" algn="just">
                  <a:lnSpc>
                    <a:spcPct val="150000"/>
                  </a:lnSpc>
                  <a:defRPr/>
                </a:pPr>
                <a14:m>
                  <m:oMathPara xmlns:m="http://schemas.openxmlformats.org/officeDocument/2006/math">
                    <m:oMathParaPr>
                      <m:jc m:val="centerGroup"/>
                    </m:oMathParaPr>
                    <m:oMath xmlns:m="http://schemas.openxmlformats.org/officeDocument/2006/math">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𝑐𝑜𝑡</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boxPr>
                            <m:e>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𝑐𝑜𝑠</m:t>
                              </m:r>
                            </m:e>
                          </m:box>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num>
                        <m:den>
                          <m:box>
                            <m:boxPr>
                              <m:ctrlP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boxPr>
                            <m:e>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𝑠𝑖𝑛</m:t>
                              </m:r>
                            </m:e>
                          </m:box>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en>
                      </m:f>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𝑥</m:t>
                              </m:r>
                            </m:e>
                            <m:sub>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sub>
                          </m:sSub>
                        </m:num>
                        <m:den>
                          <m:sSub>
                            <m:sSub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𝑦</m:t>
                              </m:r>
                            </m:e>
                            <m:sub>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sub>
                          </m:sSub>
                        </m:den>
                      </m:f>
                    </m:oMath>
                  </m:oMathPara>
                </a14:m>
                <a:endParaRPr lang="en-US" sz="36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6986617" y="8335513"/>
                <a:ext cx="4290983" cy="1657570"/>
              </a:xfrm>
              <a:prstGeom prst="rect">
                <a:avLst/>
              </a:prstGeom>
              <a:blipFill>
                <a:blip r:embed="rId10"/>
                <a:stretch>
                  <a:fillRect/>
                </a:stretch>
              </a:blipFill>
            </p:spPr>
            <p:txBody>
              <a:bodyPr/>
              <a:lstStyle/>
              <a:p>
                <a:r>
                  <a:rPr lang="en-US">
                    <a:noFill/>
                  </a:rPr>
                  <a:t> </a:t>
                </a:r>
              </a:p>
            </p:txBody>
          </p:sp>
        </mc:Fallback>
      </mc:AlternateContent>
      <p:pic>
        <p:nvPicPr>
          <p:cNvPr id="9" name="Picture 8"/>
          <p:cNvPicPr>
            <a:picLocks noChangeAspect="1"/>
          </p:cNvPicPr>
          <p:nvPr/>
        </p:nvPicPr>
        <p:blipFill>
          <a:blip r:embed="rId11"/>
          <a:stretch>
            <a:fillRect/>
          </a:stretch>
        </p:blipFill>
        <p:spPr>
          <a:xfrm flipH="1">
            <a:off x="571537" y="8812578"/>
            <a:ext cx="950628" cy="1356581"/>
          </a:xfrm>
          <a:prstGeom prst="rect">
            <a:avLst/>
          </a:prstGeom>
        </p:spPr>
      </p:pic>
    </p:spTree>
    <p:extLst>
      <p:ext uri="{BB962C8B-B14F-4D97-AF65-F5344CB8AC3E}">
        <p14:creationId xmlns:p14="http://schemas.microsoft.com/office/powerpoint/2010/main" val="3320905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6" dur="500"/>
                                        <p:tgtEl>
                                          <p:spTgt spid="4">
                                            <p:txEl>
                                              <p:pRg st="1" end="1"/>
                                            </p:txEl>
                                          </p:spTgt>
                                        </p:tgtEl>
                                      </p:cBhvr>
                                    </p:animEffec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anim calcmode="lin" valueType="num">
                                      <p:cBhvr>
                                        <p:cTn id="21" dur="500" fill="hold"/>
                                        <p:tgtEl>
                                          <p:spTgt spid="5"/>
                                        </p:tgtEl>
                                        <p:attrNameLst>
                                          <p:attrName>ppt_x</p:attrName>
                                        </p:attrNameLst>
                                      </p:cBhvr>
                                      <p:tavLst>
                                        <p:tav tm="0">
                                          <p:val>
                                            <p:strVal val="#ppt_x"/>
                                          </p:val>
                                        </p:tav>
                                        <p:tav tm="100000">
                                          <p:val>
                                            <p:strVal val="#ppt_x"/>
                                          </p:val>
                                        </p:tav>
                                      </p:tavLst>
                                    </p:anim>
                                    <p:anim calcmode="lin" valueType="num">
                                      <p:cBhvr>
                                        <p:cTn id="22" dur="500" fill="hold"/>
                                        <p:tgtEl>
                                          <p:spTgt spid="5"/>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anim calcmode="lin" valueType="num">
                                      <p:cBhvr>
                                        <p:cTn id="26" dur="500" fill="hold"/>
                                        <p:tgtEl>
                                          <p:spTgt spid="7"/>
                                        </p:tgtEl>
                                        <p:attrNameLst>
                                          <p:attrName>ppt_x</p:attrName>
                                        </p:attrNameLst>
                                      </p:cBhvr>
                                      <p:tavLst>
                                        <p:tav tm="0">
                                          <p:val>
                                            <p:strVal val="#ppt_x"/>
                                          </p:val>
                                        </p:tav>
                                        <p:tav tm="100000">
                                          <p:val>
                                            <p:strVal val="#ppt_x"/>
                                          </p:val>
                                        </p:tav>
                                      </p:tavLst>
                                    </p:anim>
                                    <p:anim calcmode="lin" valueType="num">
                                      <p:cBhvr>
                                        <p:cTn id="27" dur="500" fill="hold"/>
                                        <p:tgtEl>
                                          <p:spTgt spid="7"/>
                                        </p:tgtEl>
                                        <p:attrNameLst>
                                          <p:attrName>ppt_y</p:attrName>
                                        </p:attrNameLst>
                                      </p:cBhvr>
                                      <p:tavLst>
                                        <p:tav tm="0">
                                          <p:val>
                                            <p:strVal val="#ppt_y+.1"/>
                                          </p:val>
                                        </p:tav>
                                        <p:tav tm="100000">
                                          <p:val>
                                            <p:strVal val="#ppt_y"/>
                                          </p:val>
                                        </p:tav>
                                      </p:tavLst>
                                    </p:anim>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7" name="Rectangle 6"/>
          <p:cNvSpPr/>
          <p:nvPr/>
        </p:nvSpPr>
        <p:spPr>
          <a:xfrm>
            <a:off x="182880" y="167140"/>
            <a:ext cx="17907000" cy="99593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585314" y="587130"/>
            <a:ext cx="3102131"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rPr>
              <a:t>KẾT LUẬN</a:t>
            </a:r>
            <a:endParaRPr kumimoji="0" lang="en-US" sz="4500" b="1"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endParaRPr>
          </a:p>
        </p:txBody>
      </p:sp>
      <p:pic>
        <p:nvPicPr>
          <p:cNvPr id="14" name="Picture 13"/>
          <p:cNvPicPr>
            <a:picLocks noChangeAspect="1"/>
          </p:cNvPicPr>
          <p:nvPr/>
        </p:nvPicPr>
        <p:blipFill>
          <a:blip r:embed="rId2"/>
          <a:stretch>
            <a:fillRect/>
          </a:stretch>
        </p:blipFill>
        <p:spPr>
          <a:xfrm>
            <a:off x="457200" y="393013"/>
            <a:ext cx="990600" cy="867735"/>
          </a:xfrm>
          <a:prstGeom prst="rect">
            <a:avLst/>
          </a:prstGeom>
        </p:spPr>
      </p:pic>
      <p:pic>
        <p:nvPicPr>
          <p:cNvPr id="15" name="Picture 14"/>
          <p:cNvPicPr>
            <a:picLocks noChangeAspect="1"/>
          </p:cNvPicPr>
          <p:nvPr/>
        </p:nvPicPr>
        <p:blipFill>
          <a:blip r:embed="rId3"/>
          <a:stretch>
            <a:fillRect/>
          </a:stretch>
        </p:blipFill>
        <p:spPr>
          <a:xfrm rot="223996">
            <a:off x="15926368" y="7026679"/>
            <a:ext cx="1742369" cy="1646095"/>
          </a:xfrm>
          <a:prstGeom prst="rect">
            <a:avLst/>
          </a:prstGeom>
        </p:spPr>
      </p:pic>
      <p:pic>
        <p:nvPicPr>
          <p:cNvPr id="16" name="Picture 15"/>
          <p:cNvPicPr>
            <a:picLocks noChangeAspect="1"/>
          </p:cNvPicPr>
          <p:nvPr/>
        </p:nvPicPr>
        <p:blipFill>
          <a:blip r:embed="rId4">
            <a:duotone>
              <a:prstClr val="black"/>
              <a:schemeClr val="accent1">
                <a:tint val="45000"/>
                <a:satMod val="400000"/>
              </a:schemeClr>
            </a:duotone>
          </a:blip>
          <a:stretch>
            <a:fillRect/>
          </a:stretch>
        </p:blipFill>
        <p:spPr>
          <a:xfrm rot="9860057" flipH="1" flipV="1">
            <a:off x="16896266" y="307930"/>
            <a:ext cx="1239578" cy="1297503"/>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318732" y="1486620"/>
                <a:ext cx="12940067" cy="3231654"/>
              </a:xfrm>
              <a:prstGeom prst="rect">
                <a:avLst/>
              </a:prstGeom>
            </p:spPr>
            <p:txBody>
              <a:bodyPr wrap="square">
                <a:spAutoFit/>
              </a:bodyPr>
              <a:lstStyle/>
              <a:p>
                <a:pPr marL="457200" lvl="0" indent="-457200">
                  <a:lnSpc>
                    <a:spcPct val="150000"/>
                  </a:lnSpc>
                  <a:buFont typeface="Arial" panose="020B0604020202020204" pitchFamily="34" charset="0"/>
                  <a:buChar char="•"/>
                  <a:defRPr/>
                </a:pPr>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Hoành độ x của điểm M được gọi là </a:t>
                </a:r>
                <a:r>
                  <a:rPr lang="en-US" sz="3400">
                    <a:latin typeface="Arial" panose="020B0604020202020204" pitchFamily="34" charset="0"/>
                    <a:ea typeface="Times New Roman" panose="02020603050405020304" pitchFamily="18" charset="0"/>
                    <a:cs typeface="Arial" panose="020B0604020202020204" pitchFamily="34" charset="0"/>
                  </a:rPr>
                  <a:t>côsin</a:t>
                </a:r>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 của </a:t>
                </a:r>
                <a14:m>
                  <m:oMath xmlns:m="http://schemas.openxmlformats.org/officeDocument/2006/math">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oMath>
                </a14:m>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 kí hiệu </a:t>
                </a:r>
                <a14:m>
                  <m:oMath xmlns:m="http://schemas.openxmlformats.org/officeDocument/2006/math">
                    <m:r>
                      <m:rPr>
                        <m:sty m:val="p"/>
                      </m:rPr>
                      <a:rPr lang="en-US" sz="34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 </a:t>
                </a:r>
              </a:p>
              <a:p>
                <a:pPr lvl="0">
                  <a:lnSpc>
                    <a:spcPct val="150000"/>
                  </a:lnSpc>
                  <a:defRPr/>
                </a:pPr>
                <a14:m>
                  <m:oMathPara xmlns:m="http://schemas.openxmlformats.org/officeDocument/2006/math">
                    <m:oMathParaPr>
                      <m:jc m:val="center"/>
                    </m:oMathParaPr>
                    <m:oMath xmlns:m="http://schemas.openxmlformats.org/officeDocument/2006/math">
                      <m:r>
                        <a:rPr lang="en-US" sz="3400" b="1"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𝐜𝐨𝐬</m:t>
                      </m:r>
                      <m:r>
                        <a:rPr lang="en-US" sz="3400" b="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400"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𝛂</m:t>
                      </m:r>
                      <m:r>
                        <a:rPr lang="en-US" sz="3400" b="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400" b="1"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𝐱</m:t>
                      </m:r>
                    </m:oMath>
                  </m:oMathPara>
                </a14:m>
                <a:endParaRPr lang="en-US" sz="3400" b="1">
                  <a:solidFill>
                    <a:srgbClr val="FF0000"/>
                  </a:solidFill>
                  <a:latin typeface="Arial" panose="020B0604020202020204" pitchFamily="34" charset="0"/>
                  <a:ea typeface="Cambria Math" panose="02040503050406030204" pitchFamily="18" charset="0"/>
                  <a:cs typeface="Times New Roman" panose="02020603050405020304" pitchFamily="18" charset="0"/>
                </a:endParaRPr>
              </a:p>
              <a:p>
                <a:pPr marL="571500" lvl="0" indent="-571500">
                  <a:lnSpc>
                    <a:spcPct val="150000"/>
                  </a:lnSpc>
                  <a:buFont typeface="Arial" panose="020B0604020202020204" pitchFamily="34" charset="0"/>
                  <a:buChar char="•"/>
                  <a:defRPr/>
                </a:pPr>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Tung độ y của điểm M được gọi là </a:t>
                </a:r>
                <a:r>
                  <a:rPr lang="en-US" sz="3400">
                    <a:latin typeface="Arial" panose="020B0604020202020204" pitchFamily="34" charset="0"/>
                    <a:ea typeface="Times New Roman" panose="02020603050405020304" pitchFamily="18" charset="0"/>
                    <a:cs typeface="Arial" panose="020B0604020202020204" pitchFamily="34" charset="0"/>
                  </a:rPr>
                  <a:t>sin </a:t>
                </a:r>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của </a:t>
                </a:r>
                <a14:m>
                  <m:oMath xmlns:m="http://schemas.openxmlformats.org/officeDocument/2006/math">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oMath>
                </a14:m>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 kí hiệu là </a:t>
                </a:r>
                <a14:m>
                  <m:oMath xmlns:m="http://schemas.openxmlformats.org/officeDocument/2006/math">
                    <m:r>
                      <m:rPr>
                        <m:sty m:val="p"/>
                      </m:rPr>
                      <a:rPr lang="en-US" sz="34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 </a:t>
                </a:r>
              </a:p>
              <a:p>
                <a:pPr lvl="0">
                  <a:lnSpc>
                    <a:spcPct val="150000"/>
                  </a:lnSpc>
                  <a:defRPr/>
                </a:pPr>
                <a14:m>
                  <m:oMathPara xmlns:m="http://schemas.openxmlformats.org/officeDocument/2006/math">
                    <m:oMathParaPr>
                      <m:jc m:val="center"/>
                    </m:oMathParaPr>
                    <m:oMath xmlns:m="http://schemas.openxmlformats.org/officeDocument/2006/math">
                      <m:r>
                        <a:rPr lang="en-US" sz="3400" b="1"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𝐬𝐢𝐧</m:t>
                      </m:r>
                      <m:r>
                        <a:rPr lang="en-US" sz="3400" b="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400"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𝛂</m:t>
                      </m:r>
                      <m:r>
                        <a:rPr lang="en-US" sz="3400" b="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400" b="1"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𝐲</m:t>
                      </m:r>
                    </m:oMath>
                  </m:oMathPara>
                </a14:m>
                <a:endParaRPr lang="en-US" sz="3400" b="1">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318732" y="1486620"/>
                <a:ext cx="12940067" cy="3231654"/>
              </a:xfrm>
              <a:prstGeom prst="rect">
                <a:avLst/>
              </a:prstGeom>
              <a:blipFill>
                <a:blip r:embed="rId5"/>
                <a:stretch>
                  <a:fillRect l="-11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318733" y="4587840"/>
                <a:ext cx="16664098" cy="5203860"/>
              </a:xfrm>
              <a:prstGeom prst="rect">
                <a:avLst/>
              </a:prstGeom>
            </p:spPr>
            <p:txBody>
              <a:bodyPr wrap="square">
                <a:spAutoFit/>
              </a:bodyPr>
              <a:lstStyle/>
              <a:p>
                <a:pPr marL="571500" lvl="0" indent="-571500" algn="just">
                  <a:lnSpc>
                    <a:spcPct val="150000"/>
                  </a:lnSpc>
                  <a:buFont typeface="Arial" panose="020B0604020202020204" pitchFamily="34" charset="0"/>
                  <a:buChar char="•"/>
                  <a:defRPr/>
                </a:pPr>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Nếu </a:t>
                </a:r>
                <a14:m>
                  <m:oMath xmlns:m="http://schemas.openxmlformats.org/officeDocument/2006/math">
                    <m:r>
                      <m:rPr>
                        <m:sty m:val="p"/>
                      </m:rPr>
                      <a:rPr lang="en-US" sz="34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0</m:t>
                    </m:r>
                  </m:oMath>
                </a14:m>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 tỉ số </a:t>
                </a:r>
                <a14:m>
                  <m:oMath xmlns:m="http://schemas.openxmlformats.org/officeDocument/2006/math">
                    <m:f>
                      <m:fPr>
                        <m:ctrlPr>
                          <a:rPr lang="en-US" sz="34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lang="en-US" sz="34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sin</m:t>
                            </m:r>
                          </m:e>
                        </m:box>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num>
                      <m:den>
                        <m:box>
                          <m:boxPr>
                            <m:ctrlPr>
                              <a:rPr lang="en-US" sz="34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cos</m:t>
                            </m:r>
                          </m:e>
                        </m:box>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en>
                    </m:f>
                  </m:oMath>
                </a14:m>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 được gọi là </a:t>
                </a:r>
                <a:r>
                  <a:rPr lang="en-US" sz="3400">
                    <a:latin typeface="Arial" panose="020B0604020202020204" pitchFamily="34" charset="0"/>
                    <a:ea typeface="Times New Roman" panose="02020603050405020304" pitchFamily="18" charset="0"/>
                    <a:cs typeface="Arial" panose="020B0604020202020204" pitchFamily="34" charset="0"/>
                  </a:rPr>
                  <a:t>tang</a:t>
                </a:r>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 của </a:t>
                </a:r>
                <a14:m>
                  <m:oMath xmlns:m="http://schemas.openxmlformats.org/officeDocument/2006/math">
                    <m:r>
                      <m:rPr>
                        <m:sty m:val="p"/>
                      </m:rPr>
                      <a:rPr lang="en-US" sz="34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α</m:t>
                    </m:r>
                    <m:r>
                      <a:rPr lang="en-US" sz="34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 kí hiệu là </a:t>
                </a:r>
                <a14:m>
                  <m:oMath xmlns:m="http://schemas.openxmlformats.org/officeDocument/2006/math">
                    <m:r>
                      <m:rPr>
                        <m:sty m:val="p"/>
                      </m:rPr>
                      <a:rPr lang="en-US" sz="34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a:t>
                </a:r>
              </a:p>
              <a:p>
                <a:pPr lvl="0" algn="ctr">
                  <a:lnSpc>
                    <a:spcPct val="150000"/>
                  </a:lnSpc>
                  <a:defRPr/>
                </a:pPr>
                <a14:m>
                  <m:oMath xmlns:m="http://schemas.openxmlformats.org/officeDocument/2006/math">
                    <m:box>
                      <m:boxPr>
                        <m:ctrlPr>
                          <a:rPr lang="en-US" sz="3400" b="1" i="1" smtClean="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ctrlPr>
                      </m:boxPr>
                      <m:e>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𝐭𝐚𝐧</m:t>
                        </m:r>
                      </m:e>
                    </m:box>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𝛂</m:t>
                    </m:r>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400"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lang="en-US" sz="3400" b="1"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boxPr>
                          <m:e>
                            <m:r>
                              <a:rPr lang="en-US" sz="3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𝐬𝐢𝐧</m:t>
                            </m:r>
                          </m:e>
                        </m:box>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𝛂</m:t>
                        </m:r>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num>
                      <m:den>
                        <m:box>
                          <m:boxPr>
                            <m:ctrlPr>
                              <a:rPr lang="en-US" sz="3400"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ctrlPr>
                          </m:boxPr>
                          <m:e>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𝐜𝐨𝐬</m:t>
                            </m:r>
                          </m:e>
                        </m:box>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𝛂</m:t>
                        </m:r>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den>
                    </m:f>
                    <m:r>
                      <a:rPr lang="en-US" sz="3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400" b="1"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𝐲</m:t>
                        </m:r>
                      </m:num>
                      <m:den>
                        <m:r>
                          <a:rPr lang="en-US" sz="3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𝐱</m:t>
                        </m:r>
                      </m:den>
                    </m:f>
                    <m:d>
                      <m:dPr>
                        <m:ctrlPr>
                          <a:rPr lang="en-US" sz="3400" b="1"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𝐱</m:t>
                        </m:r>
                        <m:r>
                          <a:rPr lang="en-US" sz="3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𝟎</m:t>
                        </m:r>
                      </m:e>
                    </m:d>
                  </m:oMath>
                </a14:m>
                <a:r>
                  <a:rPr lang="en-US" sz="3400" b="1">
                    <a:solidFill>
                      <a:srgbClr val="FF0000"/>
                    </a:solidFill>
                    <a:latin typeface="Arial" panose="020B0604020202020204" pitchFamily="34" charset="0"/>
                    <a:ea typeface="Times New Roman" panose="02020603050405020304" pitchFamily="18" charset="0"/>
                    <a:cs typeface="Arial" panose="020B0604020202020204" pitchFamily="34" charset="0"/>
                  </a:rPr>
                  <a:t> </a:t>
                </a:r>
              </a:p>
              <a:p>
                <a:pPr marL="571500" lvl="0" indent="-571500" algn="just">
                  <a:lnSpc>
                    <a:spcPct val="150000"/>
                  </a:lnSpc>
                  <a:buFont typeface="Arial" panose="020B0604020202020204" pitchFamily="34" charset="0"/>
                  <a:buChar char="•"/>
                  <a:defRPr/>
                </a:pPr>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Nếu </a:t>
                </a:r>
                <a14:m>
                  <m:oMath xmlns:m="http://schemas.openxmlformats.org/officeDocument/2006/math">
                    <m:box>
                      <m:boxPr>
                        <m:ctrlPr>
                          <a:rPr lang="en-US" sz="34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sin</m:t>
                        </m:r>
                      </m:e>
                    </m:box>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0</m:t>
                    </m:r>
                  </m:oMath>
                </a14:m>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 tỉ số </a:t>
                </a:r>
                <a14:m>
                  <m:oMath xmlns:m="http://schemas.openxmlformats.org/officeDocument/2006/math">
                    <m:f>
                      <m:fPr>
                        <m:ctrlPr>
                          <a:rPr lang="en-US" sz="34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lang="en-US" sz="34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cos</m:t>
                            </m:r>
                          </m:e>
                        </m:box>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num>
                      <m:den>
                        <m:box>
                          <m:boxPr>
                            <m:ctrlPr>
                              <a:rPr lang="en-US" sz="34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sin</m:t>
                            </m:r>
                          </m:e>
                        </m:box>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en>
                    </m:f>
                  </m:oMath>
                </a14:m>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 được gọi là </a:t>
                </a:r>
                <a:r>
                  <a:rPr lang="en-US" sz="3400">
                    <a:latin typeface="Arial" panose="020B0604020202020204" pitchFamily="34" charset="0"/>
                    <a:ea typeface="Times New Roman" panose="02020603050405020304" pitchFamily="18" charset="0"/>
                    <a:cs typeface="Arial" panose="020B0604020202020204" pitchFamily="34" charset="0"/>
                  </a:rPr>
                  <a:t>côtang</a:t>
                </a:r>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 của </a:t>
                </a:r>
                <a14:m>
                  <m:oMath xmlns:m="http://schemas.openxmlformats.org/officeDocument/2006/math">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oMath>
                </a14:m>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 kí hiệu là </a:t>
                </a:r>
                <a14:m>
                  <m:oMath xmlns:m="http://schemas.openxmlformats.org/officeDocument/2006/math">
                    <m:r>
                      <m:rPr>
                        <m:sty m:val="p"/>
                      </m:rPr>
                      <a:rPr lang="en-US" sz="34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cot</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a:t>
                </a:r>
              </a:p>
              <a:p>
                <a:pPr lvl="0" algn="ctr">
                  <a:lnSpc>
                    <a:spcPct val="150000"/>
                  </a:lnSpc>
                  <a:defRPr/>
                </a:pPr>
                <a14:m>
                  <m:oMath xmlns:m="http://schemas.openxmlformats.org/officeDocument/2006/math">
                    <m:r>
                      <a:rPr lang="en-US" sz="3400" b="1" i="0"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𝐜𝐨𝐭</m:t>
                    </m:r>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𝛂</m:t>
                    </m:r>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400"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lang="en-US" sz="3400" b="1"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boxPr>
                          <m:e>
                            <m:r>
                              <a:rPr lang="en-US" sz="3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𝐜𝐨𝐬</m:t>
                            </m:r>
                          </m:e>
                        </m:box>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𝛂</m:t>
                        </m:r>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num>
                      <m:den>
                        <m:box>
                          <m:boxPr>
                            <m:ctrlPr>
                              <a:rPr lang="en-US" sz="3400"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ctrlPr>
                          </m:boxPr>
                          <m:e>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𝐬𝐢𝐧</m:t>
                            </m:r>
                          </m:e>
                        </m:box>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𝛂</m:t>
                        </m:r>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den>
                    </m:f>
                    <m:r>
                      <a:rPr lang="en-US" sz="3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400" b="1"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𝐱</m:t>
                        </m:r>
                      </m:num>
                      <m:den>
                        <m:r>
                          <a:rPr lang="en-US" sz="3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𝐲</m:t>
                        </m:r>
                      </m:den>
                    </m:f>
                    <m:r>
                      <a:rPr lang="en-US" sz="3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 (</m:t>
                    </m:r>
                    <m:r>
                      <a:rPr lang="en-US" sz="3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𝐲</m:t>
                    </m:r>
                    <m:r>
                      <a:rPr lang="en-US" sz="3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𝟎</m:t>
                    </m:r>
                    <m:r>
                      <a:rPr lang="en-US" sz="3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3400" b="1">
                    <a:solidFill>
                      <a:srgbClr val="FF0000"/>
                    </a:solidFill>
                    <a:latin typeface="Arial" panose="020B0604020202020204" pitchFamily="34" charset="0"/>
                    <a:ea typeface="Times New Roman" panose="02020603050405020304" pitchFamily="18" charset="0"/>
                    <a:cs typeface="Arial" panose="020B0604020202020204" pitchFamily="34" charset="0"/>
                  </a:rPr>
                  <a:t> </a:t>
                </a:r>
              </a:p>
              <a:p>
                <a:pPr marL="571500" lvl="0" indent="-571500">
                  <a:lnSpc>
                    <a:spcPct val="150000"/>
                  </a:lnSpc>
                  <a:buFont typeface="Arial" panose="020B0604020202020204" pitchFamily="34" charset="0"/>
                  <a:buChar char="•"/>
                  <a:defRPr/>
                </a:pPr>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Các giá trị </a:t>
                </a:r>
                <a14:m>
                  <m:oMath xmlns:m="http://schemas.openxmlformats.org/officeDocument/2006/math">
                    <m:r>
                      <m:rPr>
                        <m:sty m:val="p"/>
                      </m:rPr>
                      <a:rPr lang="en-US" sz="34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4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4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4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cot</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 được gọi là các </a:t>
                </a:r>
                <a:r>
                  <a:rPr lang="en-US" sz="3400" b="1">
                    <a:solidFill>
                      <a:srgbClr val="FF0000"/>
                    </a:solidFill>
                    <a:latin typeface="Arial" panose="020B0604020202020204" pitchFamily="34" charset="0"/>
                    <a:ea typeface="Times New Roman" panose="02020603050405020304" pitchFamily="18" charset="0"/>
                    <a:cs typeface="Arial" panose="020B0604020202020204" pitchFamily="34" charset="0"/>
                  </a:rPr>
                  <a:t>giá trị lượng giác </a:t>
                </a:r>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của </a:t>
                </a:r>
                <a14:m>
                  <m:oMath xmlns:m="http://schemas.openxmlformats.org/officeDocument/2006/math">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oMath>
                </a14:m>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5" name="Rectangle 4"/>
              <p:cNvSpPr>
                <a:spLocks noRot="1" noChangeAspect="1" noMove="1" noResize="1" noEditPoints="1" noAdjustHandles="1" noChangeArrowheads="1" noChangeShapeType="1" noTextEdit="1"/>
              </p:cNvSpPr>
              <p:nvPr/>
            </p:nvSpPr>
            <p:spPr>
              <a:xfrm>
                <a:off x="318733" y="4587840"/>
                <a:ext cx="16664098" cy="5203860"/>
              </a:xfrm>
              <a:prstGeom prst="rect">
                <a:avLst/>
              </a:prstGeom>
              <a:blipFill>
                <a:blip r:embed="rId6"/>
                <a:stretch>
                  <a:fillRect l="-914" b="-4103"/>
                </a:stretch>
              </a:blipFill>
            </p:spPr>
            <p:txBody>
              <a:bodyPr/>
              <a:lstStyle/>
              <a:p>
                <a:r>
                  <a:rPr lang="en-US">
                    <a:noFill/>
                  </a:rPr>
                  <a:t> </a:t>
                </a:r>
              </a:p>
            </p:txBody>
          </p:sp>
        </mc:Fallback>
      </mc:AlternateContent>
      <p:pic>
        <p:nvPicPr>
          <p:cNvPr id="6" name="Picture 5"/>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colorTemperature colorTemp="72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182160" y="1257300"/>
            <a:ext cx="4764655" cy="4674187"/>
          </a:xfrm>
          <a:prstGeom prst="rect">
            <a:avLst/>
          </a:prstGeom>
        </p:spPr>
      </p:pic>
    </p:spTree>
    <p:extLst>
      <p:ext uri="{BB962C8B-B14F-4D97-AF65-F5344CB8AC3E}">
        <p14:creationId xmlns:p14="http://schemas.microsoft.com/office/powerpoint/2010/main" val="35776210"/>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mc:AlternateContent xmlns:mc="http://schemas.openxmlformats.org/markup-compatibility/2006" xmlns:a14="http://schemas.microsoft.com/office/drawing/2010/main">
        <mc:Choice Requires="a14">
          <p:sp>
            <p:nvSpPr>
              <p:cNvPr id="16" name="Rectangle 15"/>
              <p:cNvSpPr/>
              <p:nvPr/>
            </p:nvSpPr>
            <p:spPr>
              <a:xfrm>
                <a:off x="1905000" y="1181100"/>
                <a:ext cx="14020800" cy="8750024"/>
              </a:xfrm>
              <a:prstGeom prst="rect">
                <a:avLst/>
              </a:prstGeom>
            </p:spPr>
            <p:txBody>
              <a:bodyPr wrap="square">
                <a:spAutoFit/>
              </a:bodyPr>
              <a:lstStyle/>
              <a:p>
                <a:pPr marL="571500" marR="0" lvl="0" indent="-571500" algn="just" defTabSz="914400" rtl="0" eaLnBrk="1" fontAlgn="auto" latinLnBrk="0" hangingPunct="1">
                  <a:lnSpc>
                    <a:spcPct val="150000"/>
                  </a:lnSpc>
                  <a:buClrTx/>
                  <a:buSzTx/>
                  <a:buFont typeface="Arial" panose="020B0604020202020204" pitchFamily="34" charset="0"/>
                  <a:buChar char="•"/>
                  <a:tabLst/>
                  <a:defRPr/>
                </a:pPr>
                <a:r>
                  <a:rPr kumimoji="0" lang="nl-NL" sz="4200" b="1" i="1" u="sng" strike="noStrike" kern="1200" cap="none" spc="0" normalizeH="0" baseline="0" noProof="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rPr>
                  <a:t>Chú ý:</a:t>
                </a:r>
                <a:endParaRPr kumimoji="0" lang="en-US" sz="4200" b="0" i="1" u="sng" strike="noStrike" kern="1200" cap="none" spc="0" normalizeH="0" baseline="0" noProof="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4000">
                    <a:latin typeface="Arial" panose="020B0604020202020204" pitchFamily="34" charset="0"/>
                    <a:ea typeface="Times New Roman" panose="02020603050405020304" pitchFamily="18" charset="0"/>
                    <a:cs typeface="Arial" panose="020B0604020202020204" pitchFamily="34" charset="0"/>
                  </a:rPr>
                  <a:t>a) Ta gọi trục tung là </a:t>
                </a:r>
                <a:r>
                  <a:rPr lang="en-US" sz="4000">
                    <a:solidFill>
                      <a:srgbClr val="FF0000"/>
                    </a:solidFill>
                    <a:latin typeface="Arial" panose="020B0604020202020204" pitchFamily="34" charset="0"/>
                    <a:ea typeface="Times New Roman" panose="02020603050405020304" pitchFamily="18" charset="0"/>
                    <a:cs typeface="Arial" panose="020B0604020202020204" pitchFamily="34" charset="0"/>
                  </a:rPr>
                  <a:t>trục sin</a:t>
                </a:r>
                <a:r>
                  <a:rPr lang="en-US" sz="4000">
                    <a:latin typeface="Arial" panose="020B0604020202020204" pitchFamily="34" charset="0"/>
                    <a:ea typeface="Times New Roman" panose="02020603050405020304" pitchFamily="18" charset="0"/>
                    <a:cs typeface="Arial" panose="020B0604020202020204" pitchFamily="34" charset="0"/>
                  </a:rPr>
                  <a:t>; trục hoành là </a:t>
                </a:r>
                <a:r>
                  <a:rPr lang="en-US" sz="4000">
                    <a:solidFill>
                      <a:srgbClr val="FF0000"/>
                    </a:solidFill>
                    <a:latin typeface="Arial" panose="020B0604020202020204" pitchFamily="34" charset="0"/>
                    <a:ea typeface="Times New Roman" panose="02020603050405020304" pitchFamily="18" charset="0"/>
                    <a:cs typeface="Arial" panose="020B0604020202020204" pitchFamily="34" charset="0"/>
                  </a:rPr>
                  <a:t>trục cos</a:t>
                </a:r>
                <a:r>
                  <a:rPr lang="en-US" sz="4000">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4000">
                    <a:effectLst/>
                    <a:latin typeface="Arial" panose="020B0604020202020204" pitchFamily="34" charset="0"/>
                    <a:ea typeface="Times New Roman" panose="02020603050405020304" pitchFamily="18" charset="0"/>
                    <a:cs typeface="Arial" panose="020B0604020202020204" pitchFamily="34" charset="0"/>
                  </a:rPr>
                  <a:t>b) Từ định nghĩa ta suy ra:</a:t>
                </a:r>
              </a:p>
              <a:p>
                <a:pPr marL="571500" indent="-571500" algn="just">
                  <a:lnSpc>
                    <a:spcPct val="150000"/>
                  </a:lnSpc>
                  <a:buFontTx/>
                  <a:buChar char="-"/>
                </a:pPr>
                <a14:m>
                  <m:oMath xmlns:m="http://schemas.openxmlformats.org/officeDocument/2006/math">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sin</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effectLst/>
                    <a:latin typeface="Arial" panose="020B0604020202020204" pitchFamily="34" charset="0"/>
                    <a:ea typeface="Times New Roman" panose="02020603050405020304" pitchFamily="18" charset="0"/>
                    <a:cs typeface="Arial" panose="020B0604020202020204" pitchFamily="34" charset="0"/>
                  </a:rPr>
                  <a:t> các định với mọi giá trị của </a:t>
                </a:r>
                <a14:m>
                  <m:oMath xmlns:m="http://schemas.openxmlformats.org/officeDocument/2006/math">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α</m:t>
                    </m:r>
                  </m:oMath>
                </a14:m>
                <a:r>
                  <a:rPr lang="en-US" sz="4000">
                    <a:effectLst/>
                    <a:latin typeface="Arial" panose="020B0604020202020204" pitchFamily="34" charset="0"/>
                    <a:ea typeface="Times New Roman" panose="02020603050405020304" pitchFamily="18" charset="0"/>
                    <a:cs typeface="Arial" panose="020B0604020202020204" pitchFamily="34" charset="0"/>
                  </a:rPr>
                  <a:t> và ta có:</a:t>
                </a:r>
              </a:p>
              <a:p>
                <a:pPr algn="ctr">
                  <a:lnSpc>
                    <a:spcPct val="150000"/>
                  </a:lnSpc>
                </a:pPr>
                <a14:m>
                  <m:oMath xmlns:m="http://schemas.openxmlformats.org/officeDocument/2006/math">
                    <m:r>
                      <a:rPr lang="en-US" sz="4000" i="0">
                        <a:effectLst/>
                        <a:latin typeface="Cambria Math" panose="02040503050406030204" pitchFamily="18" charset="0"/>
                        <a:ea typeface="Cambria Math" panose="02040503050406030204" pitchFamily="18" charset="0"/>
                        <a:cs typeface="Times New Roman" panose="02020603050405020304" pitchFamily="18" charset="0"/>
                      </a:rPr>
                      <m:t>−1≤</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sin</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≤1;        −1≤</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≤1 </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p>
              <a:p>
                <a:pPr algn="ctr">
                  <a:lnSpc>
                    <a:spcPct val="150000"/>
                  </a:lnSpc>
                </a:pPr>
                <a14:m>
                  <m:oMath xmlns:m="http://schemas.openxmlformats.org/officeDocument/2006/math">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sin</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α</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k</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π</m:t>
                        </m:r>
                      </m:e>
                    </m:d>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sin</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effectLst/>
                    <a:latin typeface="Arial" panose="020B0604020202020204" pitchFamily="34" charset="0"/>
                    <a:ea typeface="Cambria Math" panose="02040503050406030204" pitchFamily="18" charset="0"/>
                    <a:cs typeface="Arial" panose="020B0604020202020204" pitchFamily="34" charset="0"/>
                  </a:rPr>
                  <a:t> </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pPr>
                <a14:m>
                  <m:oMath xmlns:m="http://schemas.openxmlformats.org/officeDocument/2006/math">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α</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k</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π</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 (</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k</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Z</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a:t>
                </a:r>
              </a:p>
              <a:p>
                <a:pPr marL="571500" indent="-571500" algn="just">
                  <a:lnSpc>
                    <a:spcPct val="150000"/>
                  </a:lnSpc>
                  <a:buFontTx/>
                  <a:buChar char="-"/>
                </a:pPr>
                <a14:m>
                  <m:oMath xmlns:m="http://schemas.openxmlformats.org/officeDocument/2006/math">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tan</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effectLst/>
                    <a:latin typeface="Arial" panose="020B0604020202020204" pitchFamily="34" charset="0"/>
                    <a:ea typeface="Times New Roman" panose="02020603050405020304" pitchFamily="18" charset="0"/>
                    <a:cs typeface="Arial" panose="020B0604020202020204" pitchFamily="34" charset="0"/>
                  </a:rPr>
                  <a:t> xác định khi </a:t>
                </a:r>
                <a14:m>
                  <m:oMath xmlns:m="http://schemas.openxmlformats.org/officeDocument/2006/math">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α</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i="0">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40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kπ</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 </m:t>
                    </m:r>
                    <m:d>
                      <m:d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k</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Z</m:t>
                        </m:r>
                      </m:e>
                    </m:d>
                    <m:r>
                      <a:rPr lang="en-US" sz="4000" i="0">
                        <a:effectLst/>
                        <a:latin typeface="Cambria Math" panose="02040503050406030204" pitchFamily="18" charset="0"/>
                        <a:ea typeface="Cambria Math" panose="02040503050406030204" pitchFamily="18" charset="0"/>
                        <a:cs typeface="Times New Roman" panose="02020603050405020304" pitchFamily="18" charset="0"/>
                      </a:rPr>
                      <m:t>.</m:t>
                    </m:r>
                  </m:oMath>
                </a14:m>
                <a:endParaRPr lang="en-US" sz="4000" i="0">
                  <a:effectLst/>
                  <a:latin typeface="Cambria Math" panose="02040503050406030204" pitchFamily="18" charset="0"/>
                  <a:ea typeface="Cambria Math" panose="02040503050406030204" pitchFamily="18" charset="0"/>
                  <a:cs typeface="Times New Roman" panose="02020603050405020304" pitchFamily="18" charset="0"/>
                </a:endParaRPr>
              </a:p>
              <a:p>
                <a:pPr marL="571500" indent="-571500" algn="just">
                  <a:lnSpc>
                    <a:spcPct val="150000"/>
                  </a:lnSpc>
                  <a:buFontTx/>
                  <a:buChar char="-"/>
                </a:pPr>
                <a14:m>
                  <m:oMath xmlns:m="http://schemas.openxmlformats.org/officeDocument/2006/math">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cot</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effectLst/>
                    <a:latin typeface="Arial" panose="020B0604020202020204" pitchFamily="34" charset="0"/>
                    <a:ea typeface="Times New Roman" panose="02020603050405020304" pitchFamily="18" charset="0"/>
                    <a:cs typeface="Arial" panose="020B0604020202020204" pitchFamily="34" charset="0"/>
                  </a:rPr>
                  <a:t> xác định khi </a:t>
                </a:r>
                <a14:m>
                  <m:oMath xmlns:m="http://schemas.openxmlformats.org/officeDocument/2006/math">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α</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kπ</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k</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Z</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16" name="Rectangle 15"/>
              <p:cNvSpPr>
                <a:spLocks noRot="1" noChangeAspect="1" noMove="1" noResize="1" noEditPoints="1" noAdjustHandles="1" noChangeArrowheads="1" noChangeShapeType="1" noTextEdit="1"/>
              </p:cNvSpPr>
              <p:nvPr/>
            </p:nvSpPr>
            <p:spPr>
              <a:xfrm>
                <a:off x="1905000" y="1181100"/>
                <a:ext cx="14020800" cy="8750024"/>
              </a:xfrm>
              <a:prstGeom prst="rect">
                <a:avLst/>
              </a:prstGeom>
              <a:blipFill>
                <a:blip r:embed="rId3"/>
                <a:stretch>
                  <a:fillRect l="-1565" b="-767"/>
                </a:stretch>
              </a:blipFill>
            </p:spPr>
            <p:txBody>
              <a:bodyPr/>
              <a:lstStyle/>
              <a:p>
                <a:r>
                  <a:rPr lang="en-US">
                    <a:noFill/>
                  </a:rPr>
                  <a:t> </a:t>
                </a:r>
              </a:p>
            </p:txBody>
          </p:sp>
        </mc:Fallback>
      </mc:AlternateContent>
      <p:pic>
        <p:nvPicPr>
          <p:cNvPr id="17" name="Picture 16"/>
          <p:cNvPicPr>
            <a:picLocks noChangeAspect="1"/>
          </p:cNvPicPr>
          <p:nvPr/>
        </p:nvPicPr>
        <p:blipFill>
          <a:blip r:embed="rId4"/>
          <a:stretch>
            <a:fillRect/>
          </a:stretch>
        </p:blipFill>
        <p:spPr>
          <a:xfrm>
            <a:off x="15959860" y="952500"/>
            <a:ext cx="1185139" cy="1027271"/>
          </a:xfrm>
          <a:prstGeom prst="rect">
            <a:avLst/>
          </a:prstGeom>
        </p:spPr>
      </p:pic>
      <p:pic>
        <p:nvPicPr>
          <p:cNvPr id="18" name="Picture 17"/>
          <p:cNvPicPr>
            <a:picLocks noChangeAspect="1"/>
          </p:cNvPicPr>
          <p:nvPr/>
        </p:nvPicPr>
        <p:blipFill>
          <a:blip r:embed="rId5"/>
          <a:stretch>
            <a:fillRect/>
          </a:stretch>
        </p:blipFill>
        <p:spPr>
          <a:xfrm>
            <a:off x="14935666" y="6896100"/>
            <a:ext cx="2132667" cy="3035024"/>
          </a:xfrm>
          <a:prstGeom prst="rect">
            <a:avLst/>
          </a:prstGeom>
        </p:spPr>
      </p:pic>
      <p:pic>
        <p:nvPicPr>
          <p:cNvPr id="19" name="Picture 18"/>
          <p:cNvPicPr>
            <a:picLocks noChangeAspect="1"/>
          </p:cNvPicPr>
          <p:nvPr/>
        </p:nvPicPr>
        <p:blipFill>
          <a:blip r:embed="rId6"/>
          <a:stretch>
            <a:fillRect/>
          </a:stretch>
        </p:blipFill>
        <p:spPr>
          <a:xfrm rot="10800000" flipV="1">
            <a:off x="741631" y="762039"/>
            <a:ext cx="1163369" cy="1217732"/>
          </a:xfrm>
          <a:prstGeom prst="rect">
            <a:avLst/>
          </a:prstGeom>
        </p:spPr>
      </p:pic>
    </p:spTree>
    <p:extLst>
      <p:ext uri="{BB962C8B-B14F-4D97-AF65-F5344CB8AC3E}">
        <p14:creationId xmlns:p14="http://schemas.microsoft.com/office/powerpoint/2010/main" val="296320224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6">
                                            <p:txEl>
                                              <p:pRg st="1" end="1"/>
                                            </p:txEl>
                                          </p:spTgt>
                                        </p:tgtEl>
                                        <p:attrNameLst>
                                          <p:attrName>style.visibility</p:attrName>
                                        </p:attrNameLst>
                                      </p:cBhvr>
                                      <p:to>
                                        <p:strVal val="visible"/>
                                      </p:to>
                                    </p:set>
                                    <p:animEffect transition="in" filter="wipe(down)">
                                      <p:cBhvr>
                                        <p:cTn id="14" dur="500"/>
                                        <p:tgtEl>
                                          <p:spTgt spid="16">
                                            <p:txEl>
                                              <p:pRg st="1" end="1"/>
                                            </p:txEl>
                                          </p:spTgt>
                                        </p:tgtEl>
                                      </p:cBhvr>
                                    </p:animEffect>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16">
                                            <p:txEl>
                                              <p:pRg st="2" end="2"/>
                                            </p:txEl>
                                          </p:spTgt>
                                        </p:tgtEl>
                                        <p:attrNameLst>
                                          <p:attrName>style.visibility</p:attrName>
                                        </p:attrNameLst>
                                      </p:cBhvr>
                                      <p:to>
                                        <p:strVal val="visible"/>
                                      </p:to>
                                    </p:set>
                                    <p:animEffect transition="in" filter="fade">
                                      <p:cBhvr>
                                        <p:cTn id="18" dur="500"/>
                                        <p:tgtEl>
                                          <p:spTgt spid="16">
                                            <p:txEl>
                                              <p:pRg st="2" end="2"/>
                                            </p:txEl>
                                          </p:spTgt>
                                        </p:tgtEl>
                                      </p:cBhvr>
                                    </p:animEffect>
                                    <p:anim calcmode="lin" valueType="num">
                                      <p:cBhvr>
                                        <p:cTn id="19" dur="5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20" dur="500" fill="hold"/>
                                        <p:tgtEl>
                                          <p:spTgt spid="16">
                                            <p:txEl>
                                              <p:pRg st="2" end="2"/>
                                            </p:txEl>
                                          </p:spTgt>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6">
                                            <p:txEl>
                                              <p:pRg st="3" end="3"/>
                                            </p:txEl>
                                          </p:spTgt>
                                        </p:tgtEl>
                                        <p:attrNameLst>
                                          <p:attrName>style.visibility</p:attrName>
                                        </p:attrNameLst>
                                      </p:cBhvr>
                                      <p:to>
                                        <p:strVal val="visible"/>
                                      </p:to>
                                    </p:set>
                                    <p:animEffect transition="in" filter="fade">
                                      <p:cBhvr>
                                        <p:cTn id="23" dur="500"/>
                                        <p:tgtEl>
                                          <p:spTgt spid="16">
                                            <p:txEl>
                                              <p:pRg st="3" end="3"/>
                                            </p:txEl>
                                          </p:spTgt>
                                        </p:tgtEl>
                                      </p:cBhvr>
                                    </p:animEffect>
                                    <p:anim calcmode="lin" valueType="num">
                                      <p:cBhvr>
                                        <p:cTn id="24" dur="500" fill="hold"/>
                                        <p:tgtEl>
                                          <p:spTgt spid="16">
                                            <p:txEl>
                                              <p:pRg st="3" end="3"/>
                                            </p:txEl>
                                          </p:spTgt>
                                        </p:tgtEl>
                                        <p:attrNameLst>
                                          <p:attrName>ppt_x</p:attrName>
                                        </p:attrNameLst>
                                      </p:cBhvr>
                                      <p:tavLst>
                                        <p:tav tm="0">
                                          <p:val>
                                            <p:strVal val="#ppt_x"/>
                                          </p:val>
                                        </p:tav>
                                        <p:tav tm="100000">
                                          <p:val>
                                            <p:strVal val="#ppt_x"/>
                                          </p:val>
                                        </p:tav>
                                      </p:tavLst>
                                    </p:anim>
                                    <p:anim calcmode="lin" valueType="num">
                                      <p:cBhvr>
                                        <p:cTn id="25" dur="500" fill="hold"/>
                                        <p:tgtEl>
                                          <p:spTgt spid="16">
                                            <p:txEl>
                                              <p:pRg st="3" end="3"/>
                                            </p:txEl>
                                          </p:spTgt>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6">
                                            <p:txEl>
                                              <p:pRg st="4" end="4"/>
                                            </p:txEl>
                                          </p:spTgt>
                                        </p:tgtEl>
                                        <p:attrNameLst>
                                          <p:attrName>style.visibility</p:attrName>
                                        </p:attrNameLst>
                                      </p:cBhvr>
                                      <p:to>
                                        <p:strVal val="visible"/>
                                      </p:to>
                                    </p:set>
                                    <p:animEffect transition="in" filter="fade">
                                      <p:cBhvr>
                                        <p:cTn id="28" dur="500"/>
                                        <p:tgtEl>
                                          <p:spTgt spid="16">
                                            <p:txEl>
                                              <p:pRg st="4" end="4"/>
                                            </p:txEl>
                                          </p:spTgt>
                                        </p:tgtEl>
                                      </p:cBhvr>
                                    </p:animEffect>
                                    <p:anim calcmode="lin" valueType="num">
                                      <p:cBhvr>
                                        <p:cTn id="29" dur="500" fill="hold"/>
                                        <p:tgtEl>
                                          <p:spTgt spid="16">
                                            <p:txEl>
                                              <p:pRg st="4" end="4"/>
                                            </p:txEl>
                                          </p:spTgt>
                                        </p:tgtEl>
                                        <p:attrNameLst>
                                          <p:attrName>ppt_x</p:attrName>
                                        </p:attrNameLst>
                                      </p:cBhvr>
                                      <p:tavLst>
                                        <p:tav tm="0">
                                          <p:val>
                                            <p:strVal val="#ppt_x"/>
                                          </p:val>
                                        </p:tav>
                                        <p:tav tm="100000">
                                          <p:val>
                                            <p:strVal val="#ppt_x"/>
                                          </p:val>
                                        </p:tav>
                                      </p:tavLst>
                                    </p:anim>
                                    <p:anim calcmode="lin" valueType="num">
                                      <p:cBhvr>
                                        <p:cTn id="30" dur="500" fill="hold"/>
                                        <p:tgtEl>
                                          <p:spTgt spid="16">
                                            <p:txEl>
                                              <p:pRg st="4" end="4"/>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6">
                                            <p:txEl>
                                              <p:pRg st="5" end="5"/>
                                            </p:txEl>
                                          </p:spTgt>
                                        </p:tgtEl>
                                        <p:attrNameLst>
                                          <p:attrName>style.visibility</p:attrName>
                                        </p:attrNameLst>
                                      </p:cBhvr>
                                      <p:to>
                                        <p:strVal val="visible"/>
                                      </p:to>
                                    </p:set>
                                    <p:animEffect transition="in" filter="fade">
                                      <p:cBhvr>
                                        <p:cTn id="33" dur="500"/>
                                        <p:tgtEl>
                                          <p:spTgt spid="16">
                                            <p:txEl>
                                              <p:pRg st="5" end="5"/>
                                            </p:txEl>
                                          </p:spTgt>
                                        </p:tgtEl>
                                      </p:cBhvr>
                                    </p:animEffect>
                                    <p:anim calcmode="lin" valueType="num">
                                      <p:cBhvr>
                                        <p:cTn id="34" dur="500" fill="hold"/>
                                        <p:tgtEl>
                                          <p:spTgt spid="16">
                                            <p:txEl>
                                              <p:pRg st="5" end="5"/>
                                            </p:txEl>
                                          </p:spTgt>
                                        </p:tgtEl>
                                        <p:attrNameLst>
                                          <p:attrName>ppt_x</p:attrName>
                                        </p:attrNameLst>
                                      </p:cBhvr>
                                      <p:tavLst>
                                        <p:tav tm="0">
                                          <p:val>
                                            <p:strVal val="#ppt_x"/>
                                          </p:val>
                                        </p:tav>
                                        <p:tav tm="100000">
                                          <p:val>
                                            <p:strVal val="#ppt_x"/>
                                          </p:val>
                                        </p:tav>
                                      </p:tavLst>
                                    </p:anim>
                                    <p:anim calcmode="lin" valueType="num">
                                      <p:cBhvr>
                                        <p:cTn id="35" dur="500" fill="hold"/>
                                        <p:tgtEl>
                                          <p:spTgt spid="16">
                                            <p:txEl>
                                              <p:pRg st="5" end="5"/>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6">
                                            <p:txEl>
                                              <p:pRg st="6" end="6"/>
                                            </p:txEl>
                                          </p:spTgt>
                                        </p:tgtEl>
                                        <p:attrNameLst>
                                          <p:attrName>style.visibility</p:attrName>
                                        </p:attrNameLst>
                                      </p:cBhvr>
                                      <p:to>
                                        <p:strVal val="visible"/>
                                      </p:to>
                                    </p:set>
                                    <p:animEffect transition="in" filter="fade">
                                      <p:cBhvr>
                                        <p:cTn id="38" dur="500"/>
                                        <p:tgtEl>
                                          <p:spTgt spid="16">
                                            <p:txEl>
                                              <p:pRg st="6" end="6"/>
                                            </p:txEl>
                                          </p:spTgt>
                                        </p:tgtEl>
                                      </p:cBhvr>
                                    </p:animEffect>
                                    <p:anim calcmode="lin" valueType="num">
                                      <p:cBhvr>
                                        <p:cTn id="39" dur="500" fill="hold"/>
                                        <p:tgtEl>
                                          <p:spTgt spid="16">
                                            <p:txEl>
                                              <p:pRg st="6" end="6"/>
                                            </p:txEl>
                                          </p:spTgt>
                                        </p:tgtEl>
                                        <p:attrNameLst>
                                          <p:attrName>ppt_x</p:attrName>
                                        </p:attrNameLst>
                                      </p:cBhvr>
                                      <p:tavLst>
                                        <p:tav tm="0">
                                          <p:val>
                                            <p:strVal val="#ppt_x"/>
                                          </p:val>
                                        </p:tav>
                                        <p:tav tm="100000">
                                          <p:val>
                                            <p:strVal val="#ppt_x"/>
                                          </p:val>
                                        </p:tav>
                                      </p:tavLst>
                                    </p:anim>
                                    <p:anim calcmode="lin" valueType="num">
                                      <p:cBhvr>
                                        <p:cTn id="40" dur="500" fill="hold"/>
                                        <p:tgtEl>
                                          <p:spTgt spid="16">
                                            <p:txEl>
                                              <p:pRg st="6" end="6"/>
                                            </p:txEl>
                                          </p:spTgt>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6">
                                            <p:txEl>
                                              <p:pRg st="7" end="7"/>
                                            </p:txEl>
                                          </p:spTgt>
                                        </p:tgtEl>
                                        <p:attrNameLst>
                                          <p:attrName>style.visibility</p:attrName>
                                        </p:attrNameLst>
                                      </p:cBhvr>
                                      <p:to>
                                        <p:strVal val="visible"/>
                                      </p:to>
                                    </p:set>
                                    <p:animEffect transition="in" filter="fade">
                                      <p:cBhvr>
                                        <p:cTn id="43" dur="500"/>
                                        <p:tgtEl>
                                          <p:spTgt spid="16">
                                            <p:txEl>
                                              <p:pRg st="7" end="7"/>
                                            </p:txEl>
                                          </p:spTgt>
                                        </p:tgtEl>
                                      </p:cBhvr>
                                    </p:animEffect>
                                    <p:anim calcmode="lin" valueType="num">
                                      <p:cBhvr>
                                        <p:cTn id="44" dur="500" fill="hold"/>
                                        <p:tgtEl>
                                          <p:spTgt spid="16">
                                            <p:txEl>
                                              <p:pRg st="7" end="7"/>
                                            </p:txEl>
                                          </p:spTgt>
                                        </p:tgtEl>
                                        <p:attrNameLst>
                                          <p:attrName>ppt_x</p:attrName>
                                        </p:attrNameLst>
                                      </p:cBhvr>
                                      <p:tavLst>
                                        <p:tav tm="0">
                                          <p:val>
                                            <p:strVal val="#ppt_x"/>
                                          </p:val>
                                        </p:tav>
                                        <p:tav tm="100000">
                                          <p:val>
                                            <p:strVal val="#ppt_x"/>
                                          </p:val>
                                        </p:tav>
                                      </p:tavLst>
                                    </p:anim>
                                    <p:anim calcmode="lin" valueType="num">
                                      <p:cBhvr>
                                        <p:cTn id="45" dur="500" fill="hold"/>
                                        <p:tgtEl>
                                          <p:spTgt spid="16">
                                            <p:txEl>
                                              <p:pRg st="7" end="7"/>
                                            </p:txEl>
                                          </p:spTgt>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6">
                                            <p:txEl>
                                              <p:pRg st="8" end="8"/>
                                            </p:txEl>
                                          </p:spTgt>
                                        </p:tgtEl>
                                        <p:attrNameLst>
                                          <p:attrName>style.visibility</p:attrName>
                                        </p:attrNameLst>
                                      </p:cBhvr>
                                      <p:to>
                                        <p:strVal val="visible"/>
                                      </p:to>
                                    </p:set>
                                    <p:animEffect transition="in" filter="fade">
                                      <p:cBhvr>
                                        <p:cTn id="48" dur="500"/>
                                        <p:tgtEl>
                                          <p:spTgt spid="16">
                                            <p:txEl>
                                              <p:pRg st="8" end="8"/>
                                            </p:txEl>
                                          </p:spTgt>
                                        </p:tgtEl>
                                      </p:cBhvr>
                                    </p:animEffect>
                                    <p:anim calcmode="lin" valueType="num">
                                      <p:cBhvr>
                                        <p:cTn id="49" dur="500" fill="hold"/>
                                        <p:tgtEl>
                                          <p:spTgt spid="16">
                                            <p:txEl>
                                              <p:pRg st="8" end="8"/>
                                            </p:txEl>
                                          </p:spTgt>
                                        </p:tgtEl>
                                        <p:attrNameLst>
                                          <p:attrName>ppt_x</p:attrName>
                                        </p:attrNameLst>
                                      </p:cBhvr>
                                      <p:tavLst>
                                        <p:tav tm="0">
                                          <p:val>
                                            <p:strVal val="#ppt_x"/>
                                          </p:val>
                                        </p:tav>
                                        <p:tav tm="100000">
                                          <p:val>
                                            <p:strVal val="#ppt_x"/>
                                          </p:val>
                                        </p:tav>
                                      </p:tavLst>
                                    </p:anim>
                                    <p:anim calcmode="lin" valueType="num">
                                      <p:cBhvr>
                                        <p:cTn id="50" dur="500" fill="hold"/>
                                        <p:tgtEl>
                                          <p:spTgt spid="16">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p:sp>
        <p:nvSpPr>
          <p:cNvPr id="16" name="Rectangle 15"/>
          <p:cNvSpPr/>
          <p:nvPr/>
        </p:nvSpPr>
        <p:spPr>
          <a:xfrm>
            <a:off x="1295400" y="723900"/>
            <a:ext cx="14782800" cy="1839606"/>
          </a:xfrm>
          <a:prstGeom prst="rect">
            <a:avLst/>
          </a:prstGeom>
        </p:spPr>
        <p:txBody>
          <a:bodyPr wrap="square">
            <a:spAutoFit/>
          </a:bodyPr>
          <a:lstStyle/>
          <a:p>
            <a:pPr marL="571500" lvl="0" indent="-571500" algn="just">
              <a:lnSpc>
                <a:spcPct val="150000"/>
              </a:lnSpc>
              <a:buFontTx/>
              <a:buChar char="-"/>
            </a:pPr>
            <a:r>
              <a:rPr lang="vi-VN" sz="4000">
                <a:solidFill>
                  <a:prstClr val="black"/>
                </a:solidFill>
                <a:ea typeface="Times New Roman" panose="02020603050405020304" pitchFamily="18" charset="0"/>
                <a:cs typeface="Arial" panose="020B0604020202020204" pitchFamily="34" charset="0"/>
              </a:rPr>
              <a:t>Dấu của các giá trị lượng giác của một góc lượng giác phụ thuộc vào vị trí điểm biểu diễn M trên đường tròn lượng giác.</a:t>
            </a:r>
            <a:endParaRPr lang="en-US" sz="4000">
              <a:solidFill>
                <a:prstClr val="black"/>
              </a:solidFill>
              <a:ea typeface="Times New Roman" panose="02020603050405020304" pitchFamily="18" charset="0"/>
              <a:cs typeface="Arial" panose="020B0604020202020204" pitchFamily="34" charset="0"/>
            </a:endParaRPr>
          </a:p>
        </p:txBody>
      </p:sp>
      <p:pic>
        <p:nvPicPr>
          <p:cNvPr id="17" name="Picture 16"/>
          <p:cNvPicPr>
            <a:picLocks noChangeAspect="1"/>
          </p:cNvPicPr>
          <p:nvPr/>
        </p:nvPicPr>
        <p:blipFill>
          <a:blip r:embed="rId3"/>
          <a:stretch>
            <a:fillRect/>
          </a:stretch>
        </p:blipFill>
        <p:spPr>
          <a:xfrm>
            <a:off x="345781" y="281776"/>
            <a:ext cx="949619" cy="823124"/>
          </a:xfrm>
          <a:prstGeom prst="rect">
            <a:avLst/>
          </a:prstGeom>
        </p:spPr>
      </p:pic>
      <p:pic>
        <p:nvPicPr>
          <p:cNvPr id="18" name="Picture 17"/>
          <p:cNvPicPr>
            <a:picLocks noChangeAspect="1"/>
          </p:cNvPicPr>
          <p:nvPr/>
        </p:nvPicPr>
        <p:blipFill>
          <a:blip r:embed="rId4"/>
          <a:stretch>
            <a:fillRect/>
          </a:stretch>
        </p:blipFill>
        <p:spPr>
          <a:xfrm>
            <a:off x="13944601" y="8612975"/>
            <a:ext cx="1066799" cy="1518175"/>
          </a:xfrm>
          <a:prstGeom prst="rect">
            <a:avLst/>
          </a:prstGeom>
        </p:spPr>
      </p:pic>
      <p:pic>
        <p:nvPicPr>
          <p:cNvPr id="19" name="Picture 18"/>
          <p:cNvPicPr>
            <a:picLocks noChangeAspect="1"/>
          </p:cNvPicPr>
          <p:nvPr/>
        </p:nvPicPr>
        <p:blipFill>
          <a:blip r:embed="rId5"/>
          <a:stretch>
            <a:fillRect/>
          </a:stretch>
        </p:blipFill>
        <p:spPr>
          <a:xfrm rot="16506081" flipV="1">
            <a:off x="16601416" y="443754"/>
            <a:ext cx="1163369" cy="1217732"/>
          </a:xfrm>
          <a:prstGeom prst="rect">
            <a:avLst/>
          </a:prstGeom>
        </p:spPr>
      </p:pic>
      <p:pic>
        <p:nvPicPr>
          <p:cNvPr id="3" name="Picture 2"/>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2115800" y="2877070"/>
            <a:ext cx="5257800" cy="4859971"/>
          </a:xfrm>
          <a:prstGeom prst="rect">
            <a:avLst/>
          </a:prstGeom>
        </p:spPr>
      </p:pic>
      <mc:AlternateContent xmlns:mc="http://schemas.openxmlformats.org/markup-compatibility/2006" xmlns:a14="http://schemas.microsoft.com/office/drawing/2010/main">
        <mc:Choice Requires="a14">
          <p:graphicFrame>
            <p:nvGraphicFramePr>
              <p:cNvPr id="6" name="Table 5"/>
              <p:cNvGraphicFramePr>
                <a:graphicFrameLocks noGrp="1"/>
              </p:cNvGraphicFramePr>
              <p:nvPr>
                <p:extLst>
                  <p:ext uri="{D42A27DB-BD31-4B8C-83A1-F6EECF244321}">
                    <p14:modId xmlns:p14="http://schemas.microsoft.com/office/powerpoint/2010/main" val="3837807661"/>
                  </p:ext>
                </p:extLst>
              </p:nvPr>
            </p:nvGraphicFramePr>
            <p:xfrm>
              <a:off x="1295400" y="3009900"/>
              <a:ext cx="9983133" cy="6982498"/>
            </p:xfrm>
            <a:graphic>
              <a:graphicData uri="http://schemas.openxmlformats.org/drawingml/2006/table">
                <a:tbl>
                  <a:tblPr firstRow="1" bandRow="1">
                    <a:tableStyleId>{5C22544A-7EE6-4342-B048-85BDC9FD1C3A}</a:tableStyleId>
                  </a:tblPr>
                  <a:tblGrid>
                    <a:gridCol w="3974334">
                      <a:extLst>
                        <a:ext uri="{9D8B030D-6E8A-4147-A177-3AD203B41FA5}">
                          <a16:colId xmlns:a16="http://schemas.microsoft.com/office/drawing/2014/main" val="3597394761"/>
                        </a:ext>
                      </a:extLst>
                    </a:gridCol>
                    <a:gridCol w="1524000">
                      <a:extLst>
                        <a:ext uri="{9D8B030D-6E8A-4147-A177-3AD203B41FA5}">
                          <a16:colId xmlns:a16="http://schemas.microsoft.com/office/drawing/2014/main" val="3295601153"/>
                        </a:ext>
                      </a:extLst>
                    </a:gridCol>
                    <a:gridCol w="1512999">
                      <a:extLst>
                        <a:ext uri="{9D8B030D-6E8A-4147-A177-3AD203B41FA5}">
                          <a16:colId xmlns:a16="http://schemas.microsoft.com/office/drawing/2014/main" val="1302297930"/>
                        </a:ext>
                      </a:extLst>
                    </a:gridCol>
                    <a:gridCol w="1524000">
                      <a:extLst>
                        <a:ext uri="{9D8B030D-6E8A-4147-A177-3AD203B41FA5}">
                          <a16:colId xmlns:a16="http://schemas.microsoft.com/office/drawing/2014/main" val="354864373"/>
                        </a:ext>
                      </a:extLst>
                    </a:gridCol>
                    <a:gridCol w="1447800">
                      <a:extLst>
                        <a:ext uri="{9D8B030D-6E8A-4147-A177-3AD203B41FA5}">
                          <a16:colId xmlns:a16="http://schemas.microsoft.com/office/drawing/2014/main" val="3737994364"/>
                        </a:ext>
                      </a:extLst>
                    </a:gridCol>
                  </a:tblGrid>
                  <a:tr h="2486698">
                    <a:tc>
                      <a:txBody>
                        <a:bodyPr/>
                        <a:lstStyle/>
                        <a:p>
                          <a:r>
                            <a:rPr lang="en-US" sz="3800" b="1">
                              <a:solidFill>
                                <a:schemeClr val="tx1"/>
                              </a:solidFill>
                              <a:latin typeface="Arial" panose="020B0604020202020204" pitchFamily="34" charset="0"/>
                              <a:cs typeface="Arial" panose="020B0604020202020204" pitchFamily="34" charset="0"/>
                            </a:rPr>
                            <a:t>           Góc</a:t>
                          </a:r>
                          <a:r>
                            <a:rPr lang="en-US" sz="3800" b="1" baseline="0">
                              <a:solidFill>
                                <a:schemeClr val="tx1"/>
                              </a:solidFill>
                              <a:latin typeface="Arial" panose="020B0604020202020204" pitchFamily="34" charset="0"/>
                              <a:cs typeface="Arial" panose="020B0604020202020204" pitchFamily="34" charset="0"/>
                            </a:rPr>
                            <a:t> phần </a:t>
                          </a:r>
                        </a:p>
                        <a:p>
                          <a:r>
                            <a:rPr lang="en-US" sz="3800" b="1" baseline="0">
                              <a:solidFill>
                                <a:schemeClr val="tx1"/>
                              </a:solidFill>
                              <a:latin typeface="Arial" panose="020B0604020202020204" pitchFamily="34" charset="0"/>
                              <a:cs typeface="Arial" panose="020B0604020202020204" pitchFamily="34" charset="0"/>
                            </a:rPr>
                            <a:t>                        tư</a:t>
                          </a:r>
                          <a:endParaRPr lang="en-US" sz="3800" b="1">
                            <a:solidFill>
                              <a:schemeClr val="tx1"/>
                            </a:solidFill>
                            <a:latin typeface="Arial" panose="020B0604020202020204" pitchFamily="34" charset="0"/>
                            <a:cs typeface="Arial" panose="020B0604020202020204" pitchFamily="34" charset="0"/>
                          </a:endParaRPr>
                        </a:p>
                        <a:p>
                          <a:r>
                            <a:rPr lang="en-US" sz="3800" b="1">
                              <a:solidFill>
                                <a:schemeClr val="tx1"/>
                              </a:solidFill>
                              <a:latin typeface="Arial" panose="020B0604020202020204" pitchFamily="34" charset="0"/>
                              <a:cs typeface="Arial" panose="020B0604020202020204" pitchFamily="34" charset="0"/>
                            </a:rPr>
                            <a:t>Gía</a:t>
                          </a:r>
                          <a:r>
                            <a:rPr lang="en-US" sz="3800" b="1" baseline="0">
                              <a:solidFill>
                                <a:schemeClr val="tx1"/>
                              </a:solidFill>
                              <a:latin typeface="Arial" panose="020B0604020202020204" pitchFamily="34" charset="0"/>
                              <a:cs typeface="Arial" panose="020B0604020202020204" pitchFamily="34" charset="0"/>
                            </a:rPr>
                            <a:t> trị </a:t>
                          </a:r>
                        </a:p>
                        <a:p>
                          <a:r>
                            <a:rPr lang="en-US" sz="3800" b="1" baseline="0">
                              <a:solidFill>
                                <a:schemeClr val="tx1"/>
                              </a:solidFill>
                              <a:latin typeface="Arial" panose="020B0604020202020204" pitchFamily="34" charset="0"/>
                              <a:cs typeface="Arial" panose="020B0604020202020204" pitchFamily="34" charset="0"/>
                            </a:rPr>
                            <a:t>lượng giác</a:t>
                          </a:r>
                          <a:endParaRPr lang="en-US" sz="3800" b="1">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7"/>
                        </a:solidFill>
                      </a:tcPr>
                    </a:tc>
                    <a:tc>
                      <a:txBody>
                        <a:bodyPr/>
                        <a:lstStyle/>
                        <a:p>
                          <a:pPr algn="ctr"/>
                          <a:r>
                            <a:rPr lang="en-US" sz="3800" b="1">
                              <a:solidFill>
                                <a:schemeClr val="tx1"/>
                              </a:solidFill>
                              <a:latin typeface="Arial" panose="020B0604020202020204" pitchFamily="34" charset="0"/>
                              <a:cs typeface="Arial" panose="020B0604020202020204" pitchFamily="34" charset="0"/>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7"/>
                        </a:solidFill>
                      </a:tcPr>
                    </a:tc>
                    <a:tc>
                      <a:txBody>
                        <a:bodyPr/>
                        <a:lstStyle/>
                        <a:p>
                          <a:pPr algn="ctr"/>
                          <a:r>
                            <a:rPr lang="en-US" sz="3800" b="1">
                              <a:solidFill>
                                <a:schemeClr val="tx1"/>
                              </a:solidFill>
                              <a:latin typeface="Arial" panose="020B0604020202020204" pitchFamily="34" charset="0"/>
                              <a:cs typeface="Arial" panose="020B0604020202020204" pitchFamily="34" charset="0"/>
                            </a:rPr>
                            <a:t>II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7"/>
                        </a:solidFill>
                      </a:tcPr>
                    </a:tc>
                    <a:tc>
                      <a:txBody>
                        <a:bodyPr/>
                        <a:lstStyle/>
                        <a:p>
                          <a:pPr algn="ctr"/>
                          <a:r>
                            <a:rPr lang="en-US" sz="3800" b="1">
                              <a:solidFill>
                                <a:schemeClr val="tx1"/>
                              </a:solidFill>
                              <a:latin typeface="Arial" panose="020B0604020202020204" pitchFamily="34" charset="0"/>
                              <a:cs typeface="Arial" panose="020B0604020202020204" pitchFamily="34" charset="0"/>
                            </a:rPr>
                            <a:t>III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7"/>
                        </a:solidFill>
                      </a:tcPr>
                    </a:tc>
                    <a:tc>
                      <a:txBody>
                        <a:bodyPr/>
                        <a:lstStyle/>
                        <a:p>
                          <a:pPr algn="ctr"/>
                          <a:r>
                            <a:rPr lang="en-US" sz="3800" b="1">
                              <a:solidFill>
                                <a:schemeClr val="tx1"/>
                              </a:solidFill>
                              <a:latin typeface="Arial" panose="020B0604020202020204" pitchFamily="34" charset="0"/>
                              <a:cs typeface="Arial" panose="020B0604020202020204" pitchFamily="34" charset="0"/>
                            </a:rPr>
                            <a:t>IV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7"/>
                        </a:solidFill>
                      </a:tcPr>
                    </a:tc>
                    <a:extLst>
                      <a:ext uri="{0D108BD9-81ED-4DB2-BD59-A6C34878D82A}">
                        <a16:rowId xmlns:a16="http://schemas.microsoft.com/office/drawing/2014/main" val="2144332844"/>
                      </a:ext>
                    </a:extLst>
                  </a:tr>
                  <a:tr h="1177087">
                    <a:tc>
                      <a:txBody>
                        <a:bodyPr/>
                        <a:lstStyle/>
                        <a:p>
                          <a:pPr/>
                          <a14:m>
                            <m:oMathPara xmlns:m="http://schemas.openxmlformats.org/officeDocument/2006/math">
                              <m:oMathParaPr>
                                <m:jc m:val="centerGroup"/>
                              </m:oMathParaPr>
                              <m:oMath xmlns:m="http://schemas.openxmlformats.org/officeDocument/2006/math">
                                <m:r>
                                  <m:rPr>
                                    <m:nor/>
                                  </m:rPr>
                                  <a:rPr lang="en-US" sz="3800" smtClean="0">
                                    <a:solidFill>
                                      <a:schemeClr val="tx1"/>
                                    </a:solidFill>
                                    <a:latin typeface="Arial" panose="020B0604020202020204" pitchFamily="34" charset="0"/>
                                    <a:cs typeface="Arial" panose="020B0604020202020204" pitchFamily="34" charset="0"/>
                                  </a:rPr>
                                  <m:t>Cos</m:t>
                                </m:r>
                                <m:r>
                                  <a:rPr lang="en-US" sz="3800" b="0" i="1" smtClean="0">
                                    <a:solidFill>
                                      <a:schemeClr val="tx1"/>
                                    </a:solidFill>
                                    <a:latin typeface="Cambria Math" panose="02040503050406030204" pitchFamily="18" charset="0"/>
                                    <a:cs typeface="Arial" panose="020B0604020202020204" pitchFamily="34" charset="0"/>
                                  </a:rPr>
                                  <m:t> </m:t>
                                </m:r>
                                <m:r>
                                  <a:rPr lang="en-US" sz="3800" i="1" baseline="0"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𝛼</m:t>
                                </m:r>
                              </m:oMath>
                            </m:oMathPara>
                          </a14:m>
                          <a:endParaRPr lang="en-US" sz="38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a:solidFill>
                                <a:schemeClr val="tx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a:solidFill>
                                <a:schemeClr val="tx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a:solidFill>
                                <a:schemeClr val="tx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a:solidFill>
                                <a:schemeClr val="tx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35333417"/>
                      </a:ext>
                    </a:extLst>
                  </a:tr>
                  <a:tr h="1143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lang="en-US" sz="3800" smtClean="0">
                                    <a:solidFill>
                                      <a:schemeClr val="tx1"/>
                                    </a:solidFill>
                                    <a:latin typeface="Arial" panose="020B0604020202020204" pitchFamily="34" charset="0"/>
                                    <a:cs typeface="Arial" panose="020B0604020202020204" pitchFamily="34" charset="0"/>
                                  </a:rPr>
                                  <m:t>Sin</m:t>
                                </m:r>
                                <m:r>
                                  <a:rPr lang="en-US" sz="3800" b="0" i="1" smtClean="0">
                                    <a:solidFill>
                                      <a:schemeClr val="tx1"/>
                                    </a:solidFill>
                                    <a:latin typeface="Cambria Math" panose="02040503050406030204" pitchFamily="18" charset="0"/>
                                    <a:cs typeface="Arial" panose="020B0604020202020204" pitchFamily="34" charset="0"/>
                                  </a:rPr>
                                  <m:t> </m:t>
                                </m:r>
                                <m:r>
                                  <a:rPr lang="en-US" sz="3800" i="1" baseline="0"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𝛼</m:t>
                                </m:r>
                              </m:oMath>
                            </m:oMathPara>
                          </a14:m>
                          <a:endParaRPr lang="en-US" sz="38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a:solidFill>
                                <a:schemeClr val="tx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a:solidFill>
                                <a:schemeClr val="tx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a:solidFill>
                                <a:schemeClr val="tx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a:solidFill>
                                <a:schemeClr val="tx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95881687"/>
                      </a:ext>
                    </a:extLst>
                  </a:tr>
                  <a:tr h="10668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lang="en-US" sz="3800" smtClean="0">
                                    <a:solidFill>
                                      <a:schemeClr val="tx1"/>
                                    </a:solidFill>
                                    <a:latin typeface="Arial" panose="020B0604020202020204" pitchFamily="34" charset="0"/>
                                    <a:cs typeface="Arial" panose="020B0604020202020204" pitchFamily="34" charset="0"/>
                                  </a:rPr>
                                  <m:t>Tan</m:t>
                                </m:r>
                                <m:r>
                                  <a:rPr lang="en-US" sz="3800" b="0" i="1" smtClean="0">
                                    <a:solidFill>
                                      <a:schemeClr val="tx1"/>
                                    </a:solidFill>
                                    <a:latin typeface="Cambria Math" panose="02040503050406030204" pitchFamily="18" charset="0"/>
                                    <a:cs typeface="Arial" panose="020B0604020202020204" pitchFamily="34" charset="0"/>
                                  </a:rPr>
                                  <m:t> </m:t>
                                </m:r>
                                <m:r>
                                  <a:rPr lang="en-US" sz="3800" i="1" baseline="0"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𝛼</m:t>
                                </m:r>
                              </m:oMath>
                            </m:oMathPara>
                          </a14:m>
                          <a:endParaRPr lang="en-US" sz="38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a:solidFill>
                                <a:schemeClr val="tx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a:solidFill>
                                <a:schemeClr val="tx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a:solidFill>
                                <a:schemeClr val="tx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a:solidFill>
                                <a:schemeClr val="tx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99762983"/>
                      </a:ext>
                    </a:extLst>
                  </a:tr>
                  <a:tr h="110891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lang="en-US" sz="3800" smtClean="0">
                                    <a:solidFill>
                                      <a:schemeClr val="tx1"/>
                                    </a:solidFill>
                                    <a:latin typeface="Arial" panose="020B0604020202020204" pitchFamily="34" charset="0"/>
                                    <a:cs typeface="Arial" panose="020B0604020202020204" pitchFamily="34" charset="0"/>
                                  </a:rPr>
                                  <m:t>Cot</m:t>
                                </m:r>
                                <m:r>
                                  <a:rPr lang="en-US" sz="3800" b="0" i="1" smtClean="0">
                                    <a:solidFill>
                                      <a:schemeClr val="tx1"/>
                                    </a:solidFill>
                                    <a:latin typeface="Cambria Math" panose="02040503050406030204" pitchFamily="18" charset="0"/>
                                    <a:cs typeface="Arial" panose="020B0604020202020204" pitchFamily="34" charset="0"/>
                                  </a:rPr>
                                  <m:t> </m:t>
                                </m:r>
                                <m:r>
                                  <a:rPr lang="en-US" sz="3800" i="1" baseline="0"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𝛼</m:t>
                                </m:r>
                              </m:oMath>
                            </m:oMathPara>
                          </a14:m>
                          <a:endParaRPr lang="en-US" sz="38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a:solidFill>
                                <a:schemeClr val="tx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a:solidFill>
                                <a:schemeClr val="tx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a:solidFill>
                                <a:schemeClr val="tx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a:solidFill>
                                <a:schemeClr val="tx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86131932"/>
                      </a:ext>
                    </a:extLst>
                  </a:tr>
                </a:tbl>
              </a:graphicData>
            </a:graphic>
          </p:graphicFrame>
        </mc:Choice>
        <mc:Fallback xmlns="">
          <p:graphicFrame>
            <p:nvGraphicFramePr>
              <p:cNvPr id="6" name="Table 5"/>
              <p:cNvGraphicFramePr>
                <a:graphicFrameLocks noGrp="1"/>
              </p:cNvGraphicFramePr>
              <p:nvPr>
                <p:extLst>
                  <p:ext uri="{D42A27DB-BD31-4B8C-83A1-F6EECF244321}">
                    <p14:modId xmlns:p14="http://schemas.microsoft.com/office/powerpoint/2010/main" val="3837807661"/>
                  </p:ext>
                </p:extLst>
              </p:nvPr>
            </p:nvGraphicFramePr>
            <p:xfrm>
              <a:off x="1295400" y="3009900"/>
              <a:ext cx="9983133" cy="6982498"/>
            </p:xfrm>
            <a:graphic>
              <a:graphicData uri="http://schemas.openxmlformats.org/drawingml/2006/table">
                <a:tbl>
                  <a:tblPr firstRow="1" bandRow="1">
                    <a:tableStyleId>{5C22544A-7EE6-4342-B048-85BDC9FD1C3A}</a:tableStyleId>
                  </a:tblPr>
                  <a:tblGrid>
                    <a:gridCol w="3974334">
                      <a:extLst>
                        <a:ext uri="{9D8B030D-6E8A-4147-A177-3AD203B41FA5}">
                          <a16:colId xmlns:a16="http://schemas.microsoft.com/office/drawing/2014/main" val="3597394761"/>
                        </a:ext>
                      </a:extLst>
                    </a:gridCol>
                    <a:gridCol w="1524000">
                      <a:extLst>
                        <a:ext uri="{9D8B030D-6E8A-4147-A177-3AD203B41FA5}">
                          <a16:colId xmlns:a16="http://schemas.microsoft.com/office/drawing/2014/main" val="3295601153"/>
                        </a:ext>
                      </a:extLst>
                    </a:gridCol>
                    <a:gridCol w="1512999">
                      <a:extLst>
                        <a:ext uri="{9D8B030D-6E8A-4147-A177-3AD203B41FA5}">
                          <a16:colId xmlns:a16="http://schemas.microsoft.com/office/drawing/2014/main" val="1302297930"/>
                        </a:ext>
                      </a:extLst>
                    </a:gridCol>
                    <a:gridCol w="1524000">
                      <a:extLst>
                        <a:ext uri="{9D8B030D-6E8A-4147-A177-3AD203B41FA5}">
                          <a16:colId xmlns:a16="http://schemas.microsoft.com/office/drawing/2014/main" val="354864373"/>
                        </a:ext>
                      </a:extLst>
                    </a:gridCol>
                    <a:gridCol w="1447800">
                      <a:extLst>
                        <a:ext uri="{9D8B030D-6E8A-4147-A177-3AD203B41FA5}">
                          <a16:colId xmlns:a16="http://schemas.microsoft.com/office/drawing/2014/main" val="3737994364"/>
                        </a:ext>
                      </a:extLst>
                    </a:gridCol>
                  </a:tblGrid>
                  <a:tr h="2486698">
                    <a:tc>
                      <a:txBody>
                        <a:bodyPr/>
                        <a:lstStyle/>
                        <a:p>
                          <a:r>
                            <a:rPr lang="en-US" sz="3800" b="1" smtClean="0">
                              <a:solidFill>
                                <a:schemeClr val="tx1"/>
                              </a:solidFill>
                              <a:latin typeface="Arial" panose="020B0604020202020204" pitchFamily="34" charset="0"/>
                              <a:cs typeface="Arial" panose="020B0604020202020204" pitchFamily="34" charset="0"/>
                            </a:rPr>
                            <a:t>           Góc</a:t>
                          </a:r>
                          <a:r>
                            <a:rPr lang="en-US" sz="3800" b="1" baseline="0" smtClean="0">
                              <a:solidFill>
                                <a:schemeClr val="tx1"/>
                              </a:solidFill>
                              <a:latin typeface="Arial" panose="020B0604020202020204" pitchFamily="34" charset="0"/>
                              <a:cs typeface="Arial" panose="020B0604020202020204" pitchFamily="34" charset="0"/>
                            </a:rPr>
                            <a:t> phần </a:t>
                          </a:r>
                        </a:p>
                        <a:p>
                          <a:r>
                            <a:rPr lang="en-US" sz="3800" b="1" baseline="0" smtClean="0">
                              <a:solidFill>
                                <a:schemeClr val="tx1"/>
                              </a:solidFill>
                              <a:latin typeface="Arial" panose="020B0604020202020204" pitchFamily="34" charset="0"/>
                              <a:cs typeface="Arial" panose="020B0604020202020204" pitchFamily="34" charset="0"/>
                            </a:rPr>
                            <a:t>                        tư</a:t>
                          </a:r>
                          <a:endParaRPr lang="en-US" sz="3800" b="1">
                            <a:solidFill>
                              <a:schemeClr val="tx1"/>
                            </a:solidFill>
                            <a:latin typeface="Arial" panose="020B0604020202020204" pitchFamily="34" charset="0"/>
                            <a:cs typeface="Arial" panose="020B0604020202020204" pitchFamily="34" charset="0"/>
                          </a:endParaRPr>
                        </a:p>
                        <a:p>
                          <a:r>
                            <a:rPr lang="en-US" sz="3800" b="1" smtClean="0">
                              <a:solidFill>
                                <a:schemeClr val="tx1"/>
                              </a:solidFill>
                              <a:latin typeface="Arial" panose="020B0604020202020204" pitchFamily="34" charset="0"/>
                              <a:cs typeface="Arial" panose="020B0604020202020204" pitchFamily="34" charset="0"/>
                            </a:rPr>
                            <a:t>Gía</a:t>
                          </a:r>
                          <a:r>
                            <a:rPr lang="en-US" sz="3800" b="1" baseline="0" smtClean="0">
                              <a:solidFill>
                                <a:schemeClr val="tx1"/>
                              </a:solidFill>
                              <a:latin typeface="Arial" panose="020B0604020202020204" pitchFamily="34" charset="0"/>
                              <a:cs typeface="Arial" panose="020B0604020202020204" pitchFamily="34" charset="0"/>
                            </a:rPr>
                            <a:t> trị </a:t>
                          </a:r>
                        </a:p>
                        <a:p>
                          <a:r>
                            <a:rPr lang="en-US" sz="3800" b="1" baseline="0" smtClean="0">
                              <a:solidFill>
                                <a:schemeClr val="tx1"/>
                              </a:solidFill>
                              <a:latin typeface="Arial" panose="020B0604020202020204" pitchFamily="34" charset="0"/>
                              <a:cs typeface="Arial" panose="020B0604020202020204" pitchFamily="34" charset="0"/>
                            </a:rPr>
                            <a:t>lượng giác</a:t>
                          </a:r>
                          <a:endParaRPr lang="en-US" sz="3800" b="1">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7"/>
                        </a:solidFill>
                      </a:tcPr>
                    </a:tc>
                    <a:tc>
                      <a:txBody>
                        <a:bodyPr/>
                        <a:lstStyle/>
                        <a:p>
                          <a:pPr algn="ctr"/>
                          <a:r>
                            <a:rPr lang="en-US" sz="3800" b="1" smtClean="0">
                              <a:solidFill>
                                <a:schemeClr val="tx1"/>
                              </a:solidFill>
                              <a:latin typeface="Arial" panose="020B0604020202020204" pitchFamily="34" charset="0"/>
                              <a:cs typeface="Arial" panose="020B0604020202020204" pitchFamily="34" charset="0"/>
                            </a:rPr>
                            <a:t>I</a:t>
                          </a:r>
                          <a:endParaRPr lang="en-US" sz="3800" b="1">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7"/>
                        </a:solidFill>
                      </a:tcPr>
                    </a:tc>
                    <a:tc>
                      <a:txBody>
                        <a:bodyPr/>
                        <a:lstStyle/>
                        <a:p>
                          <a:pPr algn="ctr"/>
                          <a:r>
                            <a:rPr lang="en-US" sz="3800" b="1" smtClean="0">
                              <a:solidFill>
                                <a:schemeClr val="tx1"/>
                              </a:solidFill>
                              <a:latin typeface="Arial" panose="020B0604020202020204" pitchFamily="34" charset="0"/>
                              <a:cs typeface="Arial" panose="020B0604020202020204" pitchFamily="34" charset="0"/>
                            </a:rPr>
                            <a:t>II</a:t>
                          </a:r>
                          <a:endParaRPr lang="en-US" sz="3800" b="1">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7"/>
                        </a:solidFill>
                      </a:tcPr>
                    </a:tc>
                    <a:tc>
                      <a:txBody>
                        <a:bodyPr/>
                        <a:lstStyle/>
                        <a:p>
                          <a:pPr algn="ctr"/>
                          <a:r>
                            <a:rPr lang="en-US" sz="3800" b="1" smtClean="0">
                              <a:solidFill>
                                <a:schemeClr val="tx1"/>
                              </a:solidFill>
                              <a:latin typeface="Arial" panose="020B0604020202020204" pitchFamily="34" charset="0"/>
                              <a:cs typeface="Arial" panose="020B0604020202020204" pitchFamily="34" charset="0"/>
                            </a:rPr>
                            <a:t>III</a:t>
                          </a:r>
                          <a:endParaRPr lang="en-US" sz="3800" b="1">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7"/>
                        </a:solidFill>
                      </a:tcPr>
                    </a:tc>
                    <a:tc>
                      <a:txBody>
                        <a:bodyPr/>
                        <a:lstStyle/>
                        <a:p>
                          <a:pPr algn="ctr"/>
                          <a:r>
                            <a:rPr lang="en-US" sz="3800" b="1" smtClean="0">
                              <a:solidFill>
                                <a:schemeClr val="tx1"/>
                              </a:solidFill>
                              <a:latin typeface="Arial" panose="020B0604020202020204" pitchFamily="34" charset="0"/>
                              <a:cs typeface="Arial" panose="020B0604020202020204" pitchFamily="34" charset="0"/>
                            </a:rPr>
                            <a:t>IV</a:t>
                          </a:r>
                          <a:endParaRPr lang="en-US" sz="3800" b="1">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7"/>
                        </a:solidFill>
                      </a:tcPr>
                    </a:tc>
                    <a:extLst>
                      <a:ext uri="{0D108BD9-81ED-4DB2-BD59-A6C34878D82A}">
                        <a16:rowId xmlns:a16="http://schemas.microsoft.com/office/drawing/2014/main" val="2144332844"/>
                      </a:ext>
                    </a:extLst>
                  </a:tr>
                  <a:tr h="1177087">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8"/>
                          <a:stretch>
                            <a:fillRect l="-153" t="-218557" r="-151687" b="-282990"/>
                          </a:stretch>
                        </a:blip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35333417"/>
                      </a:ext>
                    </a:extLst>
                  </a:tr>
                  <a:tr h="1143000">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8"/>
                          <a:stretch>
                            <a:fillRect l="-153" t="-328723" r="-151687" b="-192021"/>
                          </a:stretch>
                        </a:blip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95881687"/>
                      </a:ext>
                    </a:extLst>
                  </a:tr>
                  <a:tr h="1066800">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8"/>
                          <a:stretch>
                            <a:fillRect l="-153" t="-460571" r="-151687" b="-106286"/>
                          </a:stretch>
                        </a:blip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99762983"/>
                      </a:ext>
                    </a:extLst>
                  </a:tr>
                  <a:tr h="1108913">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8"/>
                          <a:stretch>
                            <a:fillRect l="-153" t="-539011" r="-151687" b="-2198"/>
                          </a:stretch>
                        </a:blip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86131932"/>
                      </a:ext>
                    </a:extLst>
                  </a:tr>
                </a:tbl>
              </a:graphicData>
            </a:graphic>
          </p:graphicFrame>
        </mc:Fallback>
      </mc:AlternateContent>
      <p:cxnSp>
        <p:nvCxnSpPr>
          <p:cNvPr id="9" name="Straight Connector 8"/>
          <p:cNvCxnSpPr/>
          <p:nvPr/>
        </p:nvCxnSpPr>
        <p:spPr>
          <a:xfrm>
            <a:off x="1295400" y="3009900"/>
            <a:ext cx="3963333" cy="23827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922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0"/>
            <a:ext cx="18288000" cy="10287000"/>
          </a:xfrm>
          <a:prstGeom prst="rect">
            <a:avLst/>
          </a:prstGeom>
        </p:spPr>
      </p:pic>
      <p:grpSp>
        <p:nvGrpSpPr>
          <p:cNvPr id="16" name="Group 15"/>
          <p:cNvGrpSpPr/>
          <p:nvPr/>
        </p:nvGrpSpPr>
        <p:grpSpPr>
          <a:xfrm>
            <a:off x="6856628" y="266700"/>
            <a:ext cx="4574744" cy="1152496"/>
            <a:chOff x="6841694" y="431021"/>
            <a:chExt cx="4574744" cy="1152496"/>
          </a:xfrm>
        </p:grpSpPr>
        <p:sp>
          <p:nvSpPr>
            <p:cNvPr id="17" name="Rounded Rectangle 16"/>
            <p:cNvSpPr/>
            <p:nvPr/>
          </p:nvSpPr>
          <p:spPr>
            <a:xfrm>
              <a:off x="6841694" y="431021"/>
              <a:ext cx="4425088" cy="1152496"/>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7147810" y="431021"/>
              <a:ext cx="4268628" cy="1131079"/>
            </a:xfrm>
            <a:prstGeom prst="rect">
              <a:avLst/>
            </a:prstGeom>
            <a:noFill/>
            <a:ln>
              <a:noFill/>
            </a:ln>
          </p:spPr>
          <p:style>
            <a:lnRef idx="3">
              <a:schemeClr val="lt1"/>
            </a:lnRef>
            <a:fillRef idx="1">
              <a:schemeClr val="accent6"/>
            </a:fillRef>
            <a:effectRef idx="1">
              <a:schemeClr val="accent6"/>
            </a:effectRef>
            <a:fontRef idx="minor">
              <a:schemeClr val="lt1"/>
            </a:fontRef>
          </p:style>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mn-cs"/>
                </a:rPr>
                <a:t>LUYỆN TẬP 5</a:t>
              </a:r>
              <a:endParaRPr kumimoji="0" lang="en-US" sz="45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mc:AlternateContent xmlns:mc="http://schemas.openxmlformats.org/markup-compatibility/2006" xmlns:a14="http://schemas.microsoft.com/office/drawing/2010/main">
        <mc:Choice Requires="a14">
          <p:sp>
            <p:nvSpPr>
              <p:cNvPr id="19" name="TextBox 18"/>
              <p:cNvSpPr txBox="1"/>
              <p:nvPr/>
            </p:nvSpPr>
            <p:spPr>
              <a:xfrm>
                <a:off x="1219200" y="1485900"/>
                <a:ext cx="16165462" cy="396871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Cho góc lượng giác có số đo bằng </a:t>
                </a:r>
                <a14:m>
                  <m:oMath xmlns:m="http://schemas.openxmlformats.org/officeDocument/2006/math">
                    <m:f>
                      <m:fPr>
                        <m:ctrlPr>
                          <a:rPr kumimoji="0" lang="el-GR" sz="3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5</m:t>
                        </m:r>
                        <m:r>
                          <a:rPr kumimoji="0" lang="el-GR" sz="3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𝜋</m:t>
                        </m:r>
                      </m:num>
                      <m:den>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6</m:t>
                        </m:r>
                      </m:den>
                    </m:f>
                  </m:oMath>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 Xác định điểm M trên đường tròn lượng giác biểu diễn góc lượng giác đã cho.</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 Tính các giá trị lượng giác của góc lượng giác đã cho.</a:t>
                </a:r>
              </a:p>
            </p:txBody>
          </p:sp>
        </mc:Choice>
        <mc:Fallback xmlns="">
          <p:sp>
            <p:nvSpPr>
              <p:cNvPr id="19" name="TextBox 18"/>
              <p:cNvSpPr txBox="1">
                <a:spLocks noRot="1" noChangeAspect="1" noMove="1" noResize="1" noEditPoints="1" noAdjustHandles="1" noChangeArrowheads="1" noChangeShapeType="1" noTextEdit="1"/>
              </p:cNvSpPr>
              <p:nvPr/>
            </p:nvSpPr>
            <p:spPr>
              <a:xfrm>
                <a:off x="1219200" y="1485900"/>
                <a:ext cx="16165462" cy="3968715"/>
              </a:xfrm>
              <a:prstGeom prst="rect">
                <a:avLst/>
              </a:prstGeom>
              <a:blipFill>
                <a:blip r:embed="rId3"/>
                <a:stretch>
                  <a:fillRect l="-1244" b="-2765"/>
                </a:stretch>
              </a:blipFill>
            </p:spPr>
            <p:txBody>
              <a:bodyPr/>
              <a:lstStyle/>
              <a:p>
                <a:r>
                  <a:rPr lang="en-US">
                    <a:noFill/>
                  </a:rPr>
                  <a:t> </a:t>
                </a:r>
              </a:p>
            </p:txBody>
          </p:sp>
        </mc:Fallback>
      </mc:AlternateContent>
      <p:sp>
        <p:nvSpPr>
          <p:cNvPr id="21" name="Oval Callout 20"/>
          <p:cNvSpPr/>
          <p:nvPr/>
        </p:nvSpPr>
        <p:spPr>
          <a:xfrm>
            <a:off x="8364620" y="5524500"/>
            <a:ext cx="1558759" cy="802661"/>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22" name="Rectangle 21"/>
              <p:cNvSpPr/>
              <p:nvPr/>
            </p:nvSpPr>
            <p:spPr>
              <a:xfrm>
                <a:off x="1252928" y="6610483"/>
                <a:ext cx="11015272" cy="310501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  Điểm M trên đường tròn lượng giác biểu diễn góc lượng giác có số đo bằng </a:t>
                </a:r>
                <a14:m>
                  <m:oMath xmlns:m="http://schemas.openxmlformats.org/officeDocument/2006/math">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5</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num>
                      <m:den>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6</m:t>
                        </m:r>
                      </m:den>
                    </m:f>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được xác định trong hình:</a:t>
                </a:r>
              </a:p>
            </p:txBody>
          </p:sp>
        </mc:Choice>
        <mc:Fallback xmlns="">
          <p:sp>
            <p:nvSpPr>
              <p:cNvPr id="22" name="Rectangle 21"/>
              <p:cNvSpPr>
                <a:spLocks noRot="1" noChangeAspect="1" noMove="1" noResize="1" noEditPoints="1" noAdjustHandles="1" noChangeArrowheads="1" noChangeShapeType="1" noTextEdit="1"/>
              </p:cNvSpPr>
              <p:nvPr/>
            </p:nvSpPr>
            <p:spPr>
              <a:xfrm>
                <a:off x="1252928" y="6610483"/>
                <a:ext cx="11015272" cy="3105017"/>
              </a:xfrm>
              <a:prstGeom prst="rect">
                <a:avLst/>
              </a:prstGeom>
              <a:blipFill>
                <a:blip r:embed="rId4"/>
                <a:stretch>
                  <a:fillRect l="-1826" r="-1826" b="-3529"/>
                </a:stretch>
              </a:blipFill>
            </p:spPr>
            <p:txBody>
              <a:bodyPr/>
              <a:lstStyle/>
              <a:p>
                <a:r>
                  <a:rPr lang="en-US">
                    <a:noFill/>
                  </a:rPr>
                  <a:t> </a:t>
                </a:r>
              </a:p>
            </p:txBody>
          </p:sp>
        </mc:Fallback>
      </mc:AlternateContent>
      <p:pic>
        <p:nvPicPr>
          <p:cNvPr id="23" name="image157.png"/>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Effect>
                      <a14:brightnessContrast contrast="-20000"/>
                    </a14:imgEffect>
                  </a14:imgLayer>
                </a14:imgProps>
              </a:ext>
            </a:extLst>
          </a:blip>
          <a:srcRect/>
          <a:stretch>
            <a:fillRect/>
          </a:stretch>
        </p:blipFill>
        <p:spPr>
          <a:xfrm>
            <a:off x="12801600" y="5507134"/>
            <a:ext cx="4583062" cy="4270381"/>
          </a:xfrm>
          <a:prstGeom prst="rect">
            <a:avLst/>
          </a:prstGeom>
          <a:ln/>
        </p:spPr>
      </p:pic>
      <p:pic>
        <p:nvPicPr>
          <p:cNvPr id="3" name="Picture 2"/>
          <p:cNvPicPr>
            <a:picLocks noChangeAspect="1"/>
          </p:cNvPicPr>
          <p:nvPr/>
        </p:nvPicPr>
        <p:blipFill>
          <a:blip r:embed="rId7"/>
          <a:stretch>
            <a:fillRect/>
          </a:stretch>
        </p:blipFill>
        <p:spPr>
          <a:xfrm>
            <a:off x="15358790" y="198551"/>
            <a:ext cx="1383998" cy="1199228"/>
          </a:xfrm>
          <a:prstGeom prst="rect">
            <a:avLst/>
          </a:prstGeom>
        </p:spPr>
      </p:pic>
      <p:pic>
        <p:nvPicPr>
          <p:cNvPr id="4" name="Picture 3"/>
          <p:cNvPicPr>
            <a:picLocks noChangeAspect="1"/>
          </p:cNvPicPr>
          <p:nvPr/>
        </p:nvPicPr>
        <p:blipFill>
          <a:blip r:embed="rId8"/>
          <a:stretch>
            <a:fillRect/>
          </a:stretch>
        </p:blipFill>
        <p:spPr>
          <a:xfrm>
            <a:off x="16559464" y="726978"/>
            <a:ext cx="1102583" cy="1278769"/>
          </a:xfrm>
          <a:prstGeom prst="rect">
            <a:avLst/>
          </a:prstGeom>
        </p:spPr>
      </p:pic>
      <p:pic>
        <p:nvPicPr>
          <p:cNvPr id="5" name="Picture 4"/>
          <p:cNvPicPr>
            <a:picLocks noChangeAspect="1"/>
          </p:cNvPicPr>
          <p:nvPr/>
        </p:nvPicPr>
        <p:blipFill>
          <a:blip r:embed="rId9"/>
          <a:stretch>
            <a:fillRect/>
          </a:stretch>
        </p:blipFill>
        <p:spPr>
          <a:xfrm>
            <a:off x="457200" y="238190"/>
            <a:ext cx="1339552" cy="1339552"/>
          </a:xfrm>
          <a:prstGeom prst="rect">
            <a:avLst/>
          </a:prstGeom>
        </p:spPr>
      </p:pic>
      <p:pic>
        <p:nvPicPr>
          <p:cNvPr id="13" name="Picture 12"/>
          <p:cNvPicPr>
            <a:picLocks noChangeAspect="1"/>
          </p:cNvPicPr>
          <p:nvPr/>
        </p:nvPicPr>
        <p:blipFill>
          <a:blip r:embed="rId10"/>
          <a:stretch>
            <a:fillRect/>
          </a:stretch>
        </p:blipFill>
        <p:spPr>
          <a:xfrm rot="20881886">
            <a:off x="35338" y="5796905"/>
            <a:ext cx="1249896" cy="833264"/>
          </a:xfrm>
          <a:prstGeom prst="rect">
            <a:avLst/>
          </a:prstGeom>
        </p:spPr>
      </p:pic>
    </p:spTree>
    <p:extLst>
      <p:ext uri="{BB962C8B-B14F-4D97-AF65-F5344CB8AC3E}">
        <p14:creationId xmlns:p14="http://schemas.microsoft.com/office/powerpoint/2010/main" val="400210110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randombar(horizontal)">
                                      <p:cBhvr>
                                        <p:cTn id="17" dur="500"/>
                                        <p:tgtEl>
                                          <p:spTgt spid="22"/>
                                        </p:tgtEl>
                                      </p:cBhvr>
                                    </p:animEffect>
                                  </p:childTnLst>
                                </p:cTn>
                              </p:par>
                              <p:par>
                                <p:cTn id="18" presetID="14" presetClass="entr" presetSubtype="1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randombar(horizontal)">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animBg="1"/>
      <p:bldP spid="2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0"/>
            <a:ext cx="18288000" cy="10287000"/>
          </a:xfrm>
          <a:prstGeom prst="rect">
            <a:avLst/>
          </a:prstGeom>
        </p:spPr>
      </p:pic>
      <p:sp>
        <p:nvSpPr>
          <p:cNvPr id="21" name="Oval Callout 20"/>
          <p:cNvSpPr/>
          <p:nvPr/>
        </p:nvSpPr>
        <p:spPr>
          <a:xfrm>
            <a:off x="8286648" y="495300"/>
            <a:ext cx="1712626" cy="91440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
        <p:nvSpPr>
          <p:cNvPr id="3" name="Rectangle 2"/>
          <p:cNvSpPr/>
          <p:nvPr/>
        </p:nvSpPr>
        <p:spPr>
          <a:xfrm>
            <a:off x="2925984" y="1485900"/>
            <a:ext cx="2914447" cy="101566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 Ta có:</a:t>
            </a:r>
          </a:p>
        </p:txBody>
      </p:sp>
      <mc:AlternateContent xmlns:mc="http://schemas.openxmlformats.org/markup-compatibility/2006" xmlns:a14="http://schemas.microsoft.com/office/drawing/2010/main">
        <mc:Choice Requires="a14">
          <p:sp>
            <p:nvSpPr>
              <p:cNvPr id="5" name="Rectangle 4"/>
              <p:cNvSpPr/>
              <p:nvPr/>
            </p:nvSpPr>
            <p:spPr>
              <a:xfrm>
                <a:off x="5334000" y="2476500"/>
                <a:ext cx="6379119" cy="138736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5</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6</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radPr>
                            <m:deg/>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m:t>
                              </m:r>
                            </m:e>
                          </m:rad>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5</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6</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5" name="Rectangle 4"/>
              <p:cNvSpPr>
                <a:spLocks noRot="1" noChangeAspect="1" noMove="1" noResize="1" noEditPoints="1" noAdjustHandles="1" noChangeArrowheads="1" noChangeShapeType="1" noTextEdit="1"/>
              </p:cNvSpPr>
              <p:nvPr/>
            </p:nvSpPr>
            <p:spPr>
              <a:xfrm>
                <a:off x="5334000" y="2476500"/>
                <a:ext cx="6379119" cy="138736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5619838" y="4533900"/>
                <a:ext cx="5961312" cy="21730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tan</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5</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6</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e>
                          </m:box>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5</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6</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num>
                        <m:den>
                          <m:box>
                            <m:box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cos</m:t>
                              </m:r>
                            </m:e>
                          </m:box>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5</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6</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radPr>
                            <m:deg/>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m:t>
                              </m:r>
                            </m:e>
                          </m:rad>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m:t>
                          </m:r>
                        </m:den>
                      </m:f>
                    </m:oMath>
                  </m:oMathPara>
                </a14:m>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6" name="Rectangle 5"/>
              <p:cNvSpPr>
                <a:spLocks noRot="1" noChangeAspect="1" noMove="1" noResize="1" noEditPoints="1" noAdjustHandles="1" noChangeArrowheads="1" noChangeShapeType="1" noTextEdit="1"/>
              </p:cNvSpPr>
              <p:nvPr/>
            </p:nvSpPr>
            <p:spPr>
              <a:xfrm>
                <a:off x="5619838" y="4533900"/>
                <a:ext cx="5961312" cy="217303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5873369" y="7161469"/>
                <a:ext cx="5454250" cy="21730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5</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6</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e>
                          </m:box>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5</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6</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num>
                        <m:den>
                          <m:box>
                            <m:box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sin</m:t>
                              </m:r>
                            </m:e>
                          </m:box>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5</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6</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radPr>
                        <m:deg/>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m:t>
                          </m:r>
                        </m:e>
                      </m:rad>
                    </m:oMath>
                  </m:oMathPara>
                </a14:m>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7" name="Rectangle 6"/>
              <p:cNvSpPr>
                <a:spLocks noRot="1" noChangeAspect="1" noMove="1" noResize="1" noEditPoints="1" noAdjustHandles="1" noChangeArrowheads="1" noChangeShapeType="1" noTextEdit="1"/>
              </p:cNvSpPr>
              <p:nvPr/>
            </p:nvSpPr>
            <p:spPr>
              <a:xfrm>
                <a:off x="5873369" y="7161469"/>
                <a:ext cx="5454250" cy="2173031"/>
              </a:xfrm>
              <a:prstGeom prst="rect">
                <a:avLst/>
              </a:prstGeom>
              <a:blipFill>
                <a:blip r:embed="rId6"/>
                <a:stretch>
                  <a:fillRect/>
                </a:stretch>
              </a:blipFill>
            </p:spPr>
            <p:txBody>
              <a:bodyPr/>
              <a:lstStyle/>
              <a:p>
                <a:r>
                  <a:rPr lang="en-US">
                    <a:noFill/>
                  </a:rPr>
                  <a:t> </a:t>
                </a:r>
              </a:p>
            </p:txBody>
          </p:sp>
        </mc:Fallback>
      </mc:AlternateContent>
      <p:pic>
        <p:nvPicPr>
          <p:cNvPr id="8" name="Picture 7"/>
          <p:cNvPicPr>
            <a:picLocks noChangeAspect="1"/>
          </p:cNvPicPr>
          <p:nvPr/>
        </p:nvPicPr>
        <p:blipFill>
          <a:blip r:embed="rId7"/>
          <a:stretch>
            <a:fillRect/>
          </a:stretch>
        </p:blipFill>
        <p:spPr>
          <a:xfrm>
            <a:off x="14935200" y="745504"/>
            <a:ext cx="1383998" cy="1199228"/>
          </a:xfrm>
          <a:prstGeom prst="rect">
            <a:avLst/>
          </a:prstGeom>
        </p:spPr>
      </p:pic>
      <p:pic>
        <p:nvPicPr>
          <p:cNvPr id="9" name="Picture 8"/>
          <p:cNvPicPr>
            <a:picLocks noChangeAspect="1"/>
          </p:cNvPicPr>
          <p:nvPr/>
        </p:nvPicPr>
        <p:blipFill>
          <a:blip r:embed="rId8"/>
          <a:stretch>
            <a:fillRect/>
          </a:stretch>
        </p:blipFill>
        <p:spPr>
          <a:xfrm>
            <a:off x="16135874" y="1273931"/>
            <a:ext cx="1102583" cy="1278769"/>
          </a:xfrm>
          <a:prstGeom prst="rect">
            <a:avLst/>
          </a:prstGeom>
        </p:spPr>
      </p:pic>
      <p:pic>
        <p:nvPicPr>
          <p:cNvPr id="10" name="Picture 9"/>
          <p:cNvPicPr>
            <a:picLocks noChangeAspect="1"/>
          </p:cNvPicPr>
          <p:nvPr/>
        </p:nvPicPr>
        <p:blipFill>
          <a:blip r:embed="rId9"/>
          <a:stretch>
            <a:fillRect/>
          </a:stretch>
        </p:blipFill>
        <p:spPr>
          <a:xfrm>
            <a:off x="297861" y="7955961"/>
            <a:ext cx="2064339" cy="2064339"/>
          </a:xfrm>
          <a:prstGeom prst="rect">
            <a:avLst/>
          </a:prstGeom>
        </p:spPr>
      </p:pic>
      <p:pic>
        <p:nvPicPr>
          <p:cNvPr id="4" name="Picture 3"/>
          <p:cNvPicPr>
            <a:picLocks noChangeAspect="1"/>
          </p:cNvPicPr>
          <p:nvPr/>
        </p:nvPicPr>
        <p:blipFill>
          <a:blip r:embed="rId10"/>
          <a:stretch>
            <a:fillRect/>
          </a:stretch>
        </p:blipFill>
        <p:spPr>
          <a:xfrm>
            <a:off x="15147419" y="6571584"/>
            <a:ext cx="1976909" cy="3352800"/>
          </a:xfrm>
          <a:prstGeom prst="rect">
            <a:avLst/>
          </a:prstGeom>
        </p:spPr>
      </p:pic>
    </p:spTree>
    <p:extLst>
      <p:ext uri="{BB962C8B-B14F-4D97-AF65-F5344CB8AC3E}">
        <p14:creationId xmlns:p14="http://schemas.microsoft.com/office/powerpoint/2010/main" val="2291294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ppt_x</p:attrName>
                                        </p:attrNameLst>
                                      </p:cBhvr>
                                      <p:tavLst>
                                        <p:tav tm="0">
                                          <p:val>
                                            <p:strVal val="#ppt_x"/>
                                          </p:val>
                                        </p:tav>
                                        <p:tav tm="100000">
                                          <p:val>
                                            <p:strVal val="#ppt_x"/>
                                          </p:val>
                                        </p:tav>
                                      </p:tavLst>
                                    </p:anim>
                                    <p:anim calcmode="lin" valueType="num">
                                      <p:cBhvr>
                                        <p:cTn id="15" dur="5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1500"/>
                            </p:stCondLst>
                            <p:childTnLst>
                              <p:par>
                                <p:cTn id="21" presetID="14" presetClass="entr" presetSubtype="1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p:cNvPicPr>
          <p:nvPr/>
        </p:nvPicPr>
        <p:blipFill>
          <a:blip r:embed="rId2"/>
          <a:srcRect b="43750"/>
          <a:stretch>
            <a:fillRect/>
          </a:stretch>
        </p:blipFill>
        <p:spPr>
          <a:xfrm>
            <a:off x="0" y="0"/>
            <a:ext cx="18288000" cy="10287000"/>
          </a:xfrm>
          <a:prstGeom prst="rect">
            <a:avLst/>
          </a:prstGeom>
        </p:spPr>
      </p:pic>
      <p:sp>
        <p:nvSpPr>
          <p:cNvPr id="17" name="Rectangle 16"/>
          <p:cNvSpPr/>
          <p:nvPr/>
        </p:nvSpPr>
        <p:spPr>
          <a:xfrm>
            <a:off x="2992713" y="1473175"/>
            <a:ext cx="12154525" cy="1061829"/>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lvl="0" algn="ctr">
              <a:lnSpc>
                <a:spcPct val="150000"/>
              </a:lnSpc>
              <a:spcAft>
                <a:spcPts val="800"/>
              </a:spcAft>
            </a:pPr>
            <a:r>
              <a:rPr lang="vi-VN" sz="4200" b="1">
                <a:solidFill>
                  <a:prstClr val="white"/>
                </a:solidFill>
                <a:ea typeface="Times New Roman" panose="02020603050405020304" pitchFamily="18" charset="0"/>
                <a:cs typeface="Arial" panose="020B0604020202020204" pitchFamily="34" charset="0"/>
              </a:rPr>
              <a:t>c) Giá trị lượng giác của các góc đặc biệt</a:t>
            </a:r>
            <a:endParaRPr kumimoji="0" lang="en-US" sz="42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18" name="Picture 17"/>
          <p:cNvPicPr>
            <a:picLocks noChangeAspect="1"/>
          </p:cNvPicPr>
          <p:nvPr/>
        </p:nvPicPr>
        <p:blipFill>
          <a:blip r:embed="rId3"/>
          <a:stretch>
            <a:fillRect/>
          </a:stretch>
        </p:blipFill>
        <p:spPr>
          <a:xfrm>
            <a:off x="16132245" y="7753828"/>
            <a:ext cx="1679783" cy="2342672"/>
          </a:xfrm>
          <a:prstGeom prst="rect">
            <a:avLst/>
          </a:prstGeom>
        </p:spPr>
      </p:pic>
    </p:spTree>
    <p:extLst>
      <p:ext uri="{BB962C8B-B14F-4D97-AF65-F5344CB8AC3E}">
        <p14:creationId xmlns:p14="http://schemas.microsoft.com/office/powerpoint/2010/main" val="2692499139"/>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35858"/>
            <a:ext cx="18288000" cy="10287000"/>
          </a:xfrm>
          <a:prstGeom prst="rect">
            <a:avLst/>
          </a:prstGeom>
        </p:spPr>
      </p:pic>
      <p:sp>
        <p:nvSpPr>
          <p:cNvPr id="16" name="Rectangle 15"/>
          <p:cNvSpPr/>
          <p:nvPr/>
        </p:nvSpPr>
        <p:spPr>
          <a:xfrm>
            <a:off x="1400487" y="160286"/>
            <a:ext cx="15487025" cy="2031325"/>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lvl="0" algn="ctr">
              <a:lnSpc>
                <a:spcPct val="150000"/>
              </a:lnSpc>
              <a:spcAft>
                <a:spcPts val="800"/>
              </a:spcAft>
            </a:pPr>
            <a:r>
              <a:rPr lang="vi-VN" sz="4200" b="1">
                <a:solidFill>
                  <a:prstClr val="white"/>
                </a:solidFill>
                <a:ea typeface="Times New Roman" panose="02020603050405020304" pitchFamily="18" charset="0"/>
                <a:cs typeface="Arial" panose="020B0604020202020204" pitchFamily="34" charset="0"/>
              </a:rPr>
              <a:t>d) Sử dụng máy tính cầm tay để đổi số đo góc và tìm giá trị lượng giác của góc</a:t>
            </a:r>
            <a:endParaRPr kumimoji="0" lang="en-US" sz="42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95066825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t="43749"/>
          <a:stretch>
            <a:fillRect/>
          </a:stretch>
        </p:blipFill>
        <p:spPr>
          <a:xfrm>
            <a:off x="0" y="0"/>
            <a:ext cx="18288000" cy="10287000"/>
          </a:xfrm>
          <a:prstGeom prst="rect">
            <a:avLst/>
          </a:prstGeom>
        </p:spPr>
      </p:pic>
      <p:grpSp>
        <p:nvGrpSpPr>
          <p:cNvPr id="16" name="Group 15"/>
          <p:cNvGrpSpPr/>
          <p:nvPr/>
        </p:nvGrpSpPr>
        <p:grpSpPr>
          <a:xfrm>
            <a:off x="2815284" y="333404"/>
            <a:ext cx="4574744" cy="1152496"/>
            <a:chOff x="6841694" y="431021"/>
            <a:chExt cx="4574744" cy="1152496"/>
          </a:xfrm>
        </p:grpSpPr>
        <p:sp>
          <p:nvSpPr>
            <p:cNvPr id="17" name="Rounded Rectangle 16"/>
            <p:cNvSpPr/>
            <p:nvPr/>
          </p:nvSpPr>
          <p:spPr>
            <a:xfrm>
              <a:off x="6841694" y="431021"/>
              <a:ext cx="4425088" cy="1152496"/>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7147810" y="431021"/>
              <a:ext cx="4268628" cy="1131079"/>
            </a:xfrm>
            <a:prstGeom prst="rect">
              <a:avLst/>
            </a:prstGeom>
            <a:noFill/>
            <a:ln>
              <a:noFill/>
            </a:ln>
          </p:spPr>
          <p:style>
            <a:lnRef idx="3">
              <a:schemeClr val="lt1"/>
            </a:lnRef>
            <a:fillRef idx="1">
              <a:schemeClr val="accent6"/>
            </a:fillRef>
            <a:effectRef idx="1">
              <a:schemeClr val="accent6"/>
            </a:effectRef>
            <a:fontRef idx="minor">
              <a:schemeClr val="lt1"/>
            </a:fontRef>
          </p:style>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mn-cs"/>
                </a:rPr>
                <a:t>LUYỆN TẬP 6</a:t>
              </a:r>
              <a:endParaRPr kumimoji="0" lang="en-US" sz="45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mc:AlternateContent xmlns:mc="http://schemas.openxmlformats.org/markup-compatibility/2006" xmlns:a14="http://schemas.microsoft.com/office/drawing/2010/main">
        <mc:Choice Requires="a14">
          <p:sp>
            <p:nvSpPr>
              <p:cNvPr id="19" name="Rectangle 18"/>
              <p:cNvSpPr/>
              <p:nvPr/>
            </p:nvSpPr>
            <p:spPr>
              <a:xfrm>
                <a:off x="2777809" y="1576869"/>
                <a:ext cx="7505075" cy="1301447"/>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 </a:t>
                </a: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Tính: </a:t>
                </a:r>
                <a14:m>
                  <m:oMath xmlns:m="http://schemas.openxmlformats.org/officeDocument/2006/math">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𝑐𝑜𝑠</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num>
                      <m:den>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7</m:t>
                        </m:r>
                      </m:den>
                    </m:f>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oMath>
                </a14:m>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𝑡𝑎𝑛</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sSup>
                      <m:sSup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pPr>
                      <m:e>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37</m:t>
                        </m:r>
                      </m:e>
                      <m:sup>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𝑜</m:t>
                        </m:r>
                      </m:sup>
                    </m:sSup>
                    <m:sSup>
                      <m:sSup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pPr>
                      <m:e>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25</m:t>
                        </m:r>
                      </m:e>
                      <m:sup>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sup>
                    </m:sSup>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oMath>
                </a14:m>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2777809" y="1576869"/>
                <a:ext cx="7505075" cy="1301447"/>
              </a:xfrm>
              <a:prstGeom prst="rect">
                <a:avLst/>
              </a:prstGeom>
              <a:blipFill>
                <a:blip r:embed="rId4"/>
                <a:stretch>
                  <a:fillRect l="-2600"/>
                </a:stretch>
              </a:blipFill>
            </p:spPr>
            <p:txBody>
              <a:bodyPr/>
              <a:lstStyle/>
              <a:p>
                <a:r>
                  <a:rPr lang="en-US">
                    <a:noFill/>
                  </a:rPr>
                  <a:t> </a:t>
                </a:r>
              </a:p>
            </p:txBody>
          </p:sp>
        </mc:Fallback>
      </mc:AlternateContent>
      <p:sp>
        <p:nvSpPr>
          <p:cNvPr id="24" name="Oval Callout 23"/>
          <p:cNvSpPr/>
          <p:nvPr/>
        </p:nvSpPr>
        <p:spPr>
          <a:xfrm>
            <a:off x="8070201" y="3248850"/>
            <a:ext cx="1752600" cy="928626"/>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p:cNvPicPr>
            <a:picLocks noChangeAspect="1"/>
          </p:cNvPicPr>
          <p:nvPr/>
        </p:nvPicPr>
        <p:blipFill>
          <a:blip r:embed="rId5"/>
          <a:stretch>
            <a:fillRect/>
          </a:stretch>
        </p:blipFill>
        <p:spPr>
          <a:xfrm rot="20054453">
            <a:off x="624749" y="9294167"/>
            <a:ext cx="1569903" cy="1046602"/>
          </a:xfrm>
          <a:prstGeom prst="rect">
            <a:avLst/>
          </a:prstGeom>
        </p:spPr>
      </p:pic>
      <p:pic>
        <p:nvPicPr>
          <p:cNvPr id="7" name="Picture 6"/>
          <p:cNvPicPr>
            <a:picLocks noChangeAspect="1"/>
          </p:cNvPicPr>
          <p:nvPr/>
        </p:nvPicPr>
        <p:blipFill>
          <a:blip r:embed="rId6"/>
          <a:stretch>
            <a:fillRect/>
          </a:stretch>
        </p:blipFill>
        <p:spPr>
          <a:xfrm>
            <a:off x="14935200" y="588474"/>
            <a:ext cx="2005678" cy="2573826"/>
          </a:xfrm>
          <a:prstGeom prst="rect">
            <a:avLst/>
          </a:prstGeom>
        </p:spPr>
      </p:pic>
      <p:sp>
        <p:nvSpPr>
          <p:cNvPr id="8" name="Rectangle 7"/>
          <p:cNvSpPr/>
          <p:nvPr/>
        </p:nvSpPr>
        <p:spPr>
          <a:xfrm>
            <a:off x="7420172" y="567413"/>
            <a:ext cx="6676828" cy="6617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Sử dụng máy tính cầm tay để: </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3" name="Rectangle 2"/>
              <p:cNvSpPr/>
              <p:nvPr/>
            </p:nvSpPr>
            <p:spPr>
              <a:xfrm>
                <a:off x="2209800" y="4686300"/>
                <a:ext cx="13182600" cy="1200713"/>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en-US" sz="3700">
                    <a:effectLst/>
                    <a:latin typeface="Arial" panose="020B0604020202020204" pitchFamily="34" charset="0"/>
                    <a:ea typeface="Times New Roman" panose="02020603050405020304" pitchFamily="18" charset="0"/>
                    <a:cs typeface="Arial" panose="020B0604020202020204" pitchFamily="34" charset="0"/>
                  </a:rPr>
                  <a:t>Để tính </a:t>
                </a:r>
                <a14:m>
                  <m:oMath xmlns:m="http://schemas.openxmlformats.org/officeDocument/2006/math">
                    <m:r>
                      <a:rPr lang="en-US" sz="3700" i="1">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37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7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700" i="1">
                            <a:effectLst/>
                            <a:latin typeface="Cambria Math" panose="02040503050406030204" pitchFamily="18" charset="0"/>
                            <a:ea typeface="Cambria Math" panose="02040503050406030204" pitchFamily="18" charset="0"/>
                            <a:cs typeface="Times New Roman" panose="02020603050405020304" pitchFamily="18" charset="0"/>
                          </a:rPr>
                          <m:t>3</m:t>
                        </m:r>
                        <m:r>
                          <a:rPr lang="en-US" sz="37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3700" i="1">
                            <a:effectLst/>
                            <a:latin typeface="Cambria Math" panose="02040503050406030204" pitchFamily="18" charset="0"/>
                            <a:ea typeface="Cambria Math" panose="02040503050406030204" pitchFamily="18" charset="0"/>
                            <a:cs typeface="Times New Roman" panose="02020603050405020304" pitchFamily="18" charset="0"/>
                          </a:rPr>
                          <m:t>7</m:t>
                        </m:r>
                      </m:den>
                    </m:f>
                    <m:r>
                      <a:rPr lang="en-US" sz="37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700">
                    <a:effectLst/>
                    <a:latin typeface="Arial" panose="020B0604020202020204" pitchFamily="34" charset="0"/>
                    <a:ea typeface="Times New Roman" panose="02020603050405020304" pitchFamily="18" charset="0"/>
                    <a:cs typeface="Arial" panose="020B0604020202020204" pitchFamily="34" charset="0"/>
                  </a:rPr>
                  <a:t> ta thực hiện bấm phím lần lượt như sau:</a:t>
                </a:r>
              </a:p>
            </p:txBody>
          </p:sp>
        </mc:Choice>
        <mc:Fallback xmlns="">
          <p:sp>
            <p:nvSpPr>
              <p:cNvPr id="3" name="Rectangle 2"/>
              <p:cNvSpPr>
                <a:spLocks noRot="1" noChangeAspect="1" noMove="1" noResize="1" noEditPoints="1" noAdjustHandles="1" noChangeArrowheads="1" noChangeShapeType="1" noTextEdit="1"/>
              </p:cNvSpPr>
              <p:nvPr/>
            </p:nvSpPr>
            <p:spPr>
              <a:xfrm>
                <a:off x="2209800" y="4686300"/>
                <a:ext cx="13182600" cy="1200713"/>
              </a:xfrm>
              <a:prstGeom prst="rect">
                <a:avLst/>
              </a:prstGeom>
              <a:blipFill>
                <a:blip r:embed="rId7"/>
                <a:stretch>
                  <a:fillRect l="-1341" b="-7614"/>
                </a:stretch>
              </a:blipFill>
            </p:spPr>
            <p:txBody>
              <a:bodyPr/>
              <a:lstStyle/>
              <a:p>
                <a:r>
                  <a:rPr lang="en-US">
                    <a:noFill/>
                  </a:rPr>
                  <a:t> </a:t>
                </a:r>
              </a:p>
            </p:txBody>
          </p:sp>
        </mc:Fallback>
      </mc:AlternateContent>
      <p:pic>
        <p:nvPicPr>
          <p:cNvPr id="13" name="image177.png"/>
          <p:cNvPicPr/>
          <p:nvPr/>
        </p:nvPicPr>
        <p:blipFill>
          <a:blip r:embed="rId8">
            <a:extLst>
              <a:ext uri="{BEBA8EAE-BF5A-486C-A8C5-ECC9F3942E4B}">
                <a14:imgProps xmlns:a14="http://schemas.microsoft.com/office/drawing/2010/main">
                  <a14:imgLayer r:embed="rId9">
                    <a14:imgEffect>
                      <a14:sharpenSoften amount="50000"/>
                    </a14:imgEffect>
                    <a14:imgEffect>
                      <a14:saturation sat="200000"/>
                    </a14:imgEffect>
                    <a14:imgEffect>
                      <a14:brightnessContrast bright="20000" contrast="-40000"/>
                    </a14:imgEffect>
                  </a14:imgLayer>
                </a14:imgProps>
              </a:ext>
            </a:extLst>
          </a:blip>
          <a:srcRect/>
          <a:stretch>
            <a:fillRect/>
          </a:stretch>
        </p:blipFill>
        <p:spPr>
          <a:xfrm>
            <a:off x="3425500" y="6065412"/>
            <a:ext cx="11042001" cy="1380612"/>
          </a:xfrm>
          <a:prstGeom prst="rect">
            <a:avLst/>
          </a:prstGeom>
          <a:ln/>
        </p:spPr>
      </p:pic>
      <mc:AlternateContent xmlns:mc="http://schemas.openxmlformats.org/markup-compatibility/2006" xmlns:a14="http://schemas.microsoft.com/office/drawing/2010/main">
        <mc:Choice Requires="a14">
          <p:sp>
            <p:nvSpPr>
              <p:cNvPr id="4" name="Rectangle 3"/>
              <p:cNvSpPr/>
              <p:nvPr/>
            </p:nvSpPr>
            <p:spPr>
              <a:xfrm>
                <a:off x="2819400" y="7355907"/>
                <a:ext cx="12254202" cy="2054793"/>
              </a:xfrm>
              <a:prstGeom prst="rect">
                <a:avLst/>
              </a:prstGeom>
            </p:spPr>
            <p:txBody>
              <a:bodyPr wrap="square">
                <a:spAutoFit/>
              </a:bodyPr>
              <a:lstStyle/>
              <a:p>
                <a:pPr algn="just">
                  <a:lnSpc>
                    <a:spcPct val="150000"/>
                  </a:lnSpc>
                </a:pPr>
                <a:r>
                  <a:rPr lang="en-US" sz="3700">
                    <a:latin typeface="Arial" panose="020B0604020202020204" pitchFamily="34" charset="0"/>
                    <a:ea typeface="Times New Roman" panose="02020603050405020304" pitchFamily="18" charset="0"/>
                    <a:cs typeface="Arial" panose="020B0604020202020204" pitchFamily="34" charset="0"/>
                  </a:rPr>
                  <a:t>Màn hình hiện 0,222520934.</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700">
                    <a:effectLst/>
                    <a:latin typeface="Arial" panose="020B0604020202020204" pitchFamily="34" charset="0"/>
                    <a:ea typeface="Times New Roman" panose="02020603050405020304" pitchFamily="18" charset="0"/>
                    <a:cs typeface="Arial" panose="020B0604020202020204" pitchFamily="34" charset="0"/>
                  </a:rPr>
                  <a:t>Vậy </a:t>
                </a:r>
                <a14:m>
                  <m:oMath xmlns:m="http://schemas.openxmlformats.org/officeDocument/2006/math">
                    <m:r>
                      <a:rPr lang="en-US" sz="3700" i="1">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37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7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700" i="1">
                            <a:effectLst/>
                            <a:latin typeface="Cambria Math" panose="02040503050406030204" pitchFamily="18" charset="0"/>
                            <a:ea typeface="Cambria Math" panose="02040503050406030204" pitchFamily="18" charset="0"/>
                            <a:cs typeface="Times New Roman" panose="02020603050405020304" pitchFamily="18" charset="0"/>
                          </a:rPr>
                          <m:t>3</m:t>
                        </m:r>
                        <m:r>
                          <a:rPr lang="en-US" sz="37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3700" i="1">
                            <a:effectLst/>
                            <a:latin typeface="Cambria Math" panose="02040503050406030204" pitchFamily="18" charset="0"/>
                            <a:ea typeface="Cambria Math" panose="02040503050406030204" pitchFamily="18" charset="0"/>
                            <a:cs typeface="Times New Roman" panose="02020603050405020304" pitchFamily="18" charset="0"/>
                          </a:rPr>
                          <m:t>7</m:t>
                        </m:r>
                      </m:den>
                    </m:f>
                    <m:r>
                      <a:rPr lang="en-US" sz="37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700" i="1">
                        <a:effectLst/>
                        <a:latin typeface="Cambria Math" panose="02040503050406030204" pitchFamily="18" charset="0"/>
                        <a:ea typeface="Cambria Math" panose="02040503050406030204" pitchFamily="18" charset="0"/>
                        <a:cs typeface="Times New Roman" panose="02020603050405020304" pitchFamily="18" charset="0"/>
                      </a:rPr>
                      <m:t>≈0,222520934</m:t>
                    </m:r>
                  </m:oMath>
                </a14:m>
                <a:r>
                  <a:rPr lang="en-US" sz="3700">
                    <a:effectLst/>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4" name="Rectangle 3"/>
              <p:cNvSpPr>
                <a:spLocks noRot="1" noChangeAspect="1" noMove="1" noResize="1" noEditPoints="1" noAdjustHandles="1" noChangeArrowheads="1" noChangeShapeType="1" noTextEdit="1"/>
              </p:cNvSpPr>
              <p:nvPr/>
            </p:nvSpPr>
            <p:spPr>
              <a:xfrm>
                <a:off x="2819400" y="7355907"/>
                <a:ext cx="12254202" cy="2054793"/>
              </a:xfrm>
              <a:prstGeom prst="rect">
                <a:avLst/>
              </a:prstGeom>
              <a:blipFill>
                <a:blip r:embed="rId10"/>
                <a:stretch>
                  <a:fillRect l="-1592" b="-4154"/>
                </a:stretch>
              </a:blipFill>
            </p:spPr>
            <p:txBody>
              <a:bodyPr/>
              <a:lstStyle/>
              <a:p>
                <a:r>
                  <a:rPr lang="en-US">
                    <a:noFill/>
                  </a:rPr>
                  <a:t> </a:t>
                </a:r>
              </a:p>
            </p:txBody>
          </p:sp>
        </mc:Fallback>
      </mc:AlternateContent>
      <p:pic>
        <p:nvPicPr>
          <p:cNvPr id="6" name="Picture 5"/>
          <p:cNvPicPr>
            <a:picLocks noChangeAspect="1"/>
          </p:cNvPicPr>
          <p:nvPr/>
        </p:nvPicPr>
        <p:blipFill>
          <a:blip r:embed="rId11"/>
          <a:stretch>
            <a:fillRect/>
          </a:stretch>
        </p:blipFill>
        <p:spPr>
          <a:xfrm>
            <a:off x="15653830" y="7734960"/>
            <a:ext cx="2053942" cy="2132940"/>
          </a:xfrm>
          <a:prstGeom prst="rect">
            <a:avLst/>
          </a:prstGeom>
        </p:spPr>
      </p:pic>
      <p:pic>
        <p:nvPicPr>
          <p:cNvPr id="9" name="Picture 8"/>
          <p:cNvPicPr>
            <a:picLocks noChangeAspect="1"/>
          </p:cNvPicPr>
          <p:nvPr/>
        </p:nvPicPr>
        <p:blipFill>
          <a:blip r:embed="rId12"/>
          <a:stretch>
            <a:fillRect/>
          </a:stretch>
        </p:blipFill>
        <p:spPr>
          <a:xfrm flipV="1">
            <a:off x="304800" y="3009900"/>
            <a:ext cx="832282" cy="878907"/>
          </a:xfrm>
          <a:prstGeom prst="rect">
            <a:avLst/>
          </a:prstGeom>
        </p:spPr>
      </p:pic>
    </p:spTree>
    <p:extLst>
      <p:ext uri="{BB962C8B-B14F-4D97-AF65-F5344CB8AC3E}">
        <p14:creationId xmlns:p14="http://schemas.microsoft.com/office/powerpoint/2010/main" val="673321344"/>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randombar(horizontal)">
                                      <p:cBhvr>
                                        <p:cTn id="24" dur="500"/>
                                        <p:tgtEl>
                                          <p:spTgt spid="3"/>
                                        </p:tgtEl>
                                      </p:cBhvr>
                                    </p:animEffect>
                                  </p:childTnLst>
                                </p:cTn>
                              </p:par>
                              <p:par>
                                <p:cTn id="25" presetID="14" presetClass="entr" presetSubtype="1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randombar(horizontal)">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4" grpId="0" animBg="1"/>
      <p:bldP spid="8" grpId="0"/>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5046" y="0"/>
            <a:ext cx="18288000" cy="10287000"/>
          </a:xfrm>
          <a:prstGeom prst="rect">
            <a:avLst/>
          </a:prstGeom>
        </p:spPr>
      </p:pic>
      <p:sp>
        <p:nvSpPr>
          <p:cNvPr id="6" name="Freeform 6"/>
          <p:cNvSpPr/>
          <p:nvPr/>
        </p:nvSpPr>
        <p:spPr>
          <a:xfrm rot="-1015655">
            <a:off x="16557177" y="155441"/>
            <a:ext cx="1349233" cy="1920617"/>
          </a:xfrm>
          <a:custGeom>
            <a:avLst/>
            <a:gdLst/>
            <a:ahLst/>
            <a:cxnLst/>
            <a:rect l="l" t="t" r="r" b="b"/>
            <a:pathLst>
              <a:path w="1349233" h="1920617">
                <a:moveTo>
                  <a:pt x="0" y="0"/>
                </a:moveTo>
                <a:lnTo>
                  <a:pt x="1349233" y="0"/>
                </a:lnTo>
                <a:lnTo>
                  <a:pt x="1349233" y="1920616"/>
                </a:lnTo>
                <a:lnTo>
                  <a:pt x="0" y="19206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8" name="Group 7"/>
          <p:cNvGrpSpPr/>
          <p:nvPr/>
        </p:nvGrpSpPr>
        <p:grpSpPr>
          <a:xfrm>
            <a:off x="5100871" y="1153021"/>
            <a:ext cx="8086258" cy="1323479"/>
            <a:chOff x="6096000" y="509666"/>
            <a:chExt cx="8086258" cy="1592252"/>
          </a:xfrm>
        </p:grpSpPr>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096000" y="509666"/>
              <a:ext cx="8086258" cy="1592252"/>
            </a:xfrm>
            <a:prstGeom prst="rect">
              <a:avLst/>
            </a:prstGeom>
          </p:spPr>
        </p:pic>
        <p:sp>
          <p:nvSpPr>
            <p:cNvPr id="10" name="TextBox 5"/>
            <p:cNvSpPr txBox="1"/>
            <p:nvPr/>
          </p:nvSpPr>
          <p:spPr>
            <a:xfrm>
              <a:off x="6877051" y="783187"/>
              <a:ext cx="7010400" cy="1018271"/>
            </a:xfrm>
            <a:prstGeom prst="rect">
              <a:avLst/>
            </a:prstGeom>
          </p:spPr>
          <p:txBody>
            <a:bodyPr wrap="square" lIns="0" tIns="0" rIns="0" bIns="0" rtlCol="0" anchor="t">
              <a:spAutoFit/>
            </a:bodyPr>
            <a:lstStyle/>
            <a:p>
              <a:pPr lvl="0">
                <a:spcBef>
                  <a:spcPct val="0"/>
                </a:spcBef>
              </a:pPr>
              <a:r>
                <a:rPr lang="en-US" sz="5500" b="1">
                  <a:solidFill>
                    <a:prstClr val="white"/>
                  </a:solidFill>
                  <a:latin typeface="Arial" panose="020B0604020202020204" pitchFamily="34" charset="0"/>
                  <a:cs typeface="Arial" panose="020B0604020202020204" pitchFamily="34" charset="0"/>
                </a:rPr>
                <a:t>NỘI DUNG BÀI HỌC</a:t>
              </a:r>
              <a:endParaRPr lang="en-US" sz="5500" b="1" dirty="0">
                <a:solidFill>
                  <a:prstClr val="white"/>
                </a:solidFill>
                <a:latin typeface="Arial" panose="020B0604020202020204" pitchFamily="34" charset="0"/>
                <a:cs typeface="Arial" panose="020B0604020202020204" pitchFamily="34" charset="0"/>
              </a:endParaRPr>
            </a:p>
          </p:txBody>
        </p:sp>
      </p:grpSp>
      <p:sp>
        <p:nvSpPr>
          <p:cNvPr id="12" name="Rectangle 11"/>
          <p:cNvSpPr/>
          <p:nvPr/>
        </p:nvSpPr>
        <p:spPr>
          <a:xfrm>
            <a:off x="4542130" y="3182403"/>
            <a:ext cx="13335000" cy="1005916"/>
          </a:xfrm>
          <a:prstGeom prst="rect">
            <a:avLst/>
          </a:prstGeom>
        </p:spPr>
        <p:txBody>
          <a:bodyPr wrap="square">
            <a:spAutoFit/>
          </a:bodyPr>
          <a:lstStyle/>
          <a:p>
            <a:pPr lvl="0">
              <a:lnSpc>
                <a:spcPct val="150000"/>
              </a:lnSpc>
            </a:pPr>
            <a:r>
              <a:rPr lang="vi-VN" sz="4500" b="1">
                <a:solidFill>
                  <a:prstClr val="black"/>
                </a:solidFill>
                <a:ea typeface="Times New Roman" panose="02020603050405020304" pitchFamily="18" charset="0"/>
              </a:rPr>
              <a:t>Góc lượng giác</a:t>
            </a:r>
            <a:endParaRPr kumimoji="0" lang="en-US" sz="4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7" name="Rectangle 16"/>
          <p:cNvSpPr/>
          <p:nvPr/>
        </p:nvSpPr>
        <p:spPr>
          <a:xfrm>
            <a:off x="4562183" y="4537918"/>
            <a:ext cx="9539791" cy="1262397"/>
          </a:xfrm>
          <a:prstGeom prst="rect">
            <a:avLst/>
          </a:prstGeom>
        </p:spPr>
        <p:txBody>
          <a:bodyPr wrap="none">
            <a:spAutoFit/>
          </a:bodyPr>
          <a:lstStyle/>
          <a:p>
            <a:pPr lvl="0">
              <a:lnSpc>
                <a:spcPct val="200000"/>
              </a:lnSpc>
            </a:pPr>
            <a:r>
              <a:rPr lang="vi-VN" sz="4500" b="1">
                <a:solidFill>
                  <a:prstClr val="black"/>
                </a:solidFill>
                <a:ea typeface="Times New Roman" panose="02020603050405020304" pitchFamily="18" charset="0"/>
                <a:cs typeface="Arial" panose="020B0604020202020204" pitchFamily="34" charset="0"/>
              </a:rPr>
              <a:t>Đơn vị đo góc và độ dài cung tròn</a:t>
            </a:r>
            <a:endParaRPr kumimoji="0" lang="en-US" sz="45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25" name="Rectangle 24"/>
          <p:cNvSpPr/>
          <p:nvPr/>
        </p:nvSpPr>
        <p:spPr>
          <a:xfrm>
            <a:off x="4542130" y="6438900"/>
            <a:ext cx="13335000" cy="1005916"/>
          </a:xfrm>
          <a:prstGeom prst="rect">
            <a:avLst/>
          </a:prstGeom>
        </p:spPr>
        <p:txBody>
          <a:bodyPr wrap="square">
            <a:spAutoFit/>
          </a:bodyPr>
          <a:lstStyle/>
          <a:p>
            <a:pPr lvl="0">
              <a:lnSpc>
                <a:spcPct val="150000"/>
              </a:lnSpc>
            </a:pPr>
            <a:r>
              <a:rPr lang="vi-VN" sz="4500" b="1">
                <a:solidFill>
                  <a:prstClr val="black"/>
                </a:solidFill>
                <a:ea typeface="Times New Roman" panose="02020603050405020304" pitchFamily="18" charset="0"/>
              </a:rPr>
              <a:t>Giá trị lượng giác của góc lượng giác</a:t>
            </a:r>
          </a:p>
        </p:txBody>
      </p:sp>
      <p:sp>
        <p:nvSpPr>
          <p:cNvPr id="30" name="Rectangle 29"/>
          <p:cNvSpPr/>
          <p:nvPr/>
        </p:nvSpPr>
        <p:spPr>
          <a:xfrm>
            <a:off x="4562183" y="7843503"/>
            <a:ext cx="9927718" cy="1262397"/>
          </a:xfrm>
          <a:prstGeom prst="rect">
            <a:avLst/>
          </a:prstGeom>
        </p:spPr>
        <p:txBody>
          <a:bodyPr wrap="none">
            <a:spAutoFit/>
          </a:bodyPr>
          <a:lstStyle/>
          <a:p>
            <a:pPr lvl="0">
              <a:lnSpc>
                <a:spcPct val="200000"/>
              </a:lnSpc>
            </a:pPr>
            <a:r>
              <a:rPr lang="vi-VN" sz="4500" b="1">
                <a:solidFill>
                  <a:prstClr val="black"/>
                </a:solidFill>
                <a:ea typeface="Times New Roman" panose="02020603050405020304" pitchFamily="18" charset="0"/>
                <a:cs typeface="Arial" panose="020B0604020202020204" pitchFamily="34" charset="0"/>
              </a:rPr>
              <a:t>Quan hệ giữa các giá trị lượng giác</a:t>
            </a:r>
          </a:p>
        </p:txBody>
      </p:sp>
      <p:grpSp>
        <p:nvGrpSpPr>
          <p:cNvPr id="34" name="Group 5"/>
          <p:cNvGrpSpPr/>
          <p:nvPr/>
        </p:nvGrpSpPr>
        <p:grpSpPr>
          <a:xfrm>
            <a:off x="3126975" y="3195519"/>
            <a:ext cx="1238578" cy="1244130"/>
            <a:chOff x="1813" y="0"/>
            <a:chExt cx="809173" cy="812800"/>
          </a:xfrm>
        </p:grpSpPr>
        <p:sp>
          <p:nvSpPr>
            <p:cNvPr id="35"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solidFill>
            <a:ln w="76200">
              <a:solidFill>
                <a:srgbClr val="FFF171"/>
              </a:solidFill>
            </a:ln>
          </p:spPr>
          <p:txBody>
            <a:bodyPr/>
            <a:lstStyle/>
            <a:p>
              <a:endParaRPr lang="en-US"/>
            </a:p>
          </p:txBody>
        </p:sp>
        <p:sp>
          <p:nvSpPr>
            <p:cNvPr id="36" name="TextBox 7"/>
            <p:cNvSpPr txBox="1"/>
            <p:nvPr/>
          </p:nvSpPr>
          <p:spPr>
            <a:xfrm>
              <a:off x="76200" y="162729"/>
              <a:ext cx="660400" cy="603250"/>
            </a:xfrm>
            <a:prstGeom prst="rect">
              <a:avLst/>
            </a:prstGeom>
          </p:spPr>
          <p:txBody>
            <a:bodyPr lIns="50800" tIns="50800" rIns="50800" bIns="50800" rtlCol="0" anchor="ctr"/>
            <a:lstStyle/>
            <a:p>
              <a:pPr marL="0" marR="0" lvl="0" indent="0" algn="ctr" defTabSz="914400" rtl="0" eaLnBrk="1" fontAlgn="auto" latinLnBrk="0" hangingPunct="1">
                <a:lnSpc>
                  <a:spcPts val="3099"/>
                </a:lnSpc>
                <a:spcBef>
                  <a:spcPts val="0"/>
                </a:spcBef>
                <a:spcAft>
                  <a:spcPts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1</a:t>
              </a:r>
            </a:p>
          </p:txBody>
        </p:sp>
      </p:grpSp>
      <p:grpSp>
        <p:nvGrpSpPr>
          <p:cNvPr id="46" name="Group 5"/>
          <p:cNvGrpSpPr/>
          <p:nvPr/>
        </p:nvGrpSpPr>
        <p:grpSpPr>
          <a:xfrm>
            <a:off x="3126975" y="4838700"/>
            <a:ext cx="1238578" cy="1244130"/>
            <a:chOff x="1813" y="0"/>
            <a:chExt cx="809173" cy="812800"/>
          </a:xfrm>
        </p:grpSpPr>
        <p:sp>
          <p:nvSpPr>
            <p:cNvPr id="47"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solidFill>
            <a:ln w="76200">
              <a:solidFill>
                <a:srgbClr val="FFF171"/>
              </a:solidFill>
            </a:ln>
          </p:spPr>
          <p:txBody>
            <a:bodyPr/>
            <a:lstStyle/>
            <a:p>
              <a:endParaRPr lang="en-US"/>
            </a:p>
          </p:txBody>
        </p:sp>
        <p:sp>
          <p:nvSpPr>
            <p:cNvPr id="48" name="TextBox 7"/>
            <p:cNvSpPr txBox="1"/>
            <p:nvPr/>
          </p:nvSpPr>
          <p:spPr>
            <a:xfrm>
              <a:off x="76200" y="162729"/>
              <a:ext cx="660400" cy="603250"/>
            </a:xfrm>
            <a:prstGeom prst="rect">
              <a:avLst/>
            </a:prstGeom>
          </p:spPr>
          <p:txBody>
            <a:bodyPr lIns="50800" tIns="50800" rIns="50800" bIns="50800" rtlCol="0" anchor="ctr"/>
            <a:lstStyle/>
            <a:p>
              <a:pPr marL="0" marR="0" lvl="0" indent="0" algn="ctr" defTabSz="914400" rtl="0" eaLnBrk="1" fontAlgn="auto" latinLnBrk="0" hangingPunct="1">
                <a:lnSpc>
                  <a:spcPts val="3099"/>
                </a:lnSpc>
                <a:spcBef>
                  <a:spcPts val="0"/>
                </a:spcBef>
                <a:spcAft>
                  <a:spcPts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2</a:t>
              </a:r>
            </a:p>
          </p:txBody>
        </p:sp>
      </p:grpSp>
      <p:grpSp>
        <p:nvGrpSpPr>
          <p:cNvPr id="49" name="Group 5"/>
          <p:cNvGrpSpPr/>
          <p:nvPr/>
        </p:nvGrpSpPr>
        <p:grpSpPr>
          <a:xfrm>
            <a:off x="3126975" y="6481881"/>
            <a:ext cx="1238578" cy="1244130"/>
            <a:chOff x="1813" y="0"/>
            <a:chExt cx="809173" cy="812800"/>
          </a:xfrm>
        </p:grpSpPr>
        <p:sp>
          <p:nvSpPr>
            <p:cNvPr id="50"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solidFill>
            <a:ln w="76200">
              <a:solidFill>
                <a:srgbClr val="FFF171"/>
              </a:solidFill>
            </a:ln>
          </p:spPr>
          <p:txBody>
            <a:bodyPr/>
            <a:lstStyle/>
            <a:p>
              <a:endParaRPr lang="en-US"/>
            </a:p>
          </p:txBody>
        </p:sp>
        <p:sp>
          <p:nvSpPr>
            <p:cNvPr id="51" name="TextBox 7"/>
            <p:cNvSpPr txBox="1"/>
            <p:nvPr/>
          </p:nvSpPr>
          <p:spPr>
            <a:xfrm>
              <a:off x="76200" y="162729"/>
              <a:ext cx="660400" cy="603250"/>
            </a:xfrm>
            <a:prstGeom prst="rect">
              <a:avLst/>
            </a:prstGeom>
          </p:spPr>
          <p:txBody>
            <a:bodyPr lIns="50800" tIns="50800" rIns="50800" bIns="50800" rtlCol="0" anchor="ctr"/>
            <a:lstStyle/>
            <a:p>
              <a:pPr marL="0" marR="0" lvl="0" indent="0" algn="ctr" defTabSz="914400" rtl="0" eaLnBrk="1" fontAlgn="auto" latinLnBrk="0" hangingPunct="1">
                <a:lnSpc>
                  <a:spcPts val="3099"/>
                </a:lnSpc>
                <a:spcBef>
                  <a:spcPts val="0"/>
                </a:spcBef>
                <a:spcAft>
                  <a:spcPts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3</a:t>
              </a:r>
            </a:p>
          </p:txBody>
        </p:sp>
      </p:grpSp>
      <p:grpSp>
        <p:nvGrpSpPr>
          <p:cNvPr id="52" name="Group 5"/>
          <p:cNvGrpSpPr/>
          <p:nvPr/>
        </p:nvGrpSpPr>
        <p:grpSpPr>
          <a:xfrm>
            <a:off x="3126975" y="8125062"/>
            <a:ext cx="1238578" cy="1244130"/>
            <a:chOff x="1813" y="0"/>
            <a:chExt cx="809173" cy="812800"/>
          </a:xfrm>
        </p:grpSpPr>
        <p:sp>
          <p:nvSpPr>
            <p:cNvPr id="53"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solidFill>
            <a:ln w="76200">
              <a:solidFill>
                <a:srgbClr val="FFF171"/>
              </a:solidFill>
            </a:ln>
          </p:spPr>
          <p:txBody>
            <a:bodyPr/>
            <a:lstStyle/>
            <a:p>
              <a:endParaRPr lang="en-US"/>
            </a:p>
          </p:txBody>
        </p:sp>
        <p:sp>
          <p:nvSpPr>
            <p:cNvPr id="54" name="TextBox 7"/>
            <p:cNvSpPr txBox="1"/>
            <p:nvPr/>
          </p:nvSpPr>
          <p:spPr>
            <a:xfrm>
              <a:off x="76200" y="162729"/>
              <a:ext cx="660400" cy="603250"/>
            </a:xfrm>
            <a:prstGeom prst="rect">
              <a:avLst/>
            </a:prstGeom>
          </p:spPr>
          <p:txBody>
            <a:bodyPr lIns="50800" tIns="50800" rIns="50800" bIns="50800" rtlCol="0" anchor="ctr"/>
            <a:lstStyle/>
            <a:p>
              <a:pPr marL="0" marR="0" lvl="0" indent="0" algn="ctr" defTabSz="914400" rtl="0" eaLnBrk="1" fontAlgn="auto" latinLnBrk="0" hangingPunct="1">
                <a:lnSpc>
                  <a:spcPts val="3099"/>
                </a:lnSpc>
                <a:spcBef>
                  <a:spcPts val="0"/>
                </a:spcBef>
                <a:spcAft>
                  <a:spcPts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4</a:t>
              </a:r>
            </a:p>
          </p:txBody>
        </p:sp>
      </p:grpSp>
      <p:pic>
        <p:nvPicPr>
          <p:cNvPr id="56" name="Picture 55"/>
          <p:cNvPicPr>
            <a:picLocks noChangeAspect="1"/>
          </p:cNvPicPr>
          <p:nvPr/>
        </p:nvPicPr>
        <p:blipFill>
          <a:blip r:embed="rId7"/>
          <a:stretch>
            <a:fillRect/>
          </a:stretch>
        </p:blipFill>
        <p:spPr>
          <a:xfrm>
            <a:off x="14880793" y="9160826"/>
            <a:ext cx="3402161" cy="116427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par>
                          <p:cTn id="11" fill="hold">
                            <p:stCondLst>
                              <p:cond delay="500"/>
                            </p:stCondLst>
                            <p:childTnLst>
                              <p:par>
                                <p:cTn id="12" presetID="14" presetClass="entr" presetSubtype="10" fill="hold" nodeType="after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randombar(horizontal)">
                                      <p:cBhvr>
                                        <p:cTn id="14" dur="500"/>
                                        <p:tgtEl>
                                          <p:spTgt spid="46"/>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wipe(down)">
                                      <p:cBhvr>
                                        <p:cTn id="21" dur="500"/>
                                        <p:tgtEl>
                                          <p:spTgt spid="4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down)">
                                      <p:cBhvr>
                                        <p:cTn id="24" dur="500"/>
                                        <p:tgtEl>
                                          <p:spTgt spid="25"/>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fade">
                                      <p:cBhvr>
                                        <p:cTn id="28" dur="500"/>
                                        <p:tgtEl>
                                          <p:spTgt spid="5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25" grpId="0"/>
      <p:bldP spid="3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t="43749"/>
          <a:stretch>
            <a:fillRect/>
          </a:stretch>
        </p:blipFill>
        <p:spPr>
          <a:xfrm>
            <a:off x="0" y="0"/>
            <a:ext cx="18288000" cy="10287000"/>
          </a:xfrm>
          <a:prstGeom prst="rect">
            <a:avLst/>
          </a:prstGeom>
        </p:spPr>
      </p:pic>
      <p:grpSp>
        <p:nvGrpSpPr>
          <p:cNvPr id="16" name="Group 15"/>
          <p:cNvGrpSpPr/>
          <p:nvPr/>
        </p:nvGrpSpPr>
        <p:grpSpPr>
          <a:xfrm>
            <a:off x="2815284" y="333404"/>
            <a:ext cx="4574744" cy="1152496"/>
            <a:chOff x="6841694" y="431021"/>
            <a:chExt cx="4574744" cy="1152496"/>
          </a:xfrm>
        </p:grpSpPr>
        <p:sp>
          <p:nvSpPr>
            <p:cNvPr id="17" name="Rounded Rectangle 16"/>
            <p:cNvSpPr/>
            <p:nvPr/>
          </p:nvSpPr>
          <p:spPr>
            <a:xfrm>
              <a:off x="6841694" y="431021"/>
              <a:ext cx="4425088" cy="1152496"/>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7147810" y="431021"/>
              <a:ext cx="4268628" cy="1131079"/>
            </a:xfrm>
            <a:prstGeom prst="rect">
              <a:avLst/>
            </a:prstGeom>
            <a:noFill/>
            <a:ln>
              <a:noFill/>
            </a:ln>
          </p:spPr>
          <p:style>
            <a:lnRef idx="3">
              <a:schemeClr val="lt1"/>
            </a:lnRef>
            <a:fillRef idx="1">
              <a:schemeClr val="accent6"/>
            </a:fillRef>
            <a:effectRef idx="1">
              <a:schemeClr val="accent6"/>
            </a:effectRef>
            <a:fontRef idx="minor">
              <a:schemeClr val="lt1"/>
            </a:fontRef>
          </p:style>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mn-cs"/>
                </a:rPr>
                <a:t>LUYỆN TẬP 6</a:t>
              </a:r>
              <a:endParaRPr kumimoji="0" lang="en-US" sz="45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mc:AlternateContent xmlns:mc="http://schemas.openxmlformats.org/markup-compatibility/2006" xmlns:a14="http://schemas.microsoft.com/office/drawing/2010/main">
        <mc:Choice Requires="a14">
          <p:sp>
            <p:nvSpPr>
              <p:cNvPr id="19" name="Rectangle 18"/>
              <p:cNvSpPr/>
              <p:nvPr/>
            </p:nvSpPr>
            <p:spPr>
              <a:xfrm>
                <a:off x="2777809" y="1576869"/>
                <a:ext cx="7505075" cy="1301447"/>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 </a:t>
                </a: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Tính: </a:t>
                </a:r>
                <a14:m>
                  <m:oMath xmlns:m="http://schemas.openxmlformats.org/officeDocument/2006/math">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𝑐𝑜𝑠</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num>
                      <m:den>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7</m:t>
                        </m:r>
                      </m:den>
                    </m:f>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oMath>
                </a14:m>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𝑡𝑎𝑛</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sSup>
                      <m:sSup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pPr>
                      <m:e>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37</m:t>
                        </m:r>
                      </m:e>
                      <m:sup>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𝑜</m:t>
                        </m:r>
                      </m:sup>
                    </m:sSup>
                    <m:sSup>
                      <m:sSup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pPr>
                      <m:e>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25</m:t>
                        </m:r>
                      </m:e>
                      <m:sup>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sup>
                    </m:sSup>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oMath>
                </a14:m>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2777809" y="1576869"/>
                <a:ext cx="7505075" cy="1301447"/>
              </a:xfrm>
              <a:prstGeom prst="rect">
                <a:avLst/>
              </a:prstGeom>
              <a:blipFill>
                <a:blip r:embed="rId4"/>
                <a:stretch>
                  <a:fillRect l="-2600"/>
                </a:stretch>
              </a:blipFill>
            </p:spPr>
            <p:txBody>
              <a:bodyPr/>
              <a:lstStyle/>
              <a:p>
                <a:r>
                  <a:rPr lang="en-US">
                    <a:noFill/>
                  </a:rPr>
                  <a:t> </a:t>
                </a:r>
              </a:p>
            </p:txBody>
          </p:sp>
        </mc:Fallback>
      </mc:AlternateContent>
      <p:sp>
        <p:nvSpPr>
          <p:cNvPr id="24" name="Oval Callout 23"/>
          <p:cNvSpPr/>
          <p:nvPr/>
        </p:nvSpPr>
        <p:spPr>
          <a:xfrm>
            <a:off x="8070201" y="3248850"/>
            <a:ext cx="1752600" cy="928626"/>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p:cNvPicPr>
            <a:picLocks noChangeAspect="1"/>
          </p:cNvPicPr>
          <p:nvPr/>
        </p:nvPicPr>
        <p:blipFill>
          <a:blip r:embed="rId5"/>
          <a:stretch>
            <a:fillRect/>
          </a:stretch>
        </p:blipFill>
        <p:spPr>
          <a:xfrm rot="20054453">
            <a:off x="624749" y="9294167"/>
            <a:ext cx="1569903" cy="1046602"/>
          </a:xfrm>
          <a:prstGeom prst="rect">
            <a:avLst/>
          </a:prstGeom>
        </p:spPr>
      </p:pic>
      <p:pic>
        <p:nvPicPr>
          <p:cNvPr id="7" name="Picture 6"/>
          <p:cNvPicPr>
            <a:picLocks noChangeAspect="1"/>
          </p:cNvPicPr>
          <p:nvPr/>
        </p:nvPicPr>
        <p:blipFill>
          <a:blip r:embed="rId6"/>
          <a:stretch>
            <a:fillRect/>
          </a:stretch>
        </p:blipFill>
        <p:spPr>
          <a:xfrm>
            <a:off x="14935200" y="588474"/>
            <a:ext cx="2005678" cy="2573826"/>
          </a:xfrm>
          <a:prstGeom prst="rect">
            <a:avLst/>
          </a:prstGeom>
        </p:spPr>
      </p:pic>
      <p:sp>
        <p:nvSpPr>
          <p:cNvPr id="8" name="Rectangle 7"/>
          <p:cNvSpPr/>
          <p:nvPr/>
        </p:nvSpPr>
        <p:spPr>
          <a:xfrm>
            <a:off x="7420172" y="567413"/>
            <a:ext cx="6676828" cy="6617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Sử dụng máy tính cầm tay để: </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3" name="Rectangle 2"/>
              <p:cNvSpPr/>
              <p:nvPr/>
            </p:nvSpPr>
            <p:spPr>
              <a:xfrm>
                <a:off x="1959716" y="4762500"/>
                <a:ext cx="14731078" cy="946413"/>
              </a:xfrm>
              <a:prstGeom prst="rect">
                <a:avLst/>
              </a:prstGeom>
            </p:spPr>
            <p:txBody>
              <a:bodyPr wrap="square">
                <a:spAutoFit/>
              </a:bodyPr>
              <a:lstStyle/>
              <a:p>
                <a:pPr marL="571500" indent="-571500" algn="just">
                  <a:lnSpc>
                    <a:spcPct val="150000"/>
                  </a:lnSpc>
                  <a:spcAft>
                    <a:spcPts val="800"/>
                  </a:spcAft>
                  <a:buFont typeface="Arial" panose="020B0604020202020204" pitchFamily="34" charset="0"/>
                  <a:buChar char="•"/>
                </a:pPr>
                <a:r>
                  <a:rPr lang="en-US" sz="3700">
                    <a:latin typeface="Arial" panose="020B0604020202020204" pitchFamily="34" charset="0"/>
                    <a:ea typeface="Times New Roman" panose="02020603050405020304" pitchFamily="18" charset="0"/>
                    <a:cs typeface="Arial" panose="020B0604020202020204" pitchFamily="34" charset="0"/>
                  </a:rPr>
                  <a:t>Để tính </a:t>
                </a:r>
                <a14:m>
                  <m:oMath xmlns:m="http://schemas.openxmlformats.org/officeDocument/2006/math">
                    <m:r>
                      <a:rPr lang="en-US" sz="3700" i="1">
                        <a:effectLst/>
                        <a:latin typeface="Cambria Math" panose="02040503050406030204" pitchFamily="18" charset="0"/>
                        <a:ea typeface="Cambria Math" panose="02040503050406030204" pitchFamily="18" charset="0"/>
                        <a:cs typeface="Times New Roman" panose="02020603050405020304" pitchFamily="18" charset="0"/>
                      </a:rPr>
                      <m:t>𝑡𝑎𝑛</m:t>
                    </m:r>
                    <m:r>
                      <a:rPr lang="en-US" sz="37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7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7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700" i="1">
                            <a:effectLst/>
                            <a:latin typeface="Cambria Math" panose="02040503050406030204" pitchFamily="18" charset="0"/>
                            <a:ea typeface="Cambria Math" panose="02040503050406030204" pitchFamily="18" charset="0"/>
                            <a:cs typeface="Times New Roman" panose="02020603050405020304" pitchFamily="18" charset="0"/>
                          </a:rPr>
                          <m:t>37</m:t>
                        </m:r>
                      </m:e>
                      <m:sup>
                        <m:r>
                          <a:rPr lang="en-US" sz="3700" i="1">
                            <a:effectLst/>
                            <a:latin typeface="Cambria Math" panose="02040503050406030204" pitchFamily="18" charset="0"/>
                            <a:ea typeface="Cambria Math" panose="02040503050406030204" pitchFamily="18" charset="0"/>
                            <a:cs typeface="Times New Roman" panose="02020603050405020304" pitchFamily="18" charset="0"/>
                          </a:rPr>
                          <m:t>𝑜</m:t>
                        </m:r>
                      </m:sup>
                    </m:sSup>
                    <m:sSup>
                      <m:sSupPr>
                        <m:ctrlPr>
                          <a:rPr lang="en-US" sz="37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700" i="1">
                            <a:effectLst/>
                            <a:latin typeface="Cambria Math" panose="02040503050406030204" pitchFamily="18" charset="0"/>
                            <a:ea typeface="Cambria Math" panose="02040503050406030204" pitchFamily="18" charset="0"/>
                            <a:cs typeface="Times New Roman" panose="02020603050405020304" pitchFamily="18" charset="0"/>
                          </a:rPr>
                          <m:t>25</m:t>
                        </m:r>
                      </m:e>
                      <m:sup>
                        <m:r>
                          <a:rPr lang="en-US" sz="3700" i="1">
                            <a:effectLst/>
                            <a:latin typeface="Cambria Math" panose="02040503050406030204" pitchFamily="18" charset="0"/>
                            <a:ea typeface="Cambria Math" panose="02040503050406030204" pitchFamily="18" charset="0"/>
                            <a:cs typeface="Times New Roman" panose="02020603050405020304" pitchFamily="18" charset="0"/>
                          </a:rPr>
                          <m:t>′</m:t>
                        </m:r>
                      </m:sup>
                    </m:sSup>
                    <m:r>
                      <a:rPr lang="en-US" sz="37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7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700">
                    <a:effectLst/>
                    <a:latin typeface="Arial" panose="020B0604020202020204" pitchFamily="34" charset="0"/>
                    <a:ea typeface="Times New Roman" panose="02020603050405020304" pitchFamily="18" charset="0"/>
                    <a:cs typeface="Arial" panose="020B0604020202020204" pitchFamily="34" charset="0"/>
                  </a:rPr>
                  <a:t> ta thực hiện bấm phím lần lượt như sau:</a:t>
                </a:r>
              </a:p>
            </p:txBody>
          </p:sp>
        </mc:Choice>
        <mc:Fallback xmlns="">
          <p:sp>
            <p:nvSpPr>
              <p:cNvPr id="3" name="Rectangle 2"/>
              <p:cNvSpPr>
                <a:spLocks noRot="1" noChangeAspect="1" noMove="1" noResize="1" noEditPoints="1" noAdjustHandles="1" noChangeArrowheads="1" noChangeShapeType="1" noTextEdit="1"/>
              </p:cNvSpPr>
              <p:nvPr/>
            </p:nvSpPr>
            <p:spPr>
              <a:xfrm>
                <a:off x="1959716" y="4762500"/>
                <a:ext cx="14731078" cy="946413"/>
              </a:xfrm>
              <a:prstGeom prst="rect">
                <a:avLst/>
              </a:prstGeom>
              <a:blipFill>
                <a:blip r:embed="rId7"/>
                <a:stretch>
                  <a:fillRect l="-1158" b="-121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2514600" y="7353300"/>
                <a:ext cx="12254202" cy="1797543"/>
              </a:xfrm>
              <a:prstGeom prst="rect">
                <a:avLst/>
              </a:prstGeom>
            </p:spPr>
            <p:txBody>
              <a:bodyPr wrap="square">
                <a:spAutoFit/>
              </a:bodyPr>
              <a:lstStyle/>
              <a:p>
                <a:pPr algn="just">
                  <a:lnSpc>
                    <a:spcPct val="150000"/>
                  </a:lnSpc>
                  <a:spcAft>
                    <a:spcPts val="800"/>
                  </a:spcAft>
                </a:pPr>
                <a:r>
                  <a:rPr lang="en-US" sz="3700">
                    <a:latin typeface="Arial" panose="020B0604020202020204" pitchFamily="34" charset="0"/>
                    <a:ea typeface="Times New Roman" panose="02020603050405020304" pitchFamily="18" charset="0"/>
                    <a:cs typeface="Arial" panose="020B0604020202020204" pitchFamily="34" charset="0"/>
                  </a:rPr>
                  <a:t>Màn hình hiện – 0,76501876.</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en-US" sz="3700">
                    <a:effectLst/>
                    <a:latin typeface="Arial" panose="020B0604020202020204" pitchFamily="34" charset="0"/>
                    <a:ea typeface="Times New Roman" panose="02020603050405020304" pitchFamily="18" charset="0"/>
                    <a:cs typeface="Arial" panose="020B0604020202020204" pitchFamily="34" charset="0"/>
                  </a:rPr>
                  <a:t>Vậy </a:t>
                </a:r>
                <a14:m>
                  <m:oMath xmlns:m="http://schemas.openxmlformats.org/officeDocument/2006/math">
                    <m:r>
                      <a:rPr lang="en-US" sz="3700" i="1">
                        <a:effectLst/>
                        <a:latin typeface="Cambria Math" panose="02040503050406030204" pitchFamily="18" charset="0"/>
                        <a:ea typeface="Cambria Math" panose="02040503050406030204" pitchFamily="18" charset="0"/>
                        <a:cs typeface="Times New Roman" panose="02020603050405020304" pitchFamily="18" charset="0"/>
                      </a:rPr>
                      <m:t>𝑡𝑎𝑛</m:t>
                    </m:r>
                    <m:r>
                      <a:rPr lang="en-US" sz="37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7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7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700" i="1">
                            <a:effectLst/>
                            <a:latin typeface="Cambria Math" panose="02040503050406030204" pitchFamily="18" charset="0"/>
                            <a:ea typeface="Cambria Math" panose="02040503050406030204" pitchFamily="18" charset="0"/>
                            <a:cs typeface="Times New Roman" panose="02020603050405020304" pitchFamily="18" charset="0"/>
                          </a:rPr>
                          <m:t>37</m:t>
                        </m:r>
                      </m:e>
                      <m:sup>
                        <m:r>
                          <a:rPr lang="en-US" sz="3700" i="1">
                            <a:effectLst/>
                            <a:latin typeface="Cambria Math" panose="02040503050406030204" pitchFamily="18" charset="0"/>
                            <a:ea typeface="Cambria Math" panose="02040503050406030204" pitchFamily="18" charset="0"/>
                            <a:cs typeface="Times New Roman" panose="02020603050405020304" pitchFamily="18" charset="0"/>
                          </a:rPr>
                          <m:t>𝑜</m:t>
                        </m:r>
                      </m:sup>
                    </m:sSup>
                    <m:sSup>
                      <m:sSupPr>
                        <m:ctrlPr>
                          <a:rPr lang="en-US" sz="37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700" i="1">
                            <a:effectLst/>
                            <a:latin typeface="Cambria Math" panose="02040503050406030204" pitchFamily="18" charset="0"/>
                            <a:ea typeface="Cambria Math" panose="02040503050406030204" pitchFamily="18" charset="0"/>
                            <a:cs typeface="Times New Roman" panose="02020603050405020304" pitchFamily="18" charset="0"/>
                          </a:rPr>
                          <m:t>25</m:t>
                        </m:r>
                      </m:e>
                      <m:sup>
                        <m:r>
                          <a:rPr lang="en-US" sz="3700" i="1">
                            <a:effectLst/>
                            <a:latin typeface="Cambria Math" panose="02040503050406030204" pitchFamily="18" charset="0"/>
                            <a:ea typeface="Cambria Math" panose="02040503050406030204" pitchFamily="18" charset="0"/>
                            <a:cs typeface="Times New Roman" panose="02020603050405020304" pitchFamily="18" charset="0"/>
                          </a:rPr>
                          <m:t>′</m:t>
                        </m:r>
                      </m:sup>
                    </m:sSup>
                    <m:r>
                      <a:rPr lang="en-US" sz="37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7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700" i="1">
                        <a:effectLst/>
                        <a:latin typeface="Cambria Math" panose="02040503050406030204" pitchFamily="18" charset="0"/>
                        <a:ea typeface="Cambria Math" panose="02040503050406030204" pitchFamily="18" charset="0"/>
                        <a:cs typeface="Times New Roman" panose="02020603050405020304" pitchFamily="18" charset="0"/>
                      </a:rPr>
                      <m:t>= –0,76501876</m:t>
                    </m:r>
                  </m:oMath>
                </a14:m>
                <a:r>
                  <a:rPr lang="en-US" sz="3700">
                    <a:effectLst/>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4" name="Rectangle 3"/>
              <p:cNvSpPr>
                <a:spLocks noRot="1" noChangeAspect="1" noMove="1" noResize="1" noEditPoints="1" noAdjustHandles="1" noChangeArrowheads="1" noChangeShapeType="1" noTextEdit="1"/>
              </p:cNvSpPr>
              <p:nvPr/>
            </p:nvSpPr>
            <p:spPr>
              <a:xfrm>
                <a:off x="2514600" y="7353300"/>
                <a:ext cx="12254202" cy="1797543"/>
              </a:xfrm>
              <a:prstGeom prst="rect">
                <a:avLst/>
              </a:prstGeom>
              <a:blipFill>
                <a:blip r:embed="rId8"/>
                <a:stretch>
                  <a:fillRect l="-1592" b="-11864"/>
                </a:stretch>
              </a:blipFill>
            </p:spPr>
            <p:txBody>
              <a:bodyPr/>
              <a:lstStyle/>
              <a:p>
                <a:r>
                  <a:rPr lang="en-US">
                    <a:noFill/>
                  </a:rPr>
                  <a:t> </a:t>
                </a:r>
              </a:p>
            </p:txBody>
          </p:sp>
        </mc:Fallback>
      </mc:AlternateContent>
      <p:pic>
        <p:nvPicPr>
          <p:cNvPr id="6" name="Picture 5"/>
          <p:cNvPicPr>
            <a:picLocks noChangeAspect="1"/>
          </p:cNvPicPr>
          <p:nvPr/>
        </p:nvPicPr>
        <p:blipFill>
          <a:blip r:embed="rId9"/>
          <a:stretch>
            <a:fillRect/>
          </a:stretch>
        </p:blipFill>
        <p:spPr>
          <a:xfrm>
            <a:off x="15653830" y="7734960"/>
            <a:ext cx="2053942" cy="2132940"/>
          </a:xfrm>
          <a:prstGeom prst="rect">
            <a:avLst/>
          </a:prstGeom>
        </p:spPr>
      </p:pic>
      <p:pic>
        <p:nvPicPr>
          <p:cNvPr id="9" name="Picture 8"/>
          <p:cNvPicPr>
            <a:picLocks noChangeAspect="1"/>
          </p:cNvPicPr>
          <p:nvPr/>
        </p:nvPicPr>
        <p:blipFill>
          <a:blip r:embed="rId10"/>
          <a:stretch>
            <a:fillRect/>
          </a:stretch>
        </p:blipFill>
        <p:spPr>
          <a:xfrm flipV="1">
            <a:off x="304800" y="3009900"/>
            <a:ext cx="832282" cy="878907"/>
          </a:xfrm>
          <a:prstGeom prst="rect">
            <a:avLst/>
          </a:prstGeom>
        </p:spPr>
      </p:pic>
      <p:pic>
        <p:nvPicPr>
          <p:cNvPr id="20" name="image173.png"/>
          <p:cNvPicPr/>
          <p:nvPr/>
        </p:nvPicPr>
        <p:blipFill>
          <a:blip r:embed="rId11">
            <a:extLst>
              <a:ext uri="{BEBA8EAE-BF5A-486C-A8C5-ECC9F3942E4B}">
                <a14:imgProps xmlns:a14="http://schemas.microsoft.com/office/drawing/2010/main">
                  <a14:imgLayer r:embed="rId12">
                    <a14:imgEffect>
                      <a14:sharpenSoften amount="50000"/>
                    </a14:imgEffect>
                    <a14:imgEffect>
                      <a14:saturation sat="200000"/>
                    </a14:imgEffect>
                  </a14:imgLayer>
                </a14:imgProps>
              </a:ext>
            </a:extLst>
          </a:blip>
          <a:srcRect/>
          <a:stretch>
            <a:fillRect/>
          </a:stretch>
        </p:blipFill>
        <p:spPr>
          <a:xfrm>
            <a:off x="3695700" y="5914848"/>
            <a:ext cx="10896600" cy="1226271"/>
          </a:xfrm>
          <a:prstGeom prst="rect">
            <a:avLst/>
          </a:prstGeom>
          <a:ln/>
        </p:spPr>
      </p:pic>
    </p:spTree>
    <p:extLst>
      <p:ext uri="{BB962C8B-B14F-4D97-AF65-F5344CB8AC3E}">
        <p14:creationId xmlns:p14="http://schemas.microsoft.com/office/powerpoint/2010/main" val="2541462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600"/>
                                        <p:tgtEl>
                                          <p:spTgt spid="3"/>
                                        </p:tgtEl>
                                      </p:cBhvr>
                                    </p:animEffect>
                                    <p:anim calcmode="lin" valueType="num">
                                      <p:cBhvr>
                                        <p:cTn id="8" dur="600" fill="hold"/>
                                        <p:tgtEl>
                                          <p:spTgt spid="3"/>
                                        </p:tgtEl>
                                        <p:attrNameLst>
                                          <p:attrName>ppt_x</p:attrName>
                                        </p:attrNameLst>
                                      </p:cBhvr>
                                      <p:tavLst>
                                        <p:tav tm="0">
                                          <p:val>
                                            <p:strVal val="#ppt_x"/>
                                          </p:val>
                                        </p:tav>
                                        <p:tav tm="100000">
                                          <p:val>
                                            <p:strVal val="#ppt_x"/>
                                          </p:val>
                                        </p:tav>
                                      </p:tavLst>
                                    </p:anim>
                                    <p:anim calcmode="lin" valueType="num">
                                      <p:cBhvr>
                                        <p:cTn id="9" dur="6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600"/>
                                        <p:tgtEl>
                                          <p:spTgt spid="20"/>
                                        </p:tgtEl>
                                      </p:cBhvr>
                                    </p:animEffect>
                                    <p:anim calcmode="lin" valueType="num">
                                      <p:cBhvr>
                                        <p:cTn id="13" dur="600" fill="hold"/>
                                        <p:tgtEl>
                                          <p:spTgt spid="20"/>
                                        </p:tgtEl>
                                        <p:attrNameLst>
                                          <p:attrName>ppt_x</p:attrName>
                                        </p:attrNameLst>
                                      </p:cBhvr>
                                      <p:tavLst>
                                        <p:tav tm="0">
                                          <p:val>
                                            <p:strVal val="#ppt_x"/>
                                          </p:val>
                                        </p:tav>
                                        <p:tav tm="100000">
                                          <p:val>
                                            <p:strVal val="#ppt_x"/>
                                          </p:val>
                                        </p:tav>
                                      </p:tavLst>
                                    </p:anim>
                                    <p:anim calcmode="lin" valueType="num">
                                      <p:cBhvr>
                                        <p:cTn id="14" dur="6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600"/>
                                        <p:tgtEl>
                                          <p:spTgt spid="4"/>
                                        </p:tgtEl>
                                      </p:cBhvr>
                                    </p:animEffect>
                                    <p:anim calcmode="lin" valueType="num">
                                      <p:cBhvr>
                                        <p:cTn id="18" dur="600" fill="hold"/>
                                        <p:tgtEl>
                                          <p:spTgt spid="4"/>
                                        </p:tgtEl>
                                        <p:attrNameLst>
                                          <p:attrName>ppt_x</p:attrName>
                                        </p:attrNameLst>
                                      </p:cBhvr>
                                      <p:tavLst>
                                        <p:tav tm="0">
                                          <p:val>
                                            <p:strVal val="#ppt_x"/>
                                          </p:val>
                                        </p:tav>
                                        <p:tav tm="100000">
                                          <p:val>
                                            <p:strVal val="#ppt_x"/>
                                          </p:val>
                                        </p:tav>
                                      </p:tavLst>
                                    </p:anim>
                                    <p:anim calcmode="lin" valueType="num">
                                      <p:cBhvr>
                                        <p:cTn id="19" dur="6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t="43749"/>
          <a:stretch>
            <a:fillRect/>
          </a:stretch>
        </p:blipFill>
        <p:spPr>
          <a:xfrm>
            <a:off x="0" y="0"/>
            <a:ext cx="18288000" cy="10287000"/>
          </a:xfrm>
          <a:prstGeom prst="rect">
            <a:avLst/>
          </a:prstGeom>
        </p:spPr>
      </p:pic>
      <p:grpSp>
        <p:nvGrpSpPr>
          <p:cNvPr id="16" name="Group 15"/>
          <p:cNvGrpSpPr/>
          <p:nvPr/>
        </p:nvGrpSpPr>
        <p:grpSpPr>
          <a:xfrm>
            <a:off x="2815284" y="333404"/>
            <a:ext cx="4574744" cy="1152496"/>
            <a:chOff x="6841694" y="431021"/>
            <a:chExt cx="4574744" cy="1152496"/>
          </a:xfrm>
        </p:grpSpPr>
        <p:sp>
          <p:nvSpPr>
            <p:cNvPr id="17" name="Rounded Rectangle 16"/>
            <p:cNvSpPr/>
            <p:nvPr/>
          </p:nvSpPr>
          <p:spPr>
            <a:xfrm>
              <a:off x="6841694" y="431021"/>
              <a:ext cx="4425088" cy="1152496"/>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7147810" y="431021"/>
              <a:ext cx="4268628" cy="1131079"/>
            </a:xfrm>
            <a:prstGeom prst="rect">
              <a:avLst/>
            </a:prstGeom>
            <a:noFill/>
            <a:ln>
              <a:noFill/>
            </a:ln>
          </p:spPr>
          <p:style>
            <a:lnRef idx="3">
              <a:schemeClr val="lt1"/>
            </a:lnRef>
            <a:fillRef idx="1">
              <a:schemeClr val="accent6"/>
            </a:fillRef>
            <a:effectRef idx="1">
              <a:schemeClr val="accent6"/>
            </a:effectRef>
            <a:fontRef idx="minor">
              <a:schemeClr val="lt1"/>
            </a:fontRef>
          </p:style>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mn-cs"/>
                </a:rPr>
                <a:t>LUYỆN TẬP 6</a:t>
              </a:r>
              <a:endParaRPr kumimoji="0" lang="en-US" sz="45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sp>
        <p:nvSpPr>
          <p:cNvPr id="19" name="Rectangle 18"/>
          <p:cNvSpPr/>
          <p:nvPr/>
        </p:nvSpPr>
        <p:spPr>
          <a:xfrm>
            <a:off x="2815284" y="1901849"/>
            <a:ext cx="7505075" cy="843501"/>
          </a:xfrm>
          <a:prstGeom prst="rect">
            <a:avLst/>
          </a:prstGeom>
        </p:spPr>
        <p:txBody>
          <a:bodyPr wrap="square">
            <a:spAutoFit/>
          </a:bodyPr>
          <a:lstStyle/>
          <a:p>
            <a:pPr lvl="0">
              <a:lnSpc>
                <a:spcPct val="150000"/>
              </a:lnSpc>
            </a:pPr>
            <a:r>
              <a:rPr lang="en-US" sz="3700">
                <a:solidFill>
                  <a:srgbClr val="000000"/>
                </a:solidFill>
                <a:latin typeface="Arial" panose="020B0604020202020204" pitchFamily="34" charset="0"/>
                <a:cs typeface="Arial" panose="020B0604020202020204" pitchFamily="34" charset="0"/>
              </a:rPr>
              <a:t>b) </a:t>
            </a:r>
            <a:r>
              <a:rPr lang="en-US" sz="3700">
                <a:solidFill>
                  <a:prstClr val="black"/>
                </a:solidFill>
                <a:latin typeface="Arial" panose="020B0604020202020204" pitchFamily="34" charset="0"/>
                <a:ea typeface="Times New Roman" panose="02020603050405020304" pitchFamily="18" charset="0"/>
                <a:cs typeface="Arial" panose="020B0604020202020204" pitchFamily="34" charset="0"/>
              </a:rPr>
              <a:t>Đổi 179°23'30" sang rađian </a:t>
            </a:r>
          </a:p>
        </p:txBody>
      </p:sp>
      <p:sp>
        <p:nvSpPr>
          <p:cNvPr id="24" name="Oval Callout 23"/>
          <p:cNvSpPr/>
          <p:nvPr/>
        </p:nvSpPr>
        <p:spPr>
          <a:xfrm>
            <a:off x="8070201" y="3314700"/>
            <a:ext cx="1752600" cy="928626"/>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p:cNvPicPr>
            <a:picLocks noChangeAspect="1"/>
          </p:cNvPicPr>
          <p:nvPr/>
        </p:nvPicPr>
        <p:blipFill>
          <a:blip r:embed="rId4"/>
          <a:stretch>
            <a:fillRect/>
          </a:stretch>
        </p:blipFill>
        <p:spPr>
          <a:xfrm rot="20054453">
            <a:off x="624749" y="9294167"/>
            <a:ext cx="1569903" cy="1046602"/>
          </a:xfrm>
          <a:prstGeom prst="rect">
            <a:avLst/>
          </a:prstGeom>
        </p:spPr>
      </p:pic>
      <p:pic>
        <p:nvPicPr>
          <p:cNvPr id="7" name="Picture 6"/>
          <p:cNvPicPr>
            <a:picLocks noChangeAspect="1"/>
          </p:cNvPicPr>
          <p:nvPr/>
        </p:nvPicPr>
        <p:blipFill>
          <a:blip r:embed="rId5"/>
          <a:stretch>
            <a:fillRect/>
          </a:stretch>
        </p:blipFill>
        <p:spPr>
          <a:xfrm>
            <a:off x="14935200" y="588474"/>
            <a:ext cx="2005678" cy="2573826"/>
          </a:xfrm>
          <a:prstGeom prst="rect">
            <a:avLst/>
          </a:prstGeom>
        </p:spPr>
      </p:pic>
      <p:sp>
        <p:nvSpPr>
          <p:cNvPr id="8" name="Rectangle 7"/>
          <p:cNvSpPr/>
          <p:nvPr/>
        </p:nvSpPr>
        <p:spPr>
          <a:xfrm>
            <a:off x="7420172" y="567413"/>
            <a:ext cx="6676828" cy="6617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Sử dụng máy tính cầm tay để: </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2"/>
          <p:cNvSpPr/>
          <p:nvPr/>
        </p:nvSpPr>
        <p:spPr>
          <a:xfrm>
            <a:off x="1778461" y="4636056"/>
            <a:ext cx="14731078" cy="843501"/>
          </a:xfrm>
          <a:prstGeom prst="rect">
            <a:avLst/>
          </a:prstGeom>
        </p:spPr>
        <p:txBody>
          <a:bodyPr wrap="square">
            <a:spAutoFit/>
          </a:bodyPr>
          <a:lstStyle/>
          <a:p>
            <a:pPr algn="just">
              <a:lnSpc>
                <a:spcPct val="150000"/>
              </a:lnSpc>
              <a:spcAft>
                <a:spcPts val="800"/>
              </a:spcAft>
            </a:pPr>
            <a:r>
              <a:rPr lang="en-US" sz="3700">
                <a:latin typeface="Arial" panose="020B0604020202020204" pitchFamily="34" charset="0"/>
                <a:ea typeface="Times New Roman" panose="02020603050405020304" pitchFamily="18" charset="0"/>
                <a:cs typeface="Arial" panose="020B0604020202020204" pitchFamily="34" charset="0"/>
              </a:rPr>
              <a:t>Đổi 179°23'30" sang rađian ta thực hiện bấm phím lần lượt như sau:</a:t>
            </a:r>
            <a:endParaRPr lang="en-US" sz="3700">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Rectangle 3"/>
          <p:cNvSpPr/>
          <p:nvPr/>
        </p:nvSpPr>
        <p:spPr>
          <a:xfrm>
            <a:off x="1688451" y="7155957"/>
            <a:ext cx="12254202" cy="1797543"/>
          </a:xfrm>
          <a:prstGeom prst="rect">
            <a:avLst/>
          </a:prstGeom>
        </p:spPr>
        <p:txBody>
          <a:bodyPr wrap="square">
            <a:spAutoFit/>
          </a:bodyPr>
          <a:lstStyle/>
          <a:p>
            <a:pPr algn="just">
              <a:lnSpc>
                <a:spcPct val="150000"/>
              </a:lnSpc>
              <a:spcAft>
                <a:spcPts val="800"/>
              </a:spcAft>
            </a:pPr>
            <a:r>
              <a:rPr lang="en-US" sz="3700">
                <a:latin typeface="Arial" panose="020B0604020202020204" pitchFamily="34" charset="0"/>
                <a:ea typeface="Times New Roman" panose="02020603050405020304" pitchFamily="18" charset="0"/>
                <a:cs typeface="Arial" panose="020B0604020202020204" pitchFamily="34" charset="0"/>
              </a:rPr>
              <a:t>Màn hình hiện 3,130975234</a:t>
            </a:r>
          </a:p>
          <a:p>
            <a:pPr algn="just">
              <a:lnSpc>
                <a:spcPct val="150000"/>
              </a:lnSpc>
              <a:spcAft>
                <a:spcPts val="800"/>
              </a:spcAft>
            </a:pPr>
            <a:r>
              <a:rPr lang="en-US" sz="3700">
                <a:latin typeface="Arial" panose="020B0604020202020204" pitchFamily="34" charset="0"/>
                <a:ea typeface="Caudex"/>
                <a:cs typeface="Arial" panose="020B0604020202020204" pitchFamily="34" charset="0"/>
              </a:rPr>
              <a:t>Vậy 179°23'30" ≈ 3,130975234 (rad).</a:t>
            </a:r>
            <a:endParaRPr lang="en-US" sz="37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6" name="Picture 5"/>
          <p:cNvPicPr>
            <a:picLocks noChangeAspect="1"/>
          </p:cNvPicPr>
          <p:nvPr/>
        </p:nvPicPr>
        <p:blipFill>
          <a:blip r:embed="rId6"/>
          <a:stretch>
            <a:fillRect/>
          </a:stretch>
        </p:blipFill>
        <p:spPr>
          <a:xfrm>
            <a:off x="15653830" y="7734960"/>
            <a:ext cx="2053942" cy="2132940"/>
          </a:xfrm>
          <a:prstGeom prst="rect">
            <a:avLst/>
          </a:prstGeom>
        </p:spPr>
      </p:pic>
      <p:pic>
        <p:nvPicPr>
          <p:cNvPr id="9" name="Picture 8"/>
          <p:cNvPicPr>
            <a:picLocks noChangeAspect="1"/>
          </p:cNvPicPr>
          <p:nvPr/>
        </p:nvPicPr>
        <p:blipFill>
          <a:blip r:embed="rId7"/>
          <a:stretch>
            <a:fillRect/>
          </a:stretch>
        </p:blipFill>
        <p:spPr>
          <a:xfrm flipV="1">
            <a:off x="304800" y="3009900"/>
            <a:ext cx="832282" cy="878907"/>
          </a:xfrm>
          <a:prstGeom prst="rect">
            <a:avLst/>
          </a:prstGeom>
        </p:spPr>
      </p:pic>
      <p:pic>
        <p:nvPicPr>
          <p:cNvPr id="11" name="Picture 10"/>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saturation sat="200000"/>
                    </a14:imgEffect>
                  </a14:imgLayer>
                </a14:imgProps>
              </a:ext>
            </a:extLst>
          </a:blip>
          <a:stretch>
            <a:fillRect/>
          </a:stretch>
        </p:blipFill>
        <p:spPr>
          <a:xfrm>
            <a:off x="1688451" y="5873627"/>
            <a:ext cx="14516100" cy="1129930"/>
          </a:xfrm>
          <a:prstGeom prst="rect">
            <a:avLst/>
          </a:prstGeom>
        </p:spPr>
      </p:pic>
    </p:spTree>
    <p:extLst>
      <p:ext uri="{BB962C8B-B14F-4D97-AF65-F5344CB8AC3E}">
        <p14:creationId xmlns:p14="http://schemas.microsoft.com/office/powerpoint/2010/main" val="1475364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 grpId="0"/>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t="43749"/>
          <a:stretch>
            <a:fillRect/>
          </a:stretch>
        </p:blipFill>
        <p:spPr>
          <a:xfrm>
            <a:off x="0" y="0"/>
            <a:ext cx="18288000" cy="10287000"/>
          </a:xfrm>
          <a:prstGeom prst="rect">
            <a:avLst/>
          </a:prstGeom>
        </p:spPr>
      </p:pic>
      <p:grpSp>
        <p:nvGrpSpPr>
          <p:cNvPr id="16" name="Group 15"/>
          <p:cNvGrpSpPr/>
          <p:nvPr/>
        </p:nvGrpSpPr>
        <p:grpSpPr>
          <a:xfrm>
            <a:off x="2815284" y="333404"/>
            <a:ext cx="4574744" cy="1152496"/>
            <a:chOff x="6841694" y="431021"/>
            <a:chExt cx="4574744" cy="1152496"/>
          </a:xfrm>
        </p:grpSpPr>
        <p:sp>
          <p:nvSpPr>
            <p:cNvPr id="17" name="Rounded Rectangle 16"/>
            <p:cNvSpPr/>
            <p:nvPr/>
          </p:nvSpPr>
          <p:spPr>
            <a:xfrm>
              <a:off x="6841694" y="431021"/>
              <a:ext cx="4425088" cy="1152496"/>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7147810" y="431021"/>
              <a:ext cx="4268628" cy="1131079"/>
            </a:xfrm>
            <a:prstGeom prst="rect">
              <a:avLst/>
            </a:prstGeom>
            <a:noFill/>
            <a:ln>
              <a:noFill/>
            </a:ln>
          </p:spPr>
          <p:style>
            <a:lnRef idx="3">
              <a:schemeClr val="lt1"/>
            </a:lnRef>
            <a:fillRef idx="1">
              <a:schemeClr val="accent6"/>
            </a:fillRef>
            <a:effectRef idx="1">
              <a:schemeClr val="accent6"/>
            </a:effectRef>
            <a:fontRef idx="minor">
              <a:schemeClr val="lt1"/>
            </a:fontRef>
          </p:style>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mn-cs"/>
                </a:rPr>
                <a:t>LUYỆN TẬP 6</a:t>
              </a:r>
              <a:endParaRPr kumimoji="0" lang="en-US" sz="45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mc:AlternateContent xmlns:mc="http://schemas.openxmlformats.org/markup-compatibility/2006" xmlns:a14="http://schemas.microsoft.com/office/drawing/2010/main">
        <mc:Choice Requires="a14">
          <p:sp>
            <p:nvSpPr>
              <p:cNvPr id="19" name="Rectangle 18"/>
              <p:cNvSpPr/>
              <p:nvPr/>
            </p:nvSpPr>
            <p:spPr>
              <a:xfrm>
                <a:off x="2815284" y="1781001"/>
                <a:ext cx="7505075" cy="1199303"/>
              </a:xfrm>
              <a:prstGeom prst="rect">
                <a:avLst/>
              </a:prstGeom>
            </p:spPr>
            <p:txBody>
              <a:bodyPr wrap="square">
                <a:spAutoFit/>
              </a:bodyPr>
              <a:lstStyle/>
              <a:p>
                <a:pPr lvl="0">
                  <a:lnSpc>
                    <a:spcPct val="150000"/>
                  </a:lnSpc>
                </a:pPr>
                <a:r>
                  <a:rPr lang="en-US" sz="3700">
                    <a:solidFill>
                      <a:srgbClr val="000000"/>
                    </a:solidFill>
                    <a:latin typeface="Arial" panose="020B0604020202020204" pitchFamily="34" charset="0"/>
                    <a:cs typeface="Arial" panose="020B0604020202020204" pitchFamily="34" charset="0"/>
                  </a:rPr>
                  <a:t>c) </a:t>
                </a:r>
                <a:r>
                  <a:rPr lang="en-US" sz="3700">
                    <a:solidFill>
                      <a:prstClr val="black"/>
                    </a:solidFill>
                    <a:latin typeface="Arial" panose="020B0604020202020204" pitchFamily="34" charset="0"/>
                    <a:ea typeface="Times New Roman" panose="02020603050405020304" pitchFamily="18" charset="0"/>
                    <a:cs typeface="Arial" panose="020B0604020202020204" pitchFamily="34" charset="0"/>
                  </a:rPr>
                  <a:t>Đổi </a:t>
                </a:r>
                <a14:m>
                  <m:oMath xmlns:m="http://schemas.openxmlformats.org/officeDocument/2006/math">
                    <m:f>
                      <m:f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7</m:t>
                        </m:r>
                      </m:num>
                      <m:den>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9</m:t>
                        </m:r>
                      </m:den>
                    </m:f>
                  </m:oMath>
                </a14:m>
                <a:r>
                  <a:rPr lang="en-US" sz="3700">
                    <a:solidFill>
                      <a:prstClr val="black"/>
                    </a:solidFill>
                    <a:latin typeface="Arial" panose="020B0604020202020204" pitchFamily="34" charset="0"/>
                    <a:ea typeface="Times New Roman" panose="02020603050405020304" pitchFamily="18" charset="0"/>
                    <a:cs typeface="Arial" panose="020B0604020202020204" pitchFamily="34" charset="0"/>
                  </a:rPr>
                  <a:t> (rad) sang độ </a:t>
                </a:r>
                <a:endParaRPr lang="en-US" sz="3700">
                  <a:solidFill>
                    <a:srgbClr val="000000"/>
                  </a:solidFill>
                  <a:latin typeface="Arial" panose="020B0604020202020204" pitchFamily="34" charset="0"/>
                  <a:cs typeface="Arial" panose="020B06040202020202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2815284" y="1781001"/>
                <a:ext cx="7505075" cy="1199303"/>
              </a:xfrm>
              <a:prstGeom prst="rect">
                <a:avLst/>
              </a:prstGeom>
              <a:blipFill>
                <a:blip r:embed="rId4"/>
                <a:stretch>
                  <a:fillRect l="-2600" b="-7614"/>
                </a:stretch>
              </a:blipFill>
            </p:spPr>
            <p:txBody>
              <a:bodyPr/>
              <a:lstStyle/>
              <a:p>
                <a:r>
                  <a:rPr lang="en-US">
                    <a:noFill/>
                  </a:rPr>
                  <a:t> </a:t>
                </a:r>
              </a:p>
            </p:txBody>
          </p:sp>
        </mc:Fallback>
      </mc:AlternateContent>
      <p:sp>
        <p:nvSpPr>
          <p:cNvPr id="24" name="Oval Callout 23"/>
          <p:cNvSpPr/>
          <p:nvPr/>
        </p:nvSpPr>
        <p:spPr>
          <a:xfrm>
            <a:off x="8070201" y="3314700"/>
            <a:ext cx="1752600" cy="928626"/>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p:cNvPicPr>
            <a:picLocks noChangeAspect="1"/>
          </p:cNvPicPr>
          <p:nvPr/>
        </p:nvPicPr>
        <p:blipFill>
          <a:blip r:embed="rId5"/>
          <a:stretch>
            <a:fillRect/>
          </a:stretch>
        </p:blipFill>
        <p:spPr>
          <a:xfrm rot="20054453">
            <a:off x="624749" y="9294167"/>
            <a:ext cx="1569903" cy="1046602"/>
          </a:xfrm>
          <a:prstGeom prst="rect">
            <a:avLst/>
          </a:prstGeom>
        </p:spPr>
      </p:pic>
      <p:pic>
        <p:nvPicPr>
          <p:cNvPr id="7" name="Picture 6"/>
          <p:cNvPicPr>
            <a:picLocks noChangeAspect="1"/>
          </p:cNvPicPr>
          <p:nvPr/>
        </p:nvPicPr>
        <p:blipFill>
          <a:blip r:embed="rId6"/>
          <a:stretch>
            <a:fillRect/>
          </a:stretch>
        </p:blipFill>
        <p:spPr>
          <a:xfrm>
            <a:off x="14935200" y="588474"/>
            <a:ext cx="2005678" cy="2573826"/>
          </a:xfrm>
          <a:prstGeom prst="rect">
            <a:avLst/>
          </a:prstGeom>
        </p:spPr>
      </p:pic>
      <p:sp>
        <p:nvSpPr>
          <p:cNvPr id="8" name="Rectangle 7"/>
          <p:cNvSpPr/>
          <p:nvPr/>
        </p:nvSpPr>
        <p:spPr>
          <a:xfrm>
            <a:off x="7420172" y="567413"/>
            <a:ext cx="6676828" cy="6617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Sử dụng máy tính cầm tay để: </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3" name="Rectangle 2"/>
              <p:cNvSpPr/>
              <p:nvPr/>
            </p:nvSpPr>
            <p:spPr>
              <a:xfrm>
                <a:off x="1833548" y="4533900"/>
                <a:ext cx="14731078" cy="1199303"/>
              </a:xfrm>
              <a:prstGeom prst="rect">
                <a:avLst/>
              </a:prstGeom>
            </p:spPr>
            <p:txBody>
              <a:bodyPr wrap="square">
                <a:spAutoFit/>
              </a:bodyPr>
              <a:lstStyle/>
              <a:p>
                <a:pPr algn="just">
                  <a:lnSpc>
                    <a:spcPct val="150000"/>
                  </a:lnSpc>
                  <a:spcAft>
                    <a:spcPts val="800"/>
                  </a:spcAft>
                </a:pPr>
                <a:r>
                  <a:rPr lang="en-US" sz="3700">
                    <a:latin typeface="Arial" panose="020B0604020202020204" pitchFamily="34" charset="0"/>
                    <a:ea typeface="Times New Roman" panose="02020603050405020304" pitchFamily="18" charset="0"/>
                    <a:cs typeface="Arial" panose="020B0604020202020204" pitchFamily="34" charset="0"/>
                  </a:rPr>
                  <a:t>Đổi </a:t>
                </a:r>
                <a14:m>
                  <m:oMath xmlns:m="http://schemas.openxmlformats.org/officeDocument/2006/math">
                    <m:f>
                      <m:fPr>
                        <m:ctrlPr>
                          <a:rPr lang="en-US" sz="37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700" i="1">
                            <a:effectLst/>
                            <a:latin typeface="Cambria Math" panose="02040503050406030204" pitchFamily="18" charset="0"/>
                            <a:ea typeface="Cambria Math" panose="02040503050406030204" pitchFamily="18" charset="0"/>
                            <a:cs typeface="Times New Roman" panose="02020603050405020304" pitchFamily="18" charset="0"/>
                          </a:rPr>
                          <m:t>7</m:t>
                        </m:r>
                      </m:num>
                      <m:den>
                        <m:r>
                          <a:rPr lang="en-US" sz="3700" i="1">
                            <a:effectLst/>
                            <a:latin typeface="Cambria Math" panose="02040503050406030204" pitchFamily="18" charset="0"/>
                            <a:ea typeface="Cambria Math" panose="02040503050406030204" pitchFamily="18" charset="0"/>
                            <a:cs typeface="Times New Roman" panose="02020603050405020304" pitchFamily="18" charset="0"/>
                          </a:rPr>
                          <m:t>9</m:t>
                        </m:r>
                      </m:den>
                    </m:f>
                  </m:oMath>
                </a14:m>
                <a:r>
                  <a:rPr lang="en-US" sz="3700">
                    <a:effectLst/>
                    <a:latin typeface="Arial" panose="020B0604020202020204" pitchFamily="34" charset="0"/>
                    <a:ea typeface="Times New Roman" panose="02020603050405020304" pitchFamily="18" charset="0"/>
                    <a:cs typeface="Arial" panose="020B0604020202020204" pitchFamily="34" charset="0"/>
                  </a:rPr>
                  <a:t> (rad) sang độ ta thực hiện bấm phím lần lượt như sau:</a:t>
                </a:r>
              </a:p>
            </p:txBody>
          </p:sp>
        </mc:Choice>
        <mc:Fallback xmlns="">
          <p:sp>
            <p:nvSpPr>
              <p:cNvPr id="3" name="Rectangle 2"/>
              <p:cNvSpPr>
                <a:spLocks noRot="1" noChangeAspect="1" noMove="1" noResize="1" noEditPoints="1" noAdjustHandles="1" noChangeArrowheads="1" noChangeShapeType="1" noTextEdit="1"/>
              </p:cNvSpPr>
              <p:nvPr/>
            </p:nvSpPr>
            <p:spPr>
              <a:xfrm>
                <a:off x="1833548" y="4533900"/>
                <a:ext cx="14731078" cy="1199303"/>
              </a:xfrm>
              <a:prstGeom prst="rect">
                <a:avLst/>
              </a:prstGeom>
              <a:blipFill>
                <a:blip r:embed="rId7"/>
                <a:stretch>
                  <a:fillRect l="-1325" b="-81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1842798" y="7169516"/>
                <a:ext cx="12254202" cy="1854034"/>
              </a:xfrm>
              <a:prstGeom prst="rect">
                <a:avLst/>
              </a:prstGeom>
            </p:spPr>
            <p:txBody>
              <a:bodyPr wrap="square">
                <a:spAutoFit/>
              </a:bodyPr>
              <a:lstStyle/>
              <a:p>
                <a:pPr algn="just">
                  <a:lnSpc>
                    <a:spcPct val="150000"/>
                  </a:lnSpc>
                  <a:spcAft>
                    <a:spcPts val="800"/>
                  </a:spcAft>
                </a:pPr>
                <a:r>
                  <a:rPr lang="en-US" sz="3700">
                    <a:latin typeface="Arial" panose="020B0604020202020204" pitchFamily="34" charset="0"/>
                    <a:ea typeface="Times New Roman" panose="02020603050405020304" pitchFamily="18" charset="0"/>
                    <a:cs typeface="Arial" panose="020B0604020202020204" pitchFamily="34" charset="0"/>
                  </a:rPr>
                  <a:t>Màn hình hiện 44°33'48,18"</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r>
                  <a:rPr lang="en-US" sz="3700">
                    <a:effectLst/>
                    <a:latin typeface="Arial" panose="020B0604020202020204" pitchFamily="34" charset="0"/>
                    <a:ea typeface="Times New Roman" panose="02020603050405020304" pitchFamily="18" charset="0"/>
                    <a:cs typeface="Arial" panose="020B0604020202020204" pitchFamily="34" charset="0"/>
                  </a:rPr>
                  <a:t>Vậy </a:t>
                </a:r>
                <a14:m>
                  <m:oMath xmlns:m="http://schemas.openxmlformats.org/officeDocument/2006/math">
                    <m:f>
                      <m:fPr>
                        <m:ctrlPr>
                          <a:rPr lang="en-US" sz="37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700" i="1">
                            <a:effectLst/>
                            <a:latin typeface="Cambria Math" panose="02040503050406030204" pitchFamily="18" charset="0"/>
                            <a:ea typeface="Cambria Math" panose="02040503050406030204" pitchFamily="18" charset="0"/>
                            <a:cs typeface="Times New Roman" panose="02020603050405020304" pitchFamily="18" charset="0"/>
                          </a:rPr>
                          <m:t>7</m:t>
                        </m:r>
                      </m:num>
                      <m:den>
                        <m:r>
                          <a:rPr lang="en-US" sz="3700" i="1">
                            <a:effectLst/>
                            <a:latin typeface="Cambria Math" panose="02040503050406030204" pitchFamily="18" charset="0"/>
                            <a:ea typeface="Cambria Math" panose="02040503050406030204" pitchFamily="18" charset="0"/>
                            <a:cs typeface="Times New Roman" panose="02020603050405020304" pitchFamily="18" charset="0"/>
                          </a:rPr>
                          <m:t>9</m:t>
                        </m:r>
                      </m:den>
                    </m:f>
                  </m:oMath>
                </a14:m>
                <a:r>
                  <a:rPr lang="en-US" sz="3700">
                    <a:effectLst/>
                    <a:latin typeface="Arial" panose="020B0604020202020204" pitchFamily="34" charset="0"/>
                    <a:ea typeface="Times New Roman" panose="02020603050405020304" pitchFamily="18" charset="0"/>
                    <a:cs typeface="Arial" panose="020B0604020202020204" pitchFamily="34" charset="0"/>
                  </a:rPr>
                  <a:t> rad = 44°33'48,18"</a:t>
                </a:r>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842798" y="7169516"/>
                <a:ext cx="12254202" cy="1854034"/>
              </a:xfrm>
              <a:prstGeom prst="rect">
                <a:avLst/>
              </a:prstGeom>
              <a:blipFill>
                <a:blip r:embed="rId8"/>
                <a:stretch>
                  <a:fillRect l="-1542" b="-4934"/>
                </a:stretch>
              </a:blipFill>
            </p:spPr>
            <p:txBody>
              <a:bodyPr/>
              <a:lstStyle/>
              <a:p>
                <a:r>
                  <a:rPr lang="en-US">
                    <a:noFill/>
                  </a:rPr>
                  <a:t> </a:t>
                </a:r>
              </a:p>
            </p:txBody>
          </p:sp>
        </mc:Fallback>
      </mc:AlternateContent>
      <p:pic>
        <p:nvPicPr>
          <p:cNvPr id="6" name="Picture 5"/>
          <p:cNvPicPr>
            <a:picLocks noChangeAspect="1"/>
          </p:cNvPicPr>
          <p:nvPr/>
        </p:nvPicPr>
        <p:blipFill>
          <a:blip r:embed="rId9"/>
          <a:stretch>
            <a:fillRect/>
          </a:stretch>
        </p:blipFill>
        <p:spPr>
          <a:xfrm>
            <a:off x="15653830" y="7734960"/>
            <a:ext cx="2053942" cy="2132940"/>
          </a:xfrm>
          <a:prstGeom prst="rect">
            <a:avLst/>
          </a:prstGeom>
        </p:spPr>
      </p:pic>
      <p:pic>
        <p:nvPicPr>
          <p:cNvPr id="9" name="Picture 8"/>
          <p:cNvPicPr>
            <a:picLocks noChangeAspect="1"/>
          </p:cNvPicPr>
          <p:nvPr/>
        </p:nvPicPr>
        <p:blipFill>
          <a:blip r:embed="rId10"/>
          <a:stretch>
            <a:fillRect/>
          </a:stretch>
        </p:blipFill>
        <p:spPr>
          <a:xfrm flipV="1">
            <a:off x="304800" y="3009900"/>
            <a:ext cx="832282" cy="878907"/>
          </a:xfrm>
          <a:prstGeom prst="rect">
            <a:avLst/>
          </a:prstGeom>
        </p:spPr>
      </p:pic>
      <p:pic>
        <p:nvPicPr>
          <p:cNvPr id="12" name="Picture 11"/>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Effect>
                      <a14:saturation sat="200000"/>
                    </a14:imgEffect>
                    <a14:imgEffect>
                      <a14:brightnessContrast contrast="-20000"/>
                    </a14:imgEffect>
                  </a14:imgLayer>
                </a14:imgProps>
              </a:ext>
            </a:extLst>
          </a:blip>
          <a:stretch>
            <a:fillRect/>
          </a:stretch>
        </p:blipFill>
        <p:spPr>
          <a:xfrm>
            <a:off x="1679707" y="5937878"/>
            <a:ext cx="15038760" cy="1263022"/>
          </a:xfrm>
          <a:prstGeom prst="rect">
            <a:avLst/>
          </a:prstGeom>
        </p:spPr>
      </p:pic>
    </p:spTree>
    <p:extLst>
      <p:ext uri="{BB962C8B-B14F-4D97-AF65-F5344CB8AC3E}">
        <p14:creationId xmlns:p14="http://schemas.microsoft.com/office/powerpoint/2010/main" val="870791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0"/>
            <a:ext cx="18288000" cy="10287000"/>
          </a:xfrm>
          <a:prstGeom prst="rect">
            <a:avLst/>
          </a:prstGeom>
        </p:spPr>
      </p:pic>
      <p:sp>
        <p:nvSpPr>
          <p:cNvPr id="3" name="Freeform 3"/>
          <p:cNvSpPr/>
          <p:nvPr/>
        </p:nvSpPr>
        <p:spPr>
          <a:xfrm rot="21356157">
            <a:off x="1712273" y="764660"/>
            <a:ext cx="10367653" cy="7831300"/>
          </a:xfrm>
          <a:custGeom>
            <a:avLst/>
            <a:gdLst/>
            <a:ahLst/>
            <a:cxnLst/>
            <a:rect l="l" t="t" r="r" b="b"/>
            <a:pathLst>
              <a:path w="5749760" h="4024832">
                <a:moveTo>
                  <a:pt x="0" y="0"/>
                </a:moveTo>
                <a:lnTo>
                  <a:pt x="5749760" y="0"/>
                </a:lnTo>
                <a:lnTo>
                  <a:pt x="5749760" y="4024832"/>
                </a:lnTo>
                <a:lnTo>
                  <a:pt x="0" y="40248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6" name="Rectangle 15"/>
          <p:cNvSpPr/>
          <p:nvPr/>
        </p:nvSpPr>
        <p:spPr>
          <a:xfrm>
            <a:off x="2574963" y="2997390"/>
            <a:ext cx="8642272" cy="2862322"/>
          </a:xfrm>
          <a:prstGeom prst="rect">
            <a:avLst/>
          </a:prstGeom>
        </p:spPr>
        <p:txBody>
          <a:bodyPr wrap="square">
            <a:spAutoFit/>
          </a:bodyPr>
          <a:lstStyle/>
          <a:p>
            <a:pPr lvl="0" algn="ctr">
              <a:lnSpc>
                <a:spcPct val="150000"/>
              </a:lnSpc>
            </a:pPr>
            <a:r>
              <a:rPr lang="vi-VN" sz="6000" b="1">
                <a:solidFill>
                  <a:prstClr val="black"/>
                </a:solidFill>
                <a:ea typeface="Times New Roman" panose="02020603050405020304" pitchFamily="18" charset="0"/>
                <a:cs typeface="Arial" panose="020B0604020202020204" pitchFamily="34" charset="0"/>
              </a:rPr>
              <a:t>QUAN HỆ GIỮA CÁC GIÁ TRỊ LƯỢNG GIÁC</a:t>
            </a:r>
            <a:endParaRPr kumimoji="0" lang="en-US" sz="6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17" name="Picture 16"/>
          <p:cNvPicPr>
            <a:picLocks noChangeAspect="1"/>
          </p:cNvPicPr>
          <p:nvPr/>
        </p:nvPicPr>
        <p:blipFill>
          <a:blip r:embed="rId5"/>
          <a:stretch>
            <a:fillRect/>
          </a:stretch>
        </p:blipFill>
        <p:spPr>
          <a:xfrm>
            <a:off x="12700251" y="1257300"/>
            <a:ext cx="3682749" cy="7487520"/>
          </a:xfrm>
          <a:prstGeom prst="rect">
            <a:avLst/>
          </a:prstGeom>
        </p:spPr>
      </p:pic>
      <p:pic>
        <p:nvPicPr>
          <p:cNvPr id="18" name="Picture 17"/>
          <p:cNvPicPr>
            <a:picLocks noChangeAspect="1"/>
          </p:cNvPicPr>
          <p:nvPr/>
        </p:nvPicPr>
        <p:blipFill>
          <a:blip r:embed="rId6"/>
          <a:stretch>
            <a:fillRect/>
          </a:stretch>
        </p:blipFill>
        <p:spPr>
          <a:xfrm>
            <a:off x="1078207" y="7810500"/>
            <a:ext cx="1371599" cy="1328306"/>
          </a:xfrm>
          <a:prstGeom prst="rect">
            <a:avLst/>
          </a:prstGeom>
        </p:spPr>
      </p:pic>
      <p:grpSp>
        <p:nvGrpSpPr>
          <p:cNvPr id="10" name="Group 5"/>
          <p:cNvGrpSpPr/>
          <p:nvPr/>
        </p:nvGrpSpPr>
        <p:grpSpPr>
          <a:xfrm>
            <a:off x="6096000" y="1607058"/>
            <a:ext cx="1305089" cy="1250442"/>
            <a:chOff x="-31846" y="-39172"/>
            <a:chExt cx="852625" cy="816924"/>
          </a:xfrm>
        </p:grpSpPr>
        <p:sp>
          <p:nvSpPr>
            <p:cNvPr id="11" name="Freeform 6"/>
            <p:cNvSpPr/>
            <p:nvPr/>
          </p:nvSpPr>
          <p:spPr>
            <a:xfrm>
              <a:off x="-31846" y="-39172"/>
              <a:ext cx="852625"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solidFill>
            <a:ln w="76200">
              <a:solidFill>
                <a:srgbClr val="FFF171"/>
              </a:solidFill>
            </a:ln>
          </p:spPr>
          <p:txBody>
            <a:bodyPr/>
            <a:lstStyle/>
            <a:p>
              <a:endParaRPr lang="en-US"/>
            </a:p>
          </p:txBody>
        </p:sp>
        <p:sp>
          <p:nvSpPr>
            <p:cNvPr id="12" name="TextBox 7"/>
            <p:cNvSpPr txBox="1"/>
            <p:nvPr/>
          </p:nvSpPr>
          <p:spPr>
            <a:xfrm>
              <a:off x="83210" y="174502"/>
              <a:ext cx="660400" cy="603250"/>
            </a:xfrm>
            <a:prstGeom prst="rect">
              <a:avLst/>
            </a:prstGeom>
          </p:spPr>
          <p:txBody>
            <a:bodyPr lIns="50800" tIns="50800" rIns="50800" bIns="50800" rtlCol="0" anchor="ctr"/>
            <a:lstStyle/>
            <a:p>
              <a:pPr marL="0" marR="0" lvl="0" indent="0" algn="ctr" defTabSz="914400" rtl="0" eaLnBrk="1" fontAlgn="auto" latinLnBrk="0" hangingPunct="1">
                <a:lnSpc>
                  <a:spcPts val="3099"/>
                </a:lnSpc>
                <a:spcBef>
                  <a:spcPts val="0"/>
                </a:spcBef>
                <a:spcAft>
                  <a:spcPts val="0"/>
                </a:spcAft>
                <a:buClrTx/>
                <a:buSzTx/>
                <a:buFontTx/>
                <a:buNone/>
                <a:tabLst/>
                <a:defRPr/>
              </a:pPr>
              <a:r>
                <a:rPr kumimoji="0" lang="en-US" sz="6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4</a:t>
              </a:r>
            </a:p>
          </p:txBody>
        </p:sp>
      </p:grpSp>
    </p:spTree>
    <p:extLst>
      <p:ext uri="{BB962C8B-B14F-4D97-AF65-F5344CB8AC3E}">
        <p14:creationId xmlns:p14="http://schemas.microsoft.com/office/powerpoint/2010/main" val="1907646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p:sp>
        <p:nvSpPr>
          <p:cNvPr id="17" name="Rectangle 16"/>
          <p:cNvSpPr/>
          <p:nvPr/>
        </p:nvSpPr>
        <p:spPr>
          <a:xfrm>
            <a:off x="3771899" y="1433822"/>
            <a:ext cx="10744201" cy="1131079"/>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lvl="0" algn="ctr">
              <a:lnSpc>
                <a:spcPct val="150000"/>
              </a:lnSpc>
              <a:spcAft>
                <a:spcPts val="800"/>
              </a:spcAft>
            </a:pPr>
            <a:r>
              <a:rPr lang="vi-VN" sz="4500" b="1">
                <a:solidFill>
                  <a:prstClr val="white"/>
                </a:solidFill>
                <a:ea typeface="Times New Roman" panose="02020603050405020304" pitchFamily="18" charset="0"/>
                <a:cs typeface="Arial" panose="020B0604020202020204" pitchFamily="34" charset="0"/>
              </a:rPr>
              <a:t>a) Các công thức lượng giác cơ bản</a:t>
            </a:r>
            <a:endParaRPr kumimoji="0" lang="en-US" sz="45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22" name="Rectangle 21"/>
              <p:cNvSpPr/>
              <p:nvPr/>
            </p:nvSpPr>
            <p:spPr>
              <a:xfrm>
                <a:off x="2151169" y="4373582"/>
                <a:ext cx="13166932" cy="3970318"/>
              </a:xfrm>
              <a:prstGeom prst="rect">
                <a:avLst/>
              </a:prstGeom>
            </p:spPr>
            <p:txBody>
              <a:bodyPr wrap="square">
                <a:spAutoFit/>
              </a:bodyPr>
              <a:lstStyle/>
              <a:p>
                <a:pPr algn="just">
                  <a:lnSpc>
                    <a:spcPct val="150000"/>
                  </a:lnSpc>
                </a:pPr>
                <a:r>
                  <a:rPr lang="en-US" sz="4200">
                    <a:solidFill>
                      <a:srgbClr val="000000"/>
                    </a:solidFill>
                    <a:latin typeface="Arial" panose="020B0604020202020204" pitchFamily="34" charset="0"/>
                    <a:cs typeface="Arial" panose="020B0604020202020204" pitchFamily="34" charset="0"/>
                  </a:rPr>
                  <a:t>a) Dựa vào định nghĩa của </a:t>
                </a:r>
                <a14:m>
                  <m:oMath xmlns:m="http://schemas.openxmlformats.org/officeDocument/2006/math">
                    <m:r>
                      <m:rPr>
                        <m:sty m:val="p"/>
                      </m:rPr>
                      <a:rPr lang="en-US" sz="4200" i="1" smtClean="0">
                        <a:solidFill>
                          <a:srgbClr val="000000"/>
                        </a:solidFill>
                        <a:latin typeface="Cambria Math" panose="02040503050406030204" pitchFamily="18" charset="0"/>
                      </a:rPr>
                      <m:t>sin</m:t>
                    </m:r>
                    <m:r>
                      <a:rPr lang="el-GR" sz="4200" i="1" smtClean="0">
                        <a:solidFill>
                          <a:srgbClr val="000000"/>
                        </a:solidFill>
                        <a:latin typeface="Cambria Math" panose="02040503050406030204" pitchFamily="18" charset="0"/>
                      </a:rPr>
                      <m:t>𝛼</m:t>
                    </m:r>
                  </m:oMath>
                </a14:m>
                <a:r>
                  <a:rPr lang="en-US" sz="4200">
                    <a:solidFill>
                      <a:srgbClr val="000000"/>
                    </a:solidFill>
                    <a:latin typeface="Arial" panose="020B0604020202020204" pitchFamily="34" charset="0"/>
                    <a:cs typeface="Arial" panose="020B0604020202020204" pitchFamily="34" charset="0"/>
                  </a:rPr>
                  <a:t> và </a:t>
                </a:r>
                <a14:m>
                  <m:oMath xmlns:m="http://schemas.openxmlformats.org/officeDocument/2006/math">
                    <m:r>
                      <m:rPr>
                        <m:sty m:val="p"/>
                      </m:rPr>
                      <a:rPr lang="en-US" sz="4200" i="1" smtClean="0">
                        <a:solidFill>
                          <a:srgbClr val="000000"/>
                        </a:solidFill>
                        <a:latin typeface="Cambria Math" panose="02040503050406030204" pitchFamily="18" charset="0"/>
                      </a:rPr>
                      <m:t>cos</m:t>
                    </m:r>
                    <m:r>
                      <a:rPr lang="el-GR" sz="4200" i="1" smtClean="0">
                        <a:solidFill>
                          <a:srgbClr val="000000"/>
                        </a:solidFill>
                        <a:latin typeface="Cambria Math" panose="02040503050406030204" pitchFamily="18" charset="0"/>
                      </a:rPr>
                      <m:t>𝛼</m:t>
                    </m:r>
                  </m:oMath>
                </a14:m>
                <a:r>
                  <a:rPr lang="en-US" sz="4200">
                    <a:solidFill>
                      <a:srgbClr val="000000"/>
                    </a:solidFill>
                    <a:latin typeface="Arial" panose="020B0604020202020204" pitchFamily="34" charset="0"/>
                    <a:cs typeface="Arial" panose="020B0604020202020204" pitchFamily="34" charset="0"/>
                  </a:rPr>
                  <a:t> hãy tính</a:t>
                </a:r>
              </a:p>
              <a:p>
                <a:pPr>
                  <a:lnSpc>
                    <a:spcPct val="150000"/>
                  </a:lnSpc>
                </a:pPr>
                <a:r>
                  <a:rPr lang="en-US" sz="4200">
                    <a:solidFill>
                      <a:srgbClr val="000000"/>
                    </a:solidFill>
                    <a:latin typeface="Arial" panose="020B0604020202020204" pitchFamily="34" charset="0"/>
                    <a:cs typeface="Arial" panose="020B0604020202020204" pitchFamily="34" charset="0"/>
                  </a:rPr>
                  <a:t>     </a:t>
                </a:r>
                <a14:m>
                  <m:oMath xmlns:m="http://schemas.openxmlformats.org/officeDocument/2006/math">
                    <m:sSup>
                      <m:sSupPr>
                        <m:ctrlPr>
                          <a:rPr lang="el-GR" sz="4200" i="1" smtClean="0">
                            <a:solidFill>
                              <a:srgbClr val="000000"/>
                            </a:solidFill>
                            <a:latin typeface="Cambria Math" panose="02040503050406030204" pitchFamily="18" charset="0"/>
                          </a:rPr>
                        </m:ctrlPr>
                      </m:sSupPr>
                      <m:e>
                        <m:r>
                          <m:rPr>
                            <m:sty m:val="p"/>
                          </m:rPr>
                          <a:rPr lang="en-US" sz="4200" i="1" smtClean="0">
                            <a:solidFill>
                              <a:srgbClr val="000000"/>
                            </a:solidFill>
                            <a:latin typeface="Cambria Math" panose="02040503050406030204" pitchFamily="18" charset="0"/>
                          </a:rPr>
                          <m:t>sin</m:t>
                        </m:r>
                      </m:e>
                      <m:sup>
                        <m:r>
                          <a:rPr lang="en-US" sz="4200" b="0" i="1" smtClean="0">
                            <a:solidFill>
                              <a:srgbClr val="000000"/>
                            </a:solidFill>
                            <a:latin typeface="Cambria Math" panose="02040503050406030204" pitchFamily="18" charset="0"/>
                          </a:rPr>
                          <m:t>2</m:t>
                        </m:r>
                      </m:sup>
                    </m:sSup>
                    <m:r>
                      <a:rPr lang="el-GR" sz="4200" i="1">
                        <a:solidFill>
                          <a:srgbClr val="000000"/>
                        </a:solidFill>
                        <a:latin typeface="Cambria Math" panose="02040503050406030204" pitchFamily="18" charset="0"/>
                      </a:rPr>
                      <m:t>𝛼</m:t>
                    </m:r>
                    <m:r>
                      <a:rPr lang="el-GR" sz="4200" i="1">
                        <a:solidFill>
                          <a:srgbClr val="000000"/>
                        </a:solidFill>
                        <a:latin typeface="Cambria Math" panose="02040503050406030204" pitchFamily="18" charset="0"/>
                      </a:rPr>
                      <m:t>+</m:t>
                    </m:r>
                    <m:sSup>
                      <m:sSupPr>
                        <m:ctrlPr>
                          <a:rPr lang="el-GR" sz="4200" i="1">
                            <a:solidFill>
                              <a:srgbClr val="000000"/>
                            </a:solidFill>
                            <a:latin typeface="Cambria Math" panose="02040503050406030204" pitchFamily="18" charset="0"/>
                          </a:rPr>
                        </m:ctrlPr>
                      </m:sSupPr>
                      <m:e>
                        <m:r>
                          <m:rPr>
                            <m:sty m:val="p"/>
                          </m:rPr>
                          <a:rPr lang="en-US" sz="4200" i="1">
                            <a:solidFill>
                              <a:srgbClr val="000000"/>
                            </a:solidFill>
                            <a:latin typeface="Cambria Math" panose="02040503050406030204" pitchFamily="18" charset="0"/>
                          </a:rPr>
                          <m:t>cos</m:t>
                        </m:r>
                      </m:e>
                      <m:sup>
                        <m:r>
                          <a:rPr lang="en-US" sz="4200" i="1">
                            <a:solidFill>
                              <a:srgbClr val="000000"/>
                            </a:solidFill>
                            <a:latin typeface="Cambria Math" panose="02040503050406030204" pitchFamily="18" charset="0"/>
                          </a:rPr>
                          <m:t>2</m:t>
                        </m:r>
                      </m:sup>
                    </m:sSup>
                    <m:r>
                      <a:rPr lang="el-GR" sz="4200" i="1">
                        <a:solidFill>
                          <a:srgbClr val="000000"/>
                        </a:solidFill>
                        <a:latin typeface="Cambria Math" panose="02040503050406030204" pitchFamily="18" charset="0"/>
                      </a:rPr>
                      <m:t>𝛼</m:t>
                    </m:r>
                    <m:r>
                      <a:rPr lang="en-US" sz="4200" b="0" i="1" smtClean="0">
                        <a:solidFill>
                          <a:srgbClr val="000000"/>
                        </a:solidFill>
                        <a:latin typeface="Cambria Math" panose="02040503050406030204" pitchFamily="18" charset="0"/>
                      </a:rPr>
                      <m:t> </m:t>
                    </m:r>
                  </m:oMath>
                </a14:m>
                <a:endParaRPr lang="en-US" sz="4200" b="0">
                  <a:solidFill>
                    <a:srgbClr val="000000"/>
                  </a:solidFill>
                  <a:latin typeface="Arial" panose="020B0604020202020204" pitchFamily="34" charset="0"/>
                  <a:cs typeface="Arial" panose="020B0604020202020204" pitchFamily="34" charset="0"/>
                </a:endParaRPr>
              </a:p>
              <a:p>
                <a:pPr>
                  <a:lnSpc>
                    <a:spcPct val="150000"/>
                  </a:lnSpc>
                </a:pPr>
                <a:r>
                  <a:rPr lang="en-US" sz="4200">
                    <a:solidFill>
                      <a:srgbClr val="000000"/>
                    </a:solidFill>
                    <a:latin typeface="Arial" panose="020B0604020202020204" pitchFamily="34" charset="0"/>
                    <a:cs typeface="Arial" panose="020B0604020202020204" pitchFamily="34" charset="0"/>
                  </a:rPr>
                  <a:t>b) Sử dụng kết quả của HĐ6a và định nghĩa của </a:t>
                </a:r>
                <a14:m>
                  <m:oMath xmlns:m="http://schemas.openxmlformats.org/officeDocument/2006/math">
                    <m:r>
                      <m:rPr>
                        <m:sty m:val="p"/>
                      </m:rPr>
                      <a:rPr lang="en-US" sz="4200" i="1" smtClean="0">
                        <a:solidFill>
                          <a:srgbClr val="000000"/>
                        </a:solidFill>
                        <a:latin typeface="Cambria Math" panose="02040503050406030204" pitchFamily="18" charset="0"/>
                      </a:rPr>
                      <m:t>tan</m:t>
                    </m:r>
                    <m:r>
                      <a:rPr lang="el-GR" sz="4200" i="1" smtClean="0">
                        <a:solidFill>
                          <a:srgbClr val="000000"/>
                        </a:solidFill>
                        <a:latin typeface="Cambria Math" panose="02040503050406030204" pitchFamily="18" charset="0"/>
                      </a:rPr>
                      <m:t>𝛼</m:t>
                    </m:r>
                  </m:oMath>
                </a14:m>
                <a:r>
                  <a:rPr lang="en-US" sz="4200">
                    <a:solidFill>
                      <a:srgbClr val="000000"/>
                    </a:solidFill>
                    <a:latin typeface="Arial" panose="020B0604020202020204" pitchFamily="34" charset="0"/>
                    <a:cs typeface="Arial" panose="020B0604020202020204" pitchFamily="34" charset="0"/>
                  </a:rPr>
                  <a:t>, </a:t>
                </a:r>
              </a:p>
              <a:p>
                <a:pPr>
                  <a:lnSpc>
                    <a:spcPct val="150000"/>
                  </a:lnSpc>
                </a:pPr>
                <a:r>
                  <a:rPr lang="en-US" sz="4200">
                    <a:solidFill>
                      <a:srgbClr val="000000"/>
                    </a:solidFill>
                    <a:latin typeface="Arial" panose="020B0604020202020204" pitchFamily="34" charset="0"/>
                    <a:cs typeface="Arial" panose="020B0604020202020204" pitchFamily="34" charset="0"/>
                  </a:rPr>
                  <a:t>     hãy tính </a:t>
                </a:r>
                <a14:m>
                  <m:oMath xmlns:m="http://schemas.openxmlformats.org/officeDocument/2006/math">
                    <m:r>
                      <a:rPr lang="en-US" sz="4200" i="1" smtClean="0">
                        <a:solidFill>
                          <a:srgbClr val="000000"/>
                        </a:solidFill>
                        <a:latin typeface="Cambria Math" panose="02040503050406030204" pitchFamily="18" charset="0"/>
                      </a:rPr>
                      <m:t>1</m:t>
                    </m:r>
                    <m:r>
                      <a:rPr lang="en-US" sz="4200" i="1" smtClean="0">
                        <a:solidFill>
                          <a:srgbClr val="000000"/>
                        </a:solidFill>
                        <a:latin typeface="Cambria Math" panose="02040503050406030204" pitchFamily="18" charset="0"/>
                      </a:rPr>
                      <m:t>+</m:t>
                    </m:r>
                    <m:sSup>
                      <m:sSupPr>
                        <m:ctrlPr>
                          <a:rPr lang="el-GR" sz="4200" i="1">
                            <a:solidFill>
                              <a:srgbClr val="000000"/>
                            </a:solidFill>
                            <a:latin typeface="Cambria Math" panose="02040503050406030204" pitchFamily="18" charset="0"/>
                          </a:rPr>
                        </m:ctrlPr>
                      </m:sSupPr>
                      <m:e>
                        <m:r>
                          <m:rPr>
                            <m:nor/>
                          </m:rPr>
                          <a:rPr lang="en-US" sz="4200">
                            <a:solidFill>
                              <a:srgbClr val="000000"/>
                            </a:solidFill>
                            <a:latin typeface="Arial" panose="020B0604020202020204" pitchFamily="34" charset="0"/>
                            <a:cs typeface="Arial" panose="020B0604020202020204" pitchFamily="34" charset="0"/>
                          </a:rPr>
                          <m:t>tan</m:t>
                        </m:r>
                      </m:e>
                      <m:sup>
                        <m:r>
                          <a:rPr lang="en-US" sz="4200" i="1">
                            <a:solidFill>
                              <a:srgbClr val="000000"/>
                            </a:solidFill>
                            <a:latin typeface="Cambria Math" panose="02040503050406030204" pitchFamily="18" charset="0"/>
                          </a:rPr>
                          <m:t>2</m:t>
                        </m:r>
                      </m:sup>
                    </m:sSup>
                    <m:r>
                      <a:rPr lang="el-GR" sz="4200" i="1">
                        <a:solidFill>
                          <a:srgbClr val="000000"/>
                        </a:solidFill>
                        <a:latin typeface="Cambria Math" panose="02040503050406030204" pitchFamily="18" charset="0"/>
                      </a:rPr>
                      <m:t>𝛼</m:t>
                    </m:r>
                    <m:r>
                      <a:rPr lang="en-US" sz="4200" b="0" i="1" smtClean="0">
                        <a:solidFill>
                          <a:srgbClr val="000000"/>
                        </a:solidFill>
                        <a:latin typeface="Cambria Math" panose="02040503050406030204" pitchFamily="18" charset="0"/>
                      </a:rPr>
                      <m:t>.</m:t>
                    </m:r>
                  </m:oMath>
                </a14:m>
                <a:endParaRPr lang="el-GR" sz="4200">
                  <a:solidFill>
                    <a:srgbClr val="000000"/>
                  </a:solidFill>
                  <a:latin typeface="Arial" panose="020B0604020202020204" pitchFamily="34" charset="0"/>
                  <a:cs typeface="Arial" panose="020B0604020202020204" pitchFamily="34" charset="0"/>
                </a:endParaRPr>
              </a:p>
            </p:txBody>
          </p:sp>
        </mc:Choice>
        <mc:Fallback xmlns="">
          <p:sp>
            <p:nvSpPr>
              <p:cNvPr id="22" name="Rectangle 21"/>
              <p:cNvSpPr>
                <a:spLocks noRot="1" noChangeAspect="1" noMove="1" noResize="1" noEditPoints="1" noAdjustHandles="1" noChangeArrowheads="1" noChangeShapeType="1" noTextEdit="1"/>
              </p:cNvSpPr>
              <p:nvPr/>
            </p:nvSpPr>
            <p:spPr>
              <a:xfrm>
                <a:off x="2151169" y="4373582"/>
                <a:ext cx="13166932" cy="3970318"/>
              </a:xfrm>
              <a:prstGeom prst="rect">
                <a:avLst/>
              </a:prstGeom>
              <a:blipFill>
                <a:blip r:embed="rId3"/>
                <a:stretch>
                  <a:fillRect l="-1806" r="-1620" b="-3067"/>
                </a:stretch>
              </a:blipFill>
            </p:spPr>
            <p:txBody>
              <a:bodyPr/>
              <a:lstStyle/>
              <a:p>
                <a:r>
                  <a:rPr lang="en-US">
                    <a:noFill/>
                  </a:rPr>
                  <a:t> </a:t>
                </a:r>
              </a:p>
            </p:txBody>
          </p:sp>
        </mc:Fallback>
      </mc:AlternateContent>
      <p:pic>
        <p:nvPicPr>
          <p:cNvPr id="28" name="Picture 27"/>
          <p:cNvPicPr>
            <a:picLocks noChangeAspect="1"/>
          </p:cNvPicPr>
          <p:nvPr/>
        </p:nvPicPr>
        <p:blipFill>
          <a:blip r:embed="rId4"/>
          <a:stretch>
            <a:fillRect/>
          </a:stretch>
        </p:blipFill>
        <p:spPr>
          <a:xfrm rot="19864809">
            <a:off x="970069" y="1619786"/>
            <a:ext cx="1334111" cy="889407"/>
          </a:xfrm>
          <a:prstGeom prst="rect">
            <a:avLst/>
          </a:prstGeom>
        </p:spPr>
      </p:pic>
      <p:pic>
        <p:nvPicPr>
          <p:cNvPr id="9" name="Picture 8"/>
          <p:cNvPicPr>
            <a:picLocks noChangeAspect="1"/>
          </p:cNvPicPr>
          <p:nvPr/>
        </p:nvPicPr>
        <p:blipFill>
          <a:blip r:embed="rId5" cstate="print">
            <a:duotone>
              <a:schemeClr val="accent2">
                <a:shade val="45000"/>
                <a:satMod val="135000"/>
              </a:schemeClr>
              <a:prstClr val="white"/>
            </a:duotone>
            <a:extLst>
              <a:ext uri="{BEBA8EAE-BF5A-486C-A8C5-ECC9F3942E4B}">
                <a14:imgProps xmlns:a14="http://schemas.microsoft.com/office/drawing/2010/main">
                  <a14:imgLayer r:embed="rId6">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151169" y="3238500"/>
            <a:ext cx="979790" cy="914400"/>
          </a:xfrm>
          <a:prstGeom prst="rect">
            <a:avLst/>
          </a:prstGeom>
        </p:spPr>
      </p:pic>
      <p:sp>
        <p:nvSpPr>
          <p:cNvPr id="10" name="TextBox 9"/>
          <p:cNvSpPr txBox="1"/>
          <p:nvPr/>
        </p:nvSpPr>
        <p:spPr>
          <a:xfrm>
            <a:off x="3292220" y="3366805"/>
            <a:ext cx="1933509" cy="7540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3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HĐ 6:</a:t>
            </a:r>
            <a:endParaRPr kumimoji="0" lang="en-US" sz="43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a:blip r:embed="rId7"/>
          <a:stretch>
            <a:fillRect/>
          </a:stretch>
        </p:blipFill>
        <p:spPr>
          <a:xfrm flipH="1">
            <a:off x="15240000" y="7810500"/>
            <a:ext cx="1961810" cy="2003362"/>
          </a:xfrm>
          <a:prstGeom prst="rect">
            <a:avLst/>
          </a:prstGeom>
        </p:spPr>
      </p:pic>
      <p:pic>
        <p:nvPicPr>
          <p:cNvPr id="12" name="Picture 11"/>
          <p:cNvPicPr>
            <a:picLocks noChangeAspect="1"/>
          </p:cNvPicPr>
          <p:nvPr/>
        </p:nvPicPr>
        <p:blipFill>
          <a:blip r:embed="rId8"/>
          <a:stretch>
            <a:fillRect/>
          </a:stretch>
        </p:blipFill>
        <p:spPr>
          <a:xfrm>
            <a:off x="1143000" y="9557152"/>
            <a:ext cx="6045736" cy="527560"/>
          </a:xfrm>
          <a:prstGeom prst="rect">
            <a:avLst/>
          </a:prstGeom>
        </p:spPr>
      </p:pic>
    </p:spTree>
    <p:extLst>
      <p:ext uri="{BB962C8B-B14F-4D97-AF65-F5344CB8AC3E}">
        <p14:creationId xmlns:p14="http://schemas.microsoft.com/office/powerpoint/2010/main" val="95520234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rcRect b="43750"/>
          <a:stretch>
            <a:fillRect/>
          </a:stretch>
        </p:blipFill>
        <p:spPr>
          <a:xfrm>
            <a:off x="-152400" y="19260"/>
            <a:ext cx="18288000" cy="10287000"/>
          </a:xfrm>
          <a:prstGeom prst="rect">
            <a:avLst/>
          </a:prstGeom>
        </p:spPr>
      </p:pic>
      <p:pic>
        <p:nvPicPr>
          <p:cNvPr id="9" name="Picture 8"/>
          <p:cNvPicPr>
            <a:picLocks noChangeAspect="1"/>
          </p:cNvPicPr>
          <p:nvPr/>
        </p:nvPicPr>
        <p:blipFill>
          <a:blip r:embed="rId4"/>
          <a:stretch>
            <a:fillRect/>
          </a:stretch>
        </p:blipFill>
        <p:spPr>
          <a:xfrm rot="20055043" flipH="1">
            <a:off x="15625315" y="8426059"/>
            <a:ext cx="1504550" cy="1816765"/>
          </a:xfrm>
          <a:prstGeom prst="rect">
            <a:avLst/>
          </a:prstGeom>
        </p:spPr>
      </p:pic>
      <mc:AlternateContent xmlns:mc="http://schemas.openxmlformats.org/markup-compatibility/2006" xmlns:a14="http://schemas.microsoft.com/office/drawing/2010/main">
        <mc:Choice Requires="a14">
          <p:sp>
            <p:nvSpPr>
              <p:cNvPr id="12" name="Rectangle 11"/>
              <p:cNvSpPr/>
              <p:nvPr/>
            </p:nvSpPr>
            <p:spPr>
              <a:xfrm>
                <a:off x="1219201" y="2324100"/>
                <a:ext cx="10210800" cy="6555641"/>
              </a:xfrm>
              <a:prstGeom prst="rect">
                <a:avLst/>
              </a:prstGeom>
            </p:spPr>
            <p:txBody>
              <a:bodyPr wrap="square">
                <a:spAutoFit/>
              </a:bodyPr>
              <a:lstStyle/>
              <a:p>
                <a:pPr algn="just">
                  <a:lnSpc>
                    <a:spcPct val="150000"/>
                  </a:lnSpc>
                </a:pPr>
                <a:r>
                  <a:rPr lang="en-US" sz="4000">
                    <a:latin typeface="Arial" panose="020B0604020202020204" pitchFamily="34" charset="0"/>
                    <a:ea typeface="Times New Roman" panose="02020603050405020304" pitchFamily="18" charset="0"/>
                    <a:cs typeface="Arial" panose="020B0604020202020204" pitchFamily="34" charset="0"/>
                  </a:rPr>
                  <a:t>a) Theo định nghĩa, ta có: </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sin</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y</m:t>
                      </m:r>
                      <m:r>
                        <a:rPr lang="en-US" sz="4000">
                          <a:effectLst/>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x</m:t>
                      </m:r>
                    </m:oMath>
                  </m:oMathPara>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4000">
                    <a:effectLst/>
                    <a:latin typeface="Arial" panose="020B0604020202020204" pitchFamily="34" charset="0"/>
                    <a:ea typeface="Times New Roman" panose="02020603050405020304" pitchFamily="18" charset="0"/>
                    <a:cs typeface="Arial" panose="020B0604020202020204" pitchFamily="34" charset="0"/>
                  </a:rPr>
                  <a:t>Do đó, </a:t>
                </a:r>
                <a14:m>
                  <m:oMath xmlns:m="http://schemas.openxmlformats.org/officeDocument/2006/math">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sin</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d>
                      </m:e>
                      <m:sup>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sup>
                    </m:sSup>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d>
                      </m:e>
                      <m:sup>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sup>
                    </m:sSup>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y</m:t>
                        </m:r>
                      </m:e>
                      <m:sup>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sup>
                    </m:sSup>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x</m:t>
                        </m:r>
                      </m:e>
                      <m:sup>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sup>
                    </m:sSup>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pPr>
                <a:r>
                  <a:rPr lang="en-US" sz="4000">
                    <a:effectLst/>
                    <a:latin typeface="Arial" panose="020B0604020202020204" pitchFamily="34" charset="0"/>
                    <a:ea typeface="Times New Roman" panose="02020603050405020304" pitchFamily="18" charset="0"/>
                    <a:cs typeface="Arial" panose="020B0604020202020204" pitchFamily="34" charset="0"/>
                  </a:rPr>
                  <a:t>Từ hình vẽ ta thấy x</a:t>
                </a:r>
                <a:r>
                  <a:rPr lang="en-US" sz="4000" baseline="30000">
                    <a:effectLst/>
                    <a:latin typeface="Arial" panose="020B0604020202020204" pitchFamily="34" charset="0"/>
                    <a:ea typeface="Times New Roman" panose="02020603050405020304" pitchFamily="18" charset="0"/>
                    <a:cs typeface="Arial" panose="020B0604020202020204" pitchFamily="34" charset="0"/>
                  </a:rPr>
                  <a:t>2</a:t>
                </a:r>
                <a:r>
                  <a:rPr lang="en-US" sz="4000">
                    <a:effectLst/>
                    <a:latin typeface="Arial" panose="020B0604020202020204" pitchFamily="34" charset="0"/>
                    <a:ea typeface="Times New Roman" panose="02020603050405020304" pitchFamily="18" charset="0"/>
                    <a:cs typeface="Arial" panose="020B0604020202020204" pitchFamily="34" charset="0"/>
                  </a:rPr>
                  <a:t> + y</a:t>
                </a:r>
                <a:r>
                  <a:rPr lang="en-US" sz="4000" baseline="30000">
                    <a:effectLst/>
                    <a:latin typeface="Arial" panose="020B0604020202020204" pitchFamily="34" charset="0"/>
                    <a:ea typeface="Times New Roman" panose="02020603050405020304" pitchFamily="18" charset="0"/>
                    <a:cs typeface="Arial" panose="020B0604020202020204" pitchFamily="34" charset="0"/>
                  </a:rPr>
                  <a:t>2</a:t>
                </a:r>
                <a:r>
                  <a:rPr lang="en-US" sz="4000">
                    <a:effectLst/>
                    <a:latin typeface="Arial" panose="020B0604020202020204" pitchFamily="34" charset="0"/>
                    <a:ea typeface="Times New Roman" panose="02020603050405020304" pitchFamily="18" charset="0"/>
                    <a:cs typeface="Arial" panose="020B0604020202020204" pitchFamily="34" charset="0"/>
                  </a:rPr>
                  <a:t> = R</a:t>
                </a:r>
                <a:r>
                  <a:rPr lang="en-US" sz="4000" baseline="30000">
                    <a:effectLst/>
                    <a:latin typeface="Arial" panose="020B0604020202020204" pitchFamily="34" charset="0"/>
                    <a:ea typeface="Times New Roman" panose="02020603050405020304" pitchFamily="18" charset="0"/>
                    <a:cs typeface="Arial" panose="020B0604020202020204" pitchFamily="34" charset="0"/>
                  </a:rPr>
                  <a:t>2</a:t>
                </a:r>
                <a:r>
                  <a:rPr lang="en-US" sz="4000">
                    <a:effectLst/>
                    <a:latin typeface="Arial" panose="020B0604020202020204" pitchFamily="34" charset="0"/>
                    <a:ea typeface="Times New Roman" panose="02020603050405020304" pitchFamily="18" charset="0"/>
                    <a:cs typeface="Arial" panose="020B0604020202020204" pitchFamily="34" charset="0"/>
                  </a:rPr>
                  <a:t> = 1 (theo định lý Pythagore và đường tròn đơn vị có bán kính R = 1).</a:t>
                </a:r>
              </a:p>
              <a:p>
                <a:pPr algn="just">
                  <a:lnSpc>
                    <a:spcPct val="150000"/>
                  </a:lnSpc>
                </a:pPr>
                <a:r>
                  <a:rPr lang="en-US" sz="4000">
                    <a:effectLst/>
                    <a:latin typeface="Arial" panose="020B0604020202020204" pitchFamily="34" charset="0"/>
                    <a:ea typeface="Times New Roman" panose="02020603050405020304" pitchFamily="18" charset="0"/>
                    <a:cs typeface="Arial" panose="020B0604020202020204" pitchFamily="34" charset="0"/>
                  </a:rPr>
                  <a:t>Vậy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e>
                    </m:func>
                    <m:r>
                      <a:rPr lang="en-US" sz="4000">
                        <a:effectLst/>
                        <a:latin typeface="Cambria Math" panose="02040503050406030204" pitchFamily="18" charset="0"/>
                        <a:ea typeface="Cambria Math" panose="02040503050406030204" pitchFamily="18" charset="0"/>
                        <a:cs typeface="Times New Roman" panose="02020603050405020304" pitchFamily="18" charset="0"/>
                      </a:rPr>
                      <m:t>=1</m:t>
                    </m:r>
                  </m:oMath>
                </a14:m>
                <a:r>
                  <a:rPr lang="en-US" sz="4000">
                    <a:effectLst/>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12" name="Rectangle 11"/>
              <p:cNvSpPr>
                <a:spLocks noRot="1" noChangeAspect="1" noMove="1" noResize="1" noEditPoints="1" noAdjustHandles="1" noChangeArrowheads="1" noChangeShapeType="1" noTextEdit="1"/>
              </p:cNvSpPr>
              <p:nvPr/>
            </p:nvSpPr>
            <p:spPr>
              <a:xfrm>
                <a:off x="1219201" y="2324100"/>
                <a:ext cx="10210800" cy="6555641"/>
              </a:xfrm>
              <a:prstGeom prst="rect">
                <a:avLst/>
              </a:prstGeom>
              <a:blipFill>
                <a:blip r:embed="rId5"/>
                <a:stretch>
                  <a:fillRect l="-2090" r="-2090" b="-1301"/>
                </a:stretch>
              </a:blipFill>
            </p:spPr>
            <p:txBody>
              <a:bodyPr/>
              <a:lstStyle/>
              <a:p>
                <a:r>
                  <a:rPr lang="en-US">
                    <a:noFill/>
                  </a:rPr>
                  <a:t> </a:t>
                </a:r>
              </a:p>
            </p:txBody>
          </p:sp>
        </mc:Fallback>
      </mc:AlternateContent>
      <p:sp>
        <p:nvSpPr>
          <p:cNvPr id="13" name="Oval Callout 12"/>
          <p:cNvSpPr/>
          <p:nvPr/>
        </p:nvSpPr>
        <p:spPr>
          <a:xfrm>
            <a:off x="8115300" y="1181100"/>
            <a:ext cx="1752600" cy="928626"/>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4" name="Picture 13"/>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colorTemperature colorTemp="72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2344400" y="2397859"/>
            <a:ext cx="4764655" cy="4674187"/>
          </a:xfrm>
          <a:prstGeom prst="rect">
            <a:avLst/>
          </a:prstGeom>
        </p:spPr>
      </p:pic>
      <p:pic>
        <p:nvPicPr>
          <p:cNvPr id="16" name="Picture 15"/>
          <p:cNvPicPr>
            <a:picLocks noChangeAspect="1"/>
          </p:cNvPicPr>
          <p:nvPr/>
        </p:nvPicPr>
        <p:blipFill>
          <a:blip r:embed="rId8"/>
          <a:stretch>
            <a:fillRect/>
          </a:stretch>
        </p:blipFill>
        <p:spPr>
          <a:xfrm>
            <a:off x="5968732" y="9562800"/>
            <a:ext cx="6045736" cy="527560"/>
          </a:xfrm>
          <a:prstGeom prst="rect">
            <a:avLst/>
          </a:prstGeom>
        </p:spPr>
      </p:pic>
    </p:spTree>
    <p:extLst>
      <p:ext uri="{BB962C8B-B14F-4D97-AF65-F5344CB8AC3E}">
        <p14:creationId xmlns:p14="http://schemas.microsoft.com/office/powerpoint/2010/main" val="429395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0"/>
            <a:ext cx="18288000" cy="10287000"/>
          </a:xfrm>
          <a:prstGeom prst="rect">
            <a:avLst/>
          </a:prstGeom>
        </p:spPr>
      </p:pic>
      <p:sp>
        <p:nvSpPr>
          <p:cNvPr id="16" name="Rectangle 15"/>
          <p:cNvSpPr/>
          <p:nvPr/>
        </p:nvSpPr>
        <p:spPr>
          <a:xfrm>
            <a:off x="1898320" y="616202"/>
            <a:ext cx="5016117" cy="754053"/>
          </a:xfrm>
          <a:prstGeom prst="rect">
            <a:avLst/>
          </a:prstGeom>
        </p:spPr>
        <p:txBody>
          <a:bodyPr wrap="none">
            <a:spAutoFit/>
          </a:bodyPr>
          <a:lstStyle/>
          <a:p>
            <a:pPr marL="571500" lvl="0" indent="-571500">
              <a:buFont typeface="Arial" panose="020B0604020202020204" pitchFamily="34" charset="0"/>
              <a:buChar char="•"/>
            </a:pPr>
            <a:r>
              <a:rPr lang="vi-VN" sz="4300" b="1">
                <a:solidFill>
                  <a:srgbClr val="C00000"/>
                </a:solidFill>
                <a:ea typeface="Times New Roman" panose="02020603050405020304" pitchFamily="18" charset="0"/>
                <a:cs typeface="Arial" panose="020B0604020202020204" pitchFamily="34" charset="0"/>
              </a:rPr>
              <a:t>Hệ thức cơ bản:</a:t>
            </a:r>
            <a:endParaRPr kumimoji="0" lang="en-US" sz="4300" b="0" i="0" u="none" strike="noStrike" kern="1200" cap="none" spc="0" normalizeH="0" baseline="0" noProof="0">
              <a:ln>
                <a:noFill/>
              </a:ln>
              <a:solidFill>
                <a:prstClr val="black"/>
              </a:solidFill>
              <a:effectLst/>
              <a:uLnTx/>
              <a:uFillTx/>
              <a:latin typeface="Calibri"/>
            </a:endParaRPr>
          </a:p>
        </p:txBody>
      </p:sp>
      <mc:AlternateContent xmlns:mc="http://schemas.openxmlformats.org/markup-compatibility/2006" xmlns:a14="http://schemas.microsoft.com/office/drawing/2010/main">
        <mc:Choice Requires="a14">
          <p:sp>
            <p:nvSpPr>
              <p:cNvPr id="18" name="Google Shape;136;p4"/>
              <p:cNvSpPr/>
              <p:nvPr/>
            </p:nvSpPr>
            <p:spPr>
              <a:xfrm>
                <a:off x="3334998" y="1790700"/>
                <a:ext cx="11618004" cy="7315200"/>
              </a:xfrm>
              <a:prstGeom prst="wedgeRoundRectCallout">
                <a:avLst>
                  <a:gd name="adj1" fmla="val -13256"/>
                  <a:gd name="adj2" fmla="val 49925"/>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algn="just">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4000">
                          <a:latin typeface="Cambria Math" panose="02040503050406030204" pitchFamily="18" charset="0"/>
                          <a:ea typeface="Times New Roman" panose="02020603050405020304" pitchFamily="18" charset="0"/>
                        </a:rPr>
                        <m:t>si</m:t>
                      </m:r>
                      <m:sSup>
                        <m:sSupPr>
                          <m:ctrlPr>
                            <a:rPr lang="en-US" sz="4000" i="1">
                              <a:effectLst/>
                              <a:latin typeface="Cambria Math" panose="02040503050406030204" pitchFamily="18" charset="0"/>
                              <a:ea typeface="Times New Roman" panose="02020603050405020304" pitchFamily="18" charset="0"/>
                            </a:rPr>
                          </m:ctrlPr>
                        </m:sSupPr>
                        <m:e>
                          <m:r>
                            <m:rPr>
                              <m:sty m:val="p"/>
                            </m:rPr>
                            <a:rPr lang="en-US" sz="4000">
                              <a:effectLst/>
                              <a:latin typeface="Cambria Math" panose="02040503050406030204" pitchFamily="18" charset="0"/>
                              <a:ea typeface="Times New Roman" panose="02020603050405020304" pitchFamily="18" charset="0"/>
                            </a:rPr>
                            <m:t>n</m:t>
                          </m:r>
                        </m:e>
                        <m:sup>
                          <m:r>
                            <a:rPr lang="en-US" sz="4000">
                              <a:effectLst/>
                              <a:latin typeface="Cambria Math" panose="02040503050406030204" pitchFamily="18" charset="0"/>
                              <a:ea typeface="Times New Roman" panose="02020603050405020304" pitchFamily="18" charset="0"/>
                            </a:rPr>
                            <m:t>2</m:t>
                          </m:r>
                        </m:sup>
                      </m:sSup>
                      <m:r>
                        <m:rPr>
                          <m:sty m:val="p"/>
                        </m:rPr>
                        <a:rPr lang="en-US" sz="4000">
                          <a:effectLst/>
                          <a:latin typeface="Cambria Math" panose="02040503050406030204" pitchFamily="18" charset="0"/>
                          <a:ea typeface="Times New Roman" panose="02020603050405020304" pitchFamily="18" charset="0"/>
                        </a:rPr>
                        <m:t>α</m:t>
                      </m:r>
                      <m:r>
                        <a:rPr lang="en-US" sz="4000">
                          <a:effectLst/>
                          <a:latin typeface="Cambria Math" panose="02040503050406030204" pitchFamily="18" charset="0"/>
                          <a:ea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rPr>
                          </m:ctrlPr>
                        </m:funcPr>
                        <m:fName>
                          <m:sSup>
                            <m:sSupPr>
                              <m:ctrlPr>
                                <a:rPr lang="en-US" sz="4000" i="1">
                                  <a:effectLst/>
                                  <a:latin typeface="Cambria Math" panose="02040503050406030204" pitchFamily="18" charset="0"/>
                                  <a:ea typeface="Times New Roman" panose="02020603050405020304" pitchFamily="18" charset="0"/>
                                </a:rPr>
                              </m:ctrlPr>
                            </m:sSupPr>
                            <m:e>
                              <m:r>
                                <m:rPr>
                                  <m:sty m:val="p"/>
                                </m:rPr>
                                <a:rPr lang="en-US" sz="4000">
                                  <a:effectLst/>
                                  <a:latin typeface="Cambria Math" panose="02040503050406030204" pitchFamily="18" charset="0"/>
                                  <a:ea typeface="Times New Roman" panose="02020603050405020304" pitchFamily="18" charset="0"/>
                                </a:rPr>
                                <m:t>cos</m:t>
                              </m:r>
                            </m:e>
                            <m:sup>
                              <m:r>
                                <a:rPr lang="en-US" sz="4000">
                                  <a:effectLst/>
                                  <a:latin typeface="Cambria Math" panose="02040503050406030204" pitchFamily="18" charset="0"/>
                                  <a:ea typeface="Times New Roman" panose="02020603050405020304" pitchFamily="18" charset="0"/>
                                </a:rPr>
                                <m:t>2</m:t>
                              </m:r>
                            </m:sup>
                          </m:sSup>
                        </m:fName>
                        <m:e>
                          <m:r>
                            <m:rPr>
                              <m:sty m:val="p"/>
                            </m:rPr>
                            <a:rPr lang="en-US" sz="4000">
                              <a:effectLst/>
                              <a:latin typeface="Cambria Math" panose="02040503050406030204" pitchFamily="18" charset="0"/>
                              <a:ea typeface="Times New Roman" panose="02020603050405020304" pitchFamily="18" charset="0"/>
                            </a:rPr>
                            <m:t>α</m:t>
                          </m:r>
                        </m:e>
                      </m:func>
                      <m:r>
                        <a:rPr lang="en-US" sz="4000">
                          <a:effectLst/>
                          <a:latin typeface="Cambria Math" panose="02040503050406030204" pitchFamily="18" charset="0"/>
                          <a:ea typeface="Times New Roman" panose="02020603050405020304" pitchFamily="18" charset="0"/>
                        </a:rPr>
                        <m:t>=1</m:t>
                      </m:r>
                      <m:r>
                        <m:rPr>
                          <m:nor/>
                        </m:rPr>
                        <a:rPr lang="en-US" sz="4000">
                          <a:effectLst/>
                          <a:latin typeface="Times New Roman" panose="02020603050405020304" pitchFamily="18" charset="0"/>
                          <a:ea typeface="Dotum" panose="020B0600000101010101" pitchFamily="34" charset="-127"/>
                        </a:rPr>
                        <m:t> </m:t>
                      </m:r>
                    </m:oMath>
                  </m:oMathPara>
                </a14:m>
                <a:endParaRPr lang="en-US" sz="4000">
                  <a:effectLst/>
                  <a:latin typeface="Times New Roman" panose="02020603050405020304" pitchFamily="18" charset="0"/>
                  <a:ea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a:rPr lang="en-US" sz="4000">
                          <a:effectLst/>
                          <a:latin typeface="Cambria Math" panose="02040503050406030204" pitchFamily="18" charset="0"/>
                          <a:ea typeface="Times New Roman" panose="02020603050405020304" pitchFamily="18" charset="0"/>
                        </a:rPr>
                        <m:t>1+</m:t>
                      </m:r>
                      <m:func>
                        <m:funcPr>
                          <m:ctrlPr>
                            <a:rPr lang="en-US" sz="4000" i="1">
                              <a:effectLst/>
                              <a:latin typeface="Cambria Math" panose="02040503050406030204" pitchFamily="18" charset="0"/>
                              <a:ea typeface="Times New Roman" panose="02020603050405020304" pitchFamily="18" charset="0"/>
                            </a:rPr>
                          </m:ctrlPr>
                        </m:funcPr>
                        <m:fName>
                          <m:sSup>
                            <m:sSupPr>
                              <m:ctrlPr>
                                <a:rPr lang="en-US" sz="4000" i="1">
                                  <a:effectLst/>
                                  <a:latin typeface="Cambria Math" panose="02040503050406030204" pitchFamily="18" charset="0"/>
                                  <a:ea typeface="Times New Roman" panose="02020603050405020304" pitchFamily="18" charset="0"/>
                                </a:rPr>
                              </m:ctrlPr>
                            </m:sSupPr>
                            <m:e>
                              <m:r>
                                <m:rPr>
                                  <m:sty m:val="p"/>
                                </m:rPr>
                                <a:rPr lang="en-US" sz="4000">
                                  <a:effectLst/>
                                  <a:latin typeface="Cambria Math" panose="02040503050406030204" pitchFamily="18" charset="0"/>
                                  <a:ea typeface="Times New Roman" panose="02020603050405020304" pitchFamily="18" charset="0"/>
                                </a:rPr>
                                <m:t>tan</m:t>
                              </m:r>
                            </m:e>
                            <m:sup>
                              <m:r>
                                <a:rPr lang="en-US" sz="4000">
                                  <a:effectLst/>
                                  <a:latin typeface="Cambria Math" panose="02040503050406030204" pitchFamily="18" charset="0"/>
                                  <a:ea typeface="Times New Roman" panose="02020603050405020304" pitchFamily="18" charset="0"/>
                                </a:rPr>
                                <m:t>2</m:t>
                              </m:r>
                            </m:sup>
                          </m:sSup>
                        </m:fName>
                        <m:e>
                          <m:r>
                            <m:rPr>
                              <m:sty m:val="p"/>
                            </m:rPr>
                            <a:rPr lang="en-US" sz="4000">
                              <a:effectLst/>
                              <a:latin typeface="Cambria Math" panose="02040503050406030204" pitchFamily="18" charset="0"/>
                              <a:ea typeface="Times New Roman" panose="02020603050405020304" pitchFamily="18" charset="0"/>
                            </a:rPr>
                            <m:t>α</m:t>
                          </m:r>
                        </m:e>
                      </m:func>
                      <m:r>
                        <a:rPr lang="en-US" sz="4000">
                          <a:effectLst/>
                          <a:latin typeface="Cambria Math" panose="02040503050406030204" pitchFamily="18" charset="0"/>
                          <a:ea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rPr>
                          </m:ctrlPr>
                        </m:fPr>
                        <m:num>
                          <m:r>
                            <a:rPr lang="en-US" sz="4000">
                              <a:effectLst/>
                              <a:latin typeface="Cambria Math" panose="02040503050406030204" pitchFamily="18" charset="0"/>
                              <a:ea typeface="Times New Roman" panose="02020603050405020304" pitchFamily="18" charset="0"/>
                            </a:rPr>
                            <m:t>1</m:t>
                          </m:r>
                        </m:num>
                        <m:den>
                          <m:func>
                            <m:funcPr>
                              <m:ctrlPr>
                                <a:rPr lang="en-US" sz="4000" i="1">
                                  <a:effectLst/>
                                  <a:latin typeface="Cambria Math" panose="02040503050406030204" pitchFamily="18" charset="0"/>
                                  <a:ea typeface="Times New Roman" panose="02020603050405020304" pitchFamily="18" charset="0"/>
                                </a:rPr>
                              </m:ctrlPr>
                            </m:funcPr>
                            <m:fName>
                              <m:sSup>
                                <m:sSupPr>
                                  <m:ctrlPr>
                                    <a:rPr lang="en-US" sz="4000" i="1">
                                      <a:effectLst/>
                                      <a:latin typeface="Cambria Math" panose="02040503050406030204" pitchFamily="18" charset="0"/>
                                      <a:ea typeface="Times New Roman" panose="02020603050405020304" pitchFamily="18" charset="0"/>
                                    </a:rPr>
                                  </m:ctrlPr>
                                </m:sSupPr>
                                <m:e>
                                  <m:r>
                                    <m:rPr>
                                      <m:sty m:val="p"/>
                                    </m:rPr>
                                    <a:rPr lang="en-US" sz="4000">
                                      <a:effectLst/>
                                      <a:latin typeface="Cambria Math" panose="02040503050406030204" pitchFamily="18" charset="0"/>
                                      <a:ea typeface="Times New Roman" panose="02020603050405020304" pitchFamily="18" charset="0"/>
                                    </a:rPr>
                                    <m:t>cos</m:t>
                                  </m:r>
                                </m:e>
                                <m:sup>
                                  <m:r>
                                    <a:rPr lang="en-US" sz="4000">
                                      <a:effectLst/>
                                      <a:latin typeface="Cambria Math" panose="02040503050406030204" pitchFamily="18" charset="0"/>
                                      <a:ea typeface="Times New Roman" panose="02020603050405020304" pitchFamily="18" charset="0"/>
                                    </a:rPr>
                                    <m:t>2</m:t>
                                  </m:r>
                                </m:sup>
                              </m:sSup>
                            </m:fName>
                            <m:e>
                              <m:r>
                                <m:rPr>
                                  <m:sty m:val="p"/>
                                </m:rPr>
                                <a:rPr lang="en-US" sz="4000">
                                  <a:effectLst/>
                                  <a:latin typeface="Cambria Math" panose="02040503050406030204" pitchFamily="18" charset="0"/>
                                  <a:ea typeface="Times New Roman" panose="02020603050405020304" pitchFamily="18" charset="0"/>
                                </a:rPr>
                                <m:t>α</m:t>
                              </m:r>
                            </m:e>
                          </m:func>
                        </m:den>
                      </m:f>
                      <m:r>
                        <a:rPr lang="en-US" sz="4000">
                          <a:effectLst/>
                          <a:latin typeface="Cambria Math" panose="02040503050406030204" pitchFamily="18" charset="0"/>
                          <a:ea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rPr>
                        <m:t>a</m:t>
                      </m:r>
                      <m:r>
                        <a:rPr lang="en-US" sz="4000">
                          <a:effectLst/>
                          <a:latin typeface="Cambria Math" panose="02040503050406030204" pitchFamily="18" charset="0"/>
                          <a:ea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rPr>
                            <m:t>2</m:t>
                          </m:r>
                        </m:den>
                      </m:f>
                      <m:r>
                        <a:rPr lang="en-US" sz="4000">
                          <a:effectLst/>
                          <a:latin typeface="Cambria Math" panose="02040503050406030204" pitchFamily="18" charset="0"/>
                          <a:ea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rPr>
                        <m:t>kπ</m:t>
                      </m:r>
                      <m:r>
                        <a:rPr lang="en-US" sz="4000">
                          <a:effectLst/>
                          <a:latin typeface="Cambria Math" panose="02040503050406030204" pitchFamily="18" charset="0"/>
                          <a:ea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rPr>
                        <m:t>Z</m:t>
                      </m:r>
                      <m:r>
                        <a:rPr lang="en-US" sz="4000">
                          <a:effectLst/>
                          <a:latin typeface="Cambria Math" panose="02040503050406030204" pitchFamily="18" charset="0"/>
                          <a:ea typeface="Times New Roman" panose="02020603050405020304" pitchFamily="18" charset="0"/>
                        </a:rPr>
                        <m:t>)</m:t>
                      </m:r>
                      <m:r>
                        <m:rPr>
                          <m:nor/>
                        </m:rPr>
                        <a:rPr lang="en-US" sz="4000">
                          <a:effectLst/>
                          <a:latin typeface="Times New Roman" panose="02020603050405020304" pitchFamily="18" charset="0"/>
                          <a:ea typeface="Dotum" panose="020B0600000101010101" pitchFamily="34" charset="-127"/>
                        </a:rPr>
                        <m:t> </m:t>
                      </m:r>
                    </m:oMath>
                  </m:oMathPara>
                </a14:m>
                <a:endParaRPr lang="en-US" sz="4000">
                  <a:effectLst/>
                  <a:latin typeface="Times New Roman" panose="02020603050405020304" pitchFamily="18" charset="0"/>
                  <a:ea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a:rPr lang="en-US" sz="4000">
                          <a:effectLst/>
                          <a:latin typeface="Cambria Math" panose="02040503050406030204" pitchFamily="18" charset="0"/>
                          <a:ea typeface="Times New Roman" panose="02020603050405020304" pitchFamily="18" charset="0"/>
                        </a:rPr>
                        <m:t>1+</m:t>
                      </m:r>
                      <m:func>
                        <m:funcPr>
                          <m:ctrlPr>
                            <a:rPr lang="en-US" sz="4000" i="1">
                              <a:effectLst/>
                              <a:latin typeface="Cambria Math" panose="02040503050406030204" pitchFamily="18" charset="0"/>
                              <a:ea typeface="Times New Roman" panose="02020603050405020304" pitchFamily="18" charset="0"/>
                            </a:rPr>
                          </m:ctrlPr>
                        </m:funcPr>
                        <m:fName>
                          <m:sSup>
                            <m:sSupPr>
                              <m:ctrlPr>
                                <a:rPr lang="en-US" sz="4000" i="1">
                                  <a:effectLst/>
                                  <a:latin typeface="Cambria Math" panose="02040503050406030204" pitchFamily="18" charset="0"/>
                                  <a:ea typeface="Times New Roman" panose="02020603050405020304" pitchFamily="18" charset="0"/>
                                </a:rPr>
                              </m:ctrlPr>
                            </m:sSupPr>
                            <m:e>
                              <m:r>
                                <m:rPr>
                                  <m:sty m:val="p"/>
                                </m:rPr>
                                <a:rPr lang="en-US" sz="4000">
                                  <a:effectLst/>
                                  <a:latin typeface="Cambria Math" panose="02040503050406030204" pitchFamily="18" charset="0"/>
                                  <a:ea typeface="Times New Roman" panose="02020603050405020304" pitchFamily="18" charset="0"/>
                                </a:rPr>
                                <m:t>cot</m:t>
                              </m:r>
                            </m:e>
                            <m:sup>
                              <m:r>
                                <a:rPr lang="en-US" sz="4000">
                                  <a:effectLst/>
                                  <a:latin typeface="Cambria Math" panose="02040503050406030204" pitchFamily="18" charset="0"/>
                                  <a:ea typeface="Times New Roman" panose="02020603050405020304" pitchFamily="18" charset="0"/>
                                </a:rPr>
                                <m:t>2</m:t>
                              </m:r>
                            </m:sup>
                          </m:sSup>
                        </m:fName>
                        <m:e>
                          <m:r>
                            <m:rPr>
                              <m:sty m:val="p"/>
                            </m:rPr>
                            <a:rPr lang="en-US" sz="4000">
                              <a:effectLst/>
                              <a:latin typeface="Cambria Math" panose="02040503050406030204" pitchFamily="18" charset="0"/>
                              <a:ea typeface="Times New Roman" panose="02020603050405020304" pitchFamily="18" charset="0"/>
                            </a:rPr>
                            <m:t>α</m:t>
                          </m:r>
                        </m:e>
                      </m:func>
                      <m:r>
                        <a:rPr lang="en-US" sz="4000">
                          <a:effectLst/>
                          <a:latin typeface="Cambria Math" panose="02040503050406030204" pitchFamily="18" charset="0"/>
                          <a:ea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rPr>
                          </m:ctrlPr>
                        </m:fPr>
                        <m:num>
                          <m:r>
                            <a:rPr lang="en-US" sz="4000">
                              <a:effectLst/>
                              <a:latin typeface="Cambria Math" panose="02040503050406030204" pitchFamily="18" charset="0"/>
                              <a:ea typeface="Times New Roman" panose="02020603050405020304" pitchFamily="18" charset="0"/>
                            </a:rPr>
                            <m:t>1</m:t>
                          </m:r>
                        </m:num>
                        <m:den>
                          <m:func>
                            <m:funcPr>
                              <m:ctrlPr>
                                <a:rPr lang="en-US" sz="4000" i="1">
                                  <a:effectLst/>
                                  <a:latin typeface="Cambria Math" panose="02040503050406030204" pitchFamily="18" charset="0"/>
                                  <a:ea typeface="Times New Roman" panose="02020603050405020304" pitchFamily="18" charset="0"/>
                                </a:rPr>
                              </m:ctrlPr>
                            </m:funcPr>
                            <m:fName>
                              <m:sSup>
                                <m:sSupPr>
                                  <m:ctrlPr>
                                    <a:rPr lang="en-US" sz="4000" i="1">
                                      <a:effectLst/>
                                      <a:latin typeface="Cambria Math" panose="02040503050406030204" pitchFamily="18" charset="0"/>
                                      <a:ea typeface="Times New Roman" panose="02020603050405020304" pitchFamily="18" charset="0"/>
                                    </a:rPr>
                                  </m:ctrlPr>
                                </m:sSupPr>
                                <m:e>
                                  <m:r>
                                    <m:rPr>
                                      <m:sty m:val="p"/>
                                    </m:rPr>
                                    <a:rPr lang="en-US" sz="4000">
                                      <a:effectLst/>
                                      <a:latin typeface="Cambria Math" panose="02040503050406030204" pitchFamily="18" charset="0"/>
                                      <a:ea typeface="Times New Roman" panose="02020603050405020304" pitchFamily="18" charset="0"/>
                                    </a:rPr>
                                    <m:t>sin</m:t>
                                  </m:r>
                                </m:e>
                                <m:sup>
                                  <m:r>
                                    <a:rPr lang="en-US" sz="4000">
                                      <a:effectLst/>
                                      <a:latin typeface="Cambria Math" panose="02040503050406030204" pitchFamily="18" charset="0"/>
                                      <a:ea typeface="Times New Roman" panose="02020603050405020304" pitchFamily="18" charset="0"/>
                                    </a:rPr>
                                    <m:t>2</m:t>
                                  </m:r>
                                </m:sup>
                              </m:sSup>
                            </m:fName>
                            <m:e>
                              <m:r>
                                <m:rPr>
                                  <m:sty m:val="p"/>
                                </m:rPr>
                                <a:rPr lang="en-US" sz="4000">
                                  <a:effectLst/>
                                  <a:latin typeface="Cambria Math" panose="02040503050406030204" pitchFamily="18" charset="0"/>
                                  <a:ea typeface="Times New Roman" panose="02020603050405020304" pitchFamily="18" charset="0"/>
                                </a:rPr>
                                <m:t>α</m:t>
                              </m:r>
                            </m:e>
                          </m:func>
                        </m:den>
                      </m:f>
                      <m:r>
                        <a:rPr lang="en-US" sz="4000">
                          <a:effectLst/>
                          <a:latin typeface="Cambria Math" panose="02040503050406030204" pitchFamily="18" charset="0"/>
                          <a:ea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rPr>
                        <m:t>α</m:t>
                      </m:r>
                      <m:r>
                        <a:rPr lang="en-US" sz="4000">
                          <a:effectLst/>
                          <a:latin typeface="Cambria Math" panose="02040503050406030204" pitchFamily="18" charset="0"/>
                          <a:ea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rPr>
                        <m:t>kπ</m:t>
                      </m:r>
                      <m:r>
                        <a:rPr lang="en-US" sz="4000">
                          <a:effectLst/>
                          <a:latin typeface="Cambria Math" panose="02040503050406030204" pitchFamily="18" charset="0"/>
                          <a:ea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rPr>
                        <m:t>Z</m:t>
                      </m:r>
                      <m:r>
                        <a:rPr lang="en-US" sz="4000">
                          <a:effectLst/>
                          <a:latin typeface="Cambria Math" panose="02040503050406030204" pitchFamily="18" charset="0"/>
                          <a:ea typeface="Times New Roman" panose="02020603050405020304" pitchFamily="18" charset="0"/>
                        </a:rPr>
                        <m:t>)</m:t>
                      </m:r>
                      <m:r>
                        <m:rPr>
                          <m:nor/>
                        </m:rPr>
                        <a:rPr lang="en-US" sz="4000">
                          <a:effectLst/>
                          <a:latin typeface="Times New Roman" panose="02020603050405020304" pitchFamily="18" charset="0"/>
                          <a:ea typeface="Dotum" panose="020B0600000101010101" pitchFamily="34" charset="-127"/>
                        </a:rPr>
                        <m:t> </m:t>
                      </m:r>
                    </m:oMath>
                  </m:oMathPara>
                </a14:m>
                <a:endParaRPr lang="en-US" sz="4000">
                  <a:effectLst/>
                  <a:latin typeface="Times New Roman" panose="02020603050405020304" pitchFamily="18" charset="0"/>
                  <a:ea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func>
                        <m:funcPr>
                          <m:ctrlPr>
                            <a:rPr lang="en-US" sz="4000" i="1">
                              <a:effectLst/>
                              <a:latin typeface="Cambria Math" panose="02040503050406030204" pitchFamily="18" charset="0"/>
                              <a:ea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rPr>
                            <m:t>tan</m:t>
                          </m:r>
                        </m:fName>
                        <m:e>
                          <m:r>
                            <m:rPr>
                              <m:sty m:val="p"/>
                            </m:rPr>
                            <a:rPr lang="en-US" sz="4000">
                              <a:effectLst/>
                              <a:latin typeface="Cambria Math" panose="02040503050406030204" pitchFamily="18" charset="0"/>
                              <a:ea typeface="Times New Roman" panose="02020603050405020304" pitchFamily="18" charset="0"/>
                            </a:rPr>
                            <m:t>α</m:t>
                          </m:r>
                        </m:e>
                      </m:func>
                      <m:r>
                        <a:rPr lang="en-US" sz="4000">
                          <a:effectLst/>
                          <a:latin typeface="Cambria Math" panose="02040503050406030204" pitchFamily="18" charset="0"/>
                          <a:ea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rPr>
                            <m:t>cot</m:t>
                          </m:r>
                        </m:fName>
                        <m:e>
                          <m:r>
                            <m:rPr>
                              <m:sty m:val="p"/>
                            </m:rPr>
                            <a:rPr lang="en-US" sz="4000">
                              <a:effectLst/>
                              <a:latin typeface="Cambria Math" panose="02040503050406030204" pitchFamily="18" charset="0"/>
                              <a:ea typeface="Times New Roman" panose="02020603050405020304" pitchFamily="18" charset="0"/>
                            </a:rPr>
                            <m:t>α</m:t>
                          </m:r>
                        </m:e>
                      </m:func>
                      <m:r>
                        <a:rPr lang="en-US" sz="4000">
                          <a:effectLst/>
                          <a:latin typeface="Cambria Math" panose="02040503050406030204" pitchFamily="18" charset="0"/>
                          <a:ea typeface="Times New Roman" panose="02020603050405020304" pitchFamily="18" charset="0"/>
                        </a:rPr>
                        <m:t>=1 (</m:t>
                      </m:r>
                      <m:r>
                        <m:rPr>
                          <m:sty m:val="p"/>
                        </m:rPr>
                        <a:rPr lang="en-US" sz="4000">
                          <a:effectLst/>
                          <a:latin typeface="Cambria Math" panose="02040503050406030204" pitchFamily="18" charset="0"/>
                          <a:ea typeface="Times New Roman" panose="02020603050405020304" pitchFamily="18" charset="0"/>
                        </a:rPr>
                        <m:t>α</m:t>
                      </m:r>
                      <m:r>
                        <a:rPr lang="en-US" sz="4000">
                          <a:effectLst/>
                          <a:latin typeface="Cambria Math" panose="02040503050406030204" pitchFamily="18" charset="0"/>
                          <a:ea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rPr>
                            <m:t>kπ</m:t>
                          </m:r>
                        </m:num>
                        <m:den>
                          <m:r>
                            <a:rPr lang="en-US" sz="4000">
                              <a:effectLst/>
                              <a:latin typeface="Cambria Math" panose="02040503050406030204" pitchFamily="18" charset="0"/>
                              <a:ea typeface="Times New Roman" panose="02020603050405020304" pitchFamily="18" charset="0"/>
                            </a:rPr>
                            <m:t>2</m:t>
                          </m:r>
                        </m:den>
                      </m:f>
                      <m:r>
                        <a:rPr lang="en-US" sz="4000">
                          <a:effectLst/>
                          <a:latin typeface="Cambria Math" panose="02040503050406030204" pitchFamily="18" charset="0"/>
                          <a:ea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rPr>
                        <m:t>Z</m:t>
                      </m:r>
                      <m:r>
                        <a:rPr lang="en-US" sz="4000">
                          <a:effectLst/>
                          <a:latin typeface="Cambria Math" panose="02040503050406030204" pitchFamily="18" charset="0"/>
                          <a:ea typeface="Times New Roman" panose="02020603050405020304" pitchFamily="18" charset="0"/>
                        </a:rPr>
                        <m:t>)</m:t>
                      </m:r>
                      <m:r>
                        <m:rPr>
                          <m:nor/>
                        </m:rPr>
                        <a:rPr lang="en-US" sz="4000" i="1">
                          <a:effectLst/>
                          <a:latin typeface="Times New Roman" panose="02020603050405020304" pitchFamily="18" charset="0"/>
                          <a:ea typeface="Times New Roman" panose="02020603050405020304" pitchFamily="18" charset="0"/>
                          <a:cs typeface="Times New Roman" panose="02020603050405020304" pitchFamily="18" charset="0"/>
                        </a:rPr>
                        <m:t> </m:t>
                      </m:r>
                    </m:oMath>
                  </m:oMathPara>
                </a14:m>
                <a:endParaRPr lang="en-US" sz="4000">
                  <a:effectLst/>
                  <a:latin typeface="Times New Roman" panose="02020603050405020304" pitchFamily="18" charset="0"/>
                  <a:ea typeface="Times New Roman" panose="02020603050405020304" pitchFamily="18" charset="0"/>
                </a:endParaRPr>
              </a:p>
            </p:txBody>
          </p:sp>
        </mc:Choice>
        <mc:Fallback xmlns="">
          <p:sp>
            <p:nvSpPr>
              <p:cNvPr id="18" name="Google Shape;136;p4"/>
              <p:cNvSpPr>
                <a:spLocks noRot="1" noChangeAspect="1" noMove="1" noResize="1" noEditPoints="1" noAdjustHandles="1" noChangeArrowheads="1" noChangeShapeType="1" noTextEdit="1"/>
              </p:cNvSpPr>
              <p:nvPr/>
            </p:nvSpPr>
            <p:spPr>
              <a:xfrm>
                <a:off x="3334998" y="1790700"/>
                <a:ext cx="11618004" cy="7315200"/>
              </a:xfrm>
              <a:prstGeom prst="wedgeRoundRectCallout">
                <a:avLst>
                  <a:gd name="adj1" fmla="val -13256"/>
                  <a:gd name="adj2" fmla="val 49925"/>
                  <a:gd name="adj3" fmla="val 16667"/>
                </a:avLst>
              </a:prstGeom>
              <a:blipFill>
                <a:blip r:embed="rId3"/>
                <a:stretch>
                  <a:fillRect/>
                </a:stretch>
              </a:blipFill>
              <a:ln w="38100" cap="flat" cmpd="sng">
                <a:solidFill>
                  <a:srgbClr val="395E89"/>
                </a:solidFill>
                <a:prstDash val="dash"/>
                <a:round/>
                <a:headEnd type="none" w="sm" len="sm"/>
                <a:tailEnd type="none" w="sm" len="sm"/>
              </a:ln>
            </p:spPr>
            <p:txBody>
              <a:bodyPr/>
              <a:lstStyle/>
              <a:p>
                <a:r>
                  <a:rPr lang="en-US">
                    <a:noFill/>
                  </a:rPr>
                  <a:t> </a:t>
                </a:r>
              </a:p>
            </p:txBody>
          </p:sp>
        </mc:Fallback>
      </mc:AlternateContent>
      <p:pic>
        <p:nvPicPr>
          <p:cNvPr id="21" name="Picture 20"/>
          <p:cNvPicPr>
            <a:picLocks noChangeAspect="1"/>
          </p:cNvPicPr>
          <p:nvPr/>
        </p:nvPicPr>
        <p:blipFill>
          <a:blip r:embed="rId4"/>
          <a:stretch>
            <a:fillRect/>
          </a:stretch>
        </p:blipFill>
        <p:spPr>
          <a:xfrm>
            <a:off x="15621000" y="595591"/>
            <a:ext cx="1447800" cy="1447800"/>
          </a:xfrm>
          <a:prstGeom prst="rect">
            <a:avLst/>
          </a:prstGeom>
        </p:spPr>
      </p:pic>
      <p:pic>
        <p:nvPicPr>
          <p:cNvPr id="23" name="Picture 22"/>
          <p:cNvPicPr>
            <a:picLocks noChangeAspect="1"/>
          </p:cNvPicPr>
          <p:nvPr/>
        </p:nvPicPr>
        <p:blipFill>
          <a:blip r:embed="rId5">
            <a:duotone>
              <a:prstClr val="black"/>
              <a:schemeClr val="accent5">
                <a:tint val="45000"/>
                <a:satMod val="400000"/>
              </a:schemeClr>
            </a:duotone>
          </a:blip>
          <a:stretch>
            <a:fillRect/>
          </a:stretch>
        </p:blipFill>
        <p:spPr>
          <a:xfrm rot="18499316" flipV="1">
            <a:off x="14165833" y="7146598"/>
            <a:ext cx="1574337" cy="1647904"/>
          </a:xfrm>
          <a:prstGeom prst="rect">
            <a:avLst/>
          </a:prstGeom>
        </p:spPr>
      </p:pic>
      <p:pic>
        <p:nvPicPr>
          <p:cNvPr id="3" name="Picture 2"/>
          <p:cNvPicPr>
            <a:picLocks noChangeAspect="1"/>
          </p:cNvPicPr>
          <p:nvPr/>
        </p:nvPicPr>
        <p:blipFill>
          <a:blip r:embed="rId6"/>
          <a:stretch>
            <a:fillRect/>
          </a:stretch>
        </p:blipFill>
        <p:spPr>
          <a:xfrm>
            <a:off x="1243460" y="5143500"/>
            <a:ext cx="2847079" cy="4115157"/>
          </a:xfrm>
          <a:prstGeom prst="rect">
            <a:avLst/>
          </a:prstGeom>
        </p:spPr>
      </p:pic>
    </p:spTree>
    <p:extLst>
      <p:ext uri="{BB962C8B-B14F-4D97-AF65-F5344CB8AC3E}">
        <p14:creationId xmlns:p14="http://schemas.microsoft.com/office/powerpoint/2010/main" val="741638228"/>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anim calcmode="lin" valueType="num">
                                      <p:cBhvr>
                                        <p:cTn id="12" dur="500" fill="hold"/>
                                        <p:tgtEl>
                                          <p:spTgt spid="18"/>
                                        </p:tgtEl>
                                        <p:attrNameLst>
                                          <p:attrName>ppt_x</p:attrName>
                                        </p:attrNameLst>
                                      </p:cBhvr>
                                      <p:tavLst>
                                        <p:tav tm="0">
                                          <p:val>
                                            <p:strVal val="#ppt_x"/>
                                          </p:val>
                                        </p:tav>
                                        <p:tav tm="100000">
                                          <p:val>
                                            <p:strVal val="#ppt_x"/>
                                          </p:val>
                                        </p:tav>
                                      </p:tavLst>
                                    </p:anim>
                                    <p:anim calcmode="lin" valueType="num">
                                      <p:cBhvr>
                                        <p:cTn id="13"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rcRect t="43749"/>
          <a:stretch>
            <a:fillRect/>
          </a:stretch>
        </p:blipFill>
        <p:spPr>
          <a:xfrm>
            <a:off x="0" y="0"/>
            <a:ext cx="18288000" cy="10287000"/>
          </a:xfrm>
          <a:prstGeom prst="rect">
            <a:avLst/>
          </a:prstGeom>
        </p:spPr>
      </p:pic>
      <p:grpSp>
        <p:nvGrpSpPr>
          <p:cNvPr id="16" name="Group 15"/>
          <p:cNvGrpSpPr/>
          <p:nvPr/>
        </p:nvGrpSpPr>
        <p:grpSpPr>
          <a:xfrm>
            <a:off x="6781799" y="409604"/>
            <a:ext cx="4574744" cy="1152496"/>
            <a:chOff x="6841694" y="431021"/>
            <a:chExt cx="4574744" cy="1152496"/>
          </a:xfrm>
        </p:grpSpPr>
        <p:sp>
          <p:nvSpPr>
            <p:cNvPr id="17" name="Rounded Rectangle 16"/>
            <p:cNvSpPr/>
            <p:nvPr/>
          </p:nvSpPr>
          <p:spPr>
            <a:xfrm>
              <a:off x="6841694" y="431021"/>
              <a:ext cx="4425088" cy="1152496"/>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7147810" y="431021"/>
              <a:ext cx="4268628" cy="1131079"/>
            </a:xfrm>
            <a:prstGeom prst="rect">
              <a:avLst/>
            </a:prstGeom>
            <a:noFill/>
            <a:ln>
              <a:noFill/>
            </a:ln>
          </p:spPr>
          <p:style>
            <a:lnRef idx="3">
              <a:schemeClr val="lt1"/>
            </a:lnRef>
            <a:fillRef idx="1">
              <a:schemeClr val="accent6"/>
            </a:fillRef>
            <a:effectRef idx="1">
              <a:schemeClr val="accent6"/>
            </a:effectRef>
            <a:fontRef idx="minor">
              <a:schemeClr val="lt1"/>
            </a:fontRef>
          </p:style>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mn-cs"/>
                </a:rPr>
                <a:t>LUYỆN TẬP 7</a:t>
              </a:r>
              <a:endParaRPr kumimoji="0" lang="en-US" sz="45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sp>
        <p:nvSpPr>
          <p:cNvPr id="24" name="Oval Callout 23"/>
          <p:cNvSpPr/>
          <p:nvPr/>
        </p:nvSpPr>
        <p:spPr>
          <a:xfrm>
            <a:off x="8390712" y="2837513"/>
            <a:ext cx="1663033" cy="93438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2" name="Picture 11"/>
          <p:cNvPicPr>
            <a:picLocks noChangeAspect="1"/>
          </p:cNvPicPr>
          <p:nvPr/>
        </p:nvPicPr>
        <p:blipFill>
          <a:blip r:embed="rId4"/>
          <a:stretch>
            <a:fillRect/>
          </a:stretch>
        </p:blipFill>
        <p:spPr>
          <a:xfrm rot="18058778">
            <a:off x="-308359" y="699663"/>
            <a:ext cx="2064517" cy="1579987"/>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447800" y="1739195"/>
                <a:ext cx="15925800" cy="965905"/>
              </a:xfrm>
              <a:prstGeom prst="rect">
                <a:avLst/>
              </a:prstGeom>
            </p:spPr>
            <p:txBody>
              <a:bodyPr wrap="square">
                <a:spAutoFit/>
              </a:bodyPr>
              <a:lstStyle/>
              <a:p>
                <a:r>
                  <a:rPr lang="vi-VN" sz="4000">
                    <a:solidFill>
                      <a:srgbClr val="000000"/>
                    </a:solidFill>
                  </a:rPr>
                  <a:t>Tính các giá trị lượng giác của góc </a:t>
                </a:r>
                <a14:m>
                  <m:oMath xmlns:m="http://schemas.openxmlformats.org/officeDocument/2006/math">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oMath>
                </a14:m>
                <a:r>
                  <a:rPr lang="el-GR" sz="4000">
                    <a:solidFill>
                      <a:srgbClr val="000000"/>
                    </a:solidFill>
                  </a:rPr>
                  <a:t>,</a:t>
                </a:r>
                <a:r>
                  <a:rPr lang="en-US" sz="4000">
                    <a:solidFill>
                      <a:srgbClr val="000000"/>
                    </a:solidFill>
                  </a:rPr>
                  <a:t> </a:t>
                </a:r>
                <a:r>
                  <a:rPr lang="vi-VN" sz="4000">
                    <a:solidFill>
                      <a:srgbClr val="000000"/>
                    </a:solidFill>
                  </a:rPr>
                  <a:t>biết </a:t>
                </a:r>
                <a14:m>
                  <m:oMath xmlns:m="http://schemas.openxmlformats.org/officeDocument/2006/math">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b="0" i="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m:t>
                        </m:r>
                        <m:r>
                          <a:rPr lang="en-US" sz="4000" b="0" i="1"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𝑜𝑠</m:t>
                        </m:r>
                      </m:fName>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4000" b="0" i="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a:rPr lang="en-US" sz="40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latin typeface="Cambria Math" panose="02040503050406030204" pitchFamily="18" charset="0"/>
                                <a:ea typeface="Times New Roman" panose="02020603050405020304" pitchFamily="18" charset="0"/>
                                <a:cs typeface="Times New Roman" panose="02020603050405020304" pitchFamily="18" charset="0"/>
                              </a:rPr>
                              <m:t>2</m:t>
                            </m:r>
                          </m:num>
                          <m:den>
                            <m:r>
                              <a:rPr lang="en-US" sz="4000">
                                <a:latin typeface="Cambria Math" panose="02040503050406030204" pitchFamily="18" charset="0"/>
                                <a:ea typeface="Times New Roman" panose="02020603050405020304" pitchFamily="18" charset="0"/>
                                <a:cs typeface="Times New Roman" panose="02020603050405020304" pitchFamily="18" charset="0"/>
                              </a:rPr>
                              <m:t>3</m:t>
                            </m:r>
                          </m:den>
                        </m:f>
                      </m:e>
                    </m:func>
                  </m:oMath>
                </a14:m>
                <a:r>
                  <a:rPr lang="vi-VN" sz="4000">
                    <a:solidFill>
                      <a:srgbClr val="000000"/>
                    </a:solidFill>
                  </a:rPr>
                  <a:t> và </a:t>
                </a:r>
                <a14:m>
                  <m:oMath xmlns:m="http://schemas.openxmlformats.org/officeDocument/2006/math">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&lt;</m:t>
                    </m:r>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&lt;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den>
                    </m:f>
                  </m:oMath>
                </a14:m>
                <a:endParaRPr lang="en-US" sz="4000"/>
              </a:p>
            </p:txBody>
          </p:sp>
        </mc:Choice>
        <mc:Fallback xmlns="">
          <p:sp>
            <p:nvSpPr>
              <p:cNvPr id="3" name="Rectangle 2"/>
              <p:cNvSpPr>
                <a:spLocks noRot="1" noChangeAspect="1" noMove="1" noResize="1" noEditPoints="1" noAdjustHandles="1" noChangeArrowheads="1" noChangeShapeType="1" noTextEdit="1"/>
              </p:cNvSpPr>
              <p:nvPr/>
            </p:nvSpPr>
            <p:spPr>
              <a:xfrm>
                <a:off x="1447800" y="1739195"/>
                <a:ext cx="15925800" cy="965905"/>
              </a:xfrm>
              <a:prstGeom prst="rect">
                <a:avLst/>
              </a:prstGeom>
              <a:blipFill>
                <a:blip r:embed="rId5"/>
                <a:stretch>
                  <a:fillRect l="-1378" b="-132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1371600" y="3695700"/>
                <a:ext cx="16230600" cy="1289264"/>
              </a:xfrm>
              <a:prstGeom prst="rect">
                <a:avLst/>
              </a:prstGeom>
            </p:spPr>
            <p:txBody>
              <a:bodyPr wrap="square">
                <a:spAutoFit/>
              </a:bodyPr>
              <a:lstStyle/>
              <a:p>
                <a:pPr>
                  <a:lnSpc>
                    <a:spcPct val="150000"/>
                  </a:lnSpc>
                  <a:spcAft>
                    <a:spcPts val="800"/>
                  </a:spcAft>
                </a:pPr>
                <a:r>
                  <a:rPr lang="en-US" sz="4000">
                    <a:latin typeface="Arial" panose="020B0604020202020204" pitchFamily="34" charset="0"/>
                    <a:ea typeface="Times New Roman" panose="02020603050405020304" pitchFamily="18" charset="0"/>
                    <a:cs typeface="Arial" panose="020B0604020202020204" pitchFamily="34" charset="0"/>
                  </a:rPr>
                  <a:t>Vì </a:t>
                </a:r>
                <a14:m>
                  <m:oMath xmlns:m="http://schemas.openxmlformats.org/officeDocument/2006/math">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&lt;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&lt;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effectLst/>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den>
                    </m:f>
                  </m:oMath>
                </a14:m>
                <a:r>
                  <a:rPr lang="en-US" sz="4000">
                    <a:effectLst/>
                    <a:latin typeface="Arial" panose="020B0604020202020204" pitchFamily="34" charset="0"/>
                    <a:ea typeface="Times New Roman" panose="02020603050405020304" pitchFamily="18" charset="0"/>
                    <a:cs typeface="Arial" panose="020B0604020202020204" pitchFamily="34" charset="0"/>
                  </a:rPr>
                  <a:t> nên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α</m:t>
                        </m:r>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&lt;</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0</m:t>
                    </m:r>
                  </m:oMath>
                </a14:m>
                <a:r>
                  <a:rPr lang="en-US" sz="4000">
                    <a:effectLst/>
                    <a:latin typeface="Arial" panose="020B0604020202020204" pitchFamily="34" charset="0"/>
                    <a:ea typeface="Times New Roman" panose="02020603050405020304" pitchFamily="18" charset="0"/>
                    <a:cs typeface="Arial" panose="020B0604020202020204" pitchFamily="34" charset="0"/>
                  </a:rPr>
                  <a:t>. Mặt khác: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sin</m:t>
                            </m:r>
                          </m:e>
                          <m:sup>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sup>
                        </m:sSup>
                      </m:fName>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α</m:t>
                        </m:r>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e>
                          <m:sup>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sup>
                        </m:sSup>
                      </m:fName>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α</m:t>
                        </m:r>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1</m:t>
                    </m:r>
                  </m:oMath>
                </a14:m>
                <a:r>
                  <a:rPr lang="en-US" sz="4000">
                    <a:effectLst/>
                    <a:latin typeface="Arial" panose="020B0604020202020204" pitchFamily="34" charset="0"/>
                    <a:ea typeface="Times New Roman" panose="02020603050405020304" pitchFamily="18" charset="0"/>
                    <a:cs typeface="Arial" panose="020B0604020202020204" pitchFamily="34" charset="0"/>
                  </a:rPr>
                  <a:t> ta có:</a:t>
                </a:r>
              </a:p>
            </p:txBody>
          </p:sp>
        </mc:Choice>
        <mc:Fallback xmlns="">
          <p:sp>
            <p:nvSpPr>
              <p:cNvPr id="4" name="Rectangle 3"/>
              <p:cNvSpPr>
                <a:spLocks noRot="1" noChangeAspect="1" noMove="1" noResize="1" noEditPoints="1" noAdjustHandles="1" noChangeArrowheads="1" noChangeShapeType="1" noTextEdit="1"/>
              </p:cNvSpPr>
              <p:nvPr/>
            </p:nvSpPr>
            <p:spPr>
              <a:xfrm>
                <a:off x="1371600" y="3695700"/>
                <a:ext cx="16230600" cy="1289264"/>
              </a:xfrm>
              <a:prstGeom prst="rect">
                <a:avLst/>
              </a:prstGeom>
              <a:blipFill>
                <a:blip r:embed="rId6"/>
                <a:stretch>
                  <a:fillRect l="-1314" b="-84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2590800" y="5067300"/>
                <a:ext cx="12192000" cy="19110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sin</m:t>
                          </m:r>
                        </m:fName>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e>
                      </m:func>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ad>
                        <m:radPr>
                          <m:degHide m:val="on"/>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m:t>
                          </m:r>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cos</m:t>
                                  </m:r>
                                </m:e>
                                <m:sup>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fName>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e>
                          </m:func>
                        </m:e>
                      </m:rad>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ad>
                        <m:radPr>
                          <m:degHide m:val="on"/>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m:t>
                          </m:r>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num>
                                    <m:den>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3</m:t>
                                      </m:r>
                                    </m:den>
                                  </m:f>
                                </m:e>
                              </m:d>
                            </m:e>
                            <m:sup>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e>
                      </m:rad>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ad>
                            <m:radPr>
                              <m:degHide m:val="on"/>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5</m:t>
                              </m:r>
                            </m:e>
                          </m:rad>
                        </m:num>
                        <m:den>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3</m:t>
                          </m:r>
                        </m:den>
                      </m:f>
                    </m:oMath>
                  </m:oMathPara>
                </a14:m>
                <a:endParaRPr lang="en-US"/>
              </a:p>
            </p:txBody>
          </p:sp>
        </mc:Choice>
        <mc:Fallback xmlns="">
          <p:sp>
            <p:nvSpPr>
              <p:cNvPr id="19" name="Rectangle 18"/>
              <p:cNvSpPr>
                <a:spLocks noRot="1" noChangeAspect="1" noMove="1" noResize="1" noEditPoints="1" noAdjustHandles="1" noChangeArrowheads="1" noChangeShapeType="1" noTextEdit="1"/>
              </p:cNvSpPr>
              <p:nvPr/>
            </p:nvSpPr>
            <p:spPr>
              <a:xfrm>
                <a:off x="2590800" y="5067300"/>
                <a:ext cx="12192000" cy="1911036"/>
              </a:xfrm>
              <a:prstGeom prst="rect">
                <a:avLst/>
              </a:prstGeom>
              <a:blipFill>
                <a:blip r:embed="rId7"/>
                <a:stretch>
                  <a:fillRect/>
                </a:stretch>
              </a:blipFill>
            </p:spPr>
            <p:txBody>
              <a:bodyPr/>
              <a:lstStyle/>
              <a:p>
                <a:r>
                  <a:rPr lang="en-US">
                    <a:noFill/>
                  </a:rPr>
                  <a:t> </a:t>
                </a:r>
              </a:p>
            </p:txBody>
          </p:sp>
        </mc:Fallback>
      </mc:AlternateContent>
      <p:grpSp>
        <p:nvGrpSpPr>
          <p:cNvPr id="23" name="Group 22"/>
          <p:cNvGrpSpPr/>
          <p:nvPr/>
        </p:nvGrpSpPr>
        <p:grpSpPr>
          <a:xfrm>
            <a:off x="1295400" y="6972300"/>
            <a:ext cx="15650312" cy="2416896"/>
            <a:chOff x="1676400" y="7117893"/>
            <a:chExt cx="15650312" cy="2416896"/>
          </a:xfrm>
        </p:grpSpPr>
        <p:sp>
          <p:nvSpPr>
            <p:cNvPr id="13" name="Rectangle 12"/>
            <p:cNvSpPr/>
            <p:nvPr/>
          </p:nvSpPr>
          <p:spPr>
            <a:xfrm>
              <a:off x="1676400" y="7776551"/>
              <a:ext cx="9144000" cy="1015663"/>
            </a:xfrm>
            <a:prstGeom prst="rect">
              <a:avLst/>
            </a:prstGeom>
          </p:spPr>
          <p:txBody>
            <a:bodyPr>
              <a:spAutoFit/>
            </a:bodyPr>
            <a:lstStyle/>
            <a:p>
              <a:pPr lvl="0">
                <a:lnSpc>
                  <a:spcPct val="150000"/>
                </a:lnSpc>
                <a:spcAft>
                  <a:spcPts val="800"/>
                </a:spcAft>
              </a:pP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Do đó,                                            và </a:t>
              </a:r>
            </a:p>
          </p:txBody>
        </p:sp>
        <mc:AlternateContent xmlns:mc="http://schemas.openxmlformats.org/markup-compatibility/2006" xmlns:a14="http://schemas.microsoft.com/office/drawing/2010/main">
          <mc:Choice Requires="a14">
            <p:sp>
              <p:nvSpPr>
                <p:cNvPr id="20" name="Rectangle 19"/>
                <p:cNvSpPr/>
                <p:nvPr/>
              </p:nvSpPr>
              <p:spPr>
                <a:xfrm>
                  <a:off x="3200400" y="7117893"/>
                  <a:ext cx="6204839" cy="229280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tan</m:t>
                            </m:r>
                          </m:fName>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e>
                        </m:func>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sin</m:t>
                                </m:r>
                              </m:fName>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e>
                            </m:func>
                          </m:num>
                          <m:den>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cos</m:t>
                                </m:r>
                              </m:fName>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e>
                            </m:func>
                          </m:den>
                        </m:f>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ad>
                                  <m:radPr>
                                    <m:degHide m:val="on"/>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5</m:t>
                                    </m:r>
                                  </m:e>
                                </m:rad>
                              </m:num>
                              <m:den>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3</m:t>
                                </m:r>
                              </m:den>
                            </m:f>
                          </m:num>
                          <m:den>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num>
                              <m:den>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3</m:t>
                                </m:r>
                              </m:den>
                            </m:f>
                          </m:den>
                        </m:f>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ad>
                              <m:radPr>
                                <m:degHide m:val="on"/>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5</m:t>
                                </m:r>
                              </m:e>
                            </m:rad>
                          </m:num>
                          <m:den>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den>
                        </m:f>
                      </m:oMath>
                    </m:oMathPara>
                  </a14:m>
                  <a:endParaRPr lang="en-US"/>
                </a:p>
              </p:txBody>
            </p:sp>
          </mc:Choice>
          <mc:Fallback xmlns="">
            <p:sp>
              <p:nvSpPr>
                <p:cNvPr id="20" name="Rectangle 19"/>
                <p:cNvSpPr>
                  <a:spLocks noRot="1" noChangeAspect="1" noMove="1" noResize="1" noEditPoints="1" noAdjustHandles="1" noChangeArrowheads="1" noChangeShapeType="1" noTextEdit="1"/>
                </p:cNvSpPr>
                <p:nvPr/>
              </p:nvSpPr>
              <p:spPr>
                <a:xfrm>
                  <a:off x="3200400" y="7117893"/>
                  <a:ext cx="6204839" cy="229280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10014839" y="7503784"/>
                  <a:ext cx="7311873" cy="203100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cot</m:t>
                            </m:r>
                          </m:fName>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e>
                        </m:func>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m:t>
                            </m:r>
                          </m:num>
                          <m:den>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tan</m:t>
                                </m:r>
                              </m:fName>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e>
                            </m:func>
                          </m:den>
                        </m:f>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m:t>
                            </m:r>
                          </m:num>
                          <m:den>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ad>
                                  <m:radPr>
                                    <m:degHide m:val="on"/>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5</m:t>
                                    </m:r>
                                  </m:e>
                                </m:rad>
                              </m:num>
                              <m:den>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den>
                            </m:f>
                          </m:den>
                        </m:f>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num>
                          <m:den>
                            <m:rad>
                              <m:radPr>
                                <m:degHide m:val="on"/>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5</m:t>
                                </m:r>
                              </m:e>
                            </m:rad>
                          </m:den>
                        </m:f>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rad>
                              <m:radPr>
                                <m:degHide m:val="on"/>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5</m:t>
                                </m:r>
                              </m:e>
                            </m:rad>
                          </m:num>
                          <m:den>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5</m:t>
                            </m:r>
                          </m:den>
                        </m:f>
                      </m:oMath>
                    </m:oMathPara>
                  </a14:m>
                  <a:endParaRPr lang="en-US"/>
                </a:p>
              </p:txBody>
            </p:sp>
          </mc:Choice>
          <mc:Fallback xmlns="">
            <p:sp>
              <p:nvSpPr>
                <p:cNvPr id="22" name="Rectangle 21"/>
                <p:cNvSpPr>
                  <a:spLocks noRot="1" noChangeAspect="1" noMove="1" noResize="1" noEditPoints="1" noAdjustHandles="1" noChangeArrowheads="1" noChangeShapeType="1" noTextEdit="1"/>
                </p:cNvSpPr>
                <p:nvPr/>
              </p:nvSpPr>
              <p:spPr>
                <a:xfrm>
                  <a:off x="10014839" y="7503784"/>
                  <a:ext cx="7311873" cy="2031005"/>
                </a:xfrm>
                <a:prstGeom prst="rect">
                  <a:avLst/>
                </a:prstGeom>
                <a:blipFill>
                  <a:blip r:embed="rId9"/>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204083324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par>
                          <p:cTn id="18" fill="hold">
                            <p:stCondLst>
                              <p:cond delay="500"/>
                            </p:stCondLst>
                            <p:childTnLst>
                              <p:par>
                                <p:cTn id="19" presetID="53" presetClass="entr" presetSubtype="16"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fltVal val="0"/>
                                          </p:val>
                                        </p:tav>
                                        <p:tav tm="100000">
                                          <p:val>
                                            <p:strVal val="#ppt_w"/>
                                          </p:val>
                                        </p:tav>
                                      </p:tavLst>
                                    </p:anim>
                                    <p:anim calcmode="lin" valueType="num">
                                      <p:cBhvr>
                                        <p:cTn id="22" dur="500" fill="hold"/>
                                        <p:tgtEl>
                                          <p:spTgt spid="19"/>
                                        </p:tgtEl>
                                        <p:attrNameLst>
                                          <p:attrName>ppt_h</p:attrName>
                                        </p:attrNameLst>
                                      </p:cBhvr>
                                      <p:tavLst>
                                        <p:tav tm="0">
                                          <p:val>
                                            <p:fltVal val="0"/>
                                          </p:val>
                                        </p:tav>
                                        <p:tav tm="100000">
                                          <p:val>
                                            <p:strVal val="#ppt_h"/>
                                          </p:val>
                                        </p:tav>
                                      </p:tavLst>
                                    </p:anim>
                                    <p:animEffect transition="in" filter="fade">
                                      <p:cBhvr>
                                        <p:cTn id="23" dur="500"/>
                                        <p:tgtEl>
                                          <p:spTgt spid="19"/>
                                        </p:tgtEl>
                                      </p:cBhvr>
                                    </p:animEffect>
                                  </p:childTnLst>
                                </p:cTn>
                              </p:par>
                            </p:childTnLst>
                          </p:cTn>
                        </p:par>
                        <p:par>
                          <p:cTn id="24" fill="hold">
                            <p:stCondLst>
                              <p:cond delay="1000"/>
                            </p:stCondLst>
                            <p:childTnLst>
                              <p:par>
                                <p:cTn id="25" presetID="14" presetClass="entr" presetSubtype="10"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randombar(horizontal)">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 grpId="0"/>
      <p:bldP spid="4" grpId="0"/>
      <p:bldP spid="1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p:cNvPicPr>
          <p:nvPr/>
        </p:nvPicPr>
        <p:blipFill>
          <a:blip r:embed="rId2"/>
          <a:srcRect b="43750"/>
          <a:stretch>
            <a:fillRect/>
          </a:stretch>
        </p:blipFill>
        <p:spPr>
          <a:xfrm>
            <a:off x="0" y="-8120"/>
            <a:ext cx="18288000" cy="10287000"/>
          </a:xfrm>
          <a:prstGeom prst="rect">
            <a:avLst/>
          </a:prstGeom>
        </p:spPr>
      </p:pic>
      <p:sp>
        <p:nvSpPr>
          <p:cNvPr id="17" name="Rectangle 16"/>
          <p:cNvSpPr/>
          <p:nvPr/>
        </p:nvSpPr>
        <p:spPr>
          <a:xfrm>
            <a:off x="1743902" y="1003637"/>
            <a:ext cx="14331688" cy="1015663"/>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lvl="0" algn="ctr">
              <a:lnSpc>
                <a:spcPct val="150000"/>
              </a:lnSpc>
              <a:spcAft>
                <a:spcPts val="800"/>
              </a:spcAft>
            </a:pPr>
            <a:r>
              <a:rPr lang="vi-VN" sz="4000" b="1">
                <a:solidFill>
                  <a:prstClr val="white"/>
                </a:solidFill>
                <a:ea typeface="Times New Roman" panose="02020603050405020304" pitchFamily="18" charset="0"/>
                <a:cs typeface="Arial" panose="020B0604020202020204" pitchFamily="34" charset="0"/>
              </a:rPr>
              <a:t>b) Giá trị lượng giác của các góc có liên quan đặc biệt</a:t>
            </a:r>
            <a:endParaRPr kumimoji="0" lang="en-US" sz="40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Rectangle 17"/>
              <p:cNvSpPr/>
              <p:nvPr/>
            </p:nvSpPr>
            <p:spPr>
              <a:xfrm>
                <a:off x="1371600" y="3483025"/>
                <a:ext cx="10820400" cy="6232475"/>
              </a:xfrm>
              <a:prstGeom prst="rect">
                <a:avLst/>
              </a:prstGeom>
            </p:spPr>
            <p:txBody>
              <a:bodyPr wrap="square">
                <a:spAutoFit/>
              </a:bodyPr>
              <a:lstStyle/>
              <a:p>
                <a:pPr algn="just">
                  <a:lnSpc>
                    <a:spcPct val="150000"/>
                  </a:lnSpc>
                </a:pPr>
                <a:r>
                  <a:rPr lang="vi-VN" sz="3800">
                    <a:solidFill>
                      <a:srgbClr val="000000"/>
                    </a:solidFill>
                    <a:cs typeface="Arial" panose="020B0604020202020204" pitchFamily="34" charset="0"/>
                  </a:rPr>
                  <a:t>Xét hai điểm </a:t>
                </a:r>
                <a:r>
                  <a:rPr lang="vi-VN" sz="3800" i="1">
                    <a:solidFill>
                      <a:srgbClr val="000000"/>
                    </a:solidFill>
                    <a:cs typeface="Arial" panose="020B0604020202020204" pitchFamily="34" charset="0"/>
                  </a:rPr>
                  <a:t>M, N</a:t>
                </a:r>
                <a:r>
                  <a:rPr lang="vi-VN" sz="3800">
                    <a:solidFill>
                      <a:srgbClr val="000000"/>
                    </a:solidFill>
                    <a:cs typeface="Arial" panose="020B0604020202020204" pitchFamily="34" charset="0"/>
                  </a:rPr>
                  <a:t> trên đường tròn lượng giác xác định bởi hai góc đối nhau (H1.12a).</a:t>
                </a:r>
              </a:p>
              <a:p>
                <a:pPr algn="just">
                  <a:lnSpc>
                    <a:spcPct val="150000"/>
                  </a:lnSpc>
                </a:pPr>
                <a:r>
                  <a:rPr lang="vi-VN" sz="3800">
                    <a:solidFill>
                      <a:srgbClr val="000000"/>
                    </a:solidFill>
                    <a:cs typeface="Arial" panose="020B0604020202020204" pitchFamily="34" charset="0"/>
                  </a:rPr>
                  <a:t>a) Có nhận xét gì về vị trí của hai điểm </a:t>
                </a:r>
                <a:r>
                  <a:rPr lang="vi-VN" sz="3800" i="1">
                    <a:solidFill>
                      <a:srgbClr val="000000"/>
                    </a:solidFill>
                    <a:cs typeface="Arial" panose="020B0604020202020204" pitchFamily="34" charset="0"/>
                  </a:rPr>
                  <a:t>M, N </a:t>
                </a:r>
                <a:r>
                  <a:rPr lang="vi-VN" sz="3800">
                    <a:solidFill>
                      <a:srgbClr val="000000"/>
                    </a:solidFill>
                    <a:cs typeface="Arial" panose="020B0604020202020204" pitchFamily="34" charset="0"/>
                  </a:rPr>
                  <a:t>đổi với hệ trục </a:t>
                </a:r>
                <a:r>
                  <a:rPr lang="vi-VN" sz="3800" i="1">
                    <a:solidFill>
                      <a:srgbClr val="000000"/>
                    </a:solidFill>
                    <a:cs typeface="Arial" panose="020B0604020202020204" pitchFamily="34" charset="0"/>
                  </a:rPr>
                  <a:t>Oxy.</a:t>
                </a:r>
                <a:r>
                  <a:rPr lang="vi-VN" sz="3800">
                    <a:solidFill>
                      <a:srgbClr val="000000"/>
                    </a:solidFill>
                    <a:cs typeface="Arial" panose="020B0604020202020204" pitchFamily="34" charset="0"/>
                  </a:rPr>
                  <a:t> Từ đó rút ra liên hệ</a:t>
                </a:r>
                <a:r>
                  <a:rPr lang="en-US" sz="3800">
                    <a:solidFill>
                      <a:srgbClr val="000000"/>
                    </a:solidFill>
                    <a:cs typeface="Arial" panose="020B0604020202020204" pitchFamily="34" charset="0"/>
                  </a:rPr>
                  <a:t> </a:t>
                </a:r>
                <a:r>
                  <a:rPr lang="vi-VN" sz="3800">
                    <a:solidFill>
                      <a:srgbClr val="000000"/>
                    </a:solidFill>
                    <a:cs typeface="Arial" panose="020B0604020202020204" pitchFamily="34" charset="0"/>
                  </a:rPr>
                  <a:t>giữa </a:t>
                </a:r>
                <a14:m>
                  <m:oMath xmlns:m="http://schemas.openxmlformats.org/officeDocument/2006/math">
                    <m:r>
                      <m:rPr>
                        <m:sty m:val="p"/>
                      </m:rPr>
                      <a:rPr lang="vi-VN" sz="3800" i="1" smtClean="0">
                        <a:solidFill>
                          <a:srgbClr val="000000"/>
                        </a:solidFill>
                        <a:latin typeface="Cambria Math" panose="02040503050406030204" pitchFamily="18" charset="0"/>
                        <a:cs typeface="Arial" panose="020B0604020202020204" pitchFamily="34" charset="0"/>
                      </a:rPr>
                      <m:t>cos</m:t>
                    </m:r>
                    <m:r>
                      <a:rPr lang="vi-VN" sz="3800" i="1" smtClean="0">
                        <a:solidFill>
                          <a:srgbClr val="000000"/>
                        </a:solidFill>
                        <a:latin typeface="Cambria Math" panose="02040503050406030204" pitchFamily="18" charset="0"/>
                        <a:cs typeface="Arial" panose="020B0604020202020204" pitchFamily="34" charset="0"/>
                      </a:rPr>
                      <m:t>(−</m:t>
                    </m:r>
                    <m:r>
                      <a:rPr lang="el-GR" sz="3800" i="1">
                        <a:solidFill>
                          <a:srgbClr val="000000"/>
                        </a:solidFill>
                        <a:latin typeface="Cambria Math" panose="02040503050406030204" pitchFamily="18" charset="0"/>
                        <a:cs typeface="Arial" panose="020B0604020202020204" pitchFamily="34" charset="0"/>
                      </a:rPr>
                      <m:t>𝛼</m:t>
                    </m:r>
                    <m:r>
                      <a:rPr lang="el-GR" sz="3800" i="1" smtClean="0">
                        <a:solidFill>
                          <a:srgbClr val="000000"/>
                        </a:solidFill>
                        <a:latin typeface="Cambria Math" panose="02040503050406030204" pitchFamily="18" charset="0"/>
                        <a:cs typeface="Arial" panose="020B0604020202020204" pitchFamily="34" charset="0"/>
                      </a:rPr>
                      <m:t>)</m:t>
                    </m:r>
                  </m:oMath>
                </a14:m>
                <a:endParaRPr lang="en-US" sz="3800">
                  <a:solidFill>
                    <a:srgbClr val="000000"/>
                  </a:solidFill>
                  <a:cs typeface="Arial" panose="020B0604020202020204" pitchFamily="34" charset="0"/>
                </a:endParaRPr>
              </a:p>
              <a:p>
                <a:pPr algn="just">
                  <a:lnSpc>
                    <a:spcPct val="150000"/>
                  </a:lnSpc>
                </a:pPr>
                <a:r>
                  <a:rPr lang="vi-VN" sz="3800">
                    <a:solidFill>
                      <a:srgbClr val="000000"/>
                    </a:solidFill>
                    <a:cs typeface="Arial" panose="020B0604020202020204" pitchFamily="34" charset="0"/>
                  </a:rPr>
                  <a:t>và </a:t>
                </a:r>
                <a14:m>
                  <m:oMath xmlns:m="http://schemas.openxmlformats.org/officeDocument/2006/math">
                    <m:r>
                      <m:rPr>
                        <m:sty m:val="p"/>
                      </m:rPr>
                      <a:rPr lang="vi-VN" sz="3800" i="1" smtClean="0">
                        <a:solidFill>
                          <a:srgbClr val="000000"/>
                        </a:solidFill>
                        <a:latin typeface="Cambria Math" panose="02040503050406030204" pitchFamily="18" charset="0"/>
                        <a:cs typeface="Arial" panose="020B0604020202020204" pitchFamily="34" charset="0"/>
                      </a:rPr>
                      <m:t>cos</m:t>
                    </m:r>
                    <m:r>
                      <a:rPr lang="el-GR" sz="3800" i="1" smtClean="0">
                        <a:solidFill>
                          <a:srgbClr val="000000"/>
                        </a:solidFill>
                        <a:latin typeface="Cambria Math" panose="02040503050406030204" pitchFamily="18" charset="0"/>
                        <a:cs typeface="Arial" panose="020B0604020202020204" pitchFamily="34" charset="0"/>
                      </a:rPr>
                      <m:t>𝛼</m:t>
                    </m:r>
                  </m:oMath>
                </a14:m>
                <a:r>
                  <a:rPr lang="vi-VN" sz="3800">
                    <a:solidFill>
                      <a:srgbClr val="000000"/>
                    </a:solidFill>
                    <a:cs typeface="Arial" panose="020B0604020202020204" pitchFamily="34" charset="0"/>
                  </a:rPr>
                  <a:t>; </a:t>
                </a:r>
                <a14:m>
                  <m:oMath xmlns:m="http://schemas.openxmlformats.org/officeDocument/2006/math">
                    <m:r>
                      <m:rPr>
                        <m:sty m:val="p"/>
                      </m:rPr>
                      <a:rPr lang="vi-VN" sz="3800" i="1" smtClean="0">
                        <a:solidFill>
                          <a:srgbClr val="000000"/>
                        </a:solidFill>
                        <a:latin typeface="Cambria Math" panose="02040503050406030204" pitchFamily="18" charset="0"/>
                        <a:cs typeface="Arial" panose="020B0604020202020204" pitchFamily="34" charset="0"/>
                      </a:rPr>
                      <m:t>sin</m:t>
                    </m:r>
                    <m:r>
                      <a:rPr lang="vi-VN" sz="3800" i="1" smtClean="0">
                        <a:solidFill>
                          <a:srgbClr val="000000"/>
                        </a:solidFill>
                        <a:latin typeface="Cambria Math" panose="02040503050406030204" pitchFamily="18" charset="0"/>
                        <a:cs typeface="Arial" panose="020B0604020202020204" pitchFamily="34" charset="0"/>
                      </a:rPr>
                      <m:t>(−</m:t>
                    </m:r>
                    <m:r>
                      <a:rPr lang="el-GR" sz="3800" i="1">
                        <a:solidFill>
                          <a:srgbClr val="000000"/>
                        </a:solidFill>
                        <a:latin typeface="Cambria Math" panose="02040503050406030204" pitchFamily="18" charset="0"/>
                        <a:cs typeface="Arial" panose="020B0604020202020204" pitchFamily="34" charset="0"/>
                      </a:rPr>
                      <m:t>𝛼</m:t>
                    </m:r>
                    <m:r>
                      <a:rPr lang="el-GR" sz="3800" i="1" smtClean="0">
                        <a:solidFill>
                          <a:srgbClr val="000000"/>
                        </a:solidFill>
                        <a:latin typeface="Cambria Math" panose="02040503050406030204" pitchFamily="18" charset="0"/>
                        <a:cs typeface="Arial" panose="020B0604020202020204" pitchFamily="34" charset="0"/>
                      </a:rPr>
                      <m:t>)</m:t>
                    </m:r>
                    <m:r>
                      <a:rPr lang="en-US" sz="3800" i="1" smtClean="0">
                        <a:solidFill>
                          <a:srgbClr val="000000"/>
                        </a:solidFill>
                        <a:latin typeface="Cambria Math" panose="02040503050406030204" pitchFamily="18" charset="0"/>
                        <a:cs typeface="Arial" panose="020B0604020202020204" pitchFamily="34" charset="0"/>
                      </a:rPr>
                      <m:t> </m:t>
                    </m:r>
                  </m:oMath>
                </a14:m>
                <a:r>
                  <a:rPr lang="vi-VN" sz="3800">
                    <a:solidFill>
                      <a:srgbClr val="000000"/>
                    </a:solidFill>
                    <a:cs typeface="Arial" panose="020B0604020202020204" pitchFamily="34" charset="0"/>
                  </a:rPr>
                  <a:t>và </a:t>
                </a:r>
                <a14:m>
                  <m:oMath xmlns:m="http://schemas.openxmlformats.org/officeDocument/2006/math">
                    <m:r>
                      <m:rPr>
                        <m:sty m:val="p"/>
                      </m:rPr>
                      <a:rPr lang="vi-VN" sz="3800" i="1" smtClean="0">
                        <a:solidFill>
                          <a:srgbClr val="000000"/>
                        </a:solidFill>
                        <a:latin typeface="Cambria Math" panose="02040503050406030204" pitchFamily="18" charset="0"/>
                        <a:cs typeface="Arial" panose="020B0604020202020204" pitchFamily="34" charset="0"/>
                      </a:rPr>
                      <m:t>sin</m:t>
                    </m:r>
                    <m:r>
                      <a:rPr lang="el-GR" sz="3800" i="1" smtClean="0">
                        <a:solidFill>
                          <a:srgbClr val="000000"/>
                        </a:solidFill>
                        <a:latin typeface="Cambria Math" panose="02040503050406030204" pitchFamily="18" charset="0"/>
                        <a:cs typeface="Arial" panose="020B0604020202020204" pitchFamily="34" charset="0"/>
                      </a:rPr>
                      <m:t>𝛼</m:t>
                    </m:r>
                    <m:r>
                      <a:rPr lang="en-US" sz="3800" b="0" i="1" smtClean="0">
                        <a:solidFill>
                          <a:srgbClr val="000000"/>
                        </a:solidFill>
                        <a:latin typeface="Cambria Math" panose="02040503050406030204" pitchFamily="18" charset="0"/>
                        <a:cs typeface="Arial" panose="020B0604020202020204" pitchFamily="34" charset="0"/>
                      </a:rPr>
                      <m:t>.</m:t>
                    </m:r>
                  </m:oMath>
                </a14:m>
                <a:endParaRPr lang="en-US" sz="3800">
                  <a:solidFill>
                    <a:srgbClr val="000000"/>
                  </a:solidFill>
                  <a:cs typeface="Arial" panose="020B0604020202020204" pitchFamily="34" charset="0"/>
                </a:endParaRPr>
              </a:p>
              <a:p>
                <a:pPr algn="just">
                  <a:lnSpc>
                    <a:spcPct val="150000"/>
                  </a:lnSpc>
                </a:pPr>
                <a:r>
                  <a:rPr lang="vi-VN" sz="3800">
                    <a:solidFill>
                      <a:srgbClr val="000000"/>
                    </a:solidFill>
                    <a:cs typeface="Arial" panose="020B0604020202020204" pitchFamily="34" charset="0"/>
                  </a:rPr>
                  <a:t>b) Từ kết quả HĐ</a:t>
                </a:r>
                <a:r>
                  <a:rPr lang="en-US" sz="3800">
                    <a:solidFill>
                      <a:srgbClr val="000000"/>
                    </a:solidFill>
                    <a:cs typeface="Arial" panose="020B0604020202020204" pitchFamily="34" charset="0"/>
                  </a:rPr>
                  <a:t>7</a:t>
                </a:r>
                <a:r>
                  <a:rPr lang="vi-VN" sz="3800">
                    <a:solidFill>
                      <a:srgbClr val="000000"/>
                    </a:solidFill>
                    <a:cs typeface="Arial" panose="020B0604020202020204" pitchFamily="34" charset="0"/>
                  </a:rPr>
                  <a:t>a, rút ra liên hệ giữa: </a:t>
                </a:r>
                <a14:m>
                  <m:oMath xmlns:m="http://schemas.openxmlformats.org/officeDocument/2006/math">
                    <m:r>
                      <m:rPr>
                        <m:sty m:val="p"/>
                      </m:rPr>
                      <a:rPr lang="vi-VN" sz="3800" i="1" smtClean="0">
                        <a:solidFill>
                          <a:srgbClr val="000000"/>
                        </a:solidFill>
                        <a:latin typeface="Cambria Math" panose="02040503050406030204" pitchFamily="18" charset="0"/>
                        <a:cs typeface="Arial" panose="020B0604020202020204" pitchFamily="34" charset="0"/>
                      </a:rPr>
                      <m:t>tan</m:t>
                    </m:r>
                    <m:r>
                      <a:rPr lang="vi-VN" sz="3800" i="1" smtClean="0">
                        <a:solidFill>
                          <a:srgbClr val="000000"/>
                        </a:solidFill>
                        <a:latin typeface="Cambria Math" panose="02040503050406030204" pitchFamily="18" charset="0"/>
                        <a:cs typeface="Arial" panose="020B0604020202020204" pitchFamily="34" charset="0"/>
                      </a:rPr>
                      <m:t>(−</m:t>
                    </m:r>
                    <m:r>
                      <a:rPr lang="el-GR" sz="3800" i="1">
                        <a:solidFill>
                          <a:srgbClr val="000000"/>
                        </a:solidFill>
                        <a:latin typeface="Cambria Math" panose="02040503050406030204" pitchFamily="18" charset="0"/>
                        <a:cs typeface="Arial" panose="020B0604020202020204" pitchFamily="34" charset="0"/>
                      </a:rPr>
                      <m:t>𝛼</m:t>
                    </m:r>
                    <m:r>
                      <a:rPr lang="el-GR" sz="3800" i="1" smtClean="0">
                        <a:solidFill>
                          <a:srgbClr val="000000"/>
                        </a:solidFill>
                        <a:latin typeface="Cambria Math" panose="02040503050406030204" pitchFamily="18" charset="0"/>
                        <a:cs typeface="Arial" panose="020B0604020202020204" pitchFamily="34" charset="0"/>
                      </a:rPr>
                      <m:t>)</m:t>
                    </m:r>
                  </m:oMath>
                </a14:m>
                <a:r>
                  <a:rPr lang="en-US" sz="3800">
                    <a:solidFill>
                      <a:srgbClr val="000000"/>
                    </a:solidFill>
                    <a:cs typeface="Arial" panose="020B0604020202020204" pitchFamily="34" charset="0"/>
                  </a:rPr>
                  <a:t> </a:t>
                </a:r>
                <a:r>
                  <a:rPr lang="vi-VN" sz="3800">
                    <a:solidFill>
                      <a:srgbClr val="000000"/>
                    </a:solidFill>
                    <a:cs typeface="Arial" panose="020B0604020202020204" pitchFamily="34" charset="0"/>
                  </a:rPr>
                  <a:t>và </a:t>
                </a:r>
                <a14:m>
                  <m:oMath xmlns:m="http://schemas.openxmlformats.org/officeDocument/2006/math">
                    <m:r>
                      <m:rPr>
                        <m:sty m:val="p"/>
                      </m:rPr>
                      <a:rPr lang="vi-VN" sz="3800" i="1" smtClean="0">
                        <a:solidFill>
                          <a:srgbClr val="000000"/>
                        </a:solidFill>
                        <a:latin typeface="Cambria Math" panose="02040503050406030204" pitchFamily="18" charset="0"/>
                        <a:cs typeface="Arial" panose="020B0604020202020204" pitchFamily="34" charset="0"/>
                      </a:rPr>
                      <m:t>tan</m:t>
                    </m:r>
                    <m:r>
                      <a:rPr lang="el-GR" sz="3800" i="1" smtClean="0">
                        <a:solidFill>
                          <a:srgbClr val="000000"/>
                        </a:solidFill>
                        <a:latin typeface="Cambria Math" panose="02040503050406030204" pitchFamily="18" charset="0"/>
                        <a:cs typeface="Arial" panose="020B0604020202020204" pitchFamily="34" charset="0"/>
                      </a:rPr>
                      <m:t>𝛼</m:t>
                    </m:r>
                  </m:oMath>
                </a14:m>
                <a:r>
                  <a:rPr lang="vi-VN" sz="3800">
                    <a:solidFill>
                      <a:srgbClr val="000000"/>
                    </a:solidFill>
                    <a:cs typeface="Arial" panose="020B0604020202020204" pitchFamily="34" charset="0"/>
                  </a:rPr>
                  <a:t>; </a:t>
                </a:r>
                <a14:m>
                  <m:oMath xmlns:m="http://schemas.openxmlformats.org/officeDocument/2006/math">
                    <m:r>
                      <m:rPr>
                        <m:sty m:val="p"/>
                      </m:rPr>
                      <a:rPr lang="vi-VN" sz="3800" i="1" smtClean="0">
                        <a:solidFill>
                          <a:srgbClr val="000000"/>
                        </a:solidFill>
                        <a:latin typeface="Cambria Math" panose="02040503050406030204" pitchFamily="18" charset="0"/>
                        <a:cs typeface="Arial" panose="020B0604020202020204" pitchFamily="34" charset="0"/>
                      </a:rPr>
                      <m:t>cot</m:t>
                    </m:r>
                    <m:r>
                      <a:rPr lang="vi-VN" sz="3800" i="1" smtClean="0">
                        <a:solidFill>
                          <a:srgbClr val="000000"/>
                        </a:solidFill>
                        <a:latin typeface="Cambria Math" panose="02040503050406030204" pitchFamily="18" charset="0"/>
                        <a:cs typeface="Arial" panose="020B0604020202020204" pitchFamily="34" charset="0"/>
                      </a:rPr>
                      <m:t>(−</m:t>
                    </m:r>
                    <m:r>
                      <a:rPr lang="el-GR" sz="3800" i="1">
                        <a:solidFill>
                          <a:srgbClr val="000000"/>
                        </a:solidFill>
                        <a:latin typeface="Cambria Math" panose="02040503050406030204" pitchFamily="18" charset="0"/>
                        <a:cs typeface="Arial" panose="020B0604020202020204" pitchFamily="34" charset="0"/>
                      </a:rPr>
                      <m:t>𝛼</m:t>
                    </m:r>
                    <m:r>
                      <a:rPr lang="el-GR" sz="3800" i="1" smtClean="0">
                        <a:solidFill>
                          <a:srgbClr val="000000"/>
                        </a:solidFill>
                        <a:latin typeface="Cambria Math" panose="02040503050406030204" pitchFamily="18" charset="0"/>
                        <a:cs typeface="Arial" panose="020B0604020202020204" pitchFamily="34" charset="0"/>
                      </a:rPr>
                      <m:t>)</m:t>
                    </m:r>
                  </m:oMath>
                </a14:m>
                <a:r>
                  <a:rPr lang="en-US" sz="3800">
                    <a:solidFill>
                      <a:srgbClr val="000000"/>
                    </a:solidFill>
                    <a:cs typeface="Arial" panose="020B0604020202020204" pitchFamily="34" charset="0"/>
                  </a:rPr>
                  <a:t> </a:t>
                </a:r>
                <a:r>
                  <a:rPr lang="vi-VN" sz="3800">
                    <a:solidFill>
                      <a:srgbClr val="000000"/>
                    </a:solidFill>
                    <a:cs typeface="Arial" panose="020B0604020202020204" pitchFamily="34" charset="0"/>
                  </a:rPr>
                  <a:t>và </a:t>
                </a:r>
                <a14:m>
                  <m:oMath xmlns:m="http://schemas.openxmlformats.org/officeDocument/2006/math">
                    <m:r>
                      <m:rPr>
                        <m:sty m:val="p"/>
                      </m:rPr>
                      <a:rPr lang="vi-VN" sz="3800" i="1" smtClean="0">
                        <a:solidFill>
                          <a:srgbClr val="000000"/>
                        </a:solidFill>
                        <a:latin typeface="Cambria Math" panose="02040503050406030204" pitchFamily="18" charset="0"/>
                        <a:cs typeface="Arial" panose="020B0604020202020204" pitchFamily="34" charset="0"/>
                      </a:rPr>
                      <m:t>cot</m:t>
                    </m:r>
                    <m:r>
                      <a:rPr lang="el-GR" sz="3800" i="1" smtClean="0">
                        <a:solidFill>
                          <a:srgbClr val="000000"/>
                        </a:solidFill>
                        <a:latin typeface="Cambria Math" panose="02040503050406030204" pitchFamily="18" charset="0"/>
                        <a:cs typeface="Arial" panose="020B0604020202020204" pitchFamily="34" charset="0"/>
                      </a:rPr>
                      <m:t>𝛼</m:t>
                    </m:r>
                  </m:oMath>
                </a14:m>
                <a:endParaRPr lang="el-GR" sz="3800">
                  <a:solidFill>
                    <a:srgbClr val="000000"/>
                  </a:solidFill>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1371600" y="3483025"/>
                <a:ext cx="10820400" cy="6232475"/>
              </a:xfrm>
              <a:prstGeom prst="rect">
                <a:avLst/>
              </a:prstGeom>
              <a:blipFill>
                <a:blip r:embed="rId3"/>
                <a:stretch>
                  <a:fillRect l="-1859" r="-1859" b="-1271"/>
                </a:stretch>
              </a:blipFill>
            </p:spPr>
            <p:txBody>
              <a:bodyPr/>
              <a:lstStyle/>
              <a:p>
                <a:r>
                  <a:rPr lang="en-US">
                    <a:noFill/>
                  </a:rPr>
                  <a:t> </a:t>
                </a:r>
              </a:p>
            </p:txBody>
          </p:sp>
        </mc:Fallback>
      </mc:AlternateContent>
      <p:pic>
        <p:nvPicPr>
          <p:cNvPr id="20" name="Picture 19"/>
          <p:cNvPicPr>
            <a:picLocks noChangeAspect="1"/>
          </p:cNvPicPr>
          <p:nvPr/>
        </p:nvPicPr>
        <p:blipFill>
          <a:blip r:embed="rId4" cstate="print">
            <a:duotone>
              <a:schemeClr val="accent2">
                <a:shade val="45000"/>
                <a:satMod val="135000"/>
              </a:schemeClr>
              <a:prstClr val="white"/>
            </a:duotone>
            <a:extLst>
              <a:ext uri="{BEBA8EAE-BF5A-486C-A8C5-ECC9F3942E4B}">
                <a14:imgProps xmlns:a14="http://schemas.microsoft.com/office/drawing/2010/main">
                  <a14:imgLayer r:embed="rId5">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366412" y="2476500"/>
            <a:ext cx="979790" cy="914400"/>
          </a:xfrm>
          <a:prstGeom prst="rect">
            <a:avLst/>
          </a:prstGeom>
        </p:spPr>
      </p:pic>
      <p:sp>
        <p:nvSpPr>
          <p:cNvPr id="21" name="TextBox 20"/>
          <p:cNvSpPr txBox="1"/>
          <p:nvPr/>
        </p:nvSpPr>
        <p:spPr>
          <a:xfrm>
            <a:off x="2367333" y="2604805"/>
            <a:ext cx="358140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8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HĐ 7:</a:t>
            </a:r>
            <a:endParaRPr kumimoji="0" lang="en-US" sz="38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28" name="Picture 27"/>
          <p:cNvPicPr>
            <a:picLocks noChangeAspect="1"/>
          </p:cNvPicPr>
          <p:nvPr/>
        </p:nvPicPr>
        <p:blipFill>
          <a:blip r:embed="rId6"/>
          <a:stretch>
            <a:fillRect/>
          </a:stretch>
        </p:blipFill>
        <p:spPr>
          <a:xfrm rot="14538009">
            <a:off x="1321" y="650265"/>
            <a:ext cx="1511515" cy="1159041"/>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344401" y="3243735"/>
            <a:ext cx="5181599" cy="5481165"/>
          </a:xfrm>
          <a:prstGeom prst="rect">
            <a:avLst/>
          </a:prstGeom>
        </p:spPr>
      </p:pic>
      <p:pic>
        <p:nvPicPr>
          <p:cNvPr id="16" name="Picture 15"/>
          <p:cNvPicPr>
            <a:picLocks noChangeAspect="1"/>
          </p:cNvPicPr>
          <p:nvPr/>
        </p:nvPicPr>
        <p:blipFill>
          <a:blip r:embed="rId8"/>
          <a:stretch>
            <a:fillRect/>
          </a:stretch>
        </p:blipFill>
        <p:spPr>
          <a:xfrm rot="456225">
            <a:off x="16629902" y="8261038"/>
            <a:ext cx="1176905" cy="1765358"/>
          </a:xfrm>
          <a:prstGeom prst="rect">
            <a:avLst/>
          </a:prstGeom>
        </p:spPr>
      </p:pic>
      <p:pic>
        <p:nvPicPr>
          <p:cNvPr id="22" name="Picture 21"/>
          <p:cNvPicPr>
            <a:picLocks noChangeAspect="1"/>
          </p:cNvPicPr>
          <p:nvPr/>
        </p:nvPicPr>
        <p:blipFill>
          <a:blip r:embed="rId9"/>
          <a:stretch>
            <a:fillRect/>
          </a:stretch>
        </p:blipFill>
        <p:spPr>
          <a:xfrm>
            <a:off x="17029902" y="2332702"/>
            <a:ext cx="832282" cy="834755"/>
          </a:xfrm>
          <a:prstGeom prst="rect">
            <a:avLst/>
          </a:prstGeom>
        </p:spPr>
      </p:pic>
    </p:spTree>
    <p:extLst>
      <p:ext uri="{BB962C8B-B14F-4D97-AF65-F5344CB8AC3E}">
        <p14:creationId xmlns:p14="http://schemas.microsoft.com/office/powerpoint/2010/main" val="319565183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anim calcmode="lin" valueType="num">
                                      <p:cBhvr>
                                        <p:cTn id="15" dur="500" fill="hold"/>
                                        <p:tgtEl>
                                          <p:spTgt spid="18"/>
                                        </p:tgtEl>
                                        <p:attrNameLst>
                                          <p:attrName>ppt_x</p:attrName>
                                        </p:attrNameLst>
                                      </p:cBhvr>
                                      <p:tavLst>
                                        <p:tav tm="0">
                                          <p:val>
                                            <p:strVal val="#ppt_x"/>
                                          </p:val>
                                        </p:tav>
                                        <p:tav tm="100000">
                                          <p:val>
                                            <p:strVal val="#ppt_x"/>
                                          </p:val>
                                        </p:tav>
                                      </p:tavLst>
                                    </p:anim>
                                    <p:anim calcmode="lin" valueType="num">
                                      <p:cBhvr>
                                        <p:cTn id="16" dur="500" fill="hold"/>
                                        <p:tgtEl>
                                          <p:spTgt spid="1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anim calcmode="lin" valueType="num">
                                      <p:cBhvr>
                                        <p:cTn id="20" dur="500" fill="hold"/>
                                        <p:tgtEl>
                                          <p:spTgt spid="2"/>
                                        </p:tgtEl>
                                        <p:attrNameLst>
                                          <p:attrName>ppt_x</p:attrName>
                                        </p:attrNameLst>
                                      </p:cBhvr>
                                      <p:tavLst>
                                        <p:tav tm="0">
                                          <p:val>
                                            <p:strVal val="#ppt_x"/>
                                          </p:val>
                                        </p:tav>
                                        <p:tav tm="100000">
                                          <p:val>
                                            <p:strVal val="#ppt_x"/>
                                          </p:val>
                                        </p:tav>
                                      </p:tavLst>
                                    </p:anim>
                                    <p:anim calcmode="lin" valueType="num">
                                      <p:cBhvr>
                                        <p:cTn id="21"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p:pic>
        <p:nvPicPr>
          <p:cNvPr id="17" name="Picture 16"/>
          <p:cNvPicPr>
            <a:picLocks noChangeAspect="1"/>
          </p:cNvPicPr>
          <p:nvPr/>
        </p:nvPicPr>
        <p:blipFill>
          <a:blip r:embed="rId3"/>
          <a:stretch>
            <a:fillRect/>
          </a:stretch>
        </p:blipFill>
        <p:spPr>
          <a:xfrm>
            <a:off x="15750060" y="1595885"/>
            <a:ext cx="1185139" cy="1027271"/>
          </a:xfrm>
          <a:prstGeom prst="rect">
            <a:avLst/>
          </a:prstGeom>
        </p:spPr>
      </p:pic>
      <p:pic>
        <p:nvPicPr>
          <p:cNvPr id="18" name="Picture 17"/>
          <p:cNvPicPr>
            <a:picLocks noChangeAspect="1"/>
          </p:cNvPicPr>
          <p:nvPr/>
        </p:nvPicPr>
        <p:blipFill>
          <a:blip r:embed="rId4"/>
          <a:stretch>
            <a:fillRect/>
          </a:stretch>
        </p:blipFill>
        <p:spPr>
          <a:xfrm>
            <a:off x="15007592" y="7048501"/>
            <a:ext cx="1927607" cy="2743200"/>
          </a:xfrm>
          <a:prstGeom prst="rect">
            <a:avLst/>
          </a:prstGeom>
        </p:spPr>
      </p:pic>
      <p:grpSp>
        <p:nvGrpSpPr>
          <p:cNvPr id="4" name="Group 3"/>
          <p:cNvGrpSpPr/>
          <p:nvPr/>
        </p:nvGrpSpPr>
        <p:grpSpPr>
          <a:xfrm>
            <a:off x="2039910" y="3266540"/>
            <a:ext cx="14020800" cy="4239160"/>
            <a:chOff x="1905000" y="1181100"/>
            <a:chExt cx="14020800" cy="4239160"/>
          </a:xfrm>
        </p:grpSpPr>
        <mc:AlternateContent xmlns:mc="http://schemas.openxmlformats.org/markup-compatibility/2006" xmlns:a14="http://schemas.microsoft.com/office/drawing/2010/main">
          <mc:Choice Requires="a14">
            <p:sp>
              <p:nvSpPr>
                <p:cNvPr id="16" name="Rectangle 15"/>
                <p:cNvSpPr/>
                <p:nvPr/>
              </p:nvSpPr>
              <p:spPr>
                <a:xfrm>
                  <a:off x="1905000" y="1181100"/>
                  <a:ext cx="14020800" cy="4032386"/>
                </a:xfrm>
                <a:prstGeom prst="rect">
                  <a:avLst/>
                </a:prstGeom>
              </p:spPr>
              <p:txBody>
                <a:bodyPr wrap="square">
                  <a:spAutoFit/>
                </a:bodyPr>
                <a:lstStyle/>
                <a:p>
                  <a:pPr algn="just">
                    <a:lnSpc>
                      <a:spcPct val="200000"/>
                    </a:lnSpc>
                  </a:pPr>
                  <a:r>
                    <a:rPr lang="en-US" sz="4500">
                      <a:latin typeface="Arial" panose="020B0604020202020204" pitchFamily="34" charset="0"/>
                      <a:ea typeface="Times New Roman" panose="02020603050405020304" pitchFamily="18" charset="0"/>
                      <a:cs typeface="Arial" panose="020B0604020202020204" pitchFamily="34" charset="0"/>
                    </a:rPr>
                    <a:t>Nhờ các công thức trên, ta có thể đưa việc tính giá trị lượng giác của một góc lượng giác bất kì về việc tính giá trị lượng giác của góc </a:t>
                  </a:r>
                  <a14:m>
                    <m:oMath xmlns:m="http://schemas.openxmlformats.org/officeDocument/2006/math">
                      <m:r>
                        <m:rPr>
                          <m:sty m:val="p"/>
                        </m:rPr>
                        <a:rPr lang="en-US" sz="4500" i="0">
                          <a:effectLst/>
                          <a:latin typeface="Cambria Math" panose="02040503050406030204" pitchFamily="18" charset="0"/>
                          <a:ea typeface="Times New Roman" panose="02020603050405020304" pitchFamily="18" charset="0"/>
                          <a:cs typeface="Times New Roman" panose="02020603050405020304" pitchFamily="18" charset="0"/>
                        </a:rPr>
                        <m:t>α</m:t>
                      </m:r>
                    </m:oMath>
                  </a14:m>
                  <a:r>
                    <a:rPr lang="en-US" sz="4500">
                      <a:effectLst/>
                      <a:latin typeface="Arial" panose="020B0604020202020204" pitchFamily="34" charset="0"/>
                      <a:ea typeface="Times New Roman" panose="02020603050405020304" pitchFamily="18" charset="0"/>
                      <a:cs typeface="Arial" panose="020B0604020202020204" pitchFamily="34" charset="0"/>
                    </a:rPr>
                    <a:t> với </a:t>
                  </a:r>
                </a:p>
              </p:txBody>
            </p:sp>
          </mc:Choice>
          <mc:Fallback xmlns="">
            <p:sp>
              <p:nvSpPr>
                <p:cNvPr id="16" name="Rectangle 15"/>
                <p:cNvSpPr>
                  <a:spLocks noRot="1" noChangeAspect="1" noMove="1" noResize="1" noEditPoints="1" noAdjustHandles="1" noChangeArrowheads="1" noChangeShapeType="1" noTextEdit="1"/>
                </p:cNvSpPr>
                <p:nvPr/>
              </p:nvSpPr>
              <p:spPr>
                <a:xfrm>
                  <a:off x="1905000" y="1181100"/>
                  <a:ext cx="14020800" cy="4032386"/>
                </a:xfrm>
                <a:prstGeom prst="rect">
                  <a:avLst/>
                </a:prstGeom>
                <a:blipFill>
                  <a:blip r:embed="rId5"/>
                  <a:stretch>
                    <a:fillRect l="-1826" r="-1826" b="-66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9982200" y="4151195"/>
                  <a:ext cx="2820003" cy="12690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5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r>
                          <m:rPr>
                            <m:sty m:val="p"/>
                          </m:rPr>
                          <a:rPr lang="en-US" sz="45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α</m:t>
                        </m:r>
                        <m:r>
                          <a:rPr lang="en-US" sz="45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5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5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num>
                          <m:den>
                            <m:r>
                              <a:rPr lang="en-US" sz="45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lang="en-US"/>
                </a:p>
              </p:txBody>
            </p:sp>
          </mc:Choice>
          <mc:Fallback xmlns="">
            <p:sp>
              <p:nvSpPr>
                <p:cNvPr id="3" name="Rectangle 2"/>
                <p:cNvSpPr>
                  <a:spLocks noRot="1" noChangeAspect="1" noMove="1" noResize="1" noEditPoints="1" noAdjustHandles="1" noChangeArrowheads="1" noChangeShapeType="1" noTextEdit="1"/>
                </p:cNvSpPr>
                <p:nvPr/>
              </p:nvSpPr>
              <p:spPr>
                <a:xfrm>
                  <a:off x="9982200" y="4151195"/>
                  <a:ext cx="2820003" cy="1269065"/>
                </a:xfrm>
                <a:prstGeom prst="rect">
                  <a:avLst/>
                </a:prstGeom>
                <a:blipFill>
                  <a:blip r:embed="rId6"/>
                  <a:stretch>
                    <a:fillRect/>
                  </a:stretch>
                </a:blipFill>
              </p:spPr>
              <p:txBody>
                <a:bodyPr/>
                <a:lstStyle/>
                <a:p>
                  <a:r>
                    <a:rPr lang="en-US">
                      <a:noFill/>
                    </a:rPr>
                    <a:t> </a:t>
                  </a:r>
                </a:p>
              </p:txBody>
            </p:sp>
          </mc:Fallback>
        </mc:AlternateContent>
      </p:grpSp>
      <p:sp>
        <p:nvSpPr>
          <p:cNvPr id="5" name="Rectangle 4"/>
          <p:cNvSpPr/>
          <p:nvPr/>
        </p:nvSpPr>
        <p:spPr>
          <a:xfrm>
            <a:off x="7035253" y="1613968"/>
            <a:ext cx="3760294" cy="1177245"/>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lvl="0" algn="ctr">
              <a:lnSpc>
                <a:spcPct val="150000"/>
              </a:lnSpc>
              <a:defRPr/>
            </a:pPr>
            <a:r>
              <a:rPr lang="nl-NL" sz="4700" b="1">
                <a:solidFill>
                  <a:schemeClr val="bg1"/>
                </a:solidFill>
                <a:latin typeface="Arial" panose="020B0604020202020204" pitchFamily="34" charset="0"/>
                <a:ea typeface="Times New Roman" panose="02020603050405020304" pitchFamily="18" charset="0"/>
                <a:cs typeface="Arial" panose="020B0604020202020204" pitchFamily="34" charset="0"/>
              </a:rPr>
              <a:t>Chú ý:</a:t>
            </a:r>
            <a:endParaRPr lang="en-US" sz="470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0" name="Picture 9"/>
          <p:cNvPicPr>
            <a:picLocks noChangeAspect="1"/>
          </p:cNvPicPr>
          <p:nvPr/>
        </p:nvPicPr>
        <p:blipFill>
          <a:blip r:embed="rId7"/>
          <a:stretch>
            <a:fillRect/>
          </a:stretch>
        </p:blipFill>
        <p:spPr>
          <a:xfrm>
            <a:off x="1143000" y="9410700"/>
            <a:ext cx="6045736" cy="527560"/>
          </a:xfrm>
          <a:prstGeom prst="rect">
            <a:avLst/>
          </a:prstGeom>
        </p:spPr>
      </p:pic>
      <p:pic>
        <p:nvPicPr>
          <p:cNvPr id="7" name="Picture 6"/>
          <p:cNvPicPr>
            <a:picLocks noChangeAspect="1"/>
          </p:cNvPicPr>
          <p:nvPr/>
        </p:nvPicPr>
        <p:blipFill>
          <a:blip r:embed="rId8"/>
          <a:stretch>
            <a:fillRect/>
          </a:stretch>
        </p:blipFill>
        <p:spPr>
          <a:xfrm>
            <a:off x="-607102" y="1147796"/>
            <a:ext cx="2743438" cy="1475360"/>
          </a:xfrm>
          <a:prstGeom prst="rect">
            <a:avLst/>
          </a:prstGeom>
        </p:spPr>
      </p:pic>
    </p:spTree>
    <p:extLst>
      <p:ext uri="{BB962C8B-B14F-4D97-AF65-F5344CB8AC3E}">
        <p14:creationId xmlns:p14="http://schemas.microsoft.com/office/powerpoint/2010/main" val="3615184885"/>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anim calcmode="lin" valueType="num">
                                      <p:cBhvr>
                                        <p:cTn id="15" dur="500" fill="hold"/>
                                        <p:tgtEl>
                                          <p:spTgt spid="4"/>
                                        </p:tgtEl>
                                        <p:attrNameLst>
                                          <p:attrName>ppt_x</p:attrName>
                                        </p:attrNameLst>
                                      </p:cBhvr>
                                      <p:tavLst>
                                        <p:tav tm="0">
                                          <p:val>
                                            <p:strVal val="#ppt_x"/>
                                          </p:val>
                                        </p:tav>
                                        <p:tav tm="100000">
                                          <p:val>
                                            <p:strVal val="#ppt_x"/>
                                          </p:val>
                                        </p:tav>
                                      </p:tavLst>
                                    </p:anim>
                                    <p:anim calcmode="lin" valueType="num">
                                      <p:cBhvr>
                                        <p:cTn id="16" dur="5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anim calcmode="lin" valueType="num">
                                      <p:cBhvr>
                                        <p:cTn id="20" dur="500" fill="hold"/>
                                        <p:tgtEl>
                                          <p:spTgt spid="18"/>
                                        </p:tgtEl>
                                        <p:attrNameLst>
                                          <p:attrName>ppt_x</p:attrName>
                                        </p:attrNameLst>
                                      </p:cBhvr>
                                      <p:tavLst>
                                        <p:tav tm="0">
                                          <p:val>
                                            <p:strVal val="#ppt_x"/>
                                          </p:val>
                                        </p:tav>
                                        <p:tav tm="100000">
                                          <p:val>
                                            <p:strVal val="#ppt_x"/>
                                          </p:val>
                                        </p:tav>
                                      </p:tavLst>
                                    </p:anim>
                                    <p:anim calcmode="lin" valueType="num">
                                      <p:cBhvr>
                                        <p:cTn id="21"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0"/>
            <a:ext cx="18288000" cy="10287000"/>
          </a:xfrm>
          <a:prstGeom prst="rect">
            <a:avLst/>
          </a:prstGeom>
        </p:spPr>
      </p:pic>
      <p:sp>
        <p:nvSpPr>
          <p:cNvPr id="3" name="Freeform 3"/>
          <p:cNvSpPr/>
          <p:nvPr/>
        </p:nvSpPr>
        <p:spPr>
          <a:xfrm rot="21356157">
            <a:off x="1968442" y="1177934"/>
            <a:ext cx="8739238" cy="6401143"/>
          </a:xfrm>
          <a:custGeom>
            <a:avLst/>
            <a:gdLst/>
            <a:ahLst/>
            <a:cxnLst/>
            <a:rect l="l" t="t" r="r" b="b"/>
            <a:pathLst>
              <a:path w="5749760" h="4024832">
                <a:moveTo>
                  <a:pt x="0" y="0"/>
                </a:moveTo>
                <a:lnTo>
                  <a:pt x="5749760" y="0"/>
                </a:lnTo>
                <a:lnTo>
                  <a:pt x="5749760" y="4024832"/>
                </a:lnTo>
                <a:lnTo>
                  <a:pt x="0" y="40248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5" name="Group 5"/>
          <p:cNvGrpSpPr/>
          <p:nvPr/>
        </p:nvGrpSpPr>
        <p:grpSpPr>
          <a:xfrm>
            <a:off x="5562601" y="1937099"/>
            <a:ext cx="1238578" cy="1295412"/>
            <a:chOff x="1813" y="-48965"/>
            <a:chExt cx="809173" cy="846303"/>
          </a:xfrm>
        </p:grpSpPr>
        <p:sp>
          <p:nvSpPr>
            <p:cNvPr id="6" name="Freeform 6"/>
            <p:cNvSpPr/>
            <p:nvPr/>
          </p:nvSpPr>
          <p:spPr>
            <a:xfrm>
              <a:off x="1813" y="-48965"/>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solidFill>
            <a:ln w="76200">
              <a:solidFill>
                <a:srgbClr val="FFF171"/>
              </a:solidFill>
            </a:ln>
          </p:spPr>
          <p:txBody>
            <a:bodyPr/>
            <a:lstStyle/>
            <a:p>
              <a:endParaRPr lang="en-US"/>
            </a:p>
          </p:txBody>
        </p:sp>
        <p:sp>
          <p:nvSpPr>
            <p:cNvPr id="7" name="TextBox 7"/>
            <p:cNvSpPr txBox="1"/>
            <p:nvPr/>
          </p:nvSpPr>
          <p:spPr>
            <a:xfrm>
              <a:off x="63624" y="194088"/>
              <a:ext cx="660400" cy="603250"/>
            </a:xfrm>
            <a:prstGeom prst="rect">
              <a:avLst/>
            </a:prstGeom>
          </p:spPr>
          <p:txBody>
            <a:bodyPr lIns="50800" tIns="50800" rIns="50800" bIns="50800" rtlCol="0" anchor="ctr"/>
            <a:lstStyle/>
            <a:p>
              <a:pPr marL="0" marR="0" lvl="0" indent="0" algn="ctr" defTabSz="914400" rtl="0" eaLnBrk="1" fontAlgn="auto" latinLnBrk="0" hangingPunct="1">
                <a:lnSpc>
                  <a:spcPts val="3099"/>
                </a:lnSpc>
                <a:spcBef>
                  <a:spcPts val="0"/>
                </a:spcBef>
                <a:spcAft>
                  <a:spcPts val="0"/>
                </a:spcAft>
                <a:buClrTx/>
                <a:buSzTx/>
                <a:buFontTx/>
                <a:buNone/>
                <a:tabLst/>
                <a:defRPr/>
              </a:pPr>
              <a:r>
                <a:rPr kumimoji="0" lang="en-US" sz="6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1</a:t>
              </a:r>
            </a:p>
          </p:txBody>
        </p:sp>
      </p:grpSp>
      <p:sp>
        <p:nvSpPr>
          <p:cNvPr id="16" name="Rectangle 15"/>
          <p:cNvSpPr/>
          <p:nvPr/>
        </p:nvSpPr>
        <p:spPr>
          <a:xfrm>
            <a:off x="2819400" y="3456245"/>
            <a:ext cx="7204216" cy="1306255"/>
          </a:xfrm>
          <a:prstGeom prst="rect">
            <a:avLst/>
          </a:prstGeom>
        </p:spPr>
        <p:txBody>
          <a:bodyPr wrap="none">
            <a:spAutoFit/>
          </a:bodyPr>
          <a:lstStyle/>
          <a:p>
            <a:pPr lvl="0">
              <a:lnSpc>
                <a:spcPct val="150000"/>
              </a:lnSpc>
            </a:pPr>
            <a:r>
              <a:rPr lang="en-US" sz="6000" b="1">
                <a:solidFill>
                  <a:prstClr val="black"/>
                </a:solidFill>
                <a:latin typeface="Arial" panose="020B0604020202020204" pitchFamily="34" charset="0"/>
                <a:ea typeface="Times New Roman" panose="02020603050405020304" pitchFamily="18" charset="0"/>
                <a:cs typeface="Arial" panose="020B0604020202020204" pitchFamily="34" charset="0"/>
              </a:rPr>
              <a:t>GÓC LƯỢNG GIÁC</a:t>
            </a:r>
            <a:endParaRPr lang="en-US" sz="6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7" name="Picture 16"/>
          <p:cNvPicPr>
            <a:picLocks noChangeAspect="1"/>
          </p:cNvPicPr>
          <p:nvPr/>
        </p:nvPicPr>
        <p:blipFill>
          <a:blip r:embed="rId5"/>
          <a:stretch>
            <a:fillRect/>
          </a:stretch>
        </p:blipFill>
        <p:spPr>
          <a:xfrm>
            <a:off x="12268200" y="1333500"/>
            <a:ext cx="3682749" cy="7487520"/>
          </a:xfrm>
          <a:prstGeom prst="rect">
            <a:avLst/>
          </a:prstGeom>
        </p:spPr>
      </p:pic>
      <p:pic>
        <p:nvPicPr>
          <p:cNvPr id="18" name="Picture 17"/>
          <p:cNvPicPr>
            <a:picLocks noChangeAspect="1"/>
          </p:cNvPicPr>
          <p:nvPr/>
        </p:nvPicPr>
        <p:blipFill>
          <a:blip r:embed="rId6"/>
          <a:stretch>
            <a:fillRect/>
          </a:stretch>
        </p:blipFill>
        <p:spPr>
          <a:xfrm>
            <a:off x="1752601" y="7307225"/>
            <a:ext cx="1826190" cy="1768548"/>
          </a:xfrm>
          <a:prstGeom prst="rect">
            <a:avLst/>
          </a:prstGeom>
        </p:spPr>
      </p:pic>
    </p:spTree>
    <p:extLst>
      <p:ext uri="{BB962C8B-B14F-4D97-AF65-F5344CB8AC3E}">
        <p14:creationId xmlns:p14="http://schemas.microsoft.com/office/powerpoint/2010/main" val="35837793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p:cNvPicPr>
          <p:nvPr/>
        </p:nvPicPr>
        <p:blipFill>
          <a:blip r:embed="rId2"/>
          <a:srcRect t="43749"/>
          <a:stretch>
            <a:fillRect/>
          </a:stretch>
        </p:blipFill>
        <p:spPr>
          <a:xfrm>
            <a:off x="-11243" y="-23110"/>
            <a:ext cx="18288000" cy="10287000"/>
          </a:xfrm>
          <a:prstGeom prst="rect">
            <a:avLst/>
          </a:prstGeom>
        </p:spPr>
      </p:pic>
      <p:grpSp>
        <p:nvGrpSpPr>
          <p:cNvPr id="16" name="Group 15"/>
          <p:cNvGrpSpPr/>
          <p:nvPr/>
        </p:nvGrpSpPr>
        <p:grpSpPr>
          <a:xfrm>
            <a:off x="1292656" y="485804"/>
            <a:ext cx="4574744" cy="1152496"/>
            <a:chOff x="6841694" y="431021"/>
            <a:chExt cx="4574744" cy="1152496"/>
          </a:xfrm>
        </p:grpSpPr>
        <p:sp>
          <p:nvSpPr>
            <p:cNvPr id="17" name="Rounded Rectangle 16"/>
            <p:cNvSpPr/>
            <p:nvPr/>
          </p:nvSpPr>
          <p:spPr>
            <a:xfrm>
              <a:off x="6841694" y="431021"/>
              <a:ext cx="4425088" cy="1152496"/>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7147810" y="431021"/>
              <a:ext cx="4268628" cy="1131079"/>
            </a:xfrm>
            <a:prstGeom prst="rect">
              <a:avLst/>
            </a:prstGeom>
            <a:noFill/>
            <a:ln>
              <a:noFill/>
            </a:ln>
          </p:spPr>
          <p:style>
            <a:lnRef idx="3">
              <a:schemeClr val="lt1"/>
            </a:lnRef>
            <a:fillRef idx="1">
              <a:schemeClr val="accent6"/>
            </a:fillRef>
            <a:effectRef idx="1">
              <a:schemeClr val="accent6"/>
            </a:effectRef>
            <a:fontRef idx="minor">
              <a:schemeClr val="lt1"/>
            </a:fontRef>
          </p:style>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mn-cs"/>
                </a:rPr>
                <a:t>LUYỆN TẬP 8</a:t>
              </a:r>
              <a:endParaRPr kumimoji="0" lang="en-US" sz="45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mc:AlternateContent xmlns:mc="http://schemas.openxmlformats.org/markup-compatibility/2006" xmlns:a14="http://schemas.microsoft.com/office/drawing/2010/main">
        <mc:Choice Requires="a14">
          <p:sp>
            <p:nvSpPr>
              <p:cNvPr id="19" name="TextBox 18"/>
              <p:cNvSpPr txBox="1"/>
              <p:nvPr/>
            </p:nvSpPr>
            <p:spPr>
              <a:xfrm>
                <a:off x="1298081" y="1738782"/>
                <a:ext cx="4653731" cy="4166718"/>
              </a:xfrm>
              <a:prstGeom prst="rect">
                <a:avLst/>
              </a:prstGeom>
              <a:noFill/>
            </p:spPr>
            <p:txBody>
              <a:bodyPr wrap="square" rtlCol="0">
                <a:spAutoFit/>
              </a:bodyPr>
              <a:lstStyle/>
              <a:p>
                <a:pPr lvl="0">
                  <a:lnSpc>
                    <a:spcPct val="200000"/>
                  </a:lnSpc>
                  <a:defRPr/>
                </a:pPr>
                <a:r>
                  <a:rPr lang="en-US" sz="4000">
                    <a:solidFill>
                      <a:srgbClr val="000000"/>
                    </a:solidFill>
                    <a:latin typeface="OpenSans"/>
                  </a:rPr>
                  <a:t>Tính:  </a:t>
                </a:r>
              </a:p>
              <a:p>
                <a:pPr lvl="0">
                  <a:lnSpc>
                    <a:spcPct val="200000"/>
                  </a:lnSpc>
                  <a:defRPr/>
                </a:pPr>
                <a:r>
                  <a:rPr lang="en-US" sz="4000">
                    <a:solidFill>
                      <a:srgbClr val="000000"/>
                    </a:solidFill>
                    <a:latin typeface="OpenSans"/>
                  </a:rPr>
                  <a:t>a) </a:t>
                </a:r>
                <a:r>
                  <a:rPr lang="en-US" sz="4000">
                    <a:ea typeface="Cambria Math" panose="02040503050406030204" pitchFamily="18" charset="0"/>
                    <a:cs typeface="Times New Roman" panose="02020603050405020304" pitchFamily="18" charset="0"/>
                  </a:rPr>
                  <a:t> </a:t>
                </a:r>
                <a14:m>
                  <m:oMath xmlns:m="http://schemas.openxmlformats.org/officeDocument/2006/math">
                    <m:r>
                      <a:rPr lang="en-US" sz="4000" i="1">
                        <a:latin typeface="Cambria Math" panose="02040503050406030204" pitchFamily="18" charset="0"/>
                        <a:ea typeface="Cambria Math" panose="02040503050406030204" pitchFamily="18" charset="0"/>
                        <a:cs typeface="Times New Roman" panose="02020603050405020304" pitchFamily="18" charset="0"/>
                      </a:rPr>
                      <m:t>𝑠𝑖𝑛</m:t>
                    </m:r>
                    <m:r>
                      <a:rPr lang="en-US" sz="4000" i="1">
                        <a:latin typeface="Cambria Math" panose="02040503050406030204" pitchFamily="18" charset="0"/>
                        <a:ea typeface="Times New Roman" panose="02020603050405020304" pitchFamily="18" charset="0"/>
                        <a:cs typeface="Times New Roman" panose="02020603050405020304" pitchFamily="18" charset="0"/>
                      </a:rPr>
                      <m:t> </m:t>
                    </m:r>
                    <m:r>
                      <a:rPr lang="en-US" sz="4000" i="1">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i="1">
                            <a:latin typeface="Cambria Math" panose="02040503050406030204" pitchFamily="18" charset="0"/>
                            <a:ea typeface="Cambria Math" panose="02040503050406030204" pitchFamily="18" charset="0"/>
                            <a:cs typeface="Times New Roman" panose="02020603050405020304" pitchFamily="18" charset="0"/>
                          </a:rPr>
                          <m:t>675</m:t>
                        </m:r>
                      </m:e>
                      <m:sup>
                        <m:r>
                          <a:rPr lang="en-US" sz="4000" i="1">
                            <a:latin typeface="Cambria Math" panose="02040503050406030204" pitchFamily="18" charset="0"/>
                            <a:ea typeface="Cambria Math" panose="02040503050406030204" pitchFamily="18" charset="0"/>
                            <a:cs typeface="Times New Roman" panose="02020603050405020304" pitchFamily="18" charset="0"/>
                          </a:rPr>
                          <m:t>𝑜</m:t>
                        </m:r>
                      </m:sup>
                    </m:sSup>
                    <m:r>
                      <a:rPr lang="en-US" sz="4000" i="1">
                        <a:latin typeface="Cambria Math" panose="02040503050406030204" pitchFamily="18" charset="0"/>
                        <a:ea typeface="Cambria Math" panose="02040503050406030204" pitchFamily="18" charset="0"/>
                        <a:cs typeface="Times New Roman" panose="02020603050405020304" pitchFamily="18" charset="0"/>
                      </a:rPr>
                      <m:t>)</m:t>
                    </m:r>
                    <m:r>
                      <a:rPr lang="en-US" sz="4000" i="1">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solidFill>
                      <a:srgbClr val="000000"/>
                    </a:solidFill>
                    <a:latin typeface="OpenSans"/>
                  </a:rPr>
                  <a:t>     </a:t>
                </a:r>
              </a:p>
              <a:p>
                <a:pPr lvl="0">
                  <a:lnSpc>
                    <a:spcPct val="200000"/>
                  </a:lnSpc>
                  <a:defRPr/>
                </a:pPr>
                <a:r>
                  <a:rPr lang="en-US" sz="4000">
                    <a:solidFill>
                      <a:srgbClr val="000000"/>
                    </a:solidFill>
                    <a:latin typeface="OpenSans"/>
                  </a:rPr>
                  <a:t>b) </a:t>
                </a:r>
                <a14:m>
                  <m:oMath xmlns:m="http://schemas.openxmlformats.org/officeDocument/2006/math">
                    <m:r>
                      <a:rPr lang="en-US" sz="4000" i="1">
                        <a:latin typeface="Cambria Math" panose="02040503050406030204" pitchFamily="18" charset="0"/>
                        <a:ea typeface="Cambria Math" panose="02040503050406030204" pitchFamily="18" charset="0"/>
                        <a:cs typeface="Times New Roman" panose="02020603050405020304" pitchFamily="18" charset="0"/>
                      </a:rPr>
                      <m:t>𝑡𝑎𝑛</m:t>
                    </m:r>
                    <m:r>
                      <a:rPr lang="en-US" sz="4000" i="1">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000" i="1">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4000" i="1">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latin typeface="Cambria Math" panose="02040503050406030204" pitchFamily="18" charset="0"/>
                                <a:ea typeface="Cambria Math" panose="02040503050406030204" pitchFamily="18" charset="0"/>
                                <a:cs typeface="Times New Roman" panose="02020603050405020304" pitchFamily="18" charset="0"/>
                              </a:rPr>
                              <m:t>15</m:t>
                            </m:r>
                            <m:r>
                              <a:rPr lang="en-US" sz="4000" i="1">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latin typeface="Cambria Math" panose="02040503050406030204" pitchFamily="18" charset="0"/>
                                <a:ea typeface="Cambria Math" panose="02040503050406030204" pitchFamily="18" charset="0"/>
                                <a:cs typeface="Times New Roman" panose="02020603050405020304" pitchFamily="18" charset="0"/>
                              </a:rPr>
                              <m:t>4</m:t>
                            </m:r>
                          </m:den>
                        </m:f>
                      </m:e>
                    </m:d>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1298081" y="1738782"/>
                <a:ext cx="4653731" cy="4166718"/>
              </a:xfrm>
              <a:prstGeom prst="rect">
                <a:avLst/>
              </a:prstGeom>
              <a:blipFill>
                <a:blip r:embed="rId3"/>
                <a:stretch>
                  <a:fillRect l="-4718" b="-1462"/>
                </a:stretch>
              </a:blipFill>
            </p:spPr>
            <p:txBody>
              <a:bodyPr/>
              <a:lstStyle/>
              <a:p>
                <a:r>
                  <a:rPr lang="en-US">
                    <a:noFill/>
                  </a:rPr>
                  <a:t> </a:t>
                </a:r>
              </a:p>
            </p:txBody>
          </p:sp>
        </mc:Fallback>
      </mc:AlternateContent>
      <p:sp>
        <p:nvSpPr>
          <p:cNvPr id="21" name="Oval Callout 20"/>
          <p:cNvSpPr/>
          <p:nvPr/>
        </p:nvSpPr>
        <p:spPr>
          <a:xfrm>
            <a:off x="11296007" y="1638300"/>
            <a:ext cx="1769322" cy="95846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p:cNvPicPr>
            <a:picLocks noChangeAspect="1"/>
          </p:cNvPicPr>
          <p:nvPr/>
        </p:nvPicPr>
        <p:blipFill>
          <a:blip r:embed="rId4"/>
          <a:stretch>
            <a:fillRect/>
          </a:stretch>
        </p:blipFill>
        <p:spPr>
          <a:xfrm>
            <a:off x="15544800" y="190500"/>
            <a:ext cx="1383998" cy="1199228"/>
          </a:xfrm>
          <a:prstGeom prst="rect">
            <a:avLst/>
          </a:prstGeom>
        </p:spPr>
      </p:pic>
      <p:pic>
        <p:nvPicPr>
          <p:cNvPr id="4" name="Picture 3"/>
          <p:cNvPicPr>
            <a:picLocks noChangeAspect="1"/>
          </p:cNvPicPr>
          <p:nvPr/>
        </p:nvPicPr>
        <p:blipFill>
          <a:blip r:embed="rId5"/>
          <a:stretch>
            <a:fillRect/>
          </a:stretch>
        </p:blipFill>
        <p:spPr>
          <a:xfrm>
            <a:off x="16673556" y="655858"/>
            <a:ext cx="1102583" cy="1278769"/>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7786140" y="3110845"/>
                <a:ext cx="9144000" cy="1118255"/>
              </a:xfrm>
              <a:prstGeom prst="rect">
                <a:avLst/>
              </a:prstGeom>
            </p:spPr>
            <p:txBody>
              <a:bodyPr>
                <a:spAutoFit/>
              </a:bodyPr>
              <a:lstStyle/>
              <a:p>
                <a:pPr algn="just">
                  <a:lnSpc>
                    <a:spcPct val="150000"/>
                  </a:lnSpc>
                  <a:spcAft>
                    <a:spcPts val="800"/>
                  </a:spcAft>
                </a:pPr>
                <a:r>
                  <a:rPr lang="en-US" sz="4000">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675</m:t>
                        </m:r>
                      </m:e>
                      <m:sup>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𝑜</m:t>
                        </m:r>
                      </m:sup>
                    </m:sSup>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45</m:t>
                        </m:r>
                      </m:e>
                      <m:sup>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𝑜</m:t>
                        </m:r>
                      </m:sup>
                    </m:sSup>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2</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360</m:t>
                        </m:r>
                      </m:e>
                      <m:sup>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𝑜</m:t>
                        </m:r>
                      </m:sup>
                    </m:sSup>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7786140" y="3110845"/>
                <a:ext cx="9144000" cy="1118255"/>
              </a:xfrm>
              <a:prstGeom prst="rect">
                <a:avLst/>
              </a:prstGeom>
              <a:blipFill>
                <a:blip r:embed="rId6"/>
                <a:stretch>
                  <a:fillRect l="-2333" b="-3261"/>
                </a:stretch>
              </a:blipFill>
            </p:spPr>
            <p:txBody>
              <a:bodyPr/>
              <a:lstStyle/>
              <a:p>
                <a:r>
                  <a:rPr lang="en-US">
                    <a:noFill/>
                  </a:rPr>
                  <a:t> </a:t>
                </a:r>
              </a:p>
            </p:txBody>
          </p:sp>
        </mc:Fallback>
      </mc:AlternateContent>
      <p:cxnSp>
        <p:nvCxnSpPr>
          <p:cNvPr id="8" name="Straight Connector 7"/>
          <p:cNvCxnSpPr/>
          <p:nvPr/>
        </p:nvCxnSpPr>
        <p:spPr>
          <a:xfrm>
            <a:off x="6629400" y="2247900"/>
            <a:ext cx="0" cy="739140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7"/>
          <a:stretch>
            <a:fillRect/>
          </a:stretch>
        </p:blipFill>
        <p:spPr>
          <a:xfrm>
            <a:off x="6256982" y="1813595"/>
            <a:ext cx="744835" cy="1117253"/>
          </a:xfrm>
          <a:prstGeom prst="rect">
            <a:avLst/>
          </a:prstGeom>
        </p:spPr>
      </p:pic>
      <mc:AlternateContent xmlns:mc="http://schemas.openxmlformats.org/markup-compatibility/2006" xmlns:a14="http://schemas.microsoft.com/office/drawing/2010/main">
        <mc:Choice Requires="a14">
          <p:sp>
            <p:nvSpPr>
              <p:cNvPr id="10" name="Rectangle 9"/>
              <p:cNvSpPr/>
              <p:nvPr/>
            </p:nvSpPr>
            <p:spPr>
              <a:xfrm>
                <a:off x="11277600" y="4291521"/>
                <a:ext cx="3635418" cy="138537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𝑠𝑖𝑛</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45</m:t>
                          </m:r>
                        </m:e>
                        <m:sup>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𝑜</m:t>
                          </m:r>
                        </m:sup>
                      </m:sSup>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e>
                          </m:rad>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lang="en-US"/>
              </a:p>
            </p:txBody>
          </p:sp>
        </mc:Choice>
        <mc:Fallback xmlns="">
          <p:sp>
            <p:nvSpPr>
              <p:cNvPr id="10" name="Rectangle 9"/>
              <p:cNvSpPr>
                <a:spLocks noRot="1" noChangeAspect="1" noMove="1" noResize="1" noEditPoints="1" noAdjustHandles="1" noChangeArrowheads="1" noChangeShapeType="1" noTextEdit="1"/>
              </p:cNvSpPr>
              <p:nvPr/>
            </p:nvSpPr>
            <p:spPr>
              <a:xfrm>
                <a:off x="11277600" y="4291521"/>
                <a:ext cx="3635418" cy="1385379"/>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7504665" y="5600700"/>
                <a:ext cx="9144000" cy="2269532"/>
              </a:xfrm>
              <a:prstGeom prst="rect">
                <a:avLst/>
              </a:prstGeom>
            </p:spPr>
            <p:txBody>
              <a:bodyPr>
                <a:spAutoFit/>
              </a:bodyPr>
              <a:lstStyle/>
              <a:p>
                <a:pPr lvl="0" algn="just">
                  <a:lnSpc>
                    <a:spcPct val="150000"/>
                  </a:lnSpc>
                  <a:spcAft>
                    <a:spcPts val="800"/>
                  </a:spcAft>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𝑡𝑎𝑛</m:t>
                      </m:r>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15</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e>
                      </m:d>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𝑡𝑎𝑛</m:t>
                      </m:r>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e>
                      </m:d>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oMath>
                  </m:oMathPara>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7504665" y="5600700"/>
                <a:ext cx="9144000" cy="2269532"/>
              </a:xfrm>
              <a:prstGeom prst="rect">
                <a:avLst/>
              </a:prstGeom>
              <a:blipFill>
                <a:blip r:embed="rId9"/>
                <a:stretch>
                  <a:fillRect/>
                </a:stretch>
              </a:blipFill>
            </p:spPr>
            <p:txBody>
              <a:bodyPr/>
              <a:lstStyle/>
              <a:p>
                <a:r>
                  <a:rPr lang="en-US">
                    <a:noFill/>
                  </a:rPr>
                  <a:t> </a:t>
                </a:r>
              </a:p>
            </p:txBody>
          </p:sp>
        </mc:Fallback>
      </mc:AlternateContent>
      <p:sp>
        <p:nvSpPr>
          <p:cNvPr id="12" name="Rectangle 11"/>
          <p:cNvSpPr/>
          <p:nvPr/>
        </p:nvSpPr>
        <p:spPr>
          <a:xfrm>
            <a:off x="7846102" y="6586006"/>
            <a:ext cx="784189" cy="707886"/>
          </a:xfrm>
          <a:prstGeom prst="rect">
            <a:avLst/>
          </a:prstGeom>
        </p:spPr>
        <p:txBody>
          <a:bodyPr wrap="none">
            <a:spAutoFit/>
          </a:bodyPr>
          <a:lstStyle/>
          <a:p>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b) </a:t>
            </a:r>
            <a:endParaRPr lang="en-US"/>
          </a:p>
        </p:txBody>
      </p:sp>
      <mc:AlternateContent xmlns:mc="http://schemas.openxmlformats.org/markup-compatibility/2006" xmlns:a14="http://schemas.microsoft.com/office/drawing/2010/main">
        <mc:Choice Requires="a14">
          <p:sp>
            <p:nvSpPr>
              <p:cNvPr id="20" name="Rectangle 19"/>
              <p:cNvSpPr/>
              <p:nvPr/>
            </p:nvSpPr>
            <p:spPr>
              <a:xfrm>
                <a:off x="11177758" y="7418156"/>
                <a:ext cx="3987502" cy="1763944"/>
              </a:xfrm>
              <a:prstGeom prst="rect">
                <a:avLst/>
              </a:prstGeom>
            </p:spPr>
            <p:txBody>
              <a:bodyPr wrap="none">
                <a:spAutoFit/>
              </a:bodyPr>
              <a:lstStyle/>
              <a:p>
                <a:pPr lvl="0" algn="just">
                  <a:lnSpc>
                    <a:spcPct val="150000"/>
                  </a:lnSpc>
                  <a:spcAft>
                    <a:spcPts val="800"/>
                  </a:spcAft>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𝑡𝑎𝑛</m:t>
                      </m:r>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oMath>
                  </m:oMathPara>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11177758" y="7418156"/>
                <a:ext cx="3987502" cy="1763944"/>
              </a:xfrm>
              <a:prstGeom prst="rect">
                <a:avLst/>
              </a:prstGeom>
              <a:blipFill>
                <a:blip r:embed="rId10"/>
                <a:stretch>
                  <a:fillRect/>
                </a:stretch>
              </a:blipFill>
            </p:spPr>
            <p:txBody>
              <a:bodyPr/>
              <a:lstStyle/>
              <a:p>
                <a:r>
                  <a:rPr lang="en-US">
                    <a:noFill/>
                  </a:rPr>
                  <a:t> </a:t>
                </a:r>
              </a:p>
            </p:txBody>
          </p:sp>
        </mc:Fallback>
      </mc:AlternateContent>
      <p:pic>
        <p:nvPicPr>
          <p:cNvPr id="25" name="Picture 24"/>
          <p:cNvPicPr>
            <a:picLocks noChangeAspect="1"/>
          </p:cNvPicPr>
          <p:nvPr/>
        </p:nvPicPr>
        <p:blipFill>
          <a:blip r:embed="rId11"/>
          <a:stretch>
            <a:fillRect/>
          </a:stretch>
        </p:blipFill>
        <p:spPr>
          <a:xfrm flipH="1">
            <a:off x="2368783" y="7412535"/>
            <a:ext cx="2272834" cy="2184896"/>
          </a:xfrm>
          <a:prstGeom prst="rect">
            <a:avLst/>
          </a:prstGeom>
        </p:spPr>
      </p:pic>
    </p:spTree>
    <p:extLst>
      <p:ext uri="{BB962C8B-B14F-4D97-AF65-F5344CB8AC3E}">
        <p14:creationId xmlns:p14="http://schemas.microsoft.com/office/powerpoint/2010/main" val="179152015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anim calcmode="lin" valueType="num">
                                      <p:cBhvr>
                                        <p:cTn id="18" dur="500" fill="hold"/>
                                        <p:tgtEl>
                                          <p:spTgt spid="25"/>
                                        </p:tgtEl>
                                        <p:attrNameLst>
                                          <p:attrName>ppt_x</p:attrName>
                                        </p:attrNameLst>
                                      </p:cBhvr>
                                      <p:tavLst>
                                        <p:tav tm="0">
                                          <p:val>
                                            <p:strVal val="#ppt_x"/>
                                          </p:val>
                                        </p:tav>
                                        <p:tav tm="100000">
                                          <p:val>
                                            <p:strVal val="#ppt_x"/>
                                          </p:val>
                                        </p:tav>
                                      </p:tavLst>
                                    </p:anim>
                                    <p:anim calcmode="lin" valueType="num">
                                      <p:cBhvr>
                                        <p:cTn id="1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up)">
                                      <p:cBhvr>
                                        <p:cTn id="24" dur="500"/>
                                        <p:tgtEl>
                                          <p:spTgt spid="21"/>
                                        </p:tgtEl>
                                      </p:cBhvr>
                                    </p:animEffect>
                                  </p:childTnLst>
                                </p:cTn>
                              </p:par>
                              <p:par>
                                <p:cTn id="25" presetID="22" presetClass="entr" presetSubtype="1"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randombar(horizontal)">
                                      <p:cBhvr>
                                        <p:cTn id="32" dur="500"/>
                                        <p:tgtEl>
                                          <p:spTgt spid="6"/>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randombar(horizont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animBg="1"/>
      <p:bldP spid="6" grpId="0"/>
      <p:bldP spid="10" grpId="0"/>
      <p:bldP spid="11" grpId="0"/>
      <p:bldP spid="2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11243" y="-23110"/>
            <a:ext cx="18288000" cy="10287000"/>
          </a:xfrm>
          <a:prstGeom prst="rect">
            <a:avLst/>
          </a:prstGeom>
        </p:spPr>
      </p:pic>
      <p:sp>
        <p:nvSpPr>
          <p:cNvPr id="16" name="Freeform 16"/>
          <p:cNvSpPr/>
          <p:nvPr/>
        </p:nvSpPr>
        <p:spPr>
          <a:xfrm rot="16200000">
            <a:off x="16421102" y="8610599"/>
            <a:ext cx="457197" cy="2057400"/>
          </a:xfrm>
          <a:custGeom>
            <a:avLst/>
            <a:gdLst/>
            <a:ahLst/>
            <a:cxnLst/>
            <a:rect l="l" t="t" r="r" b="b"/>
            <a:pathLst>
              <a:path w="930771" h="4254952">
                <a:moveTo>
                  <a:pt x="0" y="0"/>
                </a:moveTo>
                <a:lnTo>
                  <a:pt x="930771" y="0"/>
                </a:lnTo>
                <a:lnTo>
                  <a:pt x="930771" y="4254951"/>
                </a:lnTo>
                <a:lnTo>
                  <a:pt x="0" y="42549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8" name="Group 17"/>
          <p:cNvGrpSpPr/>
          <p:nvPr/>
        </p:nvGrpSpPr>
        <p:grpSpPr>
          <a:xfrm>
            <a:off x="6781800" y="495300"/>
            <a:ext cx="4425088" cy="1152496"/>
            <a:chOff x="6841694" y="431021"/>
            <a:chExt cx="4425088" cy="1152496"/>
          </a:xfrm>
        </p:grpSpPr>
        <p:sp>
          <p:nvSpPr>
            <p:cNvPr id="19" name="Rounded Rectangle 18"/>
            <p:cNvSpPr/>
            <p:nvPr/>
          </p:nvSpPr>
          <p:spPr>
            <a:xfrm>
              <a:off x="6841694" y="431021"/>
              <a:ext cx="4425088" cy="1152496"/>
            </a:xfrm>
            <a:prstGeom prst="roundRect">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7147810" y="431021"/>
              <a:ext cx="3810056" cy="1131079"/>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mn-cs"/>
                </a:rPr>
                <a:t>VẬN DỤNG 2</a:t>
              </a:r>
              <a:endParaRPr kumimoji="0" lang="en-US" sz="45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mc:AlternateContent xmlns:mc="http://schemas.openxmlformats.org/markup-compatibility/2006" xmlns:a14="http://schemas.microsoft.com/office/drawing/2010/main">
        <mc:Choice Requires="a14">
          <p:sp>
            <p:nvSpPr>
              <p:cNvPr id="21" name="Rectangle 20"/>
              <p:cNvSpPr/>
              <p:nvPr/>
            </p:nvSpPr>
            <p:spPr>
              <a:xfrm>
                <a:off x="1079211" y="1995690"/>
                <a:ext cx="16065789" cy="7119706"/>
              </a:xfrm>
              <a:prstGeom prst="rect">
                <a:avLst/>
              </a:prstGeom>
            </p:spPr>
            <p:txBody>
              <a:bodyPr wrap="square">
                <a:spAutoFit/>
              </a:bodyPr>
              <a:lstStyle/>
              <a:p>
                <a:pPr algn="just">
                  <a:lnSpc>
                    <a:spcPct val="150000"/>
                  </a:lnSpc>
                </a:pPr>
                <a:r>
                  <a:rPr lang="vi-VN" sz="3800">
                    <a:solidFill>
                      <a:srgbClr val="000000"/>
                    </a:solidFill>
                  </a:rPr>
                  <a:t>Huyết áp của mỗi người thay đổi trong ngày. Giả sử huyết áp trương (tức là áp lực máu lên thành động mạch khi tim giãn ra) của một người nào đó ở trạng thái nghỉ ngơi tại thời điểm </a:t>
                </a:r>
                <a:r>
                  <a:rPr lang="vi-VN" sz="3800" i="1">
                    <a:solidFill>
                      <a:srgbClr val="000000"/>
                    </a:solidFill>
                  </a:rPr>
                  <a:t>t </a:t>
                </a:r>
                <a:r>
                  <a:rPr lang="vi-VN" sz="3800">
                    <a:solidFill>
                      <a:srgbClr val="000000"/>
                    </a:solidFill>
                  </a:rPr>
                  <a:t>được cho bởi công thức:</a:t>
                </a:r>
                <a:endParaRPr lang="en-US" sz="3800">
                  <a:solidFill>
                    <a:srgbClr val="000000"/>
                  </a:solidFill>
                </a:endParaRPr>
              </a:p>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ea typeface="Times New Roman" panose="02020603050405020304" pitchFamily="18" charset="0"/>
                          <a:cs typeface="Arial" panose="020B0604020202020204" pitchFamily="34" charset="0"/>
                        </a:rPr>
                        <m:t>𝐵</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𝑡</m:t>
                      </m:r>
                      <m:r>
                        <a:rPr lang="en-US" sz="4000" i="1" smtClean="0">
                          <a:latin typeface="Cambria Math" panose="02040503050406030204" pitchFamily="18" charset="0"/>
                          <a:ea typeface="Times New Roman" panose="02020603050405020304" pitchFamily="18" charset="0"/>
                          <a:cs typeface="Arial" panose="020B0604020202020204" pitchFamily="34" charset="0"/>
                        </a:rPr>
                        <m:t>) = 80+7</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r>
                            <a:rPr lang="en-US" sz="4000" b="0" i="1" smtClean="0">
                              <a:effectLst/>
                              <a:latin typeface="Cambria Math" panose="02040503050406030204" pitchFamily="18" charset="0"/>
                              <a:ea typeface="Cambria Math" panose="02040503050406030204" pitchFamily="18" charset="0"/>
                              <a:cs typeface="Times New Roman" panose="02020603050405020304" pitchFamily="18" charset="0"/>
                            </a:rPr>
                            <m:t>𝑡</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12</m:t>
                          </m:r>
                        </m:den>
                      </m:f>
                    </m:oMath>
                  </m:oMathPara>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vi-VN" sz="3800">
                    <a:solidFill>
                      <a:srgbClr val="000000"/>
                    </a:solidFill>
                  </a:rPr>
                  <a:t>Trong đó </a:t>
                </a:r>
                <a:r>
                  <a:rPr lang="vi-VN" sz="3800" i="1">
                    <a:solidFill>
                      <a:srgbClr val="000000"/>
                    </a:solidFill>
                  </a:rPr>
                  <a:t>t </a:t>
                </a:r>
                <a:r>
                  <a:rPr lang="vi-VN" sz="3800">
                    <a:solidFill>
                      <a:srgbClr val="000000"/>
                    </a:solidFill>
                  </a:rPr>
                  <a:t>là số giờ tính từ lúc nửa đêm và </a:t>
                </a:r>
                <a14:m>
                  <m:oMath xmlns:m="http://schemas.openxmlformats.org/officeDocument/2006/math">
                    <m:r>
                      <a:rPr lang="vi-VN" sz="3800" i="1" smtClean="0">
                        <a:solidFill>
                          <a:srgbClr val="000000"/>
                        </a:solidFill>
                        <a:latin typeface="Cambria Math" panose="02040503050406030204" pitchFamily="18" charset="0"/>
                      </a:rPr>
                      <m:t>𝐵</m:t>
                    </m:r>
                    <m:r>
                      <a:rPr lang="vi-VN" sz="3800" i="1" smtClean="0">
                        <a:solidFill>
                          <a:srgbClr val="000000"/>
                        </a:solidFill>
                        <a:latin typeface="Cambria Math" panose="02040503050406030204" pitchFamily="18" charset="0"/>
                      </a:rPr>
                      <m:t>(</m:t>
                    </m:r>
                    <m:r>
                      <a:rPr lang="vi-VN" sz="3800" i="1" smtClean="0">
                        <a:solidFill>
                          <a:srgbClr val="000000"/>
                        </a:solidFill>
                        <a:latin typeface="Cambria Math" panose="02040503050406030204" pitchFamily="18" charset="0"/>
                      </a:rPr>
                      <m:t>𝑡</m:t>
                    </m:r>
                    <m:r>
                      <a:rPr lang="vi-VN" sz="3800" i="1" smtClean="0">
                        <a:solidFill>
                          <a:srgbClr val="000000"/>
                        </a:solidFill>
                        <a:latin typeface="Cambria Math" panose="02040503050406030204" pitchFamily="18" charset="0"/>
                      </a:rPr>
                      <m:t>)</m:t>
                    </m:r>
                  </m:oMath>
                </a14:m>
                <a:r>
                  <a:rPr lang="vi-VN" sz="3800">
                    <a:solidFill>
                      <a:srgbClr val="000000"/>
                    </a:solidFill>
                  </a:rPr>
                  <a:t> tính bằng mmHg (milimét thủy ngân). Tìm huyết áp tâm trương của người này vào cá thời điểm sau:</a:t>
                </a:r>
              </a:p>
              <a:p>
                <a:pPr algn="just">
                  <a:lnSpc>
                    <a:spcPct val="150000"/>
                  </a:lnSpc>
                </a:pPr>
                <a:r>
                  <a:rPr lang="vi-VN" sz="3800">
                    <a:solidFill>
                      <a:srgbClr val="000000"/>
                    </a:solidFill>
                  </a:rPr>
                  <a:t>a) 6 giờ sang</a:t>
                </a:r>
                <a:r>
                  <a:rPr lang="en-US" sz="3800">
                    <a:solidFill>
                      <a:srgbClr val="000000"/>
                    </a:solidFill>
                  </a:rPr>
                  <a:t>; </a:t>
                </a:r>
                <a:r>
                  <a:rPr lang="vi-VN" sz="3800">
                    <a:solidFill>
                      <a:srgbClr val="000000"/>
                    </a:solidFill>
                  </a:rPr>
                  <a:t> </a:t>
                </a:r>
                <a:r>
                  <a:rPr lang="en-US" sz="3800">
                    <a:solidFill>
                      <a:srgbClr val="000000"/>
                    </a:solidFill>
                  </a:rPr>
                  <a:t>     </a:t>
                </a:r>
                <a:r>
                  <a:rPr lang="vi-VN" sz="3800">
                    <a:solidFill>
                      <a:srgbClr val="000000"/>
                    </a:solidFill>
                  </a:rPr>
                  <a:t>b) 10 giờ 30 phút sáng;    </a:t>
                </a:r>
                <a:r>
                  <a:rPr lang="en-US" sz="3800">
                    <a:solidFill>
                      <a:srgbClr val="000000"/>
                    </a:solidFill>
                  </a:rPr>
                  <a:t> </a:t>
                </a:r>
                <a:r>
                  <a:rPr lang="vi-VN" sz="3800">
                    <a:solidFill>
                      <a:srgbClr val="000000"/>
                    </a:solidFill>
                  </a:rPr>
                  <a:t> c) 12 giờ trưa</a:t>
                </a:r>
                <a:r>
                  <a:rPr lang="en-US" sz="3800">
                    <a:solidFill>
                      <a:srgbClr val="000000"/>
                    </a:solidFill>
                  </a:rPr>
                  <a:t>;</a:t>
                </a:r>
                <a:r>
                  <a:rPr lang="vi-VN" sz="3800">
                    <a:solidFill>
                      <a:srgbClr val="000000"/>
                    </a:solidFill>
                  </a:rPr>
                  <a:t>   </a:t>
                </a:r>
                <a:r>
                  <a:rPr lang="en-US" sz="3800">
                    <a:solidFill>
                      <a:srgbClr val="000000"/>
                    </a:solidFill>
                  </a:rPr>
                  <a:t> </a:t>
                </a:r>
                <a:r>
                  <a:rPr lang="vi-VN" sz="3800">
                    <a:solidFill>
                      <a:srgbClr val="000000"/>
                    </a:solidFill>
                  </a:rPr>
                  <a:t>  d) 8 giờ tối</a:t>
                </a:r>
                <a:r>
                  <a:rPr lang="en-US" sz="3800" i="1">
                    <a:solidFill>
                      <a:prstClr val="black"/>
                    </a:solidFill>
                  </a:rPr>
                  <a:t>.</a:t>
                </a:r>
                <a:endParaRPr lang="vi-VN" sz="3800">
                  <a:solidFill>
                    <a:srgbClr val="000000"/>
                  </a:solidFill>
                </a:endParaRPr>
              </a:p>
            </p:txBody>
          </p:sp>
        </mc:Choice>
        <mc:Fallback xmlns="">
          <p:sp>
            <p:nvSpPr>
              <p:cNvPr id="21" name="Rectangle 20"/>
              <p:cNvSpPr>
                <a:spLocks noRot="1" noChangeAspect="1" noMove="1" noResize="1" noEditPoints="1" noAdjustHandles="1" noChangeArrowheads="1" noChangeShapeType="1" noTextEdit="1"/>
              </p:cNvSpPr>
              <p:nvPr/>
            </p:nvSpPr>
            <p:spPr>
              <a:xfrm>
                <a:off x="1079211" y="1995690"/>
                <a:ext cx="16065789" cy="7119706"/>
              </a:xfrm>
              <a:prstGeom prst="rect">
                <a:avLst/>
              </a:prstGeom>
              <a:blipFill>
                <a:blip r:embed="rId11"/>
                <a:stretch>
                  <a:fillRect l="-1252" r="-1214" b="-1284"/>
                </a:stretch>
              </a:blipFill>
            </p:spPr>
            <p:txBody>
              <a:bodyPr/>
              <a:lstStyle/>
              <a:p>
                <a:r>
                  <a:rPr lang="en-US">
                    <a:noFill/>
                  </a:rPr>
                  <a:t> </a:t>
                </a:r>
              </a:p>
            </p:txBody>
          </p:sp>
        </mc:Fallback>
      </mc:AlternateContent>
      <p:pic>
        <p:nvPicPr>
          <p:cNvPr id="3" name="Picture 2"/>
          <p:cNvPicPr>
            <a:picLocks noChangeAspect="1"/>
          </p:cNvPicPr>
          <p:nvPr/>
        </p:nvPicPr>
        <p:blipFill>
          <a:blip r:embed="rId12"/>
          <a:stretch>
            <a:fillRect/>
          </a:stretch>
        </p:blipFill>
        <p:spPr>
          <a:xfrm>
            <a:off x="294256" y="339661"/>
            <a:ext cx="1569909" cy="1482082"/>
          </a:xfrm>
          <a:prstGeom prst="rect">
            <a:avLst/>
          </a:prstGeom>
        </p:spPr>
      </p:pic>
      <p:pic>
        <p:nvPicPr>
          <p:cNvPr id="17" name="Picture 16"/>
          <p:cNvPicPr>
            <a:picLocks noChangeAspect="1"/>
          </p:cNvPicPr>
          <p:nvPr/>
        </p:nvPicPr>
        <p:blipFill>
          <a:blip r:embed="rId13"/>
          <a:stretch>
            <a:fillRect/>
          </a:stretch>
        </p:blipFill>
        <p:spPr>
          <a:xfrm>
            <a:off x="16383000" y="342900"/>
            <a:ext cx="966339" cy="1229133"/>
          </a:xfrm>
          <a:prstGeom prst="rect">
            <a:avLst/>
          </a:prstGeom>
        </p:spPr>
      </p:pic>
    </p:spTree>
    <p:extLst>
      <p:ext uri="{BB962C8B-B14F-4D97-AF65-F5344CB8AC3E}">
        <p14:creationId xmlns:p14="http://schemas.microsoft.com/office/powerpoint/2010/main" val="3555709909"/>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0"/>
            <a:ext cx="18288000" cy="10287000"/>
          </a:xfrm>
          <a:prstGeom prst="rect">
            <a:avLst/>
          </a:prstGeom>
        </p:spPr>
      </p:pic>
      <p:sp>
        <p:nvSpPr>
          <p:cNvPr id="3" name="Freeform 3"/>
          <p:cNvSpPr/>
          <p:nvPr/>
        </p:nvSpPr>
        <p:spPr>
          <a:xfrm rot="21356157">
            <a:off x="1712273" y="764660"/>
            <a:ext cx="10367653" cy="7831300"/>
          </a:xfrm>
          <a:custGeom>
            <a:avLst/>
            <a:gdLst/>
            <a:ahLst/>
            <a:cxnLst/>
            <a:rect l="l" t="t" r="r" b="b"/>
            <a:pathLst>
              <a:path w="5749760" h="4024832">
                <a:moveTo>
                  <a:pt x="0" y="0"/>
                </a:moveTo>
                <a:lnTo>
                  <a:pt x="5749760" y="0"/>
                </a:lnTo>
                <a:lnTo>
                  <a:pt x="5749760" y="4024832"/>
                </a:lnTo>
                <a:lnTo>
                  <a:pt x="0" y="40248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6" name="Rectangle 15"/>
          <p:cNvSpPr/>
          <p:nvPr/>
        </p:nvSpPr>
        <p:spPr>
          <a:xfrm>
            <a:off x="2438400" y="3228964"/>
            <a:ext cx="8642272" cy="1609736"/>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5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LUYỆN</a:t>
            </a:r>
            <a:r>
              <a:rPr kumimoji="0" lang="en-US" sz="7500" b="1" i="0" u="none" strike="noStrike" kern="1200" cap="none" spc="0" normalizeH="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 TẬP</a:t>
            </a:r>
            <a:endParaRPr kumimoji="0" lang="en-US" sz="7500" b="0" i="0" u="none" strike="noStrike" kern="120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17" name="Picture 16"/>
          <p:cNvPicPr>
            <a:picLocks noChangeAspect="1"/>
          </p:cNvPicPr>
          <p:nvPr/>
        </p:nvPicPr>
        <p:blipFill>
          <a:blip r:embed="rId5"/>
          <a:stretch>
            <a:fillRect/>
          </a:stretch>
        </p:blipFill>
        <p:spPr>
          <a:xfrm>
            <a:off x="12700251" y="1257300"/>
            <a:ext cx="3682749" cy="7487520"/>
          </a:xfrm>
          <a:prstGeom prst="rect">
            <a:avLst/>
          </a:prstGeom>
        </p:spPr>
      </p:pic>
      <p:pic>
        <p:nvPicPr>
          <p:cNvPr id="18" name="Picture 17"/>
          <p:cNvPicPr>
            <a:picLocks noChangeAspect="1"/>
          </p:cNvPicPr>
          <p:nvPr/>
        </p:nvPicPr>
        <p:blipFill>
          <a:blip r:embed="rId6"/>
          <a:stretch>
            <a:fillRect/>
          </a:stretch>
        </p:blipFill>
        <p:spPr>
          <a:xfrm>
            <a:off x="1078207" y="7810500"/>
            <a:ext cx="1371599" cy="1328306"/>
          </a:xfrm>
          <a:prstGeom prst="rect">
            <a:avLst/>
          </a:prstGeom>
        </p:spPr>
      </p:pic>
    </p:spTree>
    <p:extLst>
      <p:ext uri="{BB962C8B-B14F-4D97-AF65-F5344CB8AC3E}">
        <p14:creationId xmlns:p14="http://schemas.microsoft.com/office/powerpoint/2010/main" val="22758735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txBox="1"/>
          <p:nvPr/>
        </p:nvSpPr>
        <p:spPr>
          <a:xfrm>
            <a:off x="1757178" y="1220366"/>
            <a:ext cx="14773644" cy="1988345"/>
          </a:xfrm>
          <a:prstGeom prst="rect">
            <a:avLst/>
          </a:prstGeom>
          <a:noFill/>
          <a:ln>
            <a:noFill/>
          </a:ln>
        </p:spPr>
        <p:txBody>
          <a:bodyPr spcFirstLastPara="1" wrap="square" lIns="137138" tIns="68550" rIns="137138" bIns="68550" anchor="b" anchorCtr="0">
            <a:noAutofit/>
          </a:bodyPr>
          <a:lstStyle/>
          <a:p>
            <a:pPr algn="ctr" defTabSz="1371600">
              <a:lnSpc>
                <a:spcPct val="90000"/>
              </a:lnSpc>
              <a:buClr>
                <a:srgbClr val="FFFF66"/>
              </a:buClr>
              <a:buSzPts val="7200"/>
            </a:pPr>
            <a:r>
              <a:rPr lang="vi-VN" sz="10800" b="1" kern="0">
                <a:solidFill>
                  <a:srgbClr val="FFFF66"/>
                </a:solidFill>
                <a:latin typeface="Arial"/>
                <a:ea typeface="Arial"/>
                <a:cs typeface="Arial"/>
                <a:sym typeface="Arial"/>
              </a:rPr>
              <a:t>NGÔI SAO MAY MẮN</a:t>
            </a:r>
            <a:endParaRPr sz="10800" b="1" kern="0">
              <a:solidFill>
                <a:srgbClr val="FFFF66"/>
              </a:solidFill>
              <a:latin typeface="Arial"/>
              <a:ea typeface="Arial"/>
              <a:cs typeface="Arial"/>
              <a:sym typeface="Arial"/>
            </a:endParaRPr>
          </a:p>
        </p:txBody>
      </p:sp>
      <p:sp>
        <p:nvSpPr>
          <p:cNvPr id="4" name="Google Shape;90;p2"/>
          <p:cNvSpPr/>
          <p:nvPr/>
        </p:nvSpPr>
        <p:spPr>
          <a:xfrm>
            <a:off x="2697836" y="4114800"/>
            <a:ext cx="12892325" cy="12344400"/>
          </a:xfrm>
          <a:custGeom>
            <a:avLst/>
            <a:gdLst/>
            <a:ahLst/>
            <a:cxnLst/>
            <a:rect l="l" t="t" r="r" b="b"/>
            <a:pathLst>
              <a:path w="8594883" h="8229600" extrusionOk="0">
                <a:moveTo>
                  <a:pt x="0" y="0"/>
                </a:moveTo>
                <a:lnTo>
                  <a:pt x="8594882" y="0"/>
                </a:lnTo>
                <a:lnTo>
                  <a:pt x="8594882" y="8229600"/>
                </a:lnTo>
                <a:lnTo>
                  <a:pt x="0" y="8229600"/>
                </a:lnTo>
                <a:lnTo>
                  <a:pt x="0" y="0"/>
                </a:lnTo>
                <a:close/>
              </a:path>
            </a:pathLst>
          </a:custGeom>
          <a:blipFill rotWithShape="1">
            <a:blip r:embed="rId3">
              <a:alphaModFix/>
            </a:blip>
            <a:stretch>
              <a:fillRect/>
            </a:stretch>
          </a:blipFill>
          <a:ln>
            <a:noFill/>
          </a:ln>
        </p:spPr>
        <p:txBody>
          <a:bodyPr/>
          <a:lstStyle/>
          <a:p>
            <a:endParaRPr lang="en-US"/>
          </a:p>
        </p:txBody>
      </p:sp>
      <p:sp>
        <p:nvSpPr>
          <p:cNvPr id="5" name="Google Shape;85;p1"/>
          <p:cNvSpPr/>
          <p:nvPr/>
        </p:nvSpPr>
        <p:spPr>
          <a:xfrm>
            <a:off x="6284481" y="3885095"/>
            <a:ext cx="5719038" cy="5181540"/>
          </a:xfrm>
          <a:custGeom>
            <a:avLst/>
            <a:gdLst/>
            <a:ahLst/>
            <a:cxnLst/>
            <a:rect l="l" t="t" r="r" b="b"/>
            <a:pathLst>
              <a:path w="2344441" h="2238941" extrusionOk="0">
                <a:moveTo>
                  <a:pt x="0" y="0"/>
                </a:moveTo>
                <a:lnTo>
                  <a:pt x="2344441" y="0"/>
                </a:lnTo>
                <a:lnTo>
                  <a:pt x="2344441" y="2238942"/>
                </a:lnTo>
                <a:lnTo>
                  <a:pt x="0" y="2238942"/>
                </a:lnTo>
                <a:lnTo>
                  <a:pt x="0" y="0"/>
                </a:lnTo>
                <a:close/>
              </a:path>
            </a:pathLst>
          </a:custGeom>
          <a:blipFill rotWithShape="1">
            <a:blip r:embed="rId4">
              <a:alphaModFix/>
            </a:blip>
            <a:stretch>
              <a:fillRect/>
            </a:stretch>
          </a:blipFill>
          <a:ln>
            <a:noFill/>
          </a:ln>
        </p:spPr>
        <p:txBody>
          <a:bodyPr/>
          <a:lstStyle/>
          <a:p>
            <a:endParaRPr lang="en-US"/>
          </a:p>
        </p:txBody>
      </p:sp>
    </p:spTree>
    <p:extLst>
      <p:ext uri="{BB962C8B-B14F-4D97-AF65-F5344CB8AC3E}">
        <p14:creationId xmlns:p14="http://schemas.microsoft.com/office/powerpoint/2010/main" val="3806842799"/>
      </p:ext>
    </p:extLst>
  </p:cSld>
  <p:clrMapOvr>
    <a:masterClrMapping/>
  </p:clrMapOvr>
  <p:transition spd="med">
    <p:circl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3"/>
          <p:cNvSpPr/>
          <p:nvPr/>
        </p:nvSpPr>
        <p:spPr>
          <a:xfrm>
            <a:off x="1313284" y="713792"/>
            <a:ext cx="15661433" cy="296713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ctr" defTabSz="1371600">
              <a:buClr>
                <a:srgbClr val="000000"/>
              </a:buClr>
            </a:pPr>
            <a:r>
              <a:rPr lang="vi-VN" sz="5400" b="1" kern="0">
                <a:solidFill>
                  <a:srgbClr val="000000"/>
                </a:solidFill>
                <a:latin typeface="Arial"/>
                <a:ea typeface="Arial"/>
                <a:cs typeface="Arial"/>
                <a:sym typeface="Arial"/>
              </a:rPr>
              <a:t>Câu 1.</a:t>
            </a:r>
            <a:r>
              <a:rPr lang="vi-VN" sz="5400" kern="0">
                <a:solidFill>
                  <a:srgbClr val="000000"/>
                </a:solidFill>
                <a:latin typeface="Arial"/>
                <a:ea typeface="Arial"/>
                <a:cs typeface="Arial"/>
                <a:sym typeface="Arial"/>
              </a:rPr>
              <a:t> Giá trị nào sau đây mang dấu dương?</a:t>
            </a:r>
            <a:endParaRPr sz="5400" kern="0">
              <a:solidFill>
                <a:srgbClr val="000000"/>
              </a:solidFill>
              <a:latin typeface="Arial"/>
              <a:ea typeface="Arial"/>
              <a:cs typeface="Arial"/>
              <a:sym typeface="Arial"/>
            </a:endParaRPr>
          </a:p>
        </p:txBody>
      </p:sp>
      <p:sp>
        <p:nvSpPr>
          <p:cNvPr id="102" name="Google Shape;102;p3"/>
          <p:cNvSpPr/>
          <p:nvPr/>
        </p:nvSpPr>
        <p:spPr>
          <a:xfrm>
            <a:off x="1313282" y="4007500"/>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algn="ctr">
              <a:lnSpc>
                <a:spcPct val="150000"/>
              </a:lnSpc>
              <a:spcAft>
                <a:spcPts val="0"/>
              </a:spcAft>
            </a:pPr>
            <a:r>
              <a:rPr lang="en-US" sz="5400">
                <a:solidFill>
                  <a:srgbClr val="000000"/>
                </a:solidFill>
                <a:latin typeface="+mj-lt"/>
                <a:ea typeface="Times New Roman" panose="02020603050405020304" pitchFamily="18" charset="0"/>
                <a:cs typeface="Times New Roman" panose="02020603050405020304" pitchFamily="18" charset="0"/>
              </a:rPr>
              <a:t>A. sin 290°</a:t>
            </a:r>
            <a:endParaRPr lang="en-US" sz="5400">
              <a:effectLst/>
              <a:latin typeface="+mj-lt"/>
              <a:ea typeface="Times New Roman" panose="02020603050405020304" pitchFamily="18" charset="0"/>
            </a:endParaRPr>
          </a:p>
        </p:txBody>
      </p:sp>
      <p:sp>
        <p:nvSpPr>
          <p:cNvPr id="103" name="Google Shape;103;p3"/>
          <p:cNvSpPr/>
          <p:nvPr/>
        </p:nvSpPr>
        <p:spPr>
          <a:xfrm>
            <a:off x="1313282" y="6806683"/>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algn="ctr">
              <a:lnSpc>
                <a:spcPct val="150000"/>
              </a:lnSpc>
              <a:spcAft>
                <a:spcPts val="0"/>
              </a:spcAft>
            </a:pPr>
            <a:r>
              <a:rPr lang="en-US" sz="5400">
                <a:solidFill>
                  <a:srgbClr val="000000"/>
                </a:solidFill>
                <a:ea typeface="Times New Roman" panose="02020603050405020304" pitchFamily="18" charset="0"/>
                <a:cs typeface="Times New Roman" panose="02020603050405020304" pitchFamily="18" charset="0"/>
              </a:rPr>
              <a:t>C. tan 290°</a:t>
            </a:r>
            <a:endParaRPr lang="en-US" sz="5400">
              <a:effectLst/>
              <a:ea typeface="Times New Roman" panose="02020603050405020304" pitchFamily="18" charset="0"/>
            </a:endParaRPr>
          </a:p>
        </p:txBody>
      </p:sp>
      <p:sp>
        <p:nvSpPr>
          <p:cNvPr id="104" name="Google Shape;104;p3"/>
          <p:cNvSpPr/>
          <p:nvPr/>
        </p:nvSpPr>
        <p:spPr>
          <a:xfrm>
            <a:off x="9358609" y="4007500"/>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algn="ctr">
              <a:lnSpc>
                <a:spcPct val="150000"/>
              </a:lnSpc>
              <a:spcAft>
                <a:spcPts val="0"/>
              </a:spcAft>
            </a:pPr>
            <a:r>
              <a:rPr lang="en-US" sz="5400">
                <a:solidFill>
                  <a:srgbClr val="000000"/>
                </a:solidFill>
                <a:latin typeface="+mj-lt"/>
                <a:ea typeface="Times New Roman" panose="02020603050405020304" pitchFamily="18" charset="0"/>
                <a:cs typeface="Times New Roman" panose="02020603050405020304" pitchFamily="18" charset="0"/>
              </a:rPr>
              <a:t>B. cos 290°</a:t>
            </a:r>
            <a:endParaRPr lang="en-US" sz="5400">
              <a:effectLst/>
              <a:latin typeface="+mj-lt"/>
              <a:ea typeface="Times New Roman" panose="02020603050405020304" pitchFamily="18" charset="0"/>
            </a:endParaRPr>
          </a:p>
        </p:txBody>
      </p:sp>
      <p:sp>
        <p:nvSpPr>
          <p:cNvPr id="105" name="Google Shape;105;p3"/>
          <p:cNvSpPr/>
          <p:nvPr/>
        </p:nvSpPr>
        <p:spPr>
          <a:xfrm>
            <a:off x="9358609" y="6806683"/>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algn="ctr">
              <a:lnSpc>
                <a:spcPct val="150000"/>
              </a:lnSpc>
              <a:spcAft>
                <a:spcPts val="0"/>
              </a:spcAft>
            </a:pPr>
            <a:r>
              <a:rPr lang="en-US" sz="5400">
                <a:solidFill>
                  <a:srgbClr val="000000"/>
                </a:solidFill>
                <a:latin typeface="+mj-lt"/>
                <a:ea typeface="Times New Roman" panose="02020603050405020304" pitchFamily="18" charset="0"/>
                <a:cs typeface="Times New Roman" panose="02020603050405020304" pitchFamily="18" charset="0"/>
              </a:rPr>
              <a:t>D. cot 290°</a:t>
            </a:r>
            <a:endParaRPr lang="en-US" sz="5400">
              <a:effectLst/>
              <a:latin typeface="+mj-lt"/>
              <a:ea typeface="Times New Roman" panose="02020603050405020304" pitchFamily="18" charset="0"/>
            </a:endParaRPr>
          </a:p>
        </p:txBody>
      </p:sp>
      <p:pic>
        <p:nvPicPr>
          <p:cNvPr id="106" name="Google Shape;106;p3">
            <a:hlinkClick r:id="rId3" action="ppaction://hlinksldjump"/>
          </p:cNvPr>
          <p:cNvPicPr preferRelativeResize="0"/>
          <p:nvPr/>
        </p:nvPicPr>
        <p:blipFill rotWithShape="1">
          <a:blip r:embed="rId4">
            <a:alphaModFix/>
          </a:blip>
          <a:srcRect/>
          <a:stretch/>
        </p:blipFill>
        <p:spPr>
          <a:xfrm>
            <a:off x="16885355" y="8803433"/>
            <a:ext cx="1402646" cy="1483568"/>
          </a:xfrm>
          <a:prstGeom prst="rect">
            <a:avLst/>
          </a:prstGeom>
          <a:noFill/>
          <a:ln>
            <a:noFill/>
          </a:ln>
        </p:spPr>
      </p:pic>
      <p:sp>
        <p:nvSpPr>
          <p:cNvPr id="107" name="Google Shape;107;p3"/>
          <p:cNvSpPr/>
          <p:nvPr/>
        </p:nvSpPr>
        <p:spPr>
          <a:xfrm>
            <a:off x="9343613" y="4022796"/>
            <a:ext cx="7616114" cy="2472611"/>
          </a:xfrm>
          <a:prstGeom prst="roundRect">
            <a:avLst>
              <a:gd name="adj" fmla="val 16667"/>
            </a:avLst>
          </a:prstGeom>
          <a:solidFill>
            <a:srgbClr val="FEE599"/>
          </a:solidFill>
          <a:ln w="12700" cap="flat" cmpd="sng">
            <a:solidFill>
              <a:srgbClr val="FEE599"/>
            </a:solidFill>
            <a:prstDash val="solid"/>
            <a:miter lim="800000"/>
            <a:headEnd type="none" w="sm" len="sm"/>
            <a:tailEnd type="none" w="sm" len="sm"/>
          </a:ln>
        </p:spPr>
        <p:txBody>
          <a:bodyPr spcFirstLastPara="1" wrap="square" lIns="137138" tIns="68550" rIns="137138" bIns="68550" anchor="ctr" anchorCtr="0">
            <a:noAutofit/>
          </a:bodyPr>
          <a:lstStyle/>
          <a:p>
            <a:pPr marR="30480" lvl="0" algn="ctr">
              <a:lnSpc>
                <a:spcPct val="150000"/>
              </a:lnSpc>
            </a:pPr>
            <a:r>
              <a:rPr lang="en-US" sz="5400">
                <a:solidFill>
                  <a:srgbClr val="000000"/>
                </a:solidFill>
                <a:ea typeface="Times New Roman" panose="02020603050405020304" pitchFamily="18" charset="0"/>
                <a:cs typeface="Times New Roman" panose="02020603050405020304" pitchFamily="18" charset="0"/>
              </a:rPr>
              <a:t>B. cos 290°</a:t>
            </a:r>
            <a:endParaRPr lang="en-US" sz="5400">
              <a:solidFill>
                <a:srgbClr val="000000"/>
              </a:solidFill>
              <a:ea typeface="Times New Roman" panose="02020603050405020304" pitchFamily="18" charset="0"/>
            </a:endParaRPr>
          </a:p>
        </p:txBody>
      </p:sp>
      <p:sp>
        <p:nvSpPr>
          <p:cNvPr id="9" name="Google Shape;90;p2"/>
          <p:cNvSpPr/>
          <p:nvPr/>
        </p:nvSpPr>
        <p:spPr>
          <a:xfrm>
            <a:off x="-157397" y="190500"/>
            <a:ext cx="1605197" cy="1437695"/>
          </a:xfrm>
          <a:custGeom>
            <a:avLst/>
            <a:gdLst/>
            <a:ahLst/>
            <a:cxnLst/>
            <a:rect l="l" t="t" r="r" b="b"/>
            <a:pathLst>
              <a:path w="8594883" h="8229600" extrusionOk="0">
                <a:moveTo>
                  <a:pt x="0" y="0"/>
                </a:moveTo>
                <a:lnTo>
                  <a:pt x="8594882" y="0"/>
                </a:lnTo>
                <a:lnTo>
                  <a:pt x="8594882" y="8229600"/>
                </a:lnTo>
                <a:lnTo>
                  <a:pt x="0" y="8229600"/>
                </a:lnTo>
                <a:lnTo>
                  <a:pt x="0" y="0"/>
                </a:lnTo>
                <a:close/>
              </a:path>
            </a:pathLst>
          </a:custGeom>
          <a:blipFill rotWithShape="1">
            <a:blip r:embed="rId5">
              <a:alphaModFix/>
            </a:blip>
            <a:stretch>
              <a:fillRect/>
            </a:stretch>
          </a:blipFill>
          <a:ln>
            <a:noFill/>
          </a:ln>
        </p:spPr>
        <p:txBody>
          <a:bodyPr/>
          <a:lstStyle/>
          <a:p>
            <a:endParaRPr lang="en-US"/>
          </a:p>
        </p:txBody>
      </p:sp>
    </p:spTree>
    <p:extLst>
      <p:ext uri="{BB962C8B-B14F-4D97-AF65-F5344CB8AC3E}">
        <p14:creationId xmlns:p14="http://schemas.microsoft.com/office/powerpoint/2010/main" val="159035836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fade">
                                      <p:cBhvr>
                                        <p:cTn id="7" dur="500"/>
                                        <p:tgtEl>
                                          <p:spTgt spid="10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
                                        </p:tgtEl>
                                        <p:attrNameLst>
                                          <p:attrName>style.visibility</p:attrName>
                                        </p:attrNameLst>
                                      </p:cBhvr>
                                      <p:to>
                                        <p:strVal val="visible"/>
                                      </p:to>
                                    </p:set>
                                    <p:animEffect transition="in" filter="fade">
                                      <p:cBhvr>
                                        <p:cTn id="11" dur="500"/>
                                        <p:tgtEl>
                                          <p:spTgt spid="102"/>
                                        </p:tgtEl>
                                      </p:cBhvr>
                                    </p:animEffect>
                                  </p:childTnLst>
                                </p:cTn>
                              </p:par>
                              <p:par>
                                <p:cTn id="12" presetID="10" presetClass="entr" presetSubtype="0" fill="hold" nodeType="withEffect">
                                  <p:stCondLst>
                                    <p:cond delay="0"/>
                                  </p:stCondLst>
                                  <p:childTnLst>
                                    <p:set>
                                      <p:cBhvr>
                                        <p:cTn id="13" dur="1" fill="hold">
                                          <p:stCondLst>
                                            <p:cond delay="0"/>
                                          </p:stCondLst>
                                        </p:cTn>
                                        <p:tgtEl>
                                          <p:spTgt spid="104"/>
                                        </p:tgtEl>
                                        <p:attrNameLst>
                                          <p:attrName>style.visibility</p:attrName>
                                        </p:attrNameLst>
                                      </p:cBhvr>
                                      <p:to>
                                        <p:strVal val="visible"/>
                                      </p:to>
                                    </p:set>
                                    <p:animEffect transition="in" filter="fade">
                                      <p:cBhvr>
                                        <p:cTn id="14" dur="500"/>
                                        <p:tgtEl>
                                          <p:spTgt spid="104"/>
                                        </p:tgtEl>
                                      </p:cBhvr>
                                    </p:animEffect>
                                  </p:childTnLst>
                                </p:cTn>
                              </p:par>
                              <p:par>
                                <p:cTn id="15" presetID="10" presetClass="entr" presetSubtype="0" fill="hold" nodeType="withEffect">
                                  <p:stCondLst>
                                    <p:cond delay="0"/>
                                  </p:stCondLst>
                                  <p:childTnLst>
                                    <p:set>
                                      <p:cBhvr>
                                        <p:cTn id="16" dur="1" fill="hold">
                                          <p:stCondLst>
                                            <p:cond delay="0"/>
                                          </p:stCondLst>
                                        </p:cTn>
                                        <p:tgtEl>
                                          <p:spTgt spid="103"/>
                                        </p:tgtEl>
                                        <p:attrNameLst>
                                          <p:attrName>style.visibility</p:attrName>
                                        </p:attrNameLst>
                                      </p:cBhvr>
                                      <p:to>
                                        <p:strVal val="visible"/>
                                      </p:to>
                                    </p:set>
                                    <p:animEffect transition="in" filter="fade">
                                      <p:cBhvr>
                                        <p:cTn id="17" dur="500"/>
                                        <p:tgtEl>
                                          <p:spTgt spid="103"/>
                                        </p:tgtEl>
                                      </p:cBhvr>
                                    </p:animEffect>
                                  </p:childTnLst>
                                </p:cTn>
                              </p:par>
                              <p:par>
                                <p:cTn id="18" presetID="10" presetClass="entr" presetSubtype="0" fill="hold" nodeType="withEffect">
                                  <p:stCondLst>
                                    <p:cond delay="0"/>
                                  </p:stCondLst>
                                  <p:childTnLst>
                                    <p:set>
                                      <p:cBhvr>
                                        <p:cTn id="19" dur="1" fill="hold">
                                          <p:stCondLst>
                                            <p:cond delay="0"/>
                                          </p:stCondLst>
                                        </p:cTn>
                                        <p:tgtEl>
                                          <p:spTgt spid="105"/>
                                        </p:tgtEl>
                                        <p:attrNameLst>
                                          <p:attrName>style.visibility</p:attrName>
                                        </p:attrNameLst>
                                      </p:cBhvr>
                                      <p:to>
                                        <p:strVal val="visible"/>
                                      </p:to>
                                    </p:set>
                                    <p:animEffect transition="in" filter="fade">
                                      <p:cBhvr>
                                        <p:cTn id="20" dur="500"/>
                                        <p:tgtEl>
                                          <p:spTgt spid="10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7"/>
                                        </p:tgtEl>
                                        <p:attrNameLst>
                                          <p:attrName>style.visibility</p:attrName>
                                        </p:attrNameLst>
                                      </p:cBhvr>
                                      <p:to>
                                        <p:strVal val="visible"/>
                                      </p:to>
                                    </p:set>
                                    <p:animEffect transition="in" filter="fade">
                                      <p:cBhvr>
                                        <p:cTn id="25"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2" name="Google Shape;112;p4"/>
              <p:cNvSpPr/>
              <p:nvPr/>
            </p:nvSpPr>
            <p:spPr>
              <a:xfrm>
                <a:off x="1313284" y="713792"/>
                <a:ext cx="15661433" cy="296713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algn="just">
                  <a:lnSpc>
                    <a:spcPct val="150000"/>
                  </a:lnSpc>
                  <a:spcAft>
                    <a:spcPts val="0"/>
                  </a:spcAft>
                </a:pPr>
                <a:r>
                  <a:rPr lang="vi-VN" sz="5400" b="1" kern="0">
                    <a:solidFill>
                      <a:srgbClr val="000000"/>
                    </a:solidFill>
                    <a:ea typeface="Arial"/>
                    <a:cs typeface="Arial"/>
                    <a:sym typeface="Arial"/>
                  </a:rPr>
                  <a:t>Câu 2:</a:t>
                </a:r>
                <a:r>
                  <a:rPr lang="en-US" sz="5400" b="1" kern="0">
                    <a:solidFill>
                      <a:srgbClr val="000000"/>
                    </a:solidFill>
                    <a:ea typeface="Arial"/>
                    <a:cs typeface="Arial"/>
                    <a:sym typeface="Arial"/>
                  </a:rPr>
                  <a:t> </a:t>
                </a:r>
                <a:r>
                  <a:rPr lang="en-US" sz="5400">
                    <a:solidFill>
                      <a:srgbClr val="000000"/>
                    </a:solidFill>
                    <a:ea typeface="Times New Roman" panose="02020603050405020304" pitchFamily="18" charset="0"/>
                    <a:cs typeface="Times New Roman" panose="02020603050405020304" pitchFamily="18" charset="0"/>
                  </a:rPr>
                  <a:t>Giá trị của </a:t>
                </a:r>
                <a14:m>
                  <m:oMath xmlns:m="http://schemas.openxmlformats.org/officeDocument/2006/math">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𝑠𝑖𝑛</m:t>
                    </m:r>
                    <m:r>
                      <a:rPr lang="en-US" sz="5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5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13</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6</m:t>
                            </m:r>
                          </m:den>
                        </m:f>
                      </m:e>
                    </m:d>
                    <m:r>
                      <a:rPr lang="en-US" sz="5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5400">
                    <a:solidFill>
                      <a:srgbClr val="000000"/>
                    </a:solidFill>
                    <a:ea typeface="Times New Roman" panose="02020603050405020304" pitchFamily="18" charset="0"/>
                    <a:cs typeface="Times New Roman" panose="02020603050405020304" pitchFamily="18" charset="0"/>
                  </a:rPr>
                  <a:t> bằng</a:t>
                </a:r>
                <a:endParaRPr lang="en-US" sz="5400">
                  <a:effectLst/>
                  <a:ea typeface="Times New Roman" panose="02020603050405020304" pitchFamily="18" charset="0"/>
                </a:endParaRPr>
              </a:p>
            </p:txBody>
          </p:sp>
        </mc:Choice>
        <mc:Fallback xmlns="">
          <p:sp>
            <p:nvSpPr>
              <p:cNvPr id="112" name="Google Shape;112;p4"/>
              <p:cNvSpPr>
                <a:spLocks noRot="1" noChangeAspect="1" noMove="1" noResize="1" noEditPoints="1" noAdjustHandles="1" noChangeArrowheads="1" noChangeShapeType="1" noTextEdit="1"/>
              </p:cNvSpPr>
              <p:nvPr/>
            </p:nvSpPr>
            <p:spPr>
              <a:xfrm>
                <a:off x="1313284" y="713792"/>
                <a:ext cx="15661433" cy="2967135"/>
              </a:xfrm>
              <a:prstGeom prst="roundRect">
                <a:avLst>
                  <a:gd name="adj" fmla="val 16667"/>
                </a:avLst>
              </a:prstGeom>
              <a:blipFill>
                <a:blip r:embed="rId3"/>
                <a:stretch>
                  <a:fillRect l="-816"/>
                </a:stretch>
              </a:blipFill>
              <a:ln w="12700" cap="flat" cmpd="sng">
                <a:solidFill>
                  <a:schemeClr val="lt1"/>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3" name="Google Shape;113;p4"/>
              <p:cNvSpPr/>
              <p:nvPr/>
            </p:nvSpPr>
            <p:spPr>
              <a:xfrm>
                <a:off x="1313282" y="4007500"/>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just" defTabSz="1371600">
                  <a:buClr>
                    <a:srgbClr val="000000"/>
                  </a:buClr>
                </a:pPr>
                <a14:m>
                  <m:oMathPara xmlns:m="http://schemas.openxmlformats.org/officeDocument/2006/math">
                    <m:oMathParaPr>
                      <m:jc m:val="centerGroup"/>
                    </m:oMathParaPr>
                    <m:oMath xmlns:m="http://schemas.openxmlformats.org/officeDocument/2006/math">
                      <m:r>
                        <m:rPr>
                          <m:sty m:val="p"/>
                        </m:rPr>
                        <a:rPr lang="en-US" sz="54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A</m:t>
                      </m:r>
                      <m:r>
                        <a:rPr lang="en-US" sz="54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sz="5400" kern="0">
                  <a:solidFill>
                    <a:srgbClr val="000000"/>
                  </a:solidFill>
                  <a:latin typeface="Arial"/>
                  <a:ea typeface="Arial"/>
                  <a:cs typeface="Arial"/>
                  <a:sym typeface="Arial"/>
                </a:endParaRPr>
              </a:p>
            </p:txBody>
          </p:sp>
        </mc:Choice>
        <mc:Fallback xmlns="">
          <p:sp>
            <p:nvSpPr>
              <p:cNvPr id="113" name="Google Shape;113;p4"/>
              <p:cNvSpPr>
                <a:spLocks noRot="1" noChangeAspect="1" noMove="1" noResize="1" noEditPoints="1" noAdjustHandles="1" noChangeArrowheads="1" noChangeShapeType="1" noTextEdit="1"/>
              </p:cNvSpPr>
              <p:nvPr/>
            </p:nvSpPr>
            <p:spPr>
              <a:xfrm>
                <a:off x="1313282" y="4007500"/>
                <a:ext cx="7616114" cy="2472611"/>
              </a:xfrm>
              <a:prstGeom prst="roundRect">
                <a:avLst>
                  <a:gd name="adj" fmla="val 16667"/>
                </a:avLst>
              </a:prstGeom>
              <a:blipFill>
                <a:blip r:embed="rId4"/>
                <a:stretch>
                  <a:fillRect/>
                </a:stretch>
              </a:blipFill>
              <a:ln w="12700" cap="flat" cmpd="sng">
                <a:solidFill>
                  <a:schemeClr val="lt1"/>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4" name="Google Shape;114;p4"/>
              <p:cNvSpPr/>
              <p:nvPr/>
            </p:nvSpPr>
            <p:spPr>
              <a:xfrm>
                <a:off x="1313282" y="6806683"/>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just" defTabSz="1371600">
                  <a:buClr>
                    <a:srgbClr val="000000"/>
                  </a:buClr>
                </a:pPr>
                <a14:m>
                  <m:oMathPara xmlns:m="http://schemas.openxmlformats.org/officeDocument/2006/math">
                    <m:oMathParaPr>
                      <m:jc m:val="centerGroup"/>
                    </m:oMathParaPr>
                    <m:oMath xmlns:m="http://schemas.openxmlformats.org/officeDocument/2006/math">
                      <m:r>
                        <m:rPr>
                          <m:sty m:val="p"/>
                        </m:rPr>
                        <a:rPr lang="en-US" sz="54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C</m:t>
                      </m:r>
                      <m:r>
                        <a:rPr lang="en-US" sz="54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54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3</m:t>
                              </m:r>
                            </m:e>
                          </m:rad>
                        </m:num>
                        <m:den>
                          <m:r>
                            <a:rPr lang="en-US" sz="54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sz="5400" kern="0">
                  <a:solidFill>
                    <a:srgbClr val="000000"/>
                  </a:solidFill>
                  <a:latin typeface="Arial"/>
                  <a:ea typeface="Arial"/>
                  <a:cs typeface="Arial"/>
                  <a:sym typeface="Arial"/>
                </a:endParaRPr>
              </a:p>
            </p:txBody>
          </p:sp>
        </mc:Choice>
        <mc:Fallback xmlns="">
          <p:sp>
            <p:nvSpPr>
              <p:cNvPr id="114" name="Google Shape;114;p4"/>
              <p:cNvSpPr>
                <a:spLocks noRot="1" noChangeAspect="1" noMove="1" noResize="1" noEditPoints="1" noAdjustHandles="1" noChangeArrowheads="1" noChangeShapeType="1" noTextEdit="1"/>
              </p:cNvSpPr>
              <p:nvPr/>
            </p:nvSpPr>
            <p:spPr>
              <a:xfrm>
                <a:off x="1313282" y="6806683"/>
                <a:ext cx="7616114" cy="2472611"/>
              </a:xfrm>
              <a:prstGeom prst="roundRect">
                <a:avLst>
                  <a:gd name="adj" fmla="val 16667"/>
                </a:avLst>
              </a:prstGeom>
              <a:blipFill>
                <a:blip r:embed="rId5"/>
                <a:stretch>
                  <a:fillRect/>
                </a:stretch>
              </a:blipFill>
              <a:ln w="12700" cap="flat" cmpd="sng">
                <a:solidFill>
                  <a:schemeClr val="lt1"/>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5" name="Google Shape;115;p4"/>
              <p:cNvSpPr/>
              <p:nvPr/>
            </p:nvSpPr>
            <p:spPr>
              <a:xfrm>
                <a:off x="9358609" y="4007500"/>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just" defTabSz="1371600">
                  <a:buClr>
                    <a:srgbClr val="000000"/>
                  </a:buClr>
                </a:pPr>
                <a14:m>
                  <m:oMathPara xmlns:m="http://schemas.openxmlformats.org/officeDocument/2006/math">
                    <m:oMathParaPr>
                      <m:jc m:val="centerGroup"/>
                    </m:oMathParaPr>
                    <m:oMath xmlns:m="http://schemas.openxmlformats.org/officeDocument/2006/math">
                      <m:r>
                        <m:rPr>
                          <m:sty m:val="p"/>
                        </m:rP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B</m:t>
                      </m:r>
                      <m:r>
                        <a:rPr lang="en-US" sz="54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sz="5400" kern="0">
                  <a:solidFill>
                    <a:srgbClr val="000000"/>
                  </a:solidFill>
                  <a:latin typeface="Arial"/>
                  <a:ea typeface="Arial"/>
                  <a:cs typeface="Arial"/>
                  <a:sym typeface="Arial"/>
                </a:endParaRPr>
              </a:p>
            </p:txBody>
          </p:sp>
        </mc:Choice>
        <mc:Fallback xmlns="">
          <p:sp>
            <p:nvSpPr>
              <p:cNvPr id="115" name="Google Shape;115;p4"/>
              <p:cNvSpPr>
                <a:spLocks noRot="1" noChangeAspect="1" noMove="1" noResize="1" noEditPoints="1" noAdjustHandles="1" noChangeArrowheads="1" noChangeShapeType="1" noTextEdit="1"/>
              </p:cNvSpPr>
              <p:nvPr/>
            </p:nvSpPr>
            <p:spPr>
              <a:xfrm>
                <a:off x="9358609" y="4007500"/>
                <a:ext cx="7616114" cy="2472611"/>
              </a:xfrm>
              <a:prstGeom prst="roundRect">
                <a:avLst>
                  <a:gd name="adj" fmla="val 16667"/>
                </a:avLst>
              </a:prstGeom>
              <a:blipFill>
                <a:blip r:embed="rId6"/>
                <a:stretch>
                  <a:fillRect/>
                </a:stretch>
              </a:blipFill>
              <a:ln w="12700" cap="flat" cmpd="sng">
                <a:solidFill>
                  <a:schemeClr val="lt1"/>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6" name="Google Shape;116;p4"/>
              <p:cNvSpPr/>
              <p:nvPr/>
            </p:nvSpPr>
            <p:spPr>
              <a:xfrm>
                <a:off x="9358609" y="6806683"/>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just" defTabSz="1371600">
                  <a:buClr>
                    <a:srgbClr val="000000"/>
                  </a:buClr>
                </a:pPr>
                <a14:m>
                  <m:oMathPara xmlns:m="http://schemas.openxmlformats.org/officeDocument/2006/math">
                    <m:oMathParaPr>
                      <m:jc m:val="centerGroup"/>
                    </m:oMathParaPr>
                    <m:oMath xmlns:m="http://schemas.openxmlformats.org/officeDocument/2006/math">
                      <m:r>
                        <m:rPr>
                          <m:sty m:val="p"/>
                        </m:rP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D</m:t>
                      </m:r>
                      <m: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5400" i="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3</m:t>
                              </m:r>
                            </m:e>
                          </m:rad>
                        </m:num>
                        <m:den>
                          <m:r>
                            <a:rPr lang="en-US" sz="5400" i="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sz="5400" kern="0">
                  <a:solidFill>
                    <a:srgbClr val="000000"/>
                  </a:solidFill>
                  <a:latin typeface="Arial"/>
                  <a:ea typeface="Arial"/>
                  <a:cs typeface="Arial"/>
                  <a:sym typeface="Arial"/>
                </a:endParaRPr>
              </a:p>
            </p:txBody>
          </p:sp>
        </mc:Choice>
        <mc:Fallback xmlns="">
          <p:sp>
            <p:nvSpPr>
              <p:cNvPr id="116" name="Google Shape;116;p4"/>
              <p:cNvSpPr>
                <a:spLocks noRot="1" noChangeAspect="1" noMove="1" noResize="1" noEditPoints="1" noAdjustHandles="1" noChangeArrowheads="1" noChangeShapeType="1" noTextEdit="1"/>
              </p:cNvSpPr>
              <p:nvPr/>
            </p:nvSpPr>
            <p:spPr>
              <a:xfrm>
                <a:off x="9358609" y="6806683"/>
                <a:ext cx="7616114" cy="2472611"/>
              </a:xfrm>
              <a:prstGeom prst="roundRect">
                <a:avLst>
                  <a:gd name="adj" fmla="val 16667"/>
                </a:avLst>
              </a:prstGeom>
              <a:blipFill>
                <a:blip r:embed="rId7"/>
                <a:stretch>
                  <a:fillRect/>
                </a:stretch>
              </a:blipFill>
              <a:ln w="12700" cap="flat" cmpd="sng">
                <a:solidFill>
                  <a:schemeClr val="lt1"/>
                </a:solidFill>
                <a:prstDash val="solid"/>
                <a:miter lim="800000"/>
                <a:headEnd type="none" w="sm" len="sm"/>
                <a:tailEnd type="none" w="sm" len="sm"/>
              </a:ln>
            </p:spPr>
            <p:txBody>
              <a:bodyPr/>
              <a:lstStyle/>
              <a:p>
                <a:r>
                  <a:rPr lang="en-US">
                    <a:noFill/>
                  </a:rPr>
                  <a:t> </a:t>
                </a:r>
              </a:p>
            </p:txBody>
          </p:sp>
        </mc:Fallback>
      </mc:AlternateContent>
      <p:pic>
        <p:nvPicPr>
          <p:cNvPr id="117" name="Google Shape;117;p4">
            <a:hlinkClick r:id="rId8" action="ppaction://hlinksldjump"/>
          </p:cNvPr>
          <p:cNvPicPr preferRelativeResize="0"/>
          <p:nvPr/>
        </p:nvPicPr>
        <p:blipFill rotWithShape="1">
          <a:blip r:embed="rId9">
            <a:alphaModFix/>
          </a:blip>
          <a:srcRect/>
          <a:stretch/>
        </p:blipFill>
        <p:spPr>
          <a:xfrm>
            <a:off x="16885355" y="8803433"/>
            <a:ext cx="1402646" cy="1483568"/>
          </a:xfrm>
          <a:prstGeom prst="rect">
            <a:avLst/>
          </a:prstGeom>
          <a:noFill/>
          <a:ln>
            <a:noFill/>
          </a:ln>
        </p:spPr>
      </p:pic>
      <mc:AlternateContent xmlns:mc="http://schemas.openxmlformats.org/markup-compatibility/2006" xmlns:a14="http://schemas.microsoft.com/office/drawing/2010/main">
        <mc:Choice Requires="a14">
          <p:sp>
            <p:nvSpPr>
              <p:cNvPr id="118" name="Google Shape;118;p4"/>
              <p:cNvSpPr/>
              <p:nvPr/>
            </p:nvSpPr>
            <p:spPr>
              <a:xfrm>
                <a:off x="9358603" y="4006874"/>
                <a:ext cx="7616114" cy="2472611"/>
              </a:xfrm>
              <a:prstGeom prst="roundRect">
                <a:avLst>
                  <a:gd name="adj" fmla="val 16667"/>
                </a:avLst>
              </a:prstGeom>
              <a:solidFill>
                <a:srgbClr val="FEE599"/>
              </a:solidFill>
              <a:ln w="12700" cap="flat" cmpd="sng">
                <a:solidFill>
                  <a:srgbClr val="FEE599"/>
                </a:solidFill>
                <a:prstDash val="solid"/>
                <a:miter lim="800000"/>
                <a:headEnd type="none" w="sm" len="sm"/>
                <a:tailEnd type="none" w="sm" len="sm"/>
              </a:ln>
            </p:spPr>
            <p:txBody>
              <a:bodyPr spcFirstLastPara="1" wrap="square" lIns="137138" tIns="68550" rIns="137138" bIns="68550" anchor="ctr" anchorCtr="0">
                <a:noAutofit/>
              </a:bodyPr>
              <a:lstStyle/>
              <a:p>
                <a:pPr lvl="0" algn="just" defTabSz="1371600">
                  <a:buClr>
                    <a:srgbClr val="000000"/>
                  </a:buClr>
                </a:pPr>
                <a14:m>
                  <m:oMathPara xmlns:m="http://schemas.openxmlformats.org/officeDocument/2006/math">
                    <m:oMathParaPr>
                      <m:jc m:val="centerGroup"/>
                    </m:oMathParaPr>
                    <m:oMath xmlns:m="http://schemas.openxmlformats.org/officeDocument/2006/math">
                      <m:r>
                        <m:rPr>
                          <m:sty m:val="p"/>
                        </m:rPr>
                        <a:rPr lang="en-US" sz="54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B</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ar-AE"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ar-AE"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1</m:t>
                          </m:r>
                        </m:num>
                        <m:den>
                          <m:r>
                            <a:rPr lang="ar-AE"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lang="ar-AE" sz="5400" kern="0">
                  <a:solidFill>
                    <a:srgbClr val="000000"/>
                  </a:solidFill>
                  <a:ea typeface="Arial"/>
                  <a:cs typeface="Arial"/>
                  <a:sym typeface="Arial"/>
                </a:endParaRPr>
              </a:p>
            </p:txBody>
          </p:sp>
        </mc:Choice>
        <mc:Fallback xmlns="">
          <p:sp>
            <p:nvSpPr>
              <p:cNvPr id="118" name="Google Shape;118;p4"/>
              <p:cNvSpPr>
                <a:spLocks noRot="1" noChangeAspect="1" noMove="1" noResize="1" noEditPoints="1" noAdjustHandles="1" noChangeArrowheads="1" noChangeShapeType="1" noTextEdit="1"/>
              </p:cNvSpPr>
              <p:nvPr/>
            </p:nvSpPr>
            <p:spPr>
              <a:xfrm>
                <a:off x="9358603" y="4006874"/>
                <a:ext cx="7616114" cy="2472611"/>
              </a:xfrm>
              <a:prstGeom prst="roundRect">
                <a:avLst>
                  <a:gd name="adj" fmla="val 16667"/>
                </a:avLst>
              </a:prstGeom>
              <a:blipFill>
                <a:blip r:embed="rId10"/>
                <a:stretch>
                  <a:fillRect/>
                </a:stretch>
              </a:blipFill>
              <a:ln w="12700" cap="flat" cmpd="sng">
                <a:solidFill>
                  <a:srgbClr val="FEE599"/>
                </a:solidFill>
                <a:prstDash val="solid"/>
                <a:miter lim="800000"/>
                <a:headEnd type="none" w="sm" len="sm"/>
                <a:tailEnd type="none" w="sm" len="sm"/>
              </a:ln>
            </p:spPr>
            <p:txBody>
              <a:bodyPr/>
              <a:lstStyle/>
              <a:p>
                <a:r>
                  <a:rPr lang="en-US">
                    <a:noFill/>
                  </a:rPr>
                  <a:t> </a:t>
                </a:r>
              </a:p>
            </p:txBody>
          </p:sp>
        </mc:Fallback>
      </mc:AlternateContent>
    </p:spTree>
    <p:extLst>
      <p:ext uri="{BB962C8B-B14F-4D97-AF65-F5344CB8AC3E}">
        <p14:creationId xmlns:p14="http://schemas.microsoft.com/office/powerpoint/2010/main" val="990828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fade">
                                      <p:cBhvr>
                                        <p:cTn id="7" dur="500"/>
                                        <p:tgtEl>
                                          <p:spTgt spid="1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3"/>
                                        </p:tgtEl>
                                        <p:attrNameLst>
                                          <p:attrName>style.visibility</p:attrName>
                                        </p:attrNameLst>
                                      </p:cBhvr>
                                      <p:to>
                                        <p:strVal val="visible"/>
                                      </p:to>
                                    </p:set>
                                    <p:animEffect transition="in" filter="fade">
                                      <p:cBhvr>
                                        <p:cTn id="11" dur="500"/>
                                        <p:tgtEl>
                                          <p:spTgt spid="113"/>
                                        </p:tgtEl>
                                      </p:cBhvr>
                                    </p:animEffect>
                                  </p:childTnLst>
                                </p:cTn>
                              </p:par>
                              <p:par>
                                <p:cTn id="12" presetID="10" presetClass="entr" presetSubtype="0" fill="hold" nodeType="withEffect">
                                  <p:stCondLst>
                                    <p:cond delay="0"/>
                                  </p:stCondLst>
                                  <p:childTnLst>
                                    <p:set>
                                      <p:cBhvr>
                                        <p:cTn id="13" dur="1" fill="hold">
                                          <p:stCondLst>
                                            <p:cond delay="0"/>
                                          </p:stCondLst>
                                        </p:cTn>
                                        <p:tgtEl>
                                          <p:spTgt spid="115"/>
                                        </p:tgtEl>
                                        <p:attrNameLst>
                                          <p:attrName>style.visibility</p:attrName>
                                        </p:attrNameLst>
                                      </p:cBhvr>
                                      <p:to>
                                        <p:strVal val="visible"/>
                                      </p:to>
                                    </p:set>
                                    <p:animEffect transition="in" filter="fade">
                                      <p:cBhvr>
                                        <p:cTn id="14" dur="500"/>
                                        <p:tgtEl>
                                          <p:spTgt spid="115"/>
                                        </p:tgtEl>
                                      </p:cBhvr>
                                    </p:animEffect>
                                  </p:childTnLst>
                                </p:cTn>
                              </p:par>
                              <p:par>
                                <p:cTn id="15" presetID="10" presetClass="entr" presetSubtype="0" fill="hold" nodeType="withEffect">
                                  <p:stCondLst>
                                    <p:cond delay="0"/>
                                  </p:stCondLst>
                                  <p:childTnLst>
                                    <p:set>
                                      <p:cBhvr>
                                        <p:cTn id="16" dur="1" fill="hold">
                                          <p:stCondLst>
                                            <p:cond delay="0"/>
                                          </p:stCondLst>
                                        </p:cTn>
                                        <p:tgtEl>
                                          <p:spTgt spid="114"/>
                                        </p:tgtEl>
                                        <p:attrNameLst>
                                          <p:attrName>style.visibility</p:attrName>
                                        </p:attrNameLst>
                                      </p:cBhvr>
                                      <p:to>
                                        <p:strVal val="visible"/>
                                      </p:to>
                                    </p:set>
                                    <p:animEffect transition="in" filter="fade">
                                      <p:cBhvr>
                                        <p:cTn id="17" dur="500"/>
                                        <p:tgtEl>
                                          <p:spTgt spid="114"/>
                                        </p:tgtEl>
                                      </p:cBhvr>
                                    </p:animEffect>
                                  </p:childTnLst>
                                </p:cTn>
                              </p:par>
                              <p:par>
                                <p:cTn id="18" presetID="10" presetClass="entr" presetSubtype="0" fill="hold" nodeType="withEffect">
                                  <p:stCondLst>
                                    <p:cond delay="0"/>
                                  </p:stCondLst>
                                  <p:childTnLst>
                                    <p:set>
                                      <p:cBhvr>
                                        <p:cTn id="19" dur="1" fill="hold">
                                          <p:stCondLst>
                                            <p:cond delay="0"/>
                                          </p:stCondLst>
                                        </p:cTn>
                                        <p:tgtEl>
                                          <p:spTgt spid="116"/>
                                        </p:tgtEl>
                                        <p:attrNameLst>
                                          <p:attrName>style.visibility</p:attrName>
                                        </p:attrNameLst>
                                      </p:cBhvr>
                                      <p:to>
                                        <p:strVal val="visible"/>
                                      </p:to>
                                    </p:set>
                                    <p:animEffect transition="in" filter="fade">
                                      <p:cBhvr>
                                        <p:cTn id="20" dur="500"/>
                                        <p:tgtEl>
                                          <p:spTgt spid="1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8"/>
                                        </p:tgtEl>
                                        <p:attrNameLst>
                                          <p:attrName>style.visibility</p:attrName>
                                        </p:attrNameLst>
                                      </p:cBhvr>
                                      <p:to>
                                        <p:strVal val="visible"/>
                                      </p:to>
                                    </p:set>
                                    <p:animEffect transition="in" filter="fade">
                                      <p:cBhvr>
                                        <p:cTn id="25"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5"/>
          <p:cNvSpPr/>
          <p:nvPr/>
        </p:nvSpPr>
        <p:spPr>
          <a:xfrm>
            <a:off x="1313284" y="713792"/>
            <a:ext cx="15661433" cy="296713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algn="just">
              <a:lnSpc>
                <a:spcPct val="150000"/>
              </a:lnSpc>
              <a:spcAft>
                <a:spcPts val="0"/>
              </a:spcAft>
            </a:pPr>
            <a:r>
              <a:rPr lang="en-US" sz="5400" b="1" dirty="0" err="1">
                <a:solidFill>
                  <a:srgbClr val="000000"/>
                </a:solidFill>
                <a:latin typeface="+mj-lt"/>
                <a:ea typeface="Times New Roman" panose="02020603050405020304" pitchFamily="18" charset="0"/>
                <a:cs typeface="Times New Roman" panose="02020603050405020304" pitchFamily="18" charset="0"/>
              </a:rPr>
              <a:t>Câu</a:t>
            </a:r>
            <a:r>
              <a:rPr lang="en-US" sz="5400" b="1" dirty="0">
                <a:solidFill>
                  <a:srgbClr val="000000"/>
                </a:solidFill>
                <a:latin typeface="+mj-lt"/>
                <a:ea typeface="Times New Roman" panose="02020603050405020304" pitchFamily="18" charset="0"/>
                <a:cs typeface="Times New Roman" panose="02020603050405020304" pitchFamily="18" charset="0"/>
              </a:rPr>
              <a:t> 3. </a:t>
            </a:r>
            <a:r>
              <a:rPr lang="en-US" sz="5400" dirty="0" err="1">
                <a:solidFill>
                  <a:srgbClr val="000000"/>
                </a:solidFill>
                <a:latin typeface="+mj-lt"/>
                <a:ea typeface="Times New Roman" panose="02020603050405020304" pitchFamily="18" charset="0"/>
                <a:cs typeface="Times New Roman" panose="02020603050405020304" pitchFamily="18" charset="0"/>
              </a:rPr>
              <a:t>Góc</a:t>
            </a:r>
            <a:r>
              <a:rPr lang="en-US" sz="5400" dirty="0">
                <a:solidFill>
                  <a:srgbClr val="000000"/>
                </a:solidFill>
                <a:latin typeface="+mj-lt"/>
                <a:ea typeface="Times New Roman" panose="02020603050405020304" pitchFamily="18" charset="0"/>
                <a:cs typeface="Times New Roman" panose="02020603050405020304" pitchFamily="18" charset="0"/>
              </a:rPr>
              <a:t> </a:t>
            </a:r>
            <a:r>
              <a:rPr lang="en-US" sz="5400" dirty="0" err="1">
                <a:solidFill>
                  <a:srgbClr val="000000"/>
                </a:solidFill>
                <a:latin typeface="+mj-lt"/>
                <a:ea typeface="Times New Roman" panose="02020603050405020304" pitchFamily="18" charset="0"/>
                <a:cs typeface="Times New Roman" panose="02020603050405020304" pitchFamily="18" charset="0"/>
              </a:rPr>
              <a:t>lượng</a:t>
            </a:r>
            <a:r>
              <a:rPr lang="en-US" sz="5400" dirty="0">
                <a:solidFill>
                  <a:srgbClr val="000000"/>
                </a:solidFill>
                <a:latin typeface="+mj-lt"/>
                <a:ea typeface="Times New Roman" panose="02020603050405020304" pitchFamily="18" charset="0"/>
                <a:cs typeface="Times New Roman" panose="02020603050405020304" pitchFamily="18" charset="0"/>
              </a:rPr>
              <a:t> </a:t>
            </a:r>
            <a:r>
              <a:rPr lang="en-US" sz="5400" dirty="0" err="1">
                <a:solidFill>
                  <a:srgbClr val="000000"/>
                </a:solidFill>
                <a:latin typeface="+mj-lt"/>
                <a:ea typeface="Times New Roman" panose="02020603050405020304" pitchFamily="18" charset="0"/>
                <a:cs typeface="Times New Roman" panose="02020603050405020304" pitchFamily="18" charset="0"/>
              </a:rPr>
              <a:t>giác</a:t>
            </a:r>
            <a:r>
              <a:rPr lang="en-US" sz="5400" dirty="0">
                <a:solidFill>
                  <a:srgbClr val="000000"/>
                </a:solidFill>
                <a:latin typeface="+mj-lt"/>
                <a:ea typeface="Times New Roman" panose="02020603050405020304" pitchFamily="18" charset="0"/>
                <a:cs typeface="Times New Roman" panose="02020603050405020304" pitchFamily="18" charset="0"/>
              </a:rPr>
              <a:t> </a:t>
            </a:r>
            <a:r>
              <a:rPr lang="en-US" sz="5400" dirty="0" err="1">
                <a:solidFill>
                  <a:srgbClr val="000000"/>
                </a:solidFill>
                <a:latin typeface="+mj-lt"/>
                <a:ea typeface="Times New Roman" panose="02020603050405020304" pitchFamily="18" charset="0"/>
                <a:cs typeface="Times New Roman" panose="02020603050405020304" pitchFamily="18" charset="0"/>
              </a:rPr>
              <a:t>nào</a:t>
            </a:r>
            <a:r>
              <a:rPr lang="en-US" sz="5400" dirty="0">
                <a:solidFill>
                  <a:srgbClr val="000000"/>
                </a:solidFill>
                <a:latin typeface="+mj-lt"/>
                <a:ea typeface="Times New Roman" panose="02020603050405020304" pitchFamily="18" charset="0"/>
                <a:cs typeface="Times New Roman" panose="02020603050405020304" pitchFamily="18" charset="0"/>
              </a:rPr>
              <a:t> mà </a:t>
            </a:r>
            <a:r>
              <a:rPr lang="en-US" sz="5400" dirty="0" err="1">
                <a:solidFill>
                  <a:srgbClr val="000000"/>
                </a:solidFill>
                <a:latin typeface="+mj-lt"/>
                <a:ea typeface="Times New Roman" panose="02020603050405020304" pitchFamily="18" charset="0"/>
                <a:cs typeface="Times New Roman" panose="02020603050405020304" pitchFamily="18" charset="0"/>
              </a:rPr>
              <a:t>hai</a:t>
            </a:r>
            <a:r>
              <a:rPr lang="en-US" sz="5400" dirty="0">
                <a:solidFill>
                  <a:srgbClr val="000000"/>
                </a:solidFill>
                <a:latin typeface="+mj-lt"/>
                <a:ea typeface="Times New Roman" panose="02020603050405020304" pitchFamily="18" charset="0"/>
                <a:cs typeface="Times New Roman" panose="02020603050405020304" pitchFamily="18" charset="0"/>
              </a:rPr>
              <a:t> </a:t>
            </a:r>
            <a:r>
              <a:rPr lang="en-US" sz="5400" dirty="0" err="1">
                <a:solidFill>
                  <a:srgbClr val="000000"/>
                </a:solidFill>
                <a:latin typeface="+mj-lt"/>
                <a:ea typeface="Times New Roman" panose="02020603050405020304" pitchFamily="18" charset="0"/>
                <a:cs typeface="Times New Roman" panose="02020603050405020304" pitchFamily="18" charset="0"/>
              </a:rPr>
              <a:t>gia</a:t>
            </a:r>
            <a:r>
              <a:rPr lang="en-US" sz="5400" dirty="0">
                <a:solidFill>
                  <a:srgbClr val="000000"/>
                </a:solidFill>
                <a:latin typeface="+mj-lt"/>
                <a:ea typeface="Times New Roman" panose="02020603050405020304" pitchFamily="18" charset="0"/>
                <a:cs typeface="Times New Roman" panose="02020603050405020304" pitchFamily="18" charset="0"/>
              </a:rPr>
              <a:t>́ trị sin </a:t>
            </a:r>
            <a:r>
              <a:rPr lang="en-US" sz="5400" dirty="0" err="1">
                <a:solidFill>
                  <a:srgbClr val="000000"/>
                </a:solidFill>
                <a:latin typeface="+mj-lt"/>
                <a:ea typeface="Times New Roman" panose="02020603050405020304" pitchFamily="18" charset="0"/>
                <a:cs typeface="Times New Roman" panose="02020603050405020304" pitchFamily="18" charset="0"/>
              </a:rPr>
              <a:t>va</a:t>
            </a:r>
            <a:r>
              <a:rPr lang="en-US" sz="5400" dirty="0">
                <a:solidFill>
                  <a:srgbClr val="000000"/>
                </a:solidFill>
                <a:latin typeface="+mj-lt"/>
                <a:ea typeface="Times New Roman" panose="02020603050405020304" pitchFamily="18" charset="0"/>
                <a:cs typeface="Times New Roman" panose="02020603050405020304" pitchFamily="18" charset="0"/>
              </a:rPr>
              <a:t>̀ </a:t>
            </a:r>
            <a:r>
              <a:rPr lang="en-US" sz="5400" dirty="0" err="1">
                <a:solidFill>
                  <a:srgbClr val="000000"/>
                </a:solidFill>
                <a:latin typeface="+mj-lt"/>
                <a:ea typeface="Times New Roman" panose="02020603050405020304" pitchFamily="18" charset="0"/>
                <a:cs typeface="Times New Roman" panose="02020603050405020304" pitchFamily="18" charset="0"/>
              </a:rPr>
              <a:t>côsin</a:t>
            </a:r>
            <a:r>
              <a:rPr lang="en-US" sz="5400" dirty="0">
                <a:solidFill>
                  <a:srgbClr val="000000"/>
                </a:solidFill>
                <a:latin typeface="+mj-lt"/>
                <a:ea typeface="Times New Roman" panose="02020603050405020304" pitchFamily="18" charset="0"/>
                <a:cs typeface="Times New Roman" panose="02020603050405020304" pitchFamily="18" charset="0"/>
              </a:rPr>
              <a:t> </a:t>
            </a:r>
            <a:r>
              <a:rPr lang="en-US" sz="5400" dirty="0" err="1">
                <a:solidFill>
                  <a:srgbClr val="000000"/>
                </a:solidFill>
                <a:latin typeface="+mj-lt"/>
                <a:ea typeface="Times New Roman" panose="02020603050405020304" pitchFamily="18" charset="0"/>
                <a:cs typeface="Times New Roman" panose="02020603050405020304" pitchFamily="18" charset="0"/>
              </a:rPr>
              <a:t>của</a:t>
            </a:r>
            <a:r>
              <a:rPr lang="en-US" sz="5400" dirty="0">
                <a:solidFill>
                  <a:srgbClr val="000000"/>
                </a:solidFill>
                <a:latin typeface="+mj-lt"/>
                <a:ea typeface="Times New Roman" panose="02020603050405020304" pitchFamily="18" charset="0"/>
                <a:cs typeface="Times New Roman" panose="02020603050405020304" pitchFamily="18" charset="0"/>
              </a:rPr>
              <a:t> nó </a:t>
            </a:r>
            <a:r>
              <a:rPr lang="en-US" sz="5400" dirty="0" err="1">
                <a:solidFill>
                  <a:srgbClr val="000000"/>
                </a:solidFill>
                <a:latin typeface="+mj-lt"/>
                <a:ea typeface="Times New Roman" panose="02020603050405020304" pitchFamily="18" charset="0"/>
                <a:cs typeface="Times New Roman" panose="02020603050405020304" pitchFamily="18" charset="0"/>
              </a:rPr>
              <a:t>trái</a:t>
            </a:r>
            <a:r>
              <a:rPr lang="en-US" sz="5400" dirty="0">
                <a:solidFill>
                  <a:srgbClr val="000000"/>
                </a:solidFill>
                <a:latin typeface="+mj-lt"/>
                <a:ea typeface="Times New Roman" panose="02020603050405020304" pitchFamily="18" charset="0"/>
                <a:cs typeface="Times New Roman" panose="02020603050405020304" pitchFamily="18" charset="0"/>
              </a:rPr>
              <a:t> </a:t>
            </a:r>
            <a:r>
              <a:rPr lang="en-US" sz="5400" dirty="0" err="1">
                <a:solidFill>
                  <a:srgbClr val="000000"/>
                </a:solidFill>
                <a:latin typeface="+mj-lt"/>
                <a:ea typeface="Times New Roman" panose="02020603050405020304" pitchFamily="18" charset="0"/>
                <a:cs typeface="Times New Roman" panose="02020603050405020304" pitchFamily="18" charset="0"/>
              </a:rPr>
              <a:t>dấu</a:t>
            </a:r>
            <a:r>
              <a:rPr lang="en-US" sz="5400" dirty="0">
                <a:solidFill>
                  <a:srgbClr val="000000"/>
                </a:solidFill>
                <a:latin typeface="+mj-lt"/>
                <a:ea typeface="Times New Roman" panose="02020603050405020304" pitchFamily="18" charset="0"/>
                <a:cs typeface="Times New Roman" panose="02020603050405020304" pitchFamily="18" charset="0"/>
              </a:rPr>
              <a:t>?</a:t>
            </a:r>
            <a:endParaRPr lang="en-US" sz="5400" dirty="0">
              <a:effectLst/>
              <a:latin typeface="+mj-lt"/>
              <a:ea typeface="Times New Roman" panose="02020603050405020304" pitchFamily="18" charset="0"/>
            </a:endParaRPr>
          </a:p>
        </p:txBody>
      </p:sp>
      <p:sp>
        <p:nvSpPr>
          <p:cNvPr id="124" name="Google Shape;124;p5"/>
          <p:cNvSpPr/>
          <p:nvPr/>
        </p:nvSpPr>
        <p:spPr>
          <a:xfrm>
            <a:off x="1313282" y="4007500"/>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algn="ctr">
              <a:lnSpc>
                <a:spcPct val="150000"/>
              </a:lnSpc>
              <a:spcAft>
                <a:spcPts val="0"/>
              </a:spcAft>
            </a:pPr>
            <a:r>
              <a:rPr lang="en-US" sz="5400">
                <a:solidFill>
                  <a:srgbClr val="000000"/>
                </a:solidFill>
                <a:latin typeface="+mj-lt"/>
                <a:ea typeface="Times New Roman" panose="02020603050405020304" pitchFamily="18" charset="0"/>
                <a:cs typeface="Times New Roman" panose="02020603050405020304" pitchFamily="18" charset="0"/>
              </a:rPr>
              <a:t>A. 100°</a:t>
            </a:r>
            <a:endParaRPr lang="en-US" sz="5400">
              <a:effectLst/>
              <a:latin typeface="+mj-lt"/>
              <a:ea typeface="Times New Roman" panose="02020603050405020304" pitchFamily="18" charset="0"/>
            </a:endParaRPr>
          </a:p>
        </p:txBody>
      </p:sp>
      <p:sp>
        <p:nvSpPr>
          <p:cNvPr id="125" name="Google Shape;125;p5"/>
          <p:cNvSpPr/>
          <p:nvPr/>
        </p:nvSpPr>
        <p:spPr>
          <a:xfrm>
            <a:off x="1313282" y="6806683"/>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algn="ctr">
              <a:lnSpc>
                <a:spcPct val="150000"/>
              </a:lnSpc>
              <a:spcAft>
                <a:spcPts val="0"/>
              </a:spcAft>
            </a:pPr>
            <a:r>
              <a:rPr lang="en-US" sz="5400">
                <a:solidFill>
                  <a:srgbClr val="000000"/>
                </a:solidFill>
                <a:latin typeface="+mj-lt"/>
                <a:ea typeface="Times New Roman" panose="02020603050405020304" pitchFamily="18" charset="0"/>
                <a:cs typeface="Times New Roman" panose="02020603050405020304" pitchFamily="18" charset="0"/>
              </a:rPr>
              <a:t>C. -95°</a:t>
            </a:r>
            <a:endParaRPr lang="en-US" sz="5400">
              <a:effectLst/>
              <a:latin typeface="+mj-lt"/>
              <a:ea typeface="Times New Roman" panose="02020603050405020304" pitchFamily="18" charset="0"/>
            </a:endParaRPr>
          </a:p>
        </p:txBody>
      </p:sp>
      <p:sp>
        <p:nvSpPr>
          <p:cNvPr id="126" name="Google Shape;126;p5"/>
          <p:cNvSpPr/>
          <p:nvPr/>
        </p:nvSpPr>
        <p:spPr>
          <a:xfrm>
            <a:off x="9358609" y="4007500"/>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algn="ctr">
              <a:lnSpc>
                <a:spcPct val="150000"/>
              </a:lnSpc>
              <a:spcAft>
                <a:spcPts val="0"/>
              </a:spcAft>
            </a:pPr>
            <a:r>
              <a:rPr lang="en-US" sz="5400">
                <a:solidFill>
                  <a:srgbClr val="000000"/>
                </a:solidFill>
                <a:latin typeface="+mj-lt"/>
                <a:ea typeface="Times New Roman" panose="02020603050405020304" pitchFamily="18" charset="0"/>
                <a:cs typeface="Times New Roman" panose="02020603050405020304" pitchFamily="18" charset="0"/>
              </a:rPr>
              <a:t>B. 80°</a:t>
            </a:r>
            <a:endParaRPr lang="en-US" sz="5400">
              <a:effectLst/>
              <a:latin typeface="+mj-lt"/>
              <a:ea typeface="Times New Roman" panose="02020603050405020304" pitchFamily="18" charset="0"/>
            </a:endParaRPr>
          </a:p>
        </p:txBody>
      </p:sp>
      <p:sp>
        <p:nvSpPr>
          <p:cNvPr id="127" name="Google Shape;127;p5"/>
          <p:cNvSpPr/>
          <p:nvPr/>
        </p:nvSpPr>
        <p:spPr>
          <a:xfrm>
            <a:off x="9358609" y="6806683"/>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algn="ctr">
              <a:lnSpc>
                <a:spcPct val="150000"/>
              </a:lnSpc>
              <a:spcAft>
                <a:spcPts val="0"/>
              </a:spcAft>
            </a:pPr>
            <a:r>
              <a:rPr lang="en-US" sz="5400">
                <a:solidFill>
                  <a:srgbClr val="000000"/>
                </a:solidFill>
                <a:latin typeface="+mj-lt"/>
                <a:ea typeface="Times New Roman" panose="02020603050405020304" pitchFamily="18" charset="0"/>
                <a:cs typeface="Times New Roman" panose="02020603050405020304" pitchFamily="18" charset="0"/>
              </a:rPr>
              <a:t>D. -300°</a:t>
            </a:r>
            <a:endParaRPr lang="en-US" sz="5400">
              <a:effectLst/>
              <a:latin typeface="+mj-lt"/>
              <a:ea typeface="Times New Roman" panose="02020603050405020304" pitchFamily="18" charset="0"/>
            </a:endParaRPr>
          </a:p>
        </p:txBody>
      </p:sp>
      <p:pic>
        <p:nvPicPr>
          <p:cNvPr id="128" name="Google Shape;128;p5">
            <a:hlinkClick r:id="rId3" action="ppaction://hlinksldjump"/>
          </p:cNvPr>
          <p:cNvPicPr preferRelativeResize="0"/>
          <p:nvPr/>
        </p:nvPicPr>
        <p:blipFill rotWithShape="1">
          <a:blip r:embed="rId4">
            <a:alphaModFix/>
          </a:blip>
          <a:srcRect/>
          <a:stretch/>
        </p:blipFill>
        <p:spPr>
          <a:xfrm>
            <a:off x="16885355" y="8803433"/>
            <a:ext cx="1402646" cy="1483568"/>
          </a:xfrm>
          <a:prstGeom prst="rect">
            <a:avLst/>
          </a:prstGeom>
          <a:noFill/>
          <a:ln>
            <a:noFill/>
          </a:ln>
        </p:spPr>
      </p:pic>
      <p:sp>
        <p:nvSpPr>
          <p:cNvPr id="129" name="Google Shape;129;p5"/>
          <p:cNvSpPr/>
          <p:nvPr/>
        </p:nvSpPr>
        <p:spPr>
          <a:xfrm>
            <a:off x="1313282" y="4007499"/>
            <a:ext cx="7616114" cy="2472611"/>
          </a:xfrm>
          <a:prstGeom prst="roundRect">
            <a:avLst>
              <a:gd name="adj" fmla="val 16667"/>
            </a:avLst>
          </a:prstGeom>
          <a:solidFill>
            <a:srgbClr val="FEE599"/>
          </a:solidFill>
          <a:ln w="12700" cap="flat" cmpd="sng">
            <a:solidFill>
              <a:srgbClr val="FEE599"/>
            </a:solidFill>
            <a:prstDash val="solid"/>
            <a:miter lim="800000"/>
            <a:headEnd type="none" w="sm" len="sm"/>
            <a:tailEnd type="none" w="sm" len="sm"/>
          </a:ln>
        </p:spPr>
        <p:txBody>
          <a:bodyPr spcFirstLastPara="1" wrap="square" lIns="137138" tIns="68550" rIns="137138" bIns="68550" anchor="ctr" anchorCtr="0">
            <a:noAutofit/>
          </a:bodyPr>
          <a:lstStyle/>
          <a:p>
            <a:pPr marR="30480" lvl="0" algn="ctr">
              <a:lnSpc>
                <a:spcPct val="150000"/>
              </a:lnSpc>
            </a:pPr>
            <a:r>
              <a:rPr lang="en-US" sz="5400">
                <a:solidFill>
                  <a:srgbClr val="000000"/>
                </a:solidFill>
                <a:ea typeface="Times New Roman" panose="02020603050405020304" pitchFamily="18" charset="0"/>
                <a:cs typeface="Times New Roman" panose="02020603050405020304" pitchFamily="18" charset="0"/>
              </a:rPr>
              <a:t>A. 100°</a:t>
            </a:r>
            <a:endParaRPr lang="en-US" sz="5400">
              <a:solidFill>
                <a:srgbClr val="000000"/>
              </a:solidFill>
              <a:ea typeface="Times New Roman" panose="02020603050405020304" pitchFamily="18" charset="0"/>
            </a:endParaRPr>
          </a:p>
        </p:txBody>
      </p:sp>
    </p:spTree>
    <p:extLst>
      <p:ext uri="{BB962C8B-B14F-4D97-AF65-F5344CB8AC3E}">
        <p14:creationId xmlns:p14="http://schemas.microsoft.com/office/powerpoint/2010/main" val="2975745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3"/>
                                        </p:tgtEl>
                                        <p:attrNameLst>
                                          <p:attrName>style.visibility</p:attrName>
                                        </p:attrNameLst>
                                      </p:cBhvr>
                                      <p:to>
                                        <p:strVal val="visible"/>
                                      </p:to>
                                    </p:set>
                                    <p:animEffect transition="in" filter="fade">
                                      <p:cBhvr>
                                        <p:cTn id="7" dur="500"/>
                                        <p:tgtEl>
                                          <p:spTgt spid="12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4"/>
                                        </p:tgtEl>
                                        <p:attrNameLst>
                                          <p:attrName>style.visibility</p:attrName>
                                        </p:attrNameLst>
                                      </p:cBhvr>
                                      <p:to>
                                        <p:strVal val="visible"/>
                                      </p:to>
                                    </p:set>
                                    <p:animEffect transition="in" filter="fade">
                                      <p:cBhvr>
                                        <p:cTn id="11" dur="500"/>
                                        <p:tgtEl>
                                          <p:spTgt spid="124"/>
                                        </p:tgtEl>
                                      </p:cBhvr>
                                    </p:animEffect>
                                  </p:childTnLst>
                                </p:cTn>
                              </p:par>
                              <p:par>
                                <p:cTn id="12" presetID="10" presetClass="entr" presetSubtype="0" fill="hold" nodeType="withEffect">
                                  <p:stCondLst>
                                    <p:cond delay="0"/>
                                  </p:stCondLst>
                                  <p:childTnLst>
                                    <p:set>
                                      <p:cBhvr>
                                        <p:cTn id="13" dur="1" fill="hold">
                                          <p:stCondLst>
                                            <p:cond delay="0"/>
                                          </p:stCondLst>
                                        </p:cTn>
                                        <p:tgtEl>
                                          <p:spTgt spid="126"/>
                                        </p:tgtEl>
                                        <p:attrNameLst>
                                          <p:attrName>style.visibility</p:attrName>
                                        </p:attrNameLst>
                                      </p:cBhvr>
                                      <p:to>
                                        <p:strVal val="visible"/>
                                      </p:to>
                                    </p:set>
                                    <p:animEffect transition="in" filter="fade">
                                      <p:cBhvr>
                                        <p:cTn id="14" dur="500"/>
                                        <p:tgtEl>
                                          <p:spTgt spid="126"/>
                                        </p:tgtEl>
                                      </p:cBhvr>
                                    </p:animEffect>
                                  </p:childTnLst>
                                </p:cTn>
                              </p:par>
                              <p:par>
                                <p:cTn id="15" presetID="10" presetClass="entr" presetSubtype="0" fill="hold" nodeType="withEffect">
                                  <p:stCondLst>
                                    <p:cond delay="0"/>
                                  </p:stCondLst>
                                  <p:childTnLst>
                                    <p:set>
                                      <p:cBhvr>
                                        <p:cTn id="16" dur="1" fill="hold">
                                          <p:stCondLst>
                                            <p:cond delay="0"/>
                                          </p:stCondLst>
                                        </p:cTn>
                                        <p:tgtEl>
                                          <p:spTgt spid="125"/>
                                        </p:tgtEl>
                                        <p:attrNameLst>
                                          <p:attrName>style.visibility</p:attrName>
                                        </p:attrNameLst>
                                      </p:cBhvr>
                                      <p:to>
                                        <p:strVal val="visible"/>
                                      </p:to>
                                    </p:set>
                                    <p:animEffect transition="in" filter="fade">
                                      <p:cBhvr>
                                        <p:cTn id="17" dur="500"/>
                                        <p:tgtEl>
                                          <p:spTgt spid="125"/>
                                        </p:tgtEl>
                                      </p:cBhvr>
                                    </p:animEffect>
                                  </p:childTnLst>
                                </p:cTn>
                              </p:par>
                              <p:par>
                                <p:cTn id="18" presetID="10" presetClass="entr" presetSubtype="0" fill="hold" nodeType="withEffect">
                                  <p:stCondLst>
                                    <p:cond delay="0"/>
                                  </p:stCondLst>
                                  <p:childTnLst>
                                    <p:set>
                                      <p:cBhvr>
                                        <p:cTn id="19" dur="1" fill="hold">
                                          <p:stCondLst>
                                            <p:cond delay="0"/>
                                          </p:stCondLst>
                                        </p:cTn>
                                        <p:tgtEl>
                                          <p:spTgt spid="127"/>
                                        </p:tgtEl>
                                        <p:attrNameLst>
                                          <p:attrName>style.visibility</p:attrName>
                                        </p:attrNameLst>
                                      </p:cBhvr>
                                      <p:to>
                                        <p:strVal val="visible"/>
                                      </p:to>
                                    </p:set>
                                    <p:animEffect transition="in" filter="fade">
                                      <p:cBhvr>
                                        <p:cTn id="20" dur="500"/>
                                        <p:tgtEl>
                                          <p:spTgt spid="12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9"/>
                                        </p:tgtEl>
                                        <p:attrNameLst>
                                          <p:attrName>style.visibility</p:attrName>
                                        </p:attrNameLst>
                                      </p:cBhvr>
                                      <p:to>
                                        <p:strVal val="visible"/>
                                      </p:to>
                                    </p:set>
                                    <p:animEffect transition="in" filter="fade">
                                      <p:cBhvr>
                                        <p:cTn id="25" dur="5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4" name="Google Shape;134;p6"/>
              <p:cNvSpPr/>
              <p:nvPr/>
            </p:nvSpPr>
            <p:spPr>
              <a:xfrm>
                <a:off x="1313284" y="713792"/>
                <a:ext cx="15661433" cy="296713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algn="just">
                  <a:lnSpc>
                    <a:spcPct val="150000"/>
                  </a:lnSpc>
                  <a:spcAft>
                    <a:spcPts val="0"/>
                  </a:spcAft>
                </a:pPr>
                <a:r>
                  <a:rPr lang="en-US" sz="5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Câu</a:t>
                </a:r>
                <a:r>
                  <a:rPr lang="en-US" sz="5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4.</a:t>
                </a:r>
                <a:r>
                  <a:rPr lang="en-US" sz="5400" dirty="0">
                    <a:solidFill>
                      <a:srgbClr val="000000"/>
                    </a:solidFill>
                    <a:latin typeface="Arial" panose="020B0604020202020204" pitchFamily="34" charset="0"/>
                    <a:ea typeface="Times New Roman" panose="02020603050405020304" pitchFamily="18" charset="0"/>
                    <a:cs typeface="Arial" panose="020B0604020202020204" pitchFamily="34" charset="0"/>
                  </a:rPr>
                  <a:t> cot </a:t>
                </a:r>
                <a:r>
                  <a:rPr lang="en-US" sz="5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5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5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góc</a:t>
                </a:r>
                <a:r>
                  <a:rPr lang="en-US" sz="5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5400" dirty="0" err="1">
                    <a:effectLst/>
                    <a:latin typeface="Arial" panose="020B0604020202020204" pitchFamily="34" charset="0"/>
                    <a:ea typeface="Times New Roman" panose="02020603050405020304" pitchFamily="18" charset="0"/>
                    <a:cs typeface="Arial" panose="020B0604020202020204" pitchFamily="34" charset="0"/>
                  </a:rPr>
                  <a:t>lượng</a:t>
                </a:r>
                <a:r>
                  <a:rPr lang="en-US" sz="5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5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giác</a:t>
                </a:r>
                <a:r>
                  <a:rPr lang="en-US" sz="5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5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nào</a:t>
                </a:r>
                <a:r>
                  <a:rPr lang="en-US" sz="5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5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bằng</a:t>
                </a:r>
                <a:r>
                  <a:rPr lang="en-US" sz="5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f>
                      <m:fPr>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1</m:t>
                        </m:r>
                      </m:num>
                      <m:den>
                        <m:rad>
                          <m:radPr>
                            <m:degHide m:val="on"/>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3</m:t>
                            </m:r>
                          </m:e>
                        </m:rad>
                      </m:den>
                    </m:f>
                    <m: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oMath>
                </a14:m>
                <a:endParaRPr lang="en-US" sz="54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34" name="Google Shape;134;p6"/>
              <p:cNvSpPr>
                <a:spLocks noRot="1" noChangeAspect="1" noMove="1" noResize="1" noEditPoints="1" noAdjustHandles="1" noChangeArrowheads="1" noChangeShapeType="1" noTextEdit="1"/>
              </p:cNvSpPr>
              <p:nvPr/>
            </p:nvSpPr>
            <p:spPr>
              <a:xfrm>
                <a:off x="1313284" y="713792"/>
                <a:ext cx="15661433" cy="2967135"/>
              </a:xfrm>
              <a:prstGeom prst="roundRect">
                <a:avLst>
                  <a:gd name="adj" fmla="val 16667"/>
                </a:avLst>
              </a:prstGeom>
              <a:blipFill>
                <a:blip r:embed="rId3"/>
                <a:stretch>
                  <a:fillRect l="-816"/>
                </a:stretch>
              </a:blipFill>
              <a:ln w="12700" cap="flat" cmpd="sng">
                <a:solidFill>
                  <a:schemeClr val="lt1"/>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5" name="Google Shape;135;p6"/>
              <p:cNvSpPr/>
              <p:nvPr/>
            </p:nvSpPr>
            <p:spPr>
              <a:xfrm>
                <a:off x="1313282" y="4007500"/>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ctr" defTabSz="1371600">
                  <a:buClr>
                    <a:srgbClr val="000000"/>
                  </a:buClr>
                </a:pPr>
                <a14:m>
                  <m:oMath xmlns:m="http://schemas.openxmlformats.org/officeDocument/2006/math">
                    <m:r>
                      <m:rPr>
                        <m:sty m:val="p"/>
                      </m:rPr>
                      <a:rPr lang="en-US" sz="54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A</m:t>
                    </m:r>
                    <m: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300</m:t>
                        </m:r>
                      </m:e>
                      <m:sup>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𝑜</m:t>
                        </m:r>
                      </m:sup>
                    </m:sSup>
                  </m:oMath>
                </a14:m>
                <a:r>
                  <a:rPr lang="en-US" sz="5400">
                    <a:solidFill>
                      <a:srgbClr val="000000"/>
                    </a:solidFill>
                    <a:latin typeface="Times New Roman" panose="02020603050405020304" pitchFamily="18" charset="0"/>
                    <a:ea typeface="Times New Roman" panose="02020603050405020304" pitchFamily="18" charset="0"/>
                  </a:rPr>
                  <a:t> </a:t>
                </a:r>
                <a:endParaRPr sz="5400" kern="0">
                  <a:solidFill>
                    <a:srgbClr val="000000"/>
                  </a:solidFill>
                  <a:latin typeface="Arial"/>
                  <a:ea typeface="Arial"/>
                  <a:cs typeface="Arial"/>
                  <a:sym typeface="Arial"/>
                </a:endParaRPr>
              </a:p>
            </p:txBody>
          </p:sp>
        </mc:Choice>
        <mc:Fallback xmlns="">
          <p:sp>
            <p:nvSpPr>
              <p:cNvPr id="135" name="Google Shape;135;p6"/>
              <p:cNvSpPr>
                <a:spLocks noRot="1" noChangeAspect="1" noMove="1" noResize="1" noEditPoints="1" noAdjustHandles="1" noChangeArrowheads="1" noChangeShapeType="1" noTextEdit="1"/>
              </p:cNvSpPr>
              <p:nvPr/>
            </p:nvSpPr>
            <p:spPr>
              <a:xfrm>
                <a:off x="1313282" y="4007500"/>
                <a:ext cx="7616114" cy="2472611"/>
              </a:xfrm>
              <a:prstGeom prst="roundRect">
                <a:avLst>
                  <a:gd name="adj" fmla="val 16667"/>
                </a:avLst>
              </a:prstGeom>
              <a:blipFill>
                <a:blip r:embed="rId4"/>
                <a:stretch>
                  <a:fillRect/>
                </a:stretch>
              </a:blipFill>
              <a:ln w="12700" cap="flat" cmpd="sng">
                <a:solidFill>
                  <a:schemeClr val="lt1"/>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6" name="Google Shape;136;p6"/>
              <p:cNvSpPr/>
              <p:nvPr/>
            </p:nvSpPr>
            <p:spPr>
              <a:xfrm>
                <a:off x="1313282" y="6806683"/>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ctr" defTabSz="1371600">
                  <a:buClr>
                    <a:srgbClr val="000000"/>
                  </a:buClr>
                </a:pPr>
                <a14:m>
                  <m:oMath xmlns:m="http://schemas.openxmlformats.org/officeDocument/2006/math">
                    <m:r>
                      <m:rPr>
                        <m:sty m:val="p"/>
                      </m:rPr>
                      <a:rPr lang="en-US" sz="54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C</m:t>
                    </m:r>
                    <m: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540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45</m:t>
                        </m:r>
                      </m:e>
                      <m:sup>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𝑜</m:t>
                        </m:r>
                      </m:sup>
                    </m:sSup>
                  </m:oMath>
                </a14:m>
                <a:r>
                  <a:rPr lang="en-US" sz="5400">
                    <a:solidFill>
                      <a:srgbClr val="000000"/>
                    </a:solidFill>
                    <a:latin typeface="Times New Roman" panose="02020603050405020304" pitchFamily="18" charset="0"/>
                    <a:ea typeface="Times New Roman" panose="02020603050405020304" pitchFamily="18" charset="0"/>
                  </a:rPr>
                  <a:t> </a:t>
                </a:r>
                <a:endParaRPr sz="5400" kern="0">
                  <a:solidFill>
                    <a:srgbClr val="000000"/>
                  </a:solidFill>
                  <a:latin typeface="Arial"/>
                  <a:ea typeface="Arial"/>
                  <a:cs typeface="Arial"/>
                  <a:sym typeface="Arial"/>
                </a:endParaRPr>
              </a:p>
            </p:txBody>
          </p:sp>
        </mc:Choice>
        <mc:Fallback xmlns="">
          <p:sp>
            <p:nvSpPr>
              <p:cNvPr id="136" name="Google Shape;136;p6"/>
              <p:cNvSpPr>
                <a:spLocks noRot="1" noChangeAspect="1" noMove="1" noResize="1" noEditPoints="1" noAdjustHandles="1" noChangeArrowheads="1" noChangeShapeType="1" noTextEdit="1"/>
              </p:cNvSpPr>
              <p:nvPr/>
            </p:nvSpPr>
            <p:spPr>
              <a:xfrm>
                <a:off x="1313282" y="6806683"/>
                <a:ext cx="7616114" cy="2472611"/>
              </a:xfrm>
              <a:prstGeom prst="roundRect">
                <a:avLst>
                  <a:gd name="adj" fmla="val 16667"/>
                </a:avLst>
              </a:prstGeom>
              <a:blipFill>
                <a:blip r:embed="rId5"/>
                <a:stretch>
                  <a:fillRect/>
                </a:stretch>
              </a:blipFill>
              <a:ln w="12700" cap="flat" cmpd="sng">
                <a:solidFill>
                  <a:schemeClr val="lt1"/>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7" name="Google Shape;137;p6"/>
              <p:cNvSpPr/>
              <p:nvPr/>
            </p:nvSpPr>
            <p:spPr>
              <a:xfrm>
                <a:off x="9358609" y="4007500"/>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just" defTabSz="1371600">
                  <a:buClr>
                    <a:srgbClr val="000000"/>
                  </a:buClr>
                </a:pPr>
                <a14:m>
                  <m:oMathPara xmlns:m="http://schemas.openxmlformats.org/officeDocument/2006/math">
                    <m:oMathParaPr>
                      <m:jc m:val="centerGroup"/>
                    </m:oMathParaPr>
                    <m:oMath xmlns:m="http://schemas.openxmlformats.org/officeDocument/2006/math">
                      <m:r>
                        <m:rPr>
                          <m:sty m:val="p"/>
                        </m:rP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B</m:t>
                      </m:r>
                      <m: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5400" i="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5400" i="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6</m:t>
                          </m:r>
                        </m:den>
                      </m:f>
                    </m:oMath>
                  </m:oMathPara>
                </a14:m>
                <a:endParaRPr sz="5400" kern="0">
                  <a:solidFill>
                    <a:srgbClr val="000000"/>
                  </a:solidFill>
                  <a:latin typeface="Arial"/>
                  <a:ea typeface="Arial"/>
                  <a:cs typeface="Arial"/>
                  <a:sym typeface="Arial"/>
                </a:endParaRPr>
              </a:p>
            </p:txBody>
          </p:sp>
        </mc:Choice>
        <mc:Fallback xmlns="">
          <p:sp>
            <p:nvSpPr>
              <p:cNvPr id="137" name="Google Shape;137;p6"/>
              <p:cNvSpPr>
                <a:spLocks noRot="1" noChangeAspect="1" noMove="1" noResize="1" noEditPoints="1" noAdjustHandles="1" noChangeArrowheads="1" noChangeShapeType="1" noTextEdit="1"/>
              </p:cNvSpPr>
              <p:nvPr/>
            </p:nvSpPr>
            <p:spPr>
              <a:xfrm>
                <a:off x="9358609" y="4007500"/>
                <a:ext cx="7616114" cy="2472611"/>
              </a:xfrm>
              <a:prstGeom prst="roundRect">
                <a:avLst>
                  <a:gd name="adj" fmla="val 16667"/>
                </a:avLst>
              </a:prstGeom>
              <a:blipFill>
                <a:blip r:embed="rId6"/>
                <a:stretch>
                  <a:fillRect/>
                </a:stretch>
              </a:blipFill>
              <a:ln w="12700" cap="flat" cmpd="sng">
                <a:solidFill>
                  <a:schemeClr val="lt1"/>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8" name="Google Shape;138;p6"/>
              <p:cNvSpPr/>
              <p:nvPr/>
            </p:nvSpPr>
            <p:spPr>
              <a:xfrm>
                <a:off x="9358609" y="6806683"/>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algn="just">
                  <a:lnSpc>
                    <a:spcPct val="150000"/>
                  </a:lnSpc>
                  <a:spcAft>
                    <a:spcPts val="0"/>
                  </a:spcAft>
                </a:pPr>
                <a14:m>
                  <m:oMathPara xmlns:m="http://schemas.openxmlformats.org/officeDocument/2006/math">
                    <m:oMathParaPr>
                      <m:jc m:val="centerGroup"/>
                    </m:oMathParaPr>
                    <m:oMath xmlns:m="http://schemas.openxmlformats.org/officeDocument/2006/math">
                      <m:r>
                        <m:rPr>
                          <m:sty m:val="p"/>
                        </m:rP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D</m:t>
                      </m:r>
                      <m: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5400" i="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π</m:t>
                          </m:r>
                        </m:num>
                        <m:den>
                          <m:r>
                            <a:rPr lang="en-US" sz="5400" i="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6</m:t>
                          </m:r>
                        </m:den>
                      </m:f>
                    </m:oMath>
                  </m:oMathPara>
                </a14:m>
                <a:endParaRPr lang="en-US" sz="5400">
                  <a:effectLst/>
                  <a:latin typeface="Times New Roman" panose="02020603050405020304" pitchFamily="18" charset="0"/>
                  <a:ea typeface="Times New Roman" panose="02020603050405020304" pitchFamily="18" charset="0"/>
                </a:endParaRPr>
              </a:p>
            </p:txBody>
          </p:sp>
        </mc:Choice>
        <mc:Fallback xmlns="">
          <p:sp>
            <p:nvSpPr>
              <p:cNvPr id="138" name="Google Shape;138;p6"/>
              <p:cNvSpPr>
                <a:spLocks noRot="1" noChangeAspect="1" noMove="1" noResize="1" noEditPoints="1" noAdjustHandles="1" noChangeArrowheads="1" noChangeShapeType="1" noTextEdit="1"/>
              </p:cNvSpPr>
              <p:nvPr/>
            </p:nvSpPr>
            <p:spPr>
              <a:xfrm>
                <a:off x="9358609" y="6806683"/>
                <a:ext cx="7616114" cy="2472611"/>
              </a:xfrm>
              <a:prstGeom prst="roundRect">
                <a:avLst>
                  <a:gd name="adj" fmla="val 16667"/>
                </a:avLst>
              </a:prstGeom>
              <a:blipFill>
                <a:blip r:embed="rId7"/>
                <a:stretch>
                  <a:fillRect/>
                </a:stretch>
              </a:blipFill>
              <a:ln w="12700" cap="flat" cmpd="sng">
                <a:solidFill>
                  <a:schemeClr val="lt1"/>
                </a:solidFill>
                <a:prstDash val="solid"/>
                <a:miter lim="800000"/>
                <a:headEnd type="none" w="sm" len="sm"/>
                <a:tailEnd type="none" w="sm" len="sm"/>
              </a:ln>
            </p:spPr>
            <p:txBody>
              <a:bodyPr/>
              <a:lstStyle/>
              <a:p>
                <a:r>
                  <a:rPr lang="en-US">
                    <a:noFill/>
                  </a:rPr>
                  <a:t> </a:t>
                </a:r>
              </a:p>
            </p:txBody>
          </p:sp>
        </mc:Fallback>
      </mc:AlternateContent>
      <p:pic>
        <p:nvPicPr>
          <p:cNvPr id="139" name="Google Shape;139;p6">
            <a:hlinkClick r:id="rId8" action="ppaction://hlinksldjump"/>
          </p:cNvPr>
          <p:cNvPicPr preferRelativeResize="0"/>
          <p:nvPr/>
        </p:nvPicPr>
        <p:blipFill rotWithShape="1">
          <a:blip r:embed="rId9">
            <a:alphaModFix/>
          </a:blip>
          <a:srcRect/>
          <a:stretch/>
        </p:blipFill>
        <p:spPr>
          <a:xfrm>
            <a:off x="16885355" y="8803433"/>
            <a:ext cx="1402646" cy="1483568"/>
          </a:xfrm>
          <a:prstGeom prst="rect">
            <a:avLst/>
          </a:prstGeom>
          <a:noFill/>
          <a:ln>
            <a:noFill/>
          </a:ln>
        </p:spPr>
      </p:pic>
      <mc:AlternateContent xmlns:mc="http://schemas.openxmlformats.org/markup-compatibility/2006" xmlns:a14="http://schemas.microsoft.com/office/drawing/2010/main">
        <mc:Choice Requires="a14">
          <p:sp>
            <p:nvSpPr>
              <p:cNvPr id="140" name="Google Shape;140;p6"/>
              <p:cNvSpPr/>
              <p:nvPr/>
            </p:nvSpPr>
            <p:spPr>
              <a:xfrm>
                <a:off x="1319528" y="4009373"/>
                <a:ext cx="7616114" cy="2472611"/>
              </a:xfrm>
              <a:prstGeom prst="roundRect">
                <a:avLst>
                  <a:gd name="adj" fmla="val 16667"/>
                </a:avLst>
              </a:prstGeom>
              <a:solidFill>
                <a:srgbClr val="FEE599"/>
              </a:solidFill>
              <a:ln w="12700" cap="flat" cmpd="sng">
                <a:solidFill>
                  <a:srgbClr val="FEE599"/>
                </a:solidFill>
                <a:prstDash val="solid"/>
                <a:miter lim="800000"/>
                <a:headEnd type="none" w="sm" len="sm"/>
                <a:tailEnd type="none" w="sm" len="sm"/>
              </a:ln>
            </p:spPr>
            <p:txBody>
              <a:bodyPr spcFirstLastPara="1" wrap="square" lIns="137138" tIns="68550" rIns="137138" bIns="68550" anchor="ctr" anchorCtr="0">
                <a:noAutofit/>
              </a:bodyPr>
              <a:lstStyle/>
              <a:p>
                <a:pPr lvl="0" algn="ctr" defTabSz="1371600">
                  <a:buClr>
                    <a:srgbClr val="000000"/>
                  </a:buClr>
                </a:pPr>
                <a14:m>
                  <m:oMath xmlns:m="http://schemas.openxmlformats.org/officeDocument/2006/math">
                    <m:r>
                      <m:rPr>
                        <m:sty m:val="p"/>
                      </m:rPr>
                      <a:rPr lang="en-US" sz="54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A</m:t>
                    </m:r>
                    <m:r>
                      <a:rPr lang="en-US" sz="54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ar-AE"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ar-AE"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300</m:t>
                        </m:r>
                      </m:e>
                      <m:sup>
                        <m:r>
                          <a:rPr lang="ar-AE"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𝑜</m:t>
                        </m:r>
                      </m:sup>
                    </m:sSup>
                  </m:oMath>
                </a14:m>
                <a:r>
                  <a:rPr lang="ar-AE" sz="5400">
                    <a:solidFill>
                      <a:srgbClr val="000000"/>
                    </a:solidFill>
                    <a:latin typeface="Times New Roman" panose="02020603050405020304" pitchFamily="18" charset="0"/>
                    <a:ea typeface="Times New Roman" panose="02020603050405020304" pitchFamily="18" charset="0"/>
                  </a:rPr>
                  <a:t> </a:t>
                </a:r>
                <a:endParaRPr lang="ar-AE" sz="5400" kern="0">
                  <a:solidFill>
                    <a:srgbClr val="000000"/>
                  </a:solidFill>
                  <a:ea typeface="Arial"/>
                  <a:cs typeface="Arial"/>
                  <a:sym typeface="Arial"/>
                </a:endParaRPr>
              </a:p>
            </p:txBody>
          </p:sp>
        </mc:Choice>
        <mc:Fallback xmlns="">
          <p:sp>
            <p:nvSpPr>
              <p:cNvPr id="140" name="Google Shape;140;p6"/>
              <p:cNvSpPr>
                <a:spLocks noRot="1" noChangeAspect="1" noMove="1" noResize="1" noEditPoints="1" noAdjustHandles="1" noChangeArrowheads="1" noChangeShapeType="1" noTextEdit="1"/>
              </p:cNvSpPr>
              <p:nvPr/>
            </p:nvSpPr>
            <p:spPr>
              <a:xfrm>
                <a:off x="1319528" y="4009373"/>
                <a:ext cx="7616114" cy="2472611"/>
              </a:xfrm>
              <a:prstGeom prst="roundRect">
                <a:avLst>
                  <a:gd name="adj" fmla="val 16667"/>
                </a:avLst>
              </a:prstGeom>
              <a:blipFill>
                <a:blip r:embed="rId10"/>
                <a:stretch>
                  <a:fillRect/>
                </a:stretch>
              </a:blipFill>
              <a:ln w="12700" cap="flat" cmpd="sng">
                <a:solidFill>
                  <a:srgbClr val="FEE599"/>
                </a:solidFill>
                <a:prstDash val="solid"/>
                <a:miter lim="800000"/>
                <a:headEnd type="none" w="sm" len="sm"/>
                <a:tailEnd type="none" w="sm" len="sm"/>
              </a:ln>
            </p:spPr>
            <p:txBody>
              <a:bodyPr/>
              <a:lstStyle/>
              <a:p>
                <a:r>
                  <a:rPr lang="en-US">
                    <a:noFill/>
                  </a:rPr>
                  <a:t> </a:t>
                </a:r>
              </a:p>
            </p:txBody>
          </p:sp>
        </mc:Fallback>
      </mc:AlternateContent>
    </p:spTree>
    <p:extLst>
      <p:ext uri="{BB962C8B-B14F-4D97-AF65-F5344CB8AC3E}">
        <p14:creationId xmlns:p14="http://schemas.microsoft.com/office/powerpoint/2010/main" val="3387296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fade">
                                      <p:cBhvr>
                                        <p:cTn id="7" dur="500"/>
                                        <p:tgtEl>
                                          <p:spTgt spid="13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5"/>
                                        </p:tgtEl>
                                        <p:attrNameLst>
                                          <p:attrName>style.visibility</p:attrName>
                                        </p:attrNameLst>
                                      </p:cBhvr>
                                      <p:to>
                                        <p:strVal val="visible"/>
                                      </p:to>
                                    </p:set>
                                    <p:animEffect transition="in" filter="fade">
                                      <p:cBhvr>
                                        <p:cTn id="11" dur="500"/>
                                        <p:tgtEl>
                                          <p:spTgt spid="135"/>
                                        </p:tgtEl>
                                      </p:cBhvr>
                                    </p:animEffect>
                                  </p:childTnLst>
                                </p:cTn>
                              </p:par>
                              <p:par>
                                <p:cTn id="12" presetID="10" presetClass="entr" presetSubtype="0" fill="hold" nodeType="withEffect">
                                  <p:stCondLst>
                                    <p:cond delay="0"/>
                                  </p:stCondLst>
                                  <p:childTnLst>
                                    <p:set>
                                      <p:cBhvr>
                                        <p:cTn id="13" dur="1" fill="hold">
                                          <p:stCondLst>
                                            <p:cond delay="0"/>
                                          </p:stCondLst>
                                        </p:cTn>
                                        <p:tgtEl>
                                          <p:spTgt spid="137"/>
                                        </p:tgtEl>
                                        <p:attrNameLst>
                                          <p:attrName>style.visibility</p:attrName>
                                        </p:attrNameLst>
                                      </p:cBhvr>
                                      <p:to>
                                        <p:strVal val="visible"/>
                                      </p:to>
                                    </p:set>
                                    <p:animEffect transition="in" filter="fade">
                                      <p:cBhvr>
                                        <p:cTn id="14" dur="500"/>
                                        <p:tgtEl>
                                          <p:spTgt spid="137"/>
                                        </p:tgtEl>
                                      </p:cBhvr>
                                    </p:animEffect>
                                  </p:childTnLst>
                                </p:cTn>
                              </p:par>
                              <p:par>
                                <p:cTn id="15" presetID="10" presetClass="entr" presetSubtype="0" fill="hold" nodeType="withEffect">
                                  <p:stCondLst>
                                    <p:cond delay="0"/>
                                  </p:stCondLst>
                                  <p:childTnLst>
                                    <p:set>
                                      <p:cBhvr>
                                        <p:cTn id="16" dur="1" fill="hold">
                                          <p:stCondLst>
                                            <p:cond delay="0"/>
                                          </p:stCondLst>
                                        </p:cTn>
                                        <p:tgtEl>
                                          <p:spTgt spid="136"/>
                                        </p:tgtEl>
                                        <p:attrNameLst>
                                          <p:attrName>style.visibility</p:attrName>
                                        </p:attrNameLst>
                                      </p:cBhvr>
                                      <p:to>
                                        <p:strVal val="visible"/>
                                      </p:to>
                                    </p:set>
                                    <p:animEffect transition="in" filter="fade">
                                      <p:cBhvr>
                                        <p:cTn id="17" dur="500"/>
                                        <p:tgtEl>
                                          <p:spTgt spid="136"/>
                                        </p:tgtEl>
                                      </p:cBhvr>
                                    </p:animEffect>
                                  </p:childTnLst>
                                </p:cTn>
                              </p:par>
                              <p:par>
                                <p:cTn id="18" presetID="10" presetClass="entr" presetSubtype="0" fill="hold" nodeType="withEffect">
                                  <p:stCondLst>
                                    <p:cond delay="0"/>
                                  </p:stCondLst>
                                  <p:childTnLst>
                                    <p:set>
                                      <p:cBhvr>
                                        <p:cTn id="19" dur="1" fill="hold">
                                          <p:stCondLst>
                                            <p:cond delay="0"/>
                                          </p:stCondLst>
                                        </p:cTn>
                                        <p:tgtEl>
                                          <p:spTgt spid="138"/>
                                        </p:tgtEl>
                                        <p:attrNameLst>
                                          <p:attrName>style.visibility</p:attrName>
                                        </p:attrNameLst>
                                      </p:cBhvr>
                                      <p:to>
                                        <p:strVal val="visible"/>
                                      </p:to>
                                    </p:set>
                                    <p:animEffect transition="in" filter="fade">
                                      <p:cBhvr>
                                        <p:cTn id="20" dur="500"/>
                                        <p:tgtEl>
                                          <p:spTgt spid="13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40"/>
                                        </p:tgtEl>
                                        <p:attrNameLst>
                                          <p:attrName>style.visibility</p:attrName>
                                        </p:attrNameLst>
                                      </p:cBhvr>
                                      <p:to>
                                        <p:strVal val="visible"/>
                                      </p:to>
                                    </p:set>
                                    <p:animEffect transition="in" filter="fade">
                                      <p:cBhvr>
                                        <p:cTn id="25"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45" name="Google Shape;145;p7"/>
              <p:cNvSpPr/>
              <p:nvPr/>
            </p:nvSpPr>
            <p:spPr>
              <a:xfrm>
                <a:off x="1313284" y="571500"/>
                <a:ext cx="15661433" cy="342900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algn="just">
                  <a:lnSpc>
                    <a:spcPct val="150000"/>
                  </a:lnSpc>
                  <a:spcAft>
                    <a:spcPts val="0"/>
                  </a:spcAft>
                </a:pPr>
                <a:r>
                  <a:rPr lang="en-US" sz="5400" b="1">
                    <a:solidFill>
                      <a:srgbClr val="000000"/>
                    </a:solidFill>
                    <a:ea typeface="Times New Roman" panose="02020603050405020304" pitchFamily="18" charset="0"/>
                    <a:cs typeface="Times New Roman" panose="02020603050405020304" pitchFamily="18" charset="0"/>
                  </a:rPr>
                  <a:t>Câu 5. </a:t>
                </a:r>
                <a:r>
                  <a:rPr lang="en-US" sz="5400">
                    <a:solidFill>
                      <a:srgbClr val="000000"/>
                    </a:solidFill>
                    <a:ea typeface="Times New Roman" panose="02020603050405020304" pitchFamily="18" charset="0"/>
                    <a:cs typeface="Times New Roman" panose="02020603050405020304" pitchFamily="18" charset="0"/>
                  </a:rPr>
                  <a:t>Cho </a:t>
                </a:r>
                <a14:m>
                  <m:oMath xmlns:m="http://schemas.openxmlformats.org/officeDocument/2006/math">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𝑡𝑎𝑛</m:t>
                    </m:r>
                    <m:r>
                      <a:rPr lang="en-US" sz="5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5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𝛼</m:t>
                    </m:r>
                    <m:r>
                      <a:rPr lang="en-US" sz="5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𝑚</m:t>
                    </m:r>
                  </m:oMath>
                </a14:m>
                <a:r>
                  <a:rPr lang="en-US" sz="5400">
                    <a:solidFill>
                      <a:srgbClr val="000000"/>
                    </a:solidFill>
                    <a:ea typeface="Times New Roman" panose="02020603050405020304" pitchFamily="18" charset="0"/>
                    <a:cs typeface="Times New Roman" panose="02020603050405020304" pitchFamily="18" charset="0"/>
                  </a:rPr>
                  <a:t>. Khi đó</a:t>
                </a:r>
              </a:p>
              <a:p>
                <a:pPr marR="30480" algn="ctr">
                  <a:lnSpc>
                    <a:spcPct val="150000"/>
                  </a:lnSpc>
                  <a:spcAft>
                    <a:spcPts val="0"/>
                  </a:spcAft>
                </a:pPr>
                <a14:m>
                  <m:oMath xmlns:m="http://schemas.openxmlformats.org/officeDocument/2006/math">
                    <m:f>
                      <m:fPr>
                        <m:ctrlPr>
                          <a:rPr lang="en-US" sz="5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𝑎</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box>
                          <m:boxPr>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boxPr>
                          <m:e>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𝑠𝑖𝑛</m:t>
                            </m:r>
                          </m:e>
                        </m:box>
                        <m:r>
                          <a:rPr lang="en-US" sz="5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5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𝛼</m:t>
                        </m:r>
                        <m:r>
                          <a:rPr lang="en-US" sz="5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𝑏</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box>
                          <m:boxPr>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boxPr>
                          <m:e>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𝑐𝑜𝑠</m:t>
                            </m:r>
                          </m:e>
                        </m:box>
                        <m:r>
                          <a:rPr lang="en-US" sz="5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5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𝛼</m:t>
                        </m:r>
                        <m:r>
                          <a:rPr lang="en-US" sz="5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num>
                      <m:den>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𝑐</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box>
                          <m:boxPr>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boxPr>
                          <m:e>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𝑠𝑖𝑛</m:t>
                            </m:r>
                          </m:e>
                        </m:box>
                        <m:r>
                          <a:rPr lang="en-US" sz="5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5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𝛼</m:t>
                        </m:r>
                        <m:r>
                          <a:rPr lang="en-US" sz="5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𝑑</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box>
                          <m:boxPr>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boxPr>
                          <m:e>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𝑐𝑜𝑠</m:t>
                            </m:r>
                          </m:e>
                        </m:box>
                        <m:r>
                          <a:rPr lang="en-US" sz="5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5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𝛼</m:t>
                        </m:r>
                        <m:r>
                          <a:rPr lang="en-US" sz="5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den>
                    </m:f>
                  </m:oMath>
                </a14:m>
                <a:r>
                  <a:rPr lang="en-US" sz="5400">
                    <a:solidFill>
                      <a:srgbClr val="000000"/>
                    </a:solidFill>
                    <a:ea typeface="Times New Roman" panose="02020603050405020304" pitchFamily="18" charset="0"/>
                    <a:cs typeface="Times New Roman" panose="02020603050405020304" pitchFamily="18" charset="0"/>
                  </a:rPr>
                  <a:t> bằng:</a:t>
                </a:r>
                <a:endParaRPr lang="en-US" sz="5400">
                  <a:effectLst/>
                  <a:ea typeface="Times New Roman" panose="02020603050405020304" pitchFamily="18" charset="0"/>
                </a:endParaRPr>
              </a:p>
            </p:txBody>
          </p:sp>
        </mc:Choice>
        <mc:Fallback xmlns="">
          <p:sp>
            <p:nvSpPr>
              <p:cNvPr id="145" name="Google Shape;145;p7"/>
              <p:cNvSpPr>
                <a:spLocks noRot="1" noChangeAspect="1" noMove="1" noResize="1" noEditPoints="1" noAdjustHandles="1" noChangeArrowheads="1" noChangeShapeType="1" noTextEdit="1"/>
              </p:cNvSpPr>
              <p:nvPr/>
            </p:nvSpPr>
            <p:spPr>
              <a:xfrm>
                <a:off x="1313284" y="571500"/>
                <a:ext cx="15661433" cy="3429000"/>
              </a:xfrm>
              <a:prstGeom prst="roundRect">
                <a:avLst>
                  <a:gd name="adj" fmla="val 16667"/>
                </a:avLst>
              </a:prstGeom>
              <a:blipFill>
                <a:blip r:embed="rId3"/>
                <a:stretch>
                  <a:fillRect l="-661"/>
                </a:stretch>
              </a:blipFill>
              <a:ln w="12700" cap="flat" cmpd="sng">
                <a:solidFill>
                  <a:schemeClr val="lt1"/>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6" name="Google Shape;146;p7"/>
              <p:cNvSpPr/>
              <p:nvPr/>
            </p:nvSpPr>
            <p:spPr>
              <a:xfrm>
                <a:off x="1313282" y="4443706"/>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just" defTabSz="1371600">
                  <a:buClr>
                    <a:srgbClr val="000000"/>
                  </a:buClr>
                </a:pPr>
                <a14:m>
                  <m:oMathPara xmlns:m="http://schemas.openxmlformats.org/officeDocument/2006/math">
                    <m:oMathParaPr>
                      <m:jc m:val="centerGroup"/>
                    </m:oMathParaPr>
                    <m:oMath xmlns:m="http://schemas.openxmlformats.org/officeDocument/2006/math">
                      <m:r>
                        <m:rPr>
                          <m:sty m:val="p"/>
                        </m:rP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A</m:t>
                      </m:r>
                      <m: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f>
                        <m:fPr>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𝑎</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𝑏</m:t>
                          </m:r>
                        </m:num>
                        <m:den>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𝑐</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𝑑</m:t>
                          </m:r>
                        </m:den>
                      </m:f>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𝑚</m:t>
                      </m:r>
                    </m:oMath>
                  </m:oMathPara>
                </a14:m>
                <a:endParaRPr sz="5400" kern="0">
                  <a:solidFill>
                    <a:srgbClr val="000000"/>
                  </a:solidFill>
                  <a:latin typeface="Arial"/>
                  <a:ea typeface="Arial"/>
                  <a:cs typeface="Arial"/>
                  <a:sym typeface="Arial"/>
                </a:endParaRPr>
              </a:p>
            </p:txBody>
          </p:sp>
        </mc:Choice>
        <mc:Fallback xmlns="">
          <p:sp>
            <p:nvSpPr>
              <p:cNvPr id="146" name="Google Shape;146;p7"/>
              <p:cNvSpPr>
                <a:spLocks noRot="1" noChangeAspect="1" noMove="1" noResize="1" noEditPoints="1" noAdjustHandles="1" noChangeArrowheads="1" noChangeShapeType="1" noTextEdit="1"/>
              </p:cNvSpPr>
              <p:nvPr/>
            </p:nvSpPr>
            <p:spPr>
              <a:xfrm>
                <a:off x="1313282" y="4443706"/>
                <a:ext cx="7616114" cy="2472611"/>
              </a:xfrm>
              <a:prstGeom prst="roundRect">
                <a:avLst>
                  <a:gd name="adj" fmla="val 16667"/>
                </a:avLst>
              </a:prstGeom>
              <a:blipFill>
                <a:blip r:embed="rId4"/>
                <a:stretch>
                  <a:fillRect/>
                </a:stretch>
              </a:blipFill>
              <a:ln w="12700" cap="flat" cmpd="sng">
                <a:solidFill>
                  <a:schemeClr val="lt1"/>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7" name="Google Shape;147;p7"/>
              <p:cNvSpPr/>
              <p:nvPr/>
            </p:nvSpPr>
            <p:spPr>
              <a:xfrm>
                <a:off x="1313282" y="7242889"/>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just" defTabSz="1371600">
                  <a:buClr>
                    <a:srgbClr val="000000"/>
                  </a:buClr>
                </a:pPr>
                <a14:m>
                  <m:oMathPara xmlns:m="http://schemas.openxmlformats.org/officeDocument/2006/math">
                    <m:oMathParaPr>
                      <m:jc m:val="centerGroup"/>
                    </m:oMathParaPr>
                    <m:oMath xmlns:m="http://schemas.openxmlformats.org/officeDocument/2006/math">
                      <m:r>
                        <m:rPr>
                          <m:sty m:val="p"/>
                        </m:rP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C</m:t>
                      </m:r>
                      <m: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f>
                        <m:fPr>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𝑎𝑚</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𝑏</m:t>
                          </m:r>
                        </m:num>
                        <m:den>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𝑐𝑚</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𝑑</m:t>
                          </m:r>
                        </m:den>
                      </m:f>
                    </m:oMath>
                  </m:oMathPara>
                </a14:m>
                <a:endParaRPr sz="5400" kern="0">
                  <a:solidFill>
                    <a:srgbClr val="000000"/>
                  </a:solidFill>
                  <a:latin typeface="Arial"/>
                  <a:ea typeface="Arial"/>
                  <a:cs typeface="Arial"/>
                  <a:sym typeface="Arial"/>
                </a:endParaRPr>
              </a:p>
            </p:txBody>
          </p:sp>
        </mc:Choice>
        <mc:Fallback xmlns="">
          <p:sp>
            <p:nvSpPr>
              <p:cNvPr id="147" name="Google Shape;147;p7"/>
              <p:cNvSpPr>
                <a:spLocks noRot="1" noChangeAspect="1" noMove="1" noResize="1" noEditPoints="1" noAdjustHandles="1" noChangeArrowheads="1" noChangeShapeType="1" noTextEdit="1"/>
              </p:cNvSpPr>
              <p:nvPr/>
            </p:nvSpPr>
            <p:spPr>
              <a:xfrm>
                <a:off x="1313282" y="7242889"/>
                <a:ext cx="7616114" cy="2472611"/>
              </a:xfrm>
              <a:prstGeom prst="roundRect">
                <a:avLst>
                  <a:gd name="adj" fmla="val 16667"/>
                </a:avLst>
              </a:prstGeom>
              <a:blipFill>
                <a:blip r:embed="rId5"/>
                <a:stretch>
                  <a:fillRect/>
                </a:stretch>
              </a:blipFill>
              <a:ln w="12700" cap="flat" cmpd="sng">
                <a:solidFill>
                  <a:schemeClr val="lt1"/>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8" name="Google Shape;148;p7"/>
              <p:cNvSpPr/>
              <p:nvPr/>
            </p:nvSpPr>
            <p:spPr>
              <a:xfrm>
                <a:off x="9358609" y="4443706"/>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just" defTabSz="1371600">
                  <a:buClr>
                    <a:srgbClr val="000000"/>
                  </a:buClr>
                </a:pPr>
                <a14:m>
                  <m:oMathPara xmlns:m="http://schemas.openxmlformats.org/officeDocument/2006/math">
                    <m:oMathParaPr>
                      <m:jc m:val="centerGroup"/>
                    </m:oMathParaPr>
                    <m:oMath xmlns:m="http://schemas.openxmlformats.org/officeDocument/2006/math">
                      <m:r>
                        <m:rPr>
                          <m:sty m:val="p"/>
                        </m:rP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B</m:t>
                      </m:r>
                      <m: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𝑎</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𝑏𝑚</m:t>
                          </m:r>
                        </m:num>
                        <m:den>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𝑐</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𝑑𝑚</m:t>
                          </m:r>
                        </m:den>
                      </m:f>
                    </m:oMath>
                  </m:oMathPara>
                </a14:m>
                <a:endParaRPr sz="5400" kern="0">
                  <a:solidFill>
                    <a:srgbClr val="000000"/>
                  </a:solidFill>
                  <a:latin typeface="Arial"/>
                  <a:ea typeface="Arial"/>
                  <a:cs typeface="Arial"/>
                  <a:sym typeface="Arial"/>
                </a:endParaRPr>
              </a:p>
            </p:txBody>
          </p:sp>
        </mc:Choice>
        <mc:Fallback xmlns="">
          <p:sp>
            <p:nvSpPr>
              <p:cNvPr id="148" name="Google Shape;148;p7"/>
              <p:cNvSpPr>
                <a:spLocks noRot="1" noChangeAspect="1" noMove="1" noResize="1" noEditPoints="1" noAdjustHandles="1" noChangeArrowheads="1" noChangeShapeType="1" noTextEdit="1"/>
              </p:cNvSpPr>
              <p:nvPr/>
            </p:nvSpPr>
            <p:spPr>
              <a:xfrm>
                <a:off x="9358609" y="4443706"/>
                <a:ext cx="7616114" cy="2472611"/>
              </a:xfrm>
              <a:prstGeom prst="roundRect">
                <a:avLst>
                  <a:gd name="adj" fmla="val 16667"/>
                </a:avLst>
              </a:prstGeom>
              <a:blipFill>
                <a:blip r:embed="rId6"/>
                <a:stretch>
                  <a:fillRect/>
                </a:stretch>
              </a:blipFill>
              <a:ln w="12700" cap="flat" cmpd="sng">
                <a:solidFill>
                  <a:schemeClr val="lt1"/>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9" name="Google Shape;149;p7"/>
              <p:cNvSpPr/>
              <p:nvPr/>
            </p:nvSpPr>
            <p:spPr>
              <a:xfrm>
                <a:off x="9358609" y="7242889"/>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algn="just">
                  <a:lnSpc>
                    <a:spcPct val="150000"/>
                  </a:lnSpc>
                  <a:spcAft>
                    <a:spcPts val="0"/>
                  </a:spcAft>
                </a:pPr>
                <a14:m>
                  <m:oMathPara xmlns:m="http://schemas.openxmlformats.org/officeDocument/2006/math">
                    <m:oMathParaPr>
                      <m:jc m:val="centerGroup"/>
                    </m:oMathParaPr>
                    <m:oMath xmlns:m="http://schemas.openxmlformats.org/officeDocument/2006/math">
                      <m:r>
                        <m:rPr>
                          <m:sty m:val="p"/>
                        </m:rP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D</m:t>
                      </m:r>
                      <m: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𝑎</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𝑏</m:t>
                          </m:r>
                        </m:num>
                        <m:den>
                          <m:d>
                            <m:dPr>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𝑎</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𝑑</m:t>
                              </m:r>
                            </m:e>
                          </m:d>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𝑚</m:t>
                          </m:r>
                        </m:den>
                      </m:f>
                    </m:oMath>
                  </m:oMathPara>
                </a14:m>
                <a:endParaRPr lang="en-US" sz="5400">
                  <a:effectLst/>
                  <a:latin typeface="Times New Roman" panose="02020603050405020304" pitchFamily="18" charset="0"/>
                  <a:ea typeface="Times New Roman" panose="02020603050405020304" pitchFamily="18" charset="0"/>
                </a:endParaRPr>
              </a:p>
            </p:txBody>
          </p:sp>
        </mc:Choice>
        <mc:Fallback xmlns="">
          <p:sp>
            <p:nvSpPr>
              <p:cNvPr id="149" name="Google Shape;149;p7"/>
              <p:cNvSpPr>
                <a:spLocks noRot="1" noChangeAspect="1" noMove="1" noResize="1" noEditPoints="1" noAdjustHandles="1" noChangeArrowheads="1" noChangeShapeType="1" noTextEdit="1"/>
              </p:cNvSpPr>
              <p:nvPr/>
            </p:nvSpPr>
            <p:spPr>
              <a:xfrm>
                <a:off x="9358609" y="7242889"/>
                <a:ext cx="7616114" cy="2472611"/>
              </a:xfrm>
              <a:prstGeom prst="roundRect">
                <a:avLst>
                  <a:gd name="adj" fmla="val 16667"/>
                </a:avLst>
              </a:prstGeom>
              <a:blipFill>
                <a:blip r:embed="rId7"/>
                <a:stretch>
                  <a:fillRect/>
                </a:stretch>
              </a:blipFill>
              <a:ln w="12700" cap="flat" cmpd="sng">
                <a:solidFill>
                  <a:schemeClr val="lt1"/>
                </a:solidFill>
                <a:prstDash val="solid"/>
                <a:miter lim="800000"/>
                <a:headEnd type="none" w="sm" len="sm"/>
                <a:tailEnd type="none" w="sm" len="sm"/>
              </a:ln>
            </p:spPr>
            <p:txBody>
              <a:bodyPr/>
              <a:lstStyle/>
              <a:p>
                <a:r>
                  <a:rPr lang="en-US">
                    <a:noFill/>
                  </a:rPr>
                  <a:t> </a:t>
                </a:r>
              </a:p>
            </p:txBody>
          </p:sp>
        </mc:Fallback>
      </mc:AlternateContent>
      <p:pic>
        <p:nvPicPr>
          <p:cNvPr id="150" name="Google Shape;150;p7">
            <a:hlinkClick r:id="rId8" action="ppaction://hlinksldjump"/>
          </p:cNvPr>
          <p:cNvPicPr preferRelativeResize="0"/>
          <p:nvPr/>
        </p:nvPicPr>
        <p:blipFill rotWithShape="1">
          <a:blip r:embed="rId9">
            <a:alphaModFix/>
          </a:blip>
          <a:srcRect/>
          <a:stretch/>
        </p:blipFill>
        <p:spPr>
          <a:xfrm>
            <a:off x="16885355" y="8803433"/>
            <a:ext cx="1402646" cy="1483568"/>
          </a:xfrm>
          <a:prstGeom prst="rect">
            <a:avLst/>
          </a:prstGeom>
          <a:noFill/>
          <a:ln>
            <a:noFill/>
          </a:ln>
        </p:spPr>
      </p:pic>
      <mc:AlternateContent xmlns:mc="http://schemas.openxmlformats.org/markup-compatibility/2006" xmlns:a14="http://schemas.microsoft.com/office/drawing/2010/main">
        <mc:Choice Requires="a14">
          <p:sp>
            <p:nvSpPr>
              <p:cNvPr id="151" name="Google Shape;151;p7"/>
              <p:cNvSpPr/>
              <p:nvPr/>
            </p:nvSpPr>
            <p:spPr>
              <a:xfrm>
                <a:off x="1313282" y="7242888"/>
                <a:ext cx="7616114" cy="2472611"/>
              </a:xfrm>
              <a:prstGeom prst="roundRect">
                <a:avLst>
                  <a:gd name="adj" fmla="val 16667"/>
                </a:avLst>
              </a:prstGeom>
              <a:solidFill>
                <a:srgbClr val="FEE599"/>
              </a:solidFill>
              <a:ln w="12700" cap="flat" cmpd="sng">
                <a:solidFill>
                  <a:srgbClr val="FEE599"/>
                </a:solidFill>
                <a:prstDash val="solid"/>
                <a:miter lim="800000"/>
                <a:headEnd type="none" w="sm" len="sm"/>
                <a:tailEnd type="none" w="sm" len="sm"/>
              </a:ln>
            </p:spPr>
            <p:txBody>
              <a:bodyPr spcFirstLastPara="1" wrap="square" lIns="137138" tIns="68550" rIns="137138" bIns="68550" anchor="ctr" anchorCtr="0">
                <a:noAutofit/>
              </a:bodyPr>
              <a:lstStyle/>
              <a:p>
                <a:pPr algn="just" defTabSz="1371600">
                  <a:buClr>
                    <a:srgbClr val="000000"/>
                  </a:buClr>
                </a:pPr>
                <a14:m>
                  <m:oMathPara xmlns:m="http://schemas.openxmlformats.org/officeDocument/2006/math">
                    <m:oMathParaPr>
                      <m:jc m:val="centerGroup"/>
                    </m:oMathParaPr>
                    <m:oMath xmlns:m="http://schemas.openxmlformats.org/officeDocument/2006/math">
                      <m:r>
                        <m:rPr>
                          <m:sty m:val="p"/>
                        </m:rPr>
                        <a:rPr lang="en-US" sz="54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C</m:t>
                      </m:r>
                      <m:r>
                        <a:rPr lang="en-US" sz="54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f>
                        <m:fPr>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𝑎𝑚</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𝑏</m:t>
                          </m:r>
                        </m:num>
                        <m:den>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𝑐𝑚</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𝑑</m:t>
                          </m:r>
                        </m:den>
                      </m:f>
                    </m:oMath>
                  </m:oMathPara>
                </a14:m>
                <a:endParaRPr sz="5400" kern="0">
                  <a:solidFill>
                    <a:srgbClr val="000000"/>
                  </a:solidFill>
                  <a:latin typeface="Arial"/>
                  <a:ea typeface="Arial"/>
                  <a:cs typeface="Arial"/>
                  <a:sym typeface="Arial"/>
                </a:endParaRPr>
              </a:p>
            </p:txBody>
          </p:sp>
        </mc:Choice>
        <mc:Fallback xmlns="">
          <p:sp>
            <p:nvSpPr>
              <p:cNvPr id="151" name="Google Shape;151;p7"/>
              <p:cNvSpPr>
                <a:spLocks noRot="1" noChangeAspect="1" noMove="1" noResize="1" noEditPoints="1" noAdjustHandles="1" noChangeArrowheads="1" noChangeShapeType="1" noTextEdit="1"/>
              </p:cNvSpPr>
              <p:nvPr/>
            </p:nvSpPr>
            <p:spPr>
              <a:xfrm>
                <a:off x="1313282" y="7242888"/>
                <a:ext cx="7616114" cy="2472611"/>
              </a:xfrm>
              <a:prstGeom prst="roundRect">
                <a:avLst>
                  <a:gd name="adj" fmla="val 16667"/>
                </a:avLst>
              </a:prstGeom>
              <a:blipFill>
                <a:blip r:embed="rId10"/>
                <a:stretch>
                  <a:fillRect/>
                </a:stretch>
              </a:blipFill>
              <a:ln w="12700" cap="flat" cmpd="sng">
                <a:solidFill>
                  <a:srgbClr val="FEE599"/>
                </a:solidFill>
                <a:prstDash val="solid"/>
                <a:miter lim="800000"/>
                <a:headEnd type="none" w="sm" len="sm"/>
                <a:tailEnd type="none" w="sm" len="sm"/>
              </a:ln>
            </p:spPr>
            <p:txBody>
              <a:bodyPr/>
              <a:lstStyle/>
              <a:p>
                <a:r>
                  <a:rPr lang="en-US">
                    <a:noFill/>
                  </a:rPr>
                  <a:t> </a:t>
                </a:r>
              </a:p>
            </p:txBody>
          </p:sp>
        </mc:Fallback>
      </mc:AlternateContent>
    </p:spTree>
    <p:extLst>
      <p:ext uri="{BB962C8B-B14F-4D97-AF65-F5344CB8AC3E}">
        <p14:creationId xmlns:p14="http://schemas.microsoft.com/office/powerpoint/2010/main" val="51952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5"/>
                                        </p:tgtEl>
                                        <p:attrNameLst>
                                          <p:attrName>style.visibility</p:attrName>
                                        </p:attrNameLst>
                                      </p:cBhvr>
                                      <p:to>
                                        <p:strVal val="visible"/>
                                      </p:to>
                                    </p:set>
                                    <p:animEffect transition="in" filter="fade">
                                      <p:cBhvr>
                                        <p:cTn id="7" dur="500"/>
                                        <p:tgtEl>
                                          <p:spTgt spid="14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6"/>
                                        </p:tgtEl>
                                        <p:attrNameLst>
                                          <p:attrName>style.visibility</p:attrName>
                                        </p:attrNameLst>
                                      </p:cBhvr>
                                      <p:to>
                                        <p:strVal val="visible"/>
                                      </p:to>
                                    </p:set>
                                    <p:animEffect transition="in" filter="fade">
                                      <p:cBhvr>
                                        <p:cTn id="11" dur="500"/>
                                        <p:tgtEl>
                                          <p:spTgt spid="146"/>
                                        </p:tgtEl>
                                      </p:cBhvr>
                                    </p:animEffect>
                                  </p:childTnLst>
                                </p:cTn>
                              </p:par>
                              <p:par>
                                <p:cTn id="12" presetID="10" presetClass="entr" presetSubtype="0" fill="hold" nodeType="withEffect">
                                  <p:stCondLst>
                                    <p:cond delay="0"/>
                                  </p:stCondLst>
                                  <p:childTnLst>
                                    <p:set>
                                      <p:cBhvr>
                                        <p:cTn id="13" dur="1" fill="hold">
                                          <p:stCondLst>
                                            <p:cond delay="0"/>
                                          </p:stCondLst>
                                        </p:cTn>
                                        <p:tgtEl>
                                          <p:spTgt spid="148"/>
                                        </p:tgtEl>
                                        <p:attrNameLst>
                                          <p:attrName>style.visibility</p:attrName>
                                        </p:attrNameLst>
                                      </p:cBhvr>
                                      <p:to>
                                        <p:strVal val="visible"/>
                                      </p:to>
                                    </p:set>
                                    <p:animEffect transition="in" filter="fade">
                                      <p:cBhvr>
                                        <p:cTn id="14" dur="500"/>
                                        <p:tgtEl>
                                          <p:spTgt spid="148"/>
                                        </p:tgtEl>
                                      </p:cBhvr>
                                    </p:animEffect>
                                  </p:childTnLst>
                                </p:cTn>
                              </p:par>
                              <p:par>
                                <p:cTn id="15" presetID="10" presetClass="entr" presetSubtype="0" fill="hold" nodeType="withEffect">
                                  <p:stCondLst>
                                    <p:cond delay="0"/>
                                  </p:stCondLst>
                                  <p:childTnLst>
                                    <p:set>
                                      <p:cBhvr>
                                        <p:cTn id="16" dur="1" fill="hold">
                                          <p:stCondLst>
                                            <p:cond delay="0"/>
                                          </p:stCondLst>
                                        </p:cTn>
                                        <p:tgtEl>
                                          <p:spTgt spid="147"/>
                                        </p:tgtEl>
                                        <p:attrNameLst>
                                          <p:attrName>style.visibility</p:attrName>
                                        </p:attrNameLst>
                                      </p:cBhvr>
                                      <p:to>
                                        <p:strVal val="visible"/>
                                      </p:to>
                                    </p:set>
                                    <p:animEffect transition="in" filter="fade">
                                      <p:cBhvr>
                                        <p:cTn id="17" dur="500"/>
                                        <p:tgtEl>
                                          <p:spTgt spid="147"/>
                                        </p:tgtEl>
                                      </p:cBhvr>
                                    </p:animEffect>
                                  </p:childTnLst>
                                </p:cTn>
                              </p:par>
                              <p:par>
                                <p:cTn id="18" presetID="10" presetClass="entr" presetSubtype="0" fill="hold" nodeType="withEffect">
                                  <p:stCondLst>
                                    <p:cond delay="0"/>
                                  </p:stCondLst>
                                  <p:childTnLst>
                                    <p:set>
                                      <p:cBhvr>
                                        <p:cTn id="19" dur="1" fill="hold">
                                          <p:stCondLst>
                                            <p:cond delay="0"/>
                                          </p:stCondLst>
                                        </p:cTn>
                                        <p:tgtEl>
                                          <p:spTgt spid="149"/>
                                        </p:tgtEl>
                                        <p:attrNameLst>
                                          <p:attrName>style.visibility</p:attrName>
                                        </p:attrNameLst>
                                      </p:cBhvr>
                                      <p:to>
                                        <p:strVal val="visible"/>
                                      </p:to>
                                    </p:set>
                                    <p:animEffect transition="in" filter="fade">
                                      <p:cBhvr>
                                        <p:cTn id="20" dur="500"/>
                                        <p:tgtEl>
                                          <p:spTgt spid="14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51"/>
                                        </p:tgtEl>
                                        <p:attrNameLst>
                                          <p:attrName>style.visibility</p:attrName>
                                        </p:attrNameLst>
                                      </p:cBhvr>
                                      <p:to>
                                        <p:strVal val="visible"/>
                                      </p:to>
                                    </p:set>
                                    <p:animEffect transition="in" filter="fade">
                                      <p:cBhvr>
                                        <p:cTn id="25" dur="50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0"/>
            <a:ext cx="18288000" cy="10287000"/>
          </a:xfrm>
          <a:prstGeom prst="rect">
            <a:avLst/>
          </a:prstGeom>
        </p:spPr>
      </p:pic>
      <p:grpSp>
        <p:nvGrpSpPr>
          <p:cNvPr id="16" name="Group 15"/>
          <p:cNvGrpSpPr/>
          <p:nvPr/>
        </p:nvGrpSpPr>
        <p:grpSpPr>
          <a:xfrm>
            <a:off x="1700075" y="1028700"/>
            <a:ext cx="5030755" cy="1066800"/>
            <a:chOff x="489784" y="190500"/>
            <a:chExt cx="4455812" cy="1066800"/>
          </a:xfrm>
        </p:grpSpPr>
        <p:sp>
          <p:nvSpPr>
            <p:cNvPr id="17" name="Rectangle 16"/>
            <p:cNvSpPr/>
            <p:nvPr/>
          </p:nvSpPr>
          <p:spPr>
            <a:xfrm>
              <a:off x="489784" y="190500"/>
              <a:ext cx="4438233"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562381" y="190500"/>
              <a:ext cx="4383215"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1.1 (SGK – tr16)</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19" name="Rectangle 18"/>
          <p:cNvSpPr/>
          <p:nvPr/>
        </p:nvSpPr>
        <p:spPr>
          <a:xfrm>
            <a:off x="7010400" y="1235214"/>
            <a:ext cx="5234125" cy="707886"/>
          </a:xfrm>
          <a:prstGeom prst="rect">
            <a:avLst/>
          </a:prstGeom>
        </p:spPr>
        <p:txBody>
          <a:bodyPr wrap="none">
            <a:spAutoFit/>
          </a:bodyPr>
          <a:lstStyle/>
          <a:p>
            <a:r>
              <a:rPr lang="en-US" sz="4000">
                <a:solidFill>
                  <a:srgbClr val="000000"/>
                </a:solidFill>
                <a:latin typeface="Arial" panose="020B0604020202020204" pitchFamily="34" charset="0"/>
                <a:cs typeface="Arial" panose="020B0604020202020204" pitchFamily="34" charset="0"/>
              </a:rPr>
              <a:t>Hoàn thành bảng sau:</a:t>
            </a:r>
            <a:endParaRPr lang="en-US" sz="40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20" name="Table 19"/>
              <p:cNvGraphicFramePr>
                <a:graphicFrameLocks noGrp="1"/>
              </p:cNvGraphicFramePr>
              <p:nvPr>
                <p:extLst>
                  <p:ext uri="{D42A27DB-BD31-4B8C-83A1-F6EECF244321}">
                    <p14:modId xmlns:p14="http://schemas.microsoft.com/office/powerpoint/2010/main" val="2929432149"/>
                  </p:ext>
                </p:extLst>
              </p:nvPr>
            </p:nvGraphicFramePr>
            <p:xfrm>
              <a:off x="1708147" y="3215767"/>
              <a:ext cx="14827253" cy="3832733"/>
            </p:xfrm>
            <a:graphic>
              <a:graphicData uri="http://schemas.openxmlformats.org/drawingml/2006/table">
                <a:tbl>
                  <a:tblPr bandRow="1"/>
                  <a:tblGrid>
                    <a:gridCol w="2118179">
                      <a:extLst>
                        <a:ext uri="{9D8B030D-6E8A-4147-A177-3AD203B41FA5}">
                          <a16:colId xmlns:a16="http://schemas.microsoft.com/office/drawing/2014/main" val="3540101629"/>
                        </a:ext>
                      </a:extLst>
                    </a:gridCol>
                    <a:gridCol w="2118179">
                      <a:extLst>
                        <a:ext uri="{9D8B030D-6E8A-4147-A177-3AD203B41FA5}">
                          <a16:colId xmlns:a16="http://schemas.microsoft.com/office/drawing/2014/main" val="337453255"/>
                        </a:ext>
                      </a:extLst>
                    </a:gridCol>
                    <a:gridCol w="2118179">
                      <a:extLst>
                        <a:ext uri="{9D8B030D-6E8A-4147-A177-3AD203B41FA5}">
                          <a16:colId xmlns:a16="http://schemas.microsoft.com/office/drawing/2014/main" val="3159282912"/>
                        </a:ext>
                      </a:extLst>
                    </a:gridCol>
                    <a:gridCol w="2118179">
                      <a:extLst>
                        <a:ext uri="{9D8B030D-6E8A-4147-A177-3AD203B41FA5}">
                          <a16:colId xmlns:a16="http://schemas.microsoft.com/office/drawing/2014/main" val="618834820"/>
                        </a:ext>
                      </a:extLst>
                    </a:gridCol>
                    <a:gridCol w="2118179">
                      <a:extLst>
                        <a:ext uri="{9D8B030D-6E8A-4147-A177-3AD203B41FA5}">
                          <a16:colId xmlns:a16="http://schemas.microsoft.com/office/drawing/2014/main" val="1813615012"/>
                        </a:ext>
                      </a:extLst>
                    </a:gridCol>
                    <a:gridCol w="2118179">
                      <a:extLst>
                        <a:ext uri="{9D8B030D-6E8A-4147-A177-3AD203B41FA5}">
                          <a16:colId xmlns:a16="http://schemas.microsoft.com/office/drawing/2014/main" val="2606212104"/>
                        </a:ext>
                      </a:extLst>
                    </a:gridCol>
                    <a:gridCol w="2118179">
                      <a:extLst>
                        <a:ext uri="{9D8B030D-6E8A-4147-A177-3AD203B41FA5}">
                          <a16:colId xmlns:a16="http://schemas.microsoft.com/office/drawing/2014/main" val="1733332606"/>
                        </a:ext>
                      </a:extLst>
                    </a:gridCol>
                  </a:tblGrid>
                  <a:tr h="1281911">
                    <a:tc>
                      <a:txBody>
                        <a:bodyPr/>
                        <a:lstStyle/>
                        <a:p>
                          <a:pPr algn="ctr">
                            <a:lnSpc>
                              <a:spcPct val="150000"/>
                            </a:lnSpc>
                            <a:spcAft>
                              <a:spcPts val="800"/>
                            </a:spcAft>
                          </a:pPr>
                          <a:r>
                            <a:rPr lang="en-US" sz="4000" b="1">
                              <a:effectLst/>
                              <a:latin typeface="Arial" panose="020B0604020202020204" pitchFamily="34" charset="0"/>
                              <a:ea typeface="Times New Roman" panose="02020603050405020304" pitchFamily="18" charset="0"/>
                              <a:cs typeface="Arial" panose="020B0604020202020204" pitchFamily="34" charset="0"/>
                            </a:rPr>
                            <a:t>Độ</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7"/>
                        </a:solidFill>
                      </a:tcPr>
                    </a:tc>
                    <a:tc>
                      <a:txBody>
                        <a:bodyPr/>
                        <a:lstStyle/>
                        <a:p>
                          <a:pPr algn="ctr">
                            <a:lnSpc>
                              <a:spcPct val="150000"/>
                            </a:lnSpc>
                            <a:spcAft>
                              <a:spcPts val="800"/>
                            </a:spcAft>
                          </a:pPr>
                          <a:r>
                            <a:rPr lang="en-US" sz="4000">
                              <a:effectLst/>
                              <a:latin typeface="Arial" panose="020B0604020202020204" pitchFamily="34" charset="0"/>
                              <a:ea typeface="Times New Roman" panose="02020603050405020304" pitchFamily="18" charset="0"/>
                              <a:cs typeface="Arial" panose="020B0604020202020204" pitchFamily="34" charset="0"/>
                            </a:rPr>
                            <a:t>15º</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4000">
                              <a:effectLst/>
                              <a:latin typeface="Arial" panose="020B0604020202020204" pitchFamily="34" charset="0"/>
                              <a:ea typeface="Times New Roman" panose="02020603050405020304" pitchFamily="18" charset="0"/>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4000">
                              <a:effectLst/>
                              <a:latin typeface="Arial" panose="020B0604020202020204" pitchFamily="34" charset="0"/>
                              <a:ea typeface="Times New Roman" panose="02020603050405020304" pitchFamily="18" charset="0"/>
                              <a:cs typeface="Arial" panose="020B0604020202020204" pitchFamily="34" charset="0"/>
                            </a:rPr>
                            <a:t>0º</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4000">
                              <a:effectLst/>
                              <a:latin typeface="Arial" panose="020B0604020202020204" pitchFamily="34" charset="0"/>
                              <a:ea typeface="Times New Roman" panose="02020603050405020304" pitchFamily="18" charset="0"/>
                              <a:cs typeface="Arial" panose="020B0604020202020204" pitchFamily="34" charset="0"/>
                            </a:rPr>
                            <a:t>900º</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4000">
                              <a:effectLst/>
                              <a:latin typeface="Arial" panose="020B0604020202020204" pitchFamily="34" charset="0"/>
                              <a:ea typeface="Times New Roman" panose="02020603050405020304" pitchFamily="18" charset="0"/>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4000">
                              <a:effectLst/>
                              <a:latin typeface="Arial" panose="020B0604020202020204" pitchFamily="34" charset="0"/>
                              <a:ea typeface="Times New Roman" panose="02020603050405020304" pitchFamily="18" charset="0"/>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309657"/>
                      </a:ext>
                    </a:extLst>
                  </a:tr>
                  <a:tr h="2550822">
                    <a:tc>
                      <a:txBody>
                        <a:bodyPr/>
                        <a:lstStyle/>
                        <a:p>
                          <a:pPr algn="ctr">
                            <a:lnSpc>
                              <a:spcPct val="150000"/>
                            </a:lnSpc>
                            <a:spcAft>
                              <a:spcPts val="800"/>
                            </a:spcAft>
                          </a:pPr>
                          <a:r>
                            <a:rPr lang="en-US" sz="4000" b="1">
                              <a:effectLst/>
                              <a:latin typeface="Arial" panose="020B0604020202020204" pitchFamily="34" charset="0"/>
                              <a:ea typeface="Times New Roman" panose="02020603050405020304" pitchFamily="18" charset="0"/>
                              <a:cs typeface="Arial" panose="020B0604020202020204" pitchFamily="34" charset="0"/>
                            </a:rPr>
                            <a:t>Rađian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7"/>
                        </a:solidFill>
                      </a:tcPr>
                    </a:tc>
                    <a:tc>
                      <a:txBody>
                        <a:bodyPr/>
                        <a:lstStyle/>
                        <a:p>
                          <a:pPr algn="ctr">
                            <a:lnSpc>
                              <a:spcPct val="150000"/>
                            </a:lnSpc>
                            <a:spcAft>
                              <a:spcPts val="800"/>
                            </a:spcAft>
                          </a:pPr>
                          <a:r>
                            <a:rPr lang="en-US" sz="4000">
                              <a:effectLst/>
                              <a:latin typeface="Arial" panose="020B0604020202020204" pitchFamily="34" charset="0"/>
                              <a:ea typeface="Times New Roman" panose="02020603050405020304" pitchFamily="18" charset="0"/>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Cambria Math" panose="02040503050406030204" pitchFamily="18" charset="0"/>
                                        <a:cs typeface="Times New Roman" panose="02020603050405020304" pitchFamily="18" charset="0"/>
                                      </a:rPr>
                                      <m:t>3</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8</m:t>
                                    </m:r>
                                  </m:den>
                                </m:f>
                              </m:oMath>
                            </m:oMathPara>
                          </a14:m>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4000">
                              <a:effectLst/>
                              <a:latin typeface="Arial" panose="020B0604020202020204" pitchFamily="34" charset="0"/>
                              <a:ea typeface="Times New Roman" panose="02020603050405020304" pitchFamily="18" charset="0"/>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4000">
                              <a:effectLst/>
                              <a:latin typeface="Arial" panose="020B0604020202020204" pitchFamily="34" charset="0"/>
                              <a:ea typeface="Times New Roman" panose="02020603050405020304" pitchFamily="18" charset="0"/>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Cambria Math" panose="02040503050406030204" pitchFamily="18" charset="0"/>
                                        <a:cs typeface="Times New Roman" panose="02020603050405020304" pitchFamily="18" charset="0"/>
                                      </a:rPr>
                                      <m:t>7</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12</m:t>
                                    </m:r>
                                  </m:den>
                                </m:f>
                              </m:oMath>
                            </m:oMathPara>
                          </a14:m>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Cambria Math" panose="02040503050406030204" pitchFamily="18" charset="0"/>
                                        <a:cs typeface="Times New Roman" panose="02020603050405020304" pitchFamily="18" charset="0"/>
                                      </a:rPr>
                                      <m:t>11</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8</m:t>
                                    </m:r>
                                  </m:den>
                                </m:f>
                              </m:oMath>
                            </m:oMathPara>
                          </a14:m>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2882026"/>
                      </a:ext>
                    </a:extLst>
                  </a:tr>
                </a:tbl>
              </a:graphicData>
            </a:graphic>
          </p:graphicFrame>
        </mc:Choice>
        <mc:Fallback xmlns="">
          <p:graphicFrame>
            <p:nvGraphicFramePr>
              <p:cNvPr id="20" name="Table 19"/>
              <p:cNvGraphicFramePr>
                <a:graphicFrameLocks noGrp="1"/>
              </p:cNvGraphicFramePr>
              <p:nvPr>
                <p:extLst>
                  <p:ext uri="{D42A27DB-BD31-4B8C-83A1-F6EECF244321}">
                    <p14:modId xmlns:p14="http://schemas.microsoft.com/office/powerpoint/2010/main" val="2929432149"/>
                  </p:ext>
                </p:extLst>
              </p:nvPr>
            </p:nvGraphicFramePr>
            <p:xfrm>
              <a:off x="1708147" y="3215767"/>
              <a:ext cx="14827253" cy="3832733"/>
            </p:xfrm>
            <a:graphic>
              <a:graphicData uri="http://schemas.openxmlformats.org/drawingml/2006/table">
                <a:tbl>
                  <a:tblPr bandRow="1"/>
                  <a:tblGrid>
                    <a:gridCol w="2118179">
                      <a:extLst>
                        <a:ext uri="{9D8B030D-6E8A-4147-A177-3AD203B41FA5}">
                          <a16:colId xmlns:a16="http://schemas.microsoft.com/office/drawing/2014/main" val="3540101629"/>
                        </a:ext>
                      </a:extLst>
                    </a:gridCol>
                    <a:gridCol w="2118179">
                      <a:extLst>
                        <a:ext uri="{9D8B030D-6E8A-4147-A177-3AD203B41FA5}">
                          <a16:colId xmlns:a16="http://schemas.microsoft.com/office/drawing/2014/main" val="337453255"/>
                        </a:ext>
                      </a:extLst>
                    </a:gridCol>
                    <a:gridCol w="2118179">
                      <a:extLst>
                        <a:ext uri="{9D8B030D-6E8A-4147-A177-3AD203B41FA5}">
                          <a16:colId xmlns:a16="http://schemas.microsoft.com/office/drawing/2014/main" val="3159282912"/>
                        </a:ext>
                      </a:extLst>
                    </a:gridCol>
                    <a:gridCol w="2118179">
                      <a:extLst>
                        <a:ext uri="{9D8B030D-6E8A-4147-A177-3AD203B41FA5}">
                          <a16:colId xmlns:a16="http://schemas.microsoft.com/office/drawing/2014/main" val="618834820"/>
                        </a:ext>
                      </a:extLst>
                    </a:gridCol>
                    <a:gridCol w="2118179">
                      <a:extLst>
                        <a:ext uri="{9D8B030D-6E8A-4147-A177-3AD203B41FA5}">
                          <a16:colId xmlns:a16="http://schemas.microsoft.com/office/drawing/2014/main" val="1813615012"/>
                        </a:ext>
                      </a:extLst>
                    </a:gridCol>
                    <a:gridCol w="2118179">
                      <a:extLst>
                        <a:ext uri="{9D8B030D-6E8A-4147-A177-3AD203B41FA5}">
                          <a16:colId xmlns:a16="http://schemas.microsoft.com/office/drawing/2014/main" val="2606212104"/>
                        </a:ext>
                      </a:extLst>
                    </a:gridCol>
                    <a:gridCol w="2118179">
                      <a:extLst>
                        <a:ext uri="{9D8B030D-6E8A-4147-A177-3AD203B41FA5}">
                          <a16:colId xmlns:a16="http://schemas.microsoft.com/office/drawing/2014/main" val="1733332606"/>
                        </a:ext>
                      </a:extLst>
                    </a:gridCol>
                  </a:tblGrid>
                  <a:tr h="1281911">
                    <a:tc>
                      <a:txBody>
                        <a:bodyPr/>
                        <a:lstStyle/>
                        <a:p>
                          <a:pPr algn="ctr">
                            <a:lnSpc>
                              <a:spcPct val="150000"/>
                            </a:lnSpc>
                            <a:spcAft>
                              <a:spcPts val="800"/>
                            </a:spcAft>
                          </a:pPr>
                          <a:r>
                            <a:rPr lang="en-US" sz="4000" b="1">
                              <a:effectLst/>
                              <a:latin typeface="Arial" panose="020B0604020202020204" pitchFamily="34" charset="0"/>
                              <a:ea typeface="Times New Roman" panose="02020603050405020304" pitchFamily="18" charset="0"/>
                              <a:cs typeface="Arial" panose="020B0604020202020204" pitchFamily="34" charset="0"/>
                            </a:rPr>
                            <a:t>Độ</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7"/>
                        </a:solidFill>
                      </a:tcPr>
                    </a:tc>
                    <a:tc>
                      <a:txBody>
                        <a:bodyPr/>
                        <a:lstStyle/>
                        <a:p>
                          <a:pPr algn="ctr">
                            <a:lnSpc>
                              <a:spcPct val="150000"/>
                            </a:lnSpc>
                            <a:spcAft>
                              <a:spcPts val="800"/>
                            </a:spcAft>
                          </a:pPr>
                          <a:r>
                            <a:rPr lang="en-US" sz="4000">
                              <a:effectLst/>
                              <a:latin typeface="Arial" panose="020B0604020202020204" pitchFamily="34" charset="0"/>
                              <a:ea typeface="Times New Roman" panose="02020603050405020304" pitchFamily="18" charset="0"/>
                              <a:cs typeface="Arial" panose="020B0604020202020204" pitchFamily="34" charset="0"/>
                            </a:rPr>
                            <a:t>15º</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4000" smtClean="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4000">
                              <a:effectLst/>
                              <a:latin typeface="Arial" panose="020B0604020202020204" pitchFamily="34" charset="0"/>
                              <a:ea typeface="Times New Roman" panose="02020603050405020304" pitchFamily="18" charset="0"/>
                              <a:cs typeface="Arial" panose="020B0604020202020204" pitchFamily="34" charset="0"/>
                            </a:rPr>
                            <a:t>0º</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4000">
                              <a:effectLst/>
                              <a:latin typeface="Arial" panose="020B0604020202020204" pitchFamily="34" charset="0"/>
                              <a:ea typeface="Times New Roman" panose="02020603050405020304" pitchFamily="18" charset="0"/>
                              <a:cs typeface="Arial" panose="020B0604020202020204" pitchFamily="34" charset="0"/>
                            </a:rPr>
                            <a:t>900º</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4000" smtClean="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4000" smtClean="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309657"/>
                      </a:ext>
                    </a:extLst>
                  </a:tr>
                  <a:tr h="2550822">
                    <a:tc>
                      <a:txBody>
                        <a:bodyPr/>
                        <a:lstStyle/>
                        <a:p>
                          <a:pPr algn="ctr">
                            <a:lnSpc>
                              <a:spcPct val="150000"/>
                            </a:lnSpc>
                            <a:spcAft>
                              <a:spcPts val="800"/>
                            </a:spcAft>
                          </a:pPr>
                          <a:r>
                            <a:rPr lang="en-US" sz="4000" b="1">
                              <a:effectLst/>
                              <a:latin typeface="Arial" panose="020B0604020202020204" pitchFamily="34" charset="0"/>
                              <a:ea typeface="Times New Roman" panose="02020603050405020304" pitchFamily="18" charset="0"/>
                              <a:cs typeface="Arial" panose="020B0604020202020204" pitchFamily="34" charset="0"/>
                            </a:rPr>
                            <a:t>Rađian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7"/>
                        </a:solidFill>
                      </a:tcPr>
                    </a:tc>
                    <a:tc>
                      <a:txBody>
                        <a:bodyPr/>
                        <a:lstStyle/>
                        <a:p>
                          <a:pPr algn="ctr">
                            <a:lnSpc>
                              <a:spcPct val="150000"/>
                            </a:lnSpc>
                            <a:spcAft>
                              <a:spcPts val="800"/>
                            </a:spcAft>
                          </a:pPr>
                          <a:r>
                            <a:rPr lang="en-US" sz="4000" smtClean="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200000" t="-50597" r="-400000" b="-477"/>
                          </a:stretch>
                        </a:blipFill>
                      </a:tcPr>
                    </a:tc>
                    <a:tc>
                      <a:txBody>
                        <a:bodyPr/>
                        <a:lstStyle/>
                        <a:p>
                          <a:pPr algn="ctr">
                            <a:lnSpc>
                              <a:spcPct val="150000"/>
                            </a:lnSpc>
                            <a:spcAft>
                              <a:spcPts val="800"/>
                            </a:spcAft>
                          </a:pPr>
                          <a:r>
                            <a:rPr lang="en-US" sz="4000" smtClean="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4000" smtClean="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501153" t="-50597" r="-100865" b="-47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599425" t="-50597" r="-575" b="-477"/>
                          </a:stretch>
                        </a:blipFill>
                      </a:tcPr>
                    </a:tc>
                    <a:extLst>
                      <a:ext uri="{0D108BD9-81ED-4DB2-BD59-A6C34878D82A}">
                        <a16:rowId xmlns:a16="http://schemas.microsoft.com/office/drawing/2014/main" val="622882026"/>
                      </a:ext>
                    </a:extLst>
                  </a:tr>
                </a:tbl>
              </a:graphicData>
            </a:graphic>
          </p:graphicFrame>
        </mc:Fallback>
      </mc:AlternateContent>
      <p:pic>
        <p:nvPicPr>
          <p:cNvPr id="21" name="Picture 20"/>
          <p:cNvPicPr>
            <a:picLocks noChangeAspect="1"/>
          </p:cNvPicPr>
          <p:nvPr/>
        </p:nvPicPr>
        <p:blipFill>
          <a:blip r:embed="rId4"/>
          <a:stretch>
            <a:fillRect/>
          </a:stretch>
        </p:blipFill>
        <p:spPr>
          <a:xfrm rot="21137405">
            <a:off x="16043909" y="585578"/>
            <a:ext cx="1289704" cy="1934557"/>
          </a:xfrm>
          <a:prstGeom prst="rect">
            <a:avLst/>
          </a:prstGeom>
        </p:spPr>
      </p:pic>
      <mc:AlternateContent xmlns:mc="http://schemas.openxmlformats.org/markup-compatibility/2006" xmlns:a14="http://schemas.microsoft.com/office/drawing/2010/main">
        <mc:Choice Requires="a14">
          <p:sp>
            <p:nvSpPr>
              <p:cNvPr id="22" name="Rectangle 21"/>
              <p:cNvSpPr/>
              <p:nvPr/>
            </p:nvSpPr>
            <p:spPr>
              <a:xfrm>
                <a:off x="4470520" y="4966226"/>
                <a:ext cx="939680" cy="1777474"/>
              </a:xfrm>
              <a:prstGeom prst="rect">
                <a:avLst/>
              </a:prstGeom>
              <a:solidFill>
                <a:schemeClr val="bg1"/>
              </a:solidFill>
            </p:spPr>
            <p:txBody>
              <a:bodyPr wrap="none">
                <a:spAutoFit/>
              </a:bodyPr>
              <a:lstStyle/>
              <a:p>
                <a:pPr lvl="0" algn="ctr">
                  <a:lnSpc>
                    <a:spcPct val="150000"/>
                  </a:lnSpc>
                  <a:spcAft>
                    <a:spcPts val="800"/>
                  </a:spcAft>
                </a:pPr>
                <a14:m>
                  <m:oMathPara xmlns:m="http://schemas.openxmlformats.org/officeDocument/2006/math">
                    <m:oMathParaPr>
                      <m:jc m:val="centerGroup"/>
                    </m:oMathParaPr>
                    <m:oMath xmlns:m="http://schemas.openxmlformats.org/officeDocument/2006/math">
                      <m:f>
                        <m:fPr>
                          <m:ctrlPr>
                            <a:rPr lang="en-US" sz="4000" b="1"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𝝅</m:t>
                          </m:r>
                        </m:num>
                        <m:den>
                          <m:r>
                            <a:rPr lang="en-US" sz="4000" b="1"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𝟏𝟐</m:t>
                          </m:r>
                        </m:den>
                      </m:f>
                    </m:oMath>
                  </m:oMathPara>
                </a14:m>
                <a:endParaRPr lang="en-US" sz="4000" b="1">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2" name="Rectangle 21"/>
              <p:cNvSpPr>
                <a:spLocks noRot="1" noChangeAspect="1" noMove="1" noResize="1" noEditPoints="1" noAdjustHandles="1" noChangeArrowheads="1" noChangeShapeType="1" noTextEdit="1"/>
              </p:cNvSpPr>
              <p:nvPr/>
            </p:nvSpPr>
            <p:spPr>
              <a:xfrm>
                <a:off x="4470520" y="4966226"/>
                <a:ext cx="939680" cy="1777474"/>
              </a:xfrm>
              <a:prstGeom prst="rect">
                <a:avLst/>
              </a:prstGeom>
              <a:blipFill>
                <a:blip r:embed="rId5"/>
                <a:stretch>
                  <a:fillRect/>
                </a:stretch>
              </a:blipFill>
            </p:spPr>
            <p:txBody>
              <a:bodyPr/>
              <a:lstStyle/>
              <a:p>
                <a:r>
                  <a:rPr lang="en-US">
                    <a:noFill/>
                  </a:rPr>
                  <a:t> </a:t>
                </a:r>
              </a:p>
            </p:txBody>
          </p:sp>
        </mc:Fallback>
      </mc:AlternateContent>
      <p:sp>
        <p:nvSpPr>
          <p:cNvPr id="23" name="Rectangle 22"/>
          <p:cNvSpPr/>
          <p:nvPr/>
        </p:nvSpPr>
        <p:spPr>
          <a:xfrm>
            <a:off x="6401512" y="3314700"/>
            <a:ext cx="1370888" cy="901593"/>
          </a:xfrm>
          <a:prstGeom prst="rect">
            <a:avLst/>
          </a:prstGeom>
          <a:solidFill>
            <a:schemeClr val="bg1"/>
          </a:solidFill>
        </p:spPr>
        <p:txBody>
          <a:bodyPr wrap="none">
            <a:spAutoFit/>
          </a:bodyPr>
          <a:lstStyle/>
          <a:p>
            <a:pPr lvl="0" algn="ctr">
              <a:lnSpc>
                <a:spcPct val="150000"/>
              </a:lnSpc>
              <a:spcAft>
                <a:spcPts val="800"/>
              </a:spcAft>
            </a:pPr>
            <a:r>
              <a:rPr lang="en-US" sz="4000" b="1">
                <a:solidFill>
                  <a:srgbClr val="FF0000"/>
                </a:solidFill>
                <a:latin typeface="Arial" panose="020B0604020202020204" pitchFamily="34" charset="0"/>
                <a:ea typeface="Times New Roman" panose="02020603050405020304" pitchFamily="18" charset="0"/>
                <a:cs typeface="Arial" panose="020B0604020202020204" pitchFamily="34" charset="0"/>
              </a:rPr>
              <a:t>67,5º</a:t>
            </a:r>
          </a:p>
        </p:txBody>
      </p:sp>
      <p:sp>
        <p:nvSpPr>
          <p:cNvPr id="25" name="Rectangle 24"/>
          <p:cNvSpPr/>
          <p:nvPr/>
        </p:nvSpPr>
        <p:spPr>
          <a:xfrm>
            <a:off x="8839200" y="5334000"/>
            <a:ext cx="657552" cy="901593"/>
          </a:xfrm>
          <a:prstGeom prst="rect">
            <a:avLst/>
          </a:prstGeom>
          <a:solidFill>
            <a:schemeClr val="bg1"/>
          </a:solidFill>
        </p:spPr>
        <p:txBody>
          <a:bodyPr wrap="none">
            <a:spAutoFit/>
          </a:bodyPr>
          <a:lstStyle/>
          <a:p>
            <a:pPr lvl="0" algn="ctr">
              <a:lnSpc>
                <a:spcPct val="150000"/>
              </a:lnSpc>
              <a:spcAft>
                <a:spcPts val="800"/>
              </a:spcAft>
            </a:pPr>
            <a:r>
              <a:rPr lang="en-US" sz="4000" b="1">
                <a:solidFill>
                  <a:srgbClr val="FF0000"/>
                </a:solidFill>
                <a:latin typeface="Arial" panose="020B0604020202020204" pitchFamily="34" charset="0"/>
                <a:ea typeface="Times New Roman" panose="02020603050405020304" pitchFamily="18" charset="0"/>
                <a:cs typeface="Arial" panose="020B0604020202020204" pitchFamily="34" charset="0"/>
              </a:rPr>
              <a:t>0º</a:t>
            </a:r>
          </a:p>
        </p:txBody>
      </p:sp>
      <mc:AlternateContent xmlns:mc="http://schemas.openxmlformats.org/markup-compatibility/2006" xmlns:a14="http://schemas.microsoft.com/office/drawing/2010/main">
        <mc:Choice Requires="a14">
          <p:sp>
            <p:nvSpPr>
              <p:cNvPr id="26" name="Rectangle 25"/>
              <p:cNvSpPr/>
              <p:nvPr/>
            </p:nvSpPr>
            <p:spPr>
              <a:xfrm>
                <a:off x="10826436" y="5295900"/>
                <a:ext cx="984564" cy="1118255"/>
              </a:xfrm>
              <a:prstGeom prst="rect">
                <a:avLst/>
              </a:prstGeom>
              <a:solidFill>
                <a:schemeClr val="bg1"/>
              </a:solidFill>
            </p:spPr>
            <p:txBody>
              <a:bodyPr wrap="none">
                <a:spAutoFit/>
              </a:bodyPr>
              <a:lstStyle/>
              <a:p>
                <a:pPr lvl="0" algn="ctr">
                  <a:lnSpc>
                    <a:spcPct val="150000"/>
                  </a:lnSpc>
                  <a:spcAft>
                    <a:spcPts val="800"/>
                  </a:spcAft>
                </a:pPr>
                <a14:m>
                  <m:oMathPara xmlns:m="http://schemas.openxmlformats.org/officeDocument/2006/math">
                    <m:oMathParaPr>
                      <m:jc m:val="centerGroup"/>
                    </m:oMathParaPr>
                    <m:oMath xmlns:m="http://schemas.openxmlformats.org/officeDocument/2006/math">
                      <m:r>
                        <a:rPr lang="en-US" sz="4000" b="1"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𝟓</m:t>
                      </m:r>
                      <m:r>
                        <a:rPr lang="en-US" sz="4000" b="1"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𝝅</m:t>
                      </m:r>
                    </m:oMath>
                  </m:oMathPara>
                </a14:m>
                <a:endParaRPr lang="en-US" sz="4000" b="1">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6" name="Rectangle 25"/>
              <p:cNvSpPr>
                <a:spLocks noRot="1" noChangeAspect="1" noMove="1" noResize="1" noEditPoints="1" noAdjustHandles="1" noChangeArrowheads="1" noChangeShapeType="1" noTextEdit="1"/>
              </p:cNvSpPr>
              <p:nvPr/>
            </p:nvSpPr>
            <p:spPr>
              <a:xfrm>
                <a:off x="10826436" y="5295900"/>
                <a:ext cx="984564" cy="1118255"/>
              </a:xfrm>
              <a:prstGeom prst="rect">
                <a:avLst/>
              </a:prstGeom>
              <a:blipFill>
                <a:blip r:embed="rId6"/>
                <a:stretch>
                  <a:fillRect/>
                </a:stretch>
              </a:blipFill>
            </p:spPr>
            <p:txBody>
              <a:bodyPr/>
              <a:lstStyle/>
              <a:p>
                <a:r>
                  <a:rPr lang="en-US">
                    <a:noFill/>
                  </a:rPr>
                  <a:t> </a:t>
                </a:r>
              </a:p>
            </p:txBody>
          </p:sp>
        </mc:Fallback>
      </mc:AlternateContent>
      <p:sp>
        <p:nvSpPr>
          <p:cNvPr id="27" name="Rectangle 26"/>
          <p:cNvSpPr/>
          <p:nvPr/>
        </p:nvSpPr>
        <p:spPr>
          <a:xfrm>
            <a:off x="12697258" y="3403707"/>
            <a:ext cx="1399742" cy="901593"/>
          </a:xfrm>
          <a:prstGeom prst="rect">
            <a:avLst/>
          </a:prstGeom>
          <a:solidFill>
            <a:schemeClr val="bg1"/>
          </a:solidFill>
        </p:spPr>
        <p:txBody>
          <a:bodyPr wrap="none">
            <a:spAutoFit/>
          </a:bodyPr>
          <a:lstStyle/>
          <a:p>
            <a:pPr lvl="0" algn="ctr">
              <a:lnSpc>
                <a:spcPct val="150000"/>
              </a:lnSpc>
              <a:spcAft>
                <a:spcPts val="800"/>
              </a:spcAft>
            </a:pPr>
            <a:r>
              <a:rPr lang="en-US" sz="4000" b="1">
                <a:solidFill>
                  <a:srgbClr val="FF0000"/>
                </a:solidFill>
                <a:latin typeface="Arial" panose="020B0604020202020204" pitchFamily="34" charset="0"/>
                <a:ea typeface="Times New Roman" panose="02020603050405020304" pitchFamily="18" charset="0"/>
                <a:cs typeface="Arial" panose="020B0604020202020204" pitchFamily="34" charset="0"/>
              </a:rPr>
              <a:t>-105º</a:t>
            </a:r>
          </a:p>
        </p:txBody>
      </p:sp>
      <p:sp>
        <p:nvSpPr>
          <p:cNvPr id="28" name="Rectangle 27"/>
          <p:cNvSpPr/>
          <p:nvPr/>
        </p:nvSpPr>
        <p:spPr>
          <a:xfrm>
            <a:off x="14554200" y="3358737"/>
            <a:ext cx="1827743" cy="901593"/>
          </a:xfrm>
          <a:prstGeom prst="rect">
            <a:avLst/>
          </a:prstGeom>
          <a:solidFill>
            <a:schemeClr val="bg1"/>
          </a:solidFill>
        </p:spPr>
        <p:txBody>
          <a:bodyPr wrap="none">
            <a:spAutoFit/>
          </a:bodyPr>
          <a:lstStyle/>
          <a:p>
            <a:pPr lvl="0" algn="ctr">
              <a:lnSpc>
                <a:spcPct val="150000"/>
              </a:lnSpc>
              <a:spcAft>
                <a:spcPts val="800"/>
              </a:spcAft>
            </a:pPr>
            <a:r>
              <a:rPr lang="en-US" sz="4000" b="1">
                <a:solidFill>
                  <a:srgbClr val="FF0000"/>
                </a:solidFill>
                <a:latin typeface="Arial" panose="020B0604020202020204" pitchFamily="34" charset="0"/>
                <a:ea typeface="Times New Roman" panose="02020603050405020304" pitchFamily="18" charset="0"/>
                <a:cs typeface="Arial" panose="020B0604020202020204" pitchFamily="34" charset="0"/>
              </a:rPr>
              <a:t>-247,5º</a:t>
            </a:r>
          </a:p>
        </p:txBody>
      </p:sp>
      <p:pic>
        <p:nvPicPr>
          <p:cNvPr id="29" name="Picture 28"/>
          <p:cNvPicPr>
            <a:picLocks noChangeAspect="1"/>
          </p:cNvPicPr>
          <p:nvPr/>
        </p:nvPicPr>
        <p:blipFill>
          <a:blip r:embed="rId7"/>
          <a:stretch>
            <a:fillRect/>
          </a:stretch>
        </p:blipFill>
        <p:spPr>
          <a:xfrm>
            <a:off x="15640265" y="7666364"/>
            <a:ext cx="1483355" cy="1905356"/>
          </a:xfrm>
          <a:prstGeom prst="rect">
            <a:avLst/>
          </a:prstGeom>
        </p:spPr>
      </p:pic>
      <p:pic>
        <p:nvPicPr>
          <p:cNvPr id="30" name="Picture 29"/>
          <p:cNvPicPr>
            <a:picLocks noChangeAspect="1"/>
          </p:cNvPicPr>
          <p:nvPr/>
        </p:nvPicPr>
        <p:blipFill>
          <a:blip r:embed="rId8"/>
          <a:stretch>
            <a:fillRect/>
          </a:stretch>
        </p:blipFill>
        <p:spPr>
          <a:xfrm flipH="1">
            <a:off x="2250840" y="7741271"/>
            <a:ext cx="2507629" cy="250762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500" fill="hold"/>
                                        <p:tgtEl>
                                          <p:spTgt spid="22"/>
                                        </p:tgtEl>
                                        <p:attrNameLst>
                                          <p:attrName>ppt_w</p:attrName>
                                        </p:attrNameLst>
                                      </p:cBhvr>
                                      <p:tavLst>
                                        <p:tav tm="0">
                                          <p:val>
                                            <p:fltVal val="0"/>
                                          </p:val>
                                        </p:tav>
                                        <p:tav tm="100000">
                                          <p:val>
                                            <p:strVal val="#ppt_w"/>
                                          </p:val>
                                        </p:tav>
                                      </p:tavLst>
                                    </p:anim>
                                    <p:anim calcmode="lin" valueType="num">
                                      <p:cBhvr>
                                        <p:cTn id="20" dur="500" fill="hold"/>
                                        <p:tgtEl>
                                          <p:spTgt spid="22"/>
                                        </p:tgtEl>
                                        <p:attrNameLst>
                                          <p:attrName>ppt_h</p:attrName>
                                        </p:attrNameLst>
                                      </p:cBhvr>
                                      <p:tavLst>
                                        <p:tav tm="0">
                                          <p:val>
                                            <p:fltVal val="0"/>
                                          </p:val>
                                        </p:tav>
                                        <p:tav tm="100000">
                                          <p:val>
                                            <p:strVal val="#ppt_h"/>
                                          </p:val>
                                        </p:tav>
                                      </p:tavLst>
                                    </p:anim>
                                    <p:animEffect transition="in" filter="fade">
                                      <p:cBhvr>
                                        <p:cTn id="21" dur="500"/>
                                        <p:tgtEl>
                                          <p:spTgt spid="22"/>
                                        </p:tgtEl>
                                      </p:cBhvr>
                                    </p:animEffect>
                                  </p:childTnLst>
                                </p:cTn>
                              </p:par>
                            </p:childTnLst>
                          </p:cTn>
                        </p:par>
                        <p:par>
                          <p:cTn id="22" fill="hold">
                            <p:stCondLst>
                              <p:cond delay="500"/>
                            </p:stCondLst>
                            <p:childTnLst>
                              <p:par>
                                <p:cTn id="23" presetID="14" presetClass="entr" presetSubtype="10"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randombar(horizontal)">
                                      <p:cBhvr>
                                        <p:cTn id="25" dur="500"/>
                                        <p:tgtEl>
                                          <p:spTgt spid="23"/>
                                        </p:tgtEl>
                                      </p:cBhvr>
                                    </p:animEffect>
                                  </p:childTnLst>
                                </p:cTn>
                              </p:par>
                            </p:childTnLst>
                          </p:cTn>
                        </p:par>
                        <p:par>
                          <p:cTn id="26" fill="hold">
                            <p:stCondLst>
                              <p:cond delay="1000"/>
                            </p:stCondLst>
                            <p:childTnLst>
                              <p:par>
                                <p:cTn id="27" presetID="16" presetClass="entr" presetSubtype="21" fill="hold" grpId="0" nodeType="after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barn(inVertical)">
                                      <p:cBhvr>
                                        <p:cTn id="29" dur="500"/>
                                        <p:tgtEl>
                                          <p:spTgt spid="25"/>
                                        </p:tgtEl>
                                      </p:cBhvr>
                                    </p:animEffect>
                                  </p:childTnLst>
                                </p:cTn>
                              </p:par>
                            </p:childTnLst>
                          </p:cTn>
                        </p:par>
                        <p:par>
                          <p:cTn id="30" fill="hold">
                            <p:stCondLst>
                              <p:cond delay="1500"/>
                            </p:stCondLst>
                            <p:childTnLst>
                              <p:par>
                                <p:cTn id="31" presetID="53" presetClass="entr" presetSubtype="16" fill="hold" grpId="0" nodeType="after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p:cTn id="33" dur="500" fill="hold"/>
                                        <p:tgtEl>
                                          <p:spTgt spid="26"/>
                                        </p:tgtEl>
                                        <p:attrNameLst>
                                          <p:attrName>ppt_w</p:attrName>
                                        </p:attrNameLst>
                                      </p:cBhvr>
                                      <p:tavLst>
                                        <p:tav tm="0">
                                          <p:val>
                                            <p:fltVal val="0"/>
                                          </p:val>
                                        </p:tav>
                                        <p:tav tm="100000">
                                          <p:val>
                                            <p:strVal val="#ppt_w"/>
                                          </p:val>
                                        </p:tav>
                                      </p:tavLst>
                                    </p:anim>
                                    <p:anim calcmode="lin" valueType="num">
                                      <p:cBhvr>
                                        <p:cTn id="34" dur="500" fill="hold"/>
                                        <p:tgtEl>
                                          <p:spTgt spid="26"/>
                                        </p:tgtEl>
                                        <p:attrNameLst>
                                          <p:attrName>ppt_h</p:attrName>
                                        </p:attrNameLst>
                                      </p:cBhvr>
                                      <p:tavLst>
                                        <p:tav tm="0">
                                          <p:val>
                                            <p:fltVal val="0"/>
                                          </p:val>
                                        </p:tav>
                                        <p:tav tm="100000">
                                          <p:val>
                                            <p:strVal val="#ppt_h"/>
                                          </p:val>
                                        </p:tav>
                                      </p:tavLst>
                                    </p:anim>
                                    <p:animEffect transition="in" filter="fade">
                                      <p:cBhvr>
                                        <p:cTn id="35" dur="500"/>
                                        <p:tgtEl>
                                          <p:spTgt spid="26"/>
                                        </p:tgtEl>
                                      </p:cBhvr>
                                    </p:animEffect>
                                  </p:childTnLst>
                                </p:cTn>
                              </p:par>
                            </p:childTnLst>
                          </p:cTn>
                        </p:par>
                        <p:par>
                          <p:cTn id="36" fill="hold">
                            <p:stCondLst>
                              <p:cond delay="2000"/>
                            </p:stCondLst>
                            <p:childTnLst>
                              <p:par>
                                <p:cTn id="37" presetID="14" presetClass="entr" presetSubtype="10" fill="hold" grpId="0"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randombar(horizontal)">
                                      <p:cBhvr>
                                        <p:cTn id="39" dur="500"/>
                                        <p:tgtEl>
                                          <p:spTgt spid="27"/>
                                        </p:tgtEl>
                                      </p:cBhvr>
                                    </p:animEffect>
                                  </p:childTnLst>
                                </p:cTn>
                              </p:par>
                            </p:childTnLst>
                          </p:cTn>
                        </p:par>
                        <p:par>
                          <p:cTn id="40" fill="hold">
                            <p:stCondLst>
                              <p:cond delay="2500"/>
                            </p:stCondLst>
                            <p:childTnLst>
                              <p:par>
                                <p:cTn id="41" presetID="16" presetClass="entr" presetSubtype="21" fill="hold" grpId="0" nodeType="after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barn(inVertical)">
                                      <p:cBhvr>
                                        <p:cTn id="4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animBg="1"/>
      <p:bldP spid="23" grpId="0" animBg="1"/>
      <p:bldP spid="25" grpId="0" animBg="1"/>
      <p:bldP spid="26" grpId="0" animBg="1"/>
      <p:bldP spid="27" grpId="0" animBg="1"/>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p:sp>
        <p:nvSpPr>
          <p:cNvPr id="17" name="Rectangle 16"/>
          <p:cNvSpPr/>
          <p:nvPr/>
        </p:nvSpPr>
        <p:spPr>
          <a:xfrm>
            <a:off x="1562100" y="1104900"/>
            <a:ext cx="15163800" cy="1061829"/>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ctr">
              <a:lnSpc>
                <a:spcPct val="150000"/>
              </a:lnSpc>
              <a:spcAft>
                <a:spcPts val="800"/>
              </a:spcAft>
            </a:pPr>
            <a:r>
              <a:rPr lang="en-US" sz="4200" b="1">
                <a:solidFill>
                  <a:schemeClr val="bg1"/>
                </a:solidFill>
                <a:latin typeface="Arial" panose="020B0604020202020204" pitchFamily="34" charset="0"/>
                <a:ea typeface="Times New Roman" panose="02020603050405020304" pitchFamily="18" charset="0"/>
                <a:cs typeface="Arial" panose="020B0604020202020204" pitchFamily="34" charset="0"/>
              </a:rPr>
              <a:t>a) Khái niệm góc lượng giác và số đo của góc lượng giác</a:t>
            </a:r>
            <a:endParaRPr lang="en-US" sz="42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8" name="Rectangle 17"/>
          <p:cNvSpPr/>
          <p:nvPr/>
        </p:nvSpPr>
        <p:spPr>
          <a:xfrm>
            <a:off x="1216702" y="3653284"/>
            <a:ext cx="15699698" cy="1738296"/>
          </a:xfrm>
          <a:prstGeom prst="rect">
            <a:avLst/>
          </a:prstGeom>
        </p:spPr>
        <p:txBody>
          <a:bodyPr wrap="square">
            <a:spAutoFit/>
          </a:bodyPr>
          <a:lstStyle/>
          <a:p>
            <a:pPr algn="just">
              <a:lnSpc>
                <a:spcPct val="150000"/>
              </a:lnSpc>
            </a:pPr>
            <a:r>
              <a:rPr lang="vi-VN" sz="3800">
                <a:solidFill>
                  <a:srgbClr val="000000"/>
                </a:solidFill>
              </a:rPr>
              <a:t>a) Phải quay kim phút mấy phần của một vòng tròn theo chiều quay ngược chiều kim đồng hồ để nó chỉ đúng số 12?</a:t>
            </a:r>
          </a:p>
        </p:txBody>
      </p:sp>
      <p:pic>
        <p:nvPicPr>
          <p:cNvPr id="20" name="Picture 19"/>
          <p:cNvPicPr>
            <a:picLocks noChangeAspect="1"/>
          </p:cNvPicPr>
          <p:nvPr/>
        </p:nvPicPr>
        <p:blipFill>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219200" y="2656448"/>
            <a:ext cx="979790" cy="914400"/>
          </a:xfrm>
          <a:prstGeom prst="rect">
            <a:avLst/>
          </a:prstGeom>
        </p:spPr>
      </p:pic>
      <p:sp>
        <p:nvSpPr>
          <p:cNvPr id="21" name="TextBox 20"/>
          <p:cNvSpPr txBox="1"/>
          <p:nvPr/>
        </p:nvSpPr>
        <p:spPr>
          <a:xfrm>
            <a:off x="2220121" y="2784753"/>
            <a:ext cx="3581400" cy="707886"/>
          </a:xfrm>
          <a:prstGeom prst="rect">
            <a:avLst/>
          </a:prstGeom>
          <a:noFill/>
        </p:spPr>
        <p:txBody>
          <a:bodyPr wrap="square" rtlCol="0">
            <a:spAutoFit/>
          </a:bodyPr>
          <a:lstStyle/>
          <a:p>
            <a:r>
              <a:rPr lang="nl-NL" sz="4000" b="1" dirty="0">
                <a:solidFill>
                  <a:schemeClr val="tx2"/>
                </a:solidFill>
                <a:latin typeface="Arial" panose="020B0604020202020204" pitchFamily="34" charset="0"/>
                <a:cs typeface="Arial" panose="020B0604020202020204" pitchFamily="34" charset="0"/>
              </a:rPr>
              <a:t>HĐ 1:</a:t>
            </a:r>
            <a:endParaRPr lang="en-US" sz="4000" dirty="0">
              <a:solidFill>
                <a:schemeClr val="tx2"/>
              </a:solidFill>
              <a:latin typeface="Arial" panose="020B0604020202020204" pitchFamily="34" charset="0"/>
              <a:cs typeface="Arial" panose="020B0604020202020204" pitchFamily="34" charset="0"/>
            </a:endParaRPr>
          </a:p>
        </p:txBody>
      </p:sp>
      <p:sp>
        <p:nvSpPr>
          <p:cNvPr id="22" name="Rectangle 21"/>
          <p:cNvSpPr/>
          <p:nvPr/>
        </p:nvSpPr>
        <p:spPr>
          <a:xfrm>
            <a:off x="3657600" y="2628900"/>
            <a:ext cx="12496800" cy="969496"/>
          </a:xfrm>
          <a:prstGeom prst="rect">
            <a:avLst/>
          </a:prstGeom>
        </p:spPr>
        <p:txBody>
          <a:bodyPr wrap="square">
            <a:spAutoFit/>
          </a:bodyPr>
          <a:lstStyle/>
          <a:p>
            <a:pPr lvl="0" algn="just">
              <a:lnSpc>
                <a:spcPct val="150000"/>
              </a:lnSpc>
            </a:pPr>
            <a:r>
              <a:rPr lang="vi-VN" sz="3800">
                <a:solidFill>
                  <a:srgbClr val="000000"/>
                </a:solidFill>
              </a:rPr>
              <a:t>Trên đồng hồ ở Hình 1.2, kim phút đang chỉ đúng số 2.</a:t>
            </a:r>
          </a:p>
        </p:txBody>
      </p:sp>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639800" y="4914900"/>
            <a:ext cx="3505200" cy="4493029"/>
          </a:xfrm>
          <a:prstGeom prst="rect">
            <a:avLst/>
          </a:prstGeom>
        </p:spPr>
      </p:pic>
      <p:sp>
        <p:nvSpPr>
          <p:cNvPr id="25" name="Rectangle 24"/>
          <p:cNvSpPr/>
          <p:nvPr/>
        </p:nvSpPr>
        <p:spPr>
          <a:xfrm>
            <a:off x="1229521" y="5427196"/>
            <a:ext cx="12181680" cy="4478149"/>
          </a:xfrm>
          <a:prstGeom prst="rect">
            <a:avLst/>
          </a:prstGeom>
        </p:spPr>
        <p:txBody>
          <a:bodyPr wrap="square">
            <a:spAutoFit/>
          </a:bodyPr>
          <a:lstStyle/>
          <a:p>
            <a:pPr lvl="0" algn="just">
              <a:lnSpc>
                <a:spcPct val="150000"/>
              </a:lnSpc>
            </a:pPr>
            <a:r>
              <a:rPr lang="vi-VN" sz="3800">
                <a:solidFill>
                  <a:srgbClr val="000000"/>
                </a:solidFill>
              </a:rPr>
              <a:t>b) Phải quay kim phút mấy phần của một vòng tròn theo chiều quay của kim đồng hồ để nó chỉ đúng số 12?</a:t>
            </a:r>
          </a:p>
          <a:p>
            <a:pPr lvl="0" algn="just">
              <a:lnSpc>
                <a:spcPct val="150000"/>
              </a:lnSpc>
            </a:pPr>
            <a:r>
              <a:rPr lang="vi-VN" sz="3800">
                <a:solidFill>
                  <a:srgbClr val="000000"/>
                </a:solidFill>
              </a:rPr>
              <a:t>c) Có bao nhiêu cách quay kim phút theo một chiều xác định để kim phút từ vị trí chỉ đúng số 2 về vị trí chỉ đúng số 12?</a:t>
            </a:r>
          </a:p>
        </p:txBody>
      </p:sp>
      <p:pic>
        <p:nvPicPr>
          <p:cNvPr id="27" name="Picture 26"/>
          <p:cNvPicPr>
            <a:picLocks noChangeAspect="1"/>
          </p:cNvPicPr>
          <p:nvPr/>
        </p:nvPicPr>
        <p:blipFill>
          <a:blip r:embed="rId6"/>
          <a:stretch>
            <a:fillRect/>
          </a:stretch>
        </p:blipFill>
        <p:spPr>
          <a:xfrm>
            <a:off x="16916400" y="274111"/>
            <a:ext cx="920710" cy="1381065"/>
          </a:xfrm>
          <a:prstGeom prst="rect">
            <a:avLst/>
          </a:prstGeom>
        </p:spPr>
      </p:pic>
      <p:pic>
        <p:nvPicPr>
          <p:cNvPr id="28" name="Picture 27"/>
          <p:cNvPicPr>
            <a:picLocks noChangeAspect="1"/>
          </p:cNvPicPr>
          <p:nvPr/>
        </p:nvPicPr>
        <p:blipFill>
          <a:blip r:embed="rId7"/>
          <a:stretch>
            <a:fillRect/>
          </a:stretch>
        </p:blipFill>
        <p:spPr>
          <a:xfrm>
            <a:off x="-479689" y="1681863"/>
            <a:ext cx="1677758" cy="1118505"/>
          </a:xfrm>
          <a:prstGeom prst="rect">
            <a:avLst/>
          </a:prstGeom>
        </p:spPr>
      </p:pic>
      <p:pic>
        <p:nvPicPr>
          <p:cNvPr id="30" name="Picture 29"/>
          <p:cNvPicPr>
            <a:picLocks noChangeAspect="1"/>
          </p:cNvPicPr>
          <p:nvPr/>
        </p:nvPicPr>
        <p:blipFill>
          <a:blip r:embed="rId8"/>
          <a:stretch>
            <a:fillRect/>
          </a:stretch>
        </p:blipFill>
        <p:spPr>
          <a:xfrm>
            <a:off x="16694111" y="9389785"/>
            <a:ext cx="1142999" cy="731084"/>
          </a:xfrm>
          <a:prstGeom prst="rect">
            <a:avLst/>
          </a:prstGeom>
        </p:spPr>
      </p:pic>
    </p:spTree>
    <p:extLst>
      <p:ext uri="{BB962C8B-B14F-4D97-AF65-F5344CB8AC3E}">
        <p14:creationId xmlns:p14="http://schemas.microsoft.com/office/powerpoint/2010/main" val="158884321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anim calcmode="lin" valueType="num">
                                      <p:cBhvr>
                                        <p:cTn id="16" dur="500" fill="hold"/>
                                        <p:tgtEl>
                                          <p:spTgt spid="22"/>
                                        </p:tgtEl>
                                        <p:attrNameLst>
                                          <p:attrName>ppt_x</p:attrName>
                                        </p:attrNameLst>
                                      </p:cBhvr>
                                      <p:tavLst>
                                        <p:tav tm="0">
                                          <p:val>
                                            <p:strVal val="#ppt_x"/>
                                          </p:val>
                                        </p:tav>
                                        <p:tav tm="100000">
                                          <p:val>
                                            <p:strVal val="#ppt_x"/>
                                          </p:val>
                                        </p:tav>
                                      </p:tavLst>
                                    </p:anim>
                                    <p:anim calcmode="lin" valueType="num">
                                      <p:cBhvr>
                                        <p:cTn id="17" dur="500" fill="hold"/>
                                        <p:tgtEl>
                                          <p:spTgt spid="22"/>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anim calcmode="lin" valueType="num">
                                      <p:cBhvr>
                                        <p:cTn id="21" dur="500" fill="hold"/>
                                        <p:tgtEl>
                                          <p:spTgt spid="18"/>
                                        </p:tgtEl>
                                        <p:attrNameLst>
                                          <p:attrName>ppt_x</p:attrName>
                                        </p:attrNameLst>
                                      </p:cBhvr>
                                      <p:tavLst>
                                        <p:tav tm="0">
                                          <p:val>
                                            <p:strVal val="#ppt_x"/>
                                          </p:val>
                                        </p:tav>
                                        <p:tav tm="100000">
                                          <p:val>
                                            <p:strVal val="#ppt_x"/>
                                          </p:val>
                                        </p:tav>
                                      </p:tavLst>
                                    </p:anim>
                                    <p:anim calcmode="lin" valueType="num">
                                      <p:cBhvr>
                                        <p:cTn id="22" dur="500" fill="hold"/>
                                        <p:tgtEl>
                                          <p:spTgt spid="18"/>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anim calcmode="lin" valueType="num">
                                      <p:cBhvr>
                                        <p:cTn id="26" dur="500" fill="hold"/>
                                        <p:tgtEl>
                                          <p:spTgt spid="25"/>
                                        </p:tgtEl>
                                        <p:attrNameLst>
                                          <p:attrName>ppt_x</p:attrName>
                                        </p:attrNameLst>
                                      </p:cBhvr>
                                      <p:tavLst>
                                        <p:tav tm="0">
                                          <p:val>
                                            <p:strVal val="#ppt_x"/>
                                          </p:val>
                                        </p:tav>
                                        <p:tav tm="100000">
                                          <p:val>
                                            <p:strVal val="#ppt_x"/>
                                          </p:val>
                                        </p:tav>
                                      </p:tavLst>
                                    </p:anim>
                                    <p:anim calcmode="lin" valueType="num">
                                      <p:cBhvr>
                                        <p:cTn id="27" dur="500" fill="hold"/>
                                        <p:tgtEl>
                                          <p:spTgt spid="25"/>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anim calcmode="lin" valueType="num">
                                      <p:cBhvr>
                                        <p:cTn id="31" dur="500" fill="hold"/>
                                        <p:tgtEl>
                                          <p:spTgt spid="24"/>
                                        </p:tgtEl>
                                        <p:attrNameLst>
                                          <p:attrName>ppt_x</p:attrName>
                                        </p:attrNameLst>
                                      </p:cBhvr>
                                      <p:tavLst>
                                        <p:tav tm="0">
                                          <p:val>
                                            <p:strVal val="#ppt_x"/>
                                          </p:val>
                                        </p:tav>
                                        <p:tav tm="100000">
                                          <p:val>
                                            <p:strVal val="#ppt_x"/>
                                          </p:val>
                                        </p:tav>
                                      </p:tavLst>
                                    </p:anim>
                                    <p:anim calcmode="lin" valueType="num">
                                      <p:cBhvr>
                                        <p:cTn id="32"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22" grpId="0"/>
      <p:bldP spid="2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p:grpSp>
        <p:nvGrpSpPr>
          <p:cNvPr id="17" name="Group 16"/>
          <p:cNvGrpSpPr/>
          <p:nvPr/>
        </p:nvGrpSpPr>
        <p:grpSpPr>
          <a:xfrm>
            <a:off x="1295400" y="1159066"/>
            <a:ext cx="5334001" cy="1066800"/>
            <a:chOff x="422292" y="190500"/>
            <a:chExt cx="4724401" cy="1066800"/>
          </a:xfrm>
        </p:grpSpPr>
        <p:sp>
          <p:nvSpPr>
            <p:cNvPr id="18" name="Rectangle 17"/>
            <p:cNvSpPr/>
            <p:nvPr/>
          </p:nvSpPr>
          <p:spPr>
            <a:xfrm>
              <a:off x="422292" y="190500"/>
              <a:ext cx="4656909"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p:cNvSpPr/>
            <p:nvPr/>
          </p:nvSpPr>
          <p:spPr>
            <a:xfrm>
              <a:off x="562381" y="190500"/>
              <a:ext cx="4584312"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1.2 (SGK – tr16)</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1" name="Rectangle 1"/>
              <p:cNvSpPr>
                <a:spLocks noChangeArrowheads="1"/>
              </p:cNvSpPr>
              <p:nvPr/>
            </p:nvSpPr>
            <p:spPr bwMode="auto">
              <a:xfrm>
                <a:off x="1295400" y="1311466"/>
                <a:ext cx="15544800" cy="297921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3800" b="0" i="0" u="none" strike="noStrike" cap="none" normalizeH="0">
                    <a:ln>
                      <a:noFill/>
                    </a:ln>
                    <a:solidFill>
                      <a:srgbClr val="000000"/>
                    </a:solidFill>
                    <a:effectLst/>
                    <a:latin typeface="Arial" panose="020B0604020202020204" pitchFamily="34" charset="0"/>
                    <a:ea typeface="OpenSans"/>
                  </a:rPr>
                  <a:t>                                         </a:t>
                </a:r>
                <a:r>
                  <a:rPr kumimoji="0" lang="en-US" altLang="en-US" sz="3800" b="0" i="0" u="none" strike="noStrike" cap="none" normalizeH="0" baseline="0">
                    <a:ln>
                      <a:noFill/>
                    </a:ln>
                    <a:solidFill>
                      <a:srgbClr val="000000"/>
                    </a:solidFill>
                    <a:effectLst/>
                    <a:latin typeface="Arial" panose="020B0604020202020204" pitchFamily="34" charset="0"/>
                    <a:ea typeface="OpenSans"/>
                  </a:rPr>
                  <a:t>Một đường tròn có bán kính 20 cm. Tính độ dài của các cung trên đường tròn đó có số đo sau:</a:t>
                </a:r>
                <a:endParaRPr kumimoji="0" lang="en-US" altLang="en-US" sz="3800" b="0" i="0" u="none" strike="noStrike" cap="none" normalizeH="0" baseline="0">
                  <a:ln>
                    <a:noFill/>
                  </a:ln>
                  <a:solidFill>
                    <a:schemeClr val="tx1"/>
                  </a:solidFill>
                  <a:effectLst/>
                  <a:latin typeface="Arial" panose="020B0604020202020204" pitchFamily="34" charset="0"/>
                </a:endParaRPr>
              </a:p>
              <a:p>
                <a:pPr lvl="0" algn="ctr">
                  <a:lnSpc>
                    <a:spcPct val="150000"/>
                  </a:lnSpc>
                </a:pPr>
                <a:r>
                  <a:rPr kumimoji="0" lang="en-US" altLang="en-US" sz="3800" b="0" i="0" u="none" strike="noStrike" cap="none" normalizeH="0" baseline="0">
                    <a:ln>
                      <a:noFill/>
                    </a:ln>
                    <a:solidFill>
                      <a:srgbClr val="000000"/>
                    </a:solidFill>
                    <a:effectLst/>
                    <a:latin typeface="Arial" panose="020B0604020202020204" pitchFamily="34" charset="0"/>
                    <a:ea typeface="OpenSans"/>
                  </a:rPr>
                  <a:t>a) </a:t>
                </a:r>
                <a14:m>
                  <m:oMath xmlns:m="http://schemas.openxmlformats.org/officeDocument/2006/math">
                    <m:f>
                      <m:fPr>
                        <m:ctrlPr>
                          <a:rPr lang="en-US" sz="4000" i="1" smtClean="0">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12</m:t>
                        </m:r>
                      </m:den>
                    </m:f>
                  </m:oMath>
                </a14:m>
                <a:r>
                  <a:rPr kumimoji="0" lang="en-US" altLang="en-US" sz="3800" b="0" i="0" u="none" strike="noStrike" cap="none" normalizeH="0" baseline="0">
                    <a:ln>
                      <a:noFill/>
                    </a:ln>
                    <a:solidFill>
                      <a:srgbClr val="000000"/>
                    </a:solidFill>
                    <a:effectLst/>
                    <a:latin typeface="Arial" panose="020B0604020202020204" pitchFamily="34" charset="0"/>
                    <a:ea typeface="OpenSans"/>
                  </a:rPr>
                  <a:t>                        b) </a:t>
                </a:r>
                <a14:m>
                  <m:oMath xmlns:m="http://schemas.openxmlformats.org/officeDocument/2006/math">
                    <m:r>
                      <a:rPr kumimoji="0" lang="en-US" altLang="en-US" sz="3800" b="0" i="1" u="none" strike="noStrike" cap="none" normalizeH="0" baseline="0" smtClean="0">
                        <a:ln>
                          <a:noFill/>
                        </a:ln>
                        <a:solidFill>
                          <a:srgbClr val="000000"/>
                        </a:solidFill>
                        <a:effectLst/>
                        <a:latin typeface="Cambria Math" panose="02040503050406030204" pitchFamily="18" charset="0"/>
                        <a:ea typeface="MJXc-TeX-main-R"/>
                      </a:rPr>
                      <m:t>1,5</m:t>
                    </m:r>
                  </m:oMath>
                </a14:m>
                <a:r>
                  <a:rPr kumimoji="0" lang="en-US" altLang="en-US" sz="3800" b="0" i="0" u="none" strike="noStrike" cap="none" normalizeH="0" baseline="0">
                    <a:ln>
                      <a:noFill/>
                    </a:ln>
                    <a:solidFill>
                      <a:srgbClr val="000000"/>
                    </a:solidFill>
                    <a:effectLst/>
                    <a:latin typeface="Arial" panose="020B0604020202020204" pitchFamily="34" charset="0"/>
                    <a:ea typeface="OpenSans"/>
                  </a:rPr>
                  <a:t>                       c) </a:t>
                </a:r>
                <a14:m>
                  <m:oMath xmlns:m="http://schemas.openxmlformats.org/officeDocument/2006/math">
                    <m:r>
                      <a:rPr lang="en-US" altLang="en-US" sz="3800">
                        <a:solidFill>
                          <a:srgbClr val="000000"/>
                        </a:solidFill>
                        <a:latin typeface="Cambria Math" panose="02040503050406030204" pitchFamily="18" charset="0"/>
                        <a:ea typeface="Cambria Math" panose="02040503050406030204" pitchFamily="18" charset="0"/>
                      </a:rPr>
                      <m:t>3</m:t>
                    </m:r>
                    <m:r>
                      <a:rPr lang="en-US" altLang="en-US" sz="3800" b="0" i="0" smtClean="0">
                        <a:solidFill>
                          <a:srgbClr val="000000"/>
                        </a:solidFill>
                        <a:latin typeface="Cambria Math" panose="02040503050406030204" pitchFamily="18" charset="0"/>
                        <a:ea typeface="Cambria Math" panose="02040503050406030204" pitchFamily="18" charset="0"/>
                      </a:rPr>
                      <m:t>5</m:t>
                    </m:r>
                    <m:r>
                      <a:rPr kumimoji="0" lang="en-US" altLang="en-US" sz="3800" b="0" i="1" u="none" strike="noStrike" cap="none" normalizeH="0" baseline="0" smtClean="0">
                        <a:ln>
                          <a:noFill/>
                        </a:ln>
                        <a:solidFill>
                          <a:srgbClr val="000000"/>
                        </a:solidFill>
                        <a:effectLst/>
                        <a:latin typeface="Cambria Math" panose="02040503050406030204" pitchFamily="18" charset="0"/>
                        <a:ea typeface="Cambria Math" panose="02040503050406030204" pitchFamily="18" charset="0"/>
                      </a:rPr>
                      <m:t>°</m:t>
                    </m:r>
                  </m:oMath>
                </a14:m>
                <a:r>
                  <a:rPr kumimoji="0" lang="en-US" altLang="en-US" sz="3800" b="0" i="0" u="none" strike="noStrike" cap="none" normalizeH="0" baseline="0">
                    <a:ln>
                      <a:noFill/>
                    </a:ln>
                    <a:solidFill>
                      <a:srgbClr val="000000"/>
                    </a:solidFill>
                    <a:effectLst/>
                    <a:latin typeface="Arial" panose="020B0604020202020204" pitchFamily="34" charset="0"/>
                    <a:ea typeface="OpenSans"/>
                  </a:rPr>
                  <a:t>                     d) </a:t>
                </a:r>
                <a:r>
                  <a:rPr lang="en-US" altLang="en-US" sz="3800">
                    <a:solidFill>
                      <a:srgbClr val="000000"/>
                    </a:solidFill>
                    <a:ea typeface="Cambria Math" panose="02040503050406030204" pitchFamily="18" charset="0"/>
                  </a:rPr>
                  <a:t> </a:t>
                </a:r>
                <a14:m>
                  <m:oMath xmlns:m="http://schemas.openxmlformats.org/officeDocument/2006/math">
                    <m:r>
                      <a:rPr lang="en-US" altLang="en-US" sz="3800">
                        <a:solidFill>
                          <a:srgbClr val="000000"/>
                        </a:solidFill>
                        <a:latin typeface="Cambria Math" panose="02040503050406030204" pitchFamily="18" charset="0"/>
                        <a:ea typeface="Cambria Math" panose="02040503050406030204" pitchFamily="18" charset="0"/>
                      </a:rPr>
                      <m:t>3</m:t>
                    </m:r>
                    <m:r>
                      <a:rPr lang="en-US" altLang="en-US" sz="3800" b="0" i="0" smtClean="0">
                        <a:solidFill>
                          <a:srgbClr val="000000"/>
                        </a:solidFill>
                        <a:latin typeface="Cambria Math" panose="02040503050406030204" pitchFamily="18" charset="0"/>
                        <a:ea typeface="Cambria Math" panose="02040503050406030204" pitchFamily="18" charset="0"/>
                      </a:rPr>
                      <m:t>1</m:t>
                    </m:r>
                    <m:r>
                      <a:rPr lang="en-US" altLang="en-US" sz="3800">
                        <a:solidFill>
                          <a:srgbClr val="000000"/>
                        </a:solidFill>
                        <a:latin typeface="Cambria Math" panose="02040503050406030204" pitchFamily="18" charset="0"/>
                        <a:ea typeface="Cambria Math" panose="02040503050406030204" pitchFamily="18" charset="0"/>
                      </a:rPr>
                      <m:t>5</m:t>
                    </m:r>
                    <m:r>
                      <a:rPr lang="en-US" altLang="en-US" sz="3800" i="1">
                        <a:solidFill>
                          <a:srgbClr val="000000"/>
                        </a:solidFill>
                        <a:latin typeface="Cambria Math" panose="02040503050406030204" pitchFamily="18" charset="0"/>
                        <a:ea typeface="Cambria Math" panose="02040503050406030204" pitchFamily="18" charset="0"/>
                      </a:rPr>
                      <m:t>°</m:t>
                    </m:r>
                  </m:oMath>
                </a14:m>
                <a:endParaRPr kumimoji="0" lang="en-US" altLang="en-US" sz="3800" b="0" i="0" u="none" strike="noStrike" cap="none" normalizeH="0" baseline="0">
                  <a:ln>
                    <a:noFill/>
                  </a:ln>
                  <a:solidFill>
                    <a:srgbClr val="000000"/>
                  </a:solidFill>
                  <a:effectLst/>
                  <a:latin typeface="Arial" panose="020B0604020202020204" pitchFamily="34" charset="0"/>
                  <a:ea typeface="OpenSans"/>
                </a:endParaRPr>
              </a:p>
            </p:txBody>
          </p:sp>
        </mc:Choice>
        <mc:Fallback xmlns="">
          <p:sp>
            <p:nvSpPr>
              <p:cNvPr id="21" name="Rectangle 1"/>
              <p:cNvSpPr>
                <a:spLocks noRot="1" noChangeAspect="1" noMove="1" noResize="1" noEditPoints="1" noAdjustHandles="1" noChangeArrowheads="1" noChangeShapeType="1" noTextEdit="1"/>
              </p:cNvSpPr>
              <p:nvPr/>
            </p:nvSpPr>
            <p:spPr bwMode="auto">
              <a:xfrm>
                <a:off x="1295400" y="1311466"/>
                <a:ext cx="15544800" cy="2979214"/>
              </a:xfrm>
              <a:prstGeom prst="rect">
                <a:avLst/>
              </a:prstGeom>
              <a:blipFill>
                <a:blip r:embed="rId3"/>
                <a:stretch>
                  <a:fillRect l="-1882" r="-1843" b="-102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23" name="Oval Callout 22"/>
          <p:cNvSpPr/>
          <p:nvPr/>
        </p:nvSpPr>
        <p:spPr>
          <a:xfrm>
            <a:off x="8206369" y="4359466"/>
            <a:ext cx="1646661" cy="86023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24" name="Rectangle 23"/>
              <p:cNvSpPr/>
              <p:nvPr/>
            </p:nvSpPr>
            <p:spPr>
              <a:xfrm>
                <a:off x="1905000" y="5402524"/>
                <a:ext cx="14325600" cy="4312976"/>
              </a:xfrm>
              <a:prstGeom prst="rect">
                <a:avLst/>
              </a:prstGeom>
            </p:spPr>
            <p:txBody>
              <a:bodyPr wrap="square">
                <a:spAutoFit/>
              </a:bodyPr>
              <a:lstStyle/>
              <a:p>
                <a:pPr algn="just">
                  <a:lnSpc>
                    <a:spcPct val="150000"/>
                  </a:lnSpc>
                  <a:spcBef>
                    <a:spcPts val="600"/>
                  </a:spcBef>
                  <a:spcAft>
                    <a:spcPts val="600"/>
                  </a:spcAft>
                </a:pPr>
                <a:r>
                  <a:rPr lang="en-US" sz="3800">
                    <a:latin typeface="Arial" panose="020B0604020202020204" pitchFamily="34" charset="0"/>
                    <a:ea typeface="Times New Roman" panose="02020603050405020304" pitchFamily="18" charset="0"/>
                    <a:cs typeface="Arial" panose="020B0604020202020204" pitchFamily="34" charset="0"/>
                  </a:rPr>
                  <a:t>a) Độ dài của cung tròn có số đo </a:t>
                </a:r>
                <a14:m>
                  <m:oMath xmlns:m="http://schemas.openxmlformats.org/officeDocument/2006/math">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12</m:t>
                        </m:r>
                      </m:den>
                    </m:f>
                  </m:oMath>
                </a14:m>
                <a:r>
                  <a:rPr lang="en-US" sz="3800">
                    <a:effectLst/>
                    <a:latin typeface="Arial" panose="020B0604020202020204" pitchFamily="34" charset="0"/>
                    <a:ea typeface="Times New Roman" panose="02020603050405020304" pitchFamily="18" charset="0"/>
                    <a:cs typeface="Arial" panose="020B0604020202020204" pitchFamily="34" charset="0"/>
                  </a:rPr>
                  <a:t> trên đường tròn có bán kính   R = 20 cm là: </a:t>
                </a:r>
                <a14:m>
                  <m:oMath xmlns:m="http://schemas.openxmlformats.org/officeDocument/2006/math">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𝑙</m:t>
                        </m:r>
                      </m:e>
                      <m: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1</m:t>
                        </m:r>
                      </m:sub>
                    </m:s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=20.</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12</m:t>
                        </m:r>
                      </m:den>
                    </m:f>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Cambria Math" panose="02040503050406030204" pitchFamily="18" charset="0"/>
                            <a:cs typeface="Times New Roman" panose="02020603050405020304" pitchFamily="18" charset="0"/>
                          </a:rPr>
                          <m:t>5</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3</m:t>
                        </m:r>
                      </m:den>
                    </m:f>
                    <m:r>
                      <a:rPr lang="en-US" sz="3800" i="1">
                        <a:effectLst/>
                        <a:latin typeface="Cambria Math" panose="02040503050406030204" pitchFamily="18" charset="0"/>
                        <a:ea typeface="Cambria Math" panose="020405030504060302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𝑐𝑚</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3800">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Bef>
                    <a:spcPts val="600"/>
                  </a:spcBef>
                  <a:spcAft>
                    <a:spcPts val="600"/>
                  </a:spcAft>
                </a:pPr>
                <a:r>
                  <a:rPr lang="en-US" sz="3800">
                    <a:effectLst/>
                    <a:latin typeface="Arial" panose="020B0604020202020204" pitchFamily="34" charset="0"/>
                    <a:ea typeface="Times New Roman" panose="02020603050405020304" pitchFamily="18" charset="0"/>
                    <a:cs typeface="Arial" panose="020B0604020202020204" pitchFamily="34" charset="0"/>
                  </a:rPr>
                  <a:t>b) Độ dài của cung tròn có số đo 1,5 trên đường tròn có bán kính R = 20 cm là: </a:t>
                </a:r>
                <a14:m>
                  <m:oMath xmlns:m="http://schemas.openxmlformats.org/officeDocument/2006/math">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𝑙</m:t>
                        </m:r>
                      </m:e>
                      <m: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sub>
                    </m:s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=20.1,5=30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𝑐𝑚</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3800">
                    <a:effectLst/>
                    <a:latin typeface="Arial" panose="020B0604020202020204" pitchFamily="34" charset="0"/>
                    <a:ea typeface="Times New Roman" panose="02020603050405020304" pitchFamily="18" charset="0"/>
                    <a:cs typeface="Arial" panose="020B0604020202020204" pitchFamily="34" charset="0"/>
                  </a:rPr>
                  <a:t> </a:t>
                </a:r>
              </a:p>
            </p:txBody>
          </p:sp>
        </mc:Choice>
        <mc:Fallback xmlns="">
          <p:sp>
            <p:nvSpPr>
              <p:cNvPr id="24" name="Rectangle 23"/>
              <p:cNvSpPr>
                <a:spLocks noRot="1" noChangeAspect="1" noMove="1" noResize="1" noEditPoints="1" noAdjustHandles="1" noChangeArrowheads="1" noChangeShapeType="1" noTextEdit="1"/>
              </p:cNvSpPr>
              <p:nvPr/>
            </p:nvSpPr>
            <p:spPr>
              <a:xfrm>
                <a:off x="1905000" y="5402524"/>
                <a:ext cx="14325600" cy="4312976"/>
              </a:xfrm>
              <a:prstGeom prst="rect">
                <a:avLst/>
              </a:prstGeom>
              <a:blipFill>
                <a:blip r:embed="rId4"/>
                <a:stretch>
                  <a:fillRect l="-1404" r="-1362" b="-4802"/>
                </a:stretch>
              </a:blipFill>
            </p:spPr>
            <p:txBody>
              <a:bodyPr/>
              <a:lstStyle/>
              <a:p>
                <a:r>
                  <a:rPr lang="en-US">
                    <a:noFill/>
                  </a:rPr>
                  <a:t> </a:t>
                </a:r>
              </a:p>
            </p:txBody>
          </p:sp>
        </mc:Fallback>
      </mc:AlternateContent>
      <p:pic>
        <p:nvPicPr>
          <p:cNvPr id="25" name="Picture 24"/>
          <p:cNvPicPr>
            <a:picLocks noChangeAspect="1"/>
          </p:cNvPicPr>
          <p:nvPr/>
        </p:nvPicPr>
        <p:blipFill>
          <a:blip r:embed="rId5"/>
          <a:stretch>
            <a:fillRect/>
          </a:stretch>
        </p:blipFill>
        <p:spPr>
          <a:xfrm>
            <a:off x="16840200" y="9130418"/>
            <a:ext cx="1100384" cy="1100384"/>
          </a:xfrm>
          <a:prstGeom prst="rect">
            <a:avLst/>
          </a:prstGeom>
        </p:spPr>
      </p:pic>
      <p:pic>
        <p:nvPicPr>
          <p:cNvPr id="27" name="Picture 26"/>
          <p:cNvPicPr>
            <a:picLocks noChangeAspect="1"/>
          </p:cNvPicPr>
          <p:nvPr/>
        </p:nvPicPr>
        <p:blipFill>
          <a:blip r:embed="rId6"/>
          <a:stretch>
            <a:fillRect/>
          </a:stretch>
        </p:blipFill>
        <p:spPr>
          <a:xfrm>
            <a:off x="314731" y="4533900"/>
            <a:ext cx="930512" cy="933277"/>
          </a:xfrm>
          <a:prstGeom prst="rect">
            <a:avLst/>
          </a:prstGeom>
        </p:spPr>
      </p:pic>
      <p:pic>
        <p:nvPicPr>
          <p:cNvPr id="28" name="Picture 27"/>
          <p:cNvPicPr>
            <a:picLocks noChangeAspect="1"/>
          </p:cNvPicPr>
          <p:nvPr/>
        </p:nvPicPr>
        <p:blipFill>
          <a:blip r:embed="rId7"/>
          <a:stretch>
            <a:fillRect/>
          </a:stretch>
        </p:blipFill>
        <p:spPr>
          <a:xfrm rot="8492853">
            <a:off x="16841191" y="2033331"/>
            <a:ext cx="2059590" cy="13730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Effect transition="in" filter="randombar(horizontal)">
                                      <p:cBhvr>
                                        <p:cTn id="12" dur="500"/>
                                        <p:tgtEl>
                                          <p:spTgt spid="2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4">
                                            <p:txEl>
                                              <p:pRg st="1" end="1"/>
                                            </p:txEl>
                                          </p:spTgt>
                                        </p:tgtEl>
                                        <p:attrNameLst>
                                          <p:attrName>style.visibility</p:attrName>
                                        </p:attrNameLst>
                                      </p:cBhvr>
                                      <p:to>
                                        <p:strVal val="visible"/>
                                      </p:to>
                                    </p:set>
                                    <p:animEffect transition="in" filter="fade">
                                      <p:cBhvr>
                                        <p:cTn id="17" dur="500"/>
                                        <p:tgtEl>
                                          <p:spTgt spid="24">
                                            <p:txEl>
                                              <p:pRg st="1" end="1"/>
                                            </p:txEl>
                                          </p:spTgt>
                                        </p:tgtEl>
                                      </p:cBhvr>
                                    </p:animEffect>
                                    <p:anim calcmode="lin" valueType="num">
                                      <p:cBhvr>
                                        <p:cTn id="18" dur="500" fill="hold"/>
                                        <p:tgtEl>
                                          <p:spTgt spid="24">
                                            <p:txEl>
                                              <p:pRg st="1" end="1"/>
                                            </p:txEl>
                                          </p:spTgt>
                                        </p:tgtEl>
                                        <p:attrNameLst>
                                          <p:attrName>ppt_x</p:attrName>
                                        </p:attrNameLst>
                                      </p:cBhvr>
                                      <p:tavLst>
                                        <p:tav tm="0">
                                          <p:val>
                                            <p:strVal val="#ppt_x"/>
                                          </p:val>
                                        </p:tav>
                                        <p:tav tm="100000">
                                          <p:val>
                                            <p:strVal val="#ppt_x"/>
                                          </p:val>
                                        </p:tav>
                                      </p:tavLst>
                                    </p:anim>
                                    <p:anim calcmode="lin" valueType="num">
                                      <p:cBhvr>
                                        <p:cTn id="19" dur="500" fill="hold"/>
                                        <p:tgtEl>
                                          <p:spTgt spid="2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p:sp>
        <p:nvSpPr>
          <p:cNvPr id="23" name="Oval Callout 22"/>
          <p:cNvSpPr/>
          <p:nvPr/>
        </p:nvSpPr>
        <p:spPr>
          <a:xfrm>
            <a:off x="8320669" y="876300"/>
            <a:ext cx="1646661" cy="86023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5" name="Picture 24"/>
          <p:cNvPicPr>
            <a:picLocks noChangeAspect="1"/>
          </p:cNvPicPr>
          <p:nvPr/>
        </p:nvPicPr>
        <p:blipFill>
          <a:blip r:embed="rId3"/>
          <a:stretch>
            <a:fillRect/>
          </a:stretch>
        </p:blipFill>
        <p:spPr>
          <a:xfrm>
            <a:off x="16840200" y="9130418"/>
            <a:ext cx="1100384" cy="1100384"/>
          </a:xfrm>
          <a:prstGeom prst="rect">
            <a:avLst/>
          </a:prstGeom>
        </p:spPr>
      </p:pic>
      <p:pic>
        <p:nvPicPr>
          <p:cNvPr id="27" name="Picture 26"/>
          <p:cNvPicPr>
            <a:picLocks noChangeAspect="1"/>
          </p:cNvPicPr>
          <p:nvPr/>
        </p:nvPicPr>
        <p:blipFill>
          <a:blip r:embed="rId4"/>
          <a:stretch>
            <a:fillRect/>
          </a:stretch>
        </p:blipFill>
        <p:spPr>
          <a:xfrm>
            <a:off x="441088" y="705023"/>
            <a:ext cx="930512" cy="933277"/>
          </a:xfrm>
          <a:prstGeom prst="rect">
            <a:avLst/>
          </a:prstGeom>
        </p:spPr>
      </p:pic>
      <p:pic>
        <p:nvPicPr>
          <p:cNvPr id="28" name="Picture 27"/>
          <p:cNvPicPr>
            <a:picLocks noChangeAspect="1"/>
          </p:cNvPicPr>
          <p:nvPr/>
        </p:nvPicPr>
        <p:blipFill>
          <a:blip r:embed="rId5"/>
          <a:stretch>
            <a:fillRect/>
          </a:stretch>
        </p:blipFill>
        <p:spPr>
          <a:xfrm rot="8492853">
            <a:off x="16482018" y="688138"/>
            <a:ext cx="2059590" cy="1373060"/>
          </a:xfrm>
          <a:prstGeom prst="rect">
            <a:avLst/>
          </a:prstGeom>
        </p:spPr>
      </p:pic>
      <mc:AlternateContent xmlns:mc="http://schemas.openxmlformats.org/markup-compatibility/2006" xmlns:a14="http://schemas.microsoft.com/office/drawing/2010/main">
        <mc:Choice Requires="a14">
          <p:sp>
            <p:nvSpPr>
              <p:cNvPr id="12" name="Rectangle 11"/>
              <p:cNvSpPr/>
              <p:nvPr/>
            </p:nvSpPr>
            <p:spPr>
              <a:xfrm>
                <a:off x="860026" y="2144285"/>
                <a:ext cx="17123174" cy="7647415"/>
              </a:xfrm>
              <a:prstGeom prst="rect">
                <a:avLst/>
              </a:prstGeom>
            </p:spPr>
            <p:txBody>
              <a:bodyPr wrap="square">
                <a:spAutoFit/>
              </a:bodyPr>
              <a:lstStyle/>
              <a:p>
                <a:pPr marL="0" marR="0" lvl="0" indent="0" algn="just" defTabSz="914400" rtl="0" eaLnBrk="1" fontAlgn="auto" latinLnBrk="0" hangingPunct="1">
                  <a:lnSpc>
                    <a:spcPct val="150000"/>
                  </a:lnSpc>
                  <a:spcBef>
                    <a:spcPts val="1200"/>
                  </a:spcBef>
                  <a:spcAft>
                    <a:spcPts val="600"/>
                  </a:spcAft>
                  <a:buClrTx/>
                  <a:buSzTx/>
                  <a:buFontTx/>
                  <a:buNone/>
                  <a:tabLst/>
                  <a:defRPr/>
                </a:pP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 Ta có :</a:t>
                </a:r>
              </a:p>
              <a:p>
                <a:pPr marL="0" marR="0" lvl="0" indent="0" algn="just" defTabSz="914400" rtl="0" eaLnBrk="1" fontAlgn="auto" latinLnBrk="0" hangingPunct="1">
                  <a:lnSpc>
                    <a:spcPct val="150000"/>
                  </a:lnSpc>
                  <a:spcBef>
                    <a:spcPts val="1200"/>
                  </a:spcBef>
                  <a:spcAft>
                    <a:spcPts val="600"/>
                  </a:spcAft>
                  <a:buClrTx/>
                  <a:buSzTx/>
                  <a:buFontTx/>
                  <a:buNone/>
                  <a:tabLst/>
                  <a:defRPr/>
                </a:pP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Độ dài của cung tròn có số đo 35° trên đường tròn có bán kính R = 20 cm là:</a:t>
                </a:r>
                <a:r>
                  <a:rPr kumimoji="0" lang="en-US" sz="3700" b="0" i="0" u="none" strike="noStrike" kern="1200" cap="none" spc="0" normalizeH="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p>
              <a:p>
                <a:pPr marL="0" marR="0" lvl="0" indent="0" algn="just" defTabSz="914400" rtl="0" eaLnBrk="1" fontAlgn="auto" latinLnBrk="0" hangingPunct="1">
                  <a:lnSpc>
                    <a:spcPct val="150000"/>
                  </a:lnSpc>
                  <a:spcBef>
                    <a:spcPts val="1200"/>
                  </a:spcBef>
                  <a:spcAft>
                    <a:spcPts val="60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bPr>
                        <m:e>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𝑙</m:t>
                          </m:r>
                        </m:e>
                        <m:sub>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m:t>
                          </m:r>
                        </m:sub>
                      </m:sSub>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=20.</m:t>
                      </m:r>
                      <m:f>
                        <m:f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7</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num>
                        <m:den>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36</m:t>
                          </m:r>
                        </m:den>
                      </m:f>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35</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num>
                        <m:den>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9</m:t>
                          </m:r>
                        </m:den>
                      </m:f>
                      <m:r>
                        <a:rPr kumimoji="0" lang="en-US" sz="37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r>
                        <m:rPr>
                          <m:sty m:val="p"/>
                        </m:rPr>
                        <a:rPr kumimoji="0" lang="en-US" sz="37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cm</m:t>
                      </m:r>
                      <m:r>
                        <a:rPr kumimoji="0" lang="en-US" sz="37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1200"/>
                  </a:spcBef>
                  <a:spcAft>
                    <a:spcPts val="600"/>
                  </a:spcAft>
                  <a:buClrTx/>
                  <a:buSzTx/>
                  <a:buFontTx/>
                  <a:buNone/>
                  <a:tabLst/>
                  <a:defRPr/>
                </a:pP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 Ta có:</a:t>
                </a:r>
              </a:p>
              <a:p>
                <a:pPr marL="0" marR="0" lvl="0" indent="0" algn="just" defTabSz="914400" rtl="0" eaLnBrk="1" fontAlgn="auto" latinLnBrk="0" hangingPunct="1">
                  <a:lnSpc>
                    <a:spcPct val="150000"/>
                  </a:lnSpc>
                  <a:spcBef>
                    <a:spcPts val="1200"/>
                  </a:spcBef>
                  <a:spcAft>
                    <a:spcPts val="600"/>
                  </a:spcAft>
                  <a:buClrTx/>
                  <a:buSzTx/>
                  <a:buFontTx/>
                  <a:buNone/>
                  <a:tabLst/>
                  <a:defRPr/>
                </a:pP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Độ dài của cung tròn có số đo 315° trên đường tròn có bán kính R = 20 cm là:</a:t>
                </a:r>
              </a:p>
              <a:p>
                <a:pPr marL="0" marR="0" lvl="0" indent="0" algn="just" defTabSz="914400" rtl="0" eaLnBrk="1" fontAlgn="auto" latinLnBrk="0" hangingPunct="1">
                  <a:lnSpc>
                    <a:spcPct val="150000"/>
                  </a:lnSpc>
                  <a:spcBef>
                    <a:spcPts val="1200"/>
                  </a:spcBef>
                  <a:spcAft>
                    <a:spcPts val="60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bPr>
                        <m:e>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𝑙</m:t>
                          </m:r>
                        </m:e>
                        <m:sub>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4</m:t>
                          </m:r>
                        </m:sub>
                      </m:sSub>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=20.</m:t>
                      </m:r>
                      <m:f>
                        <m:f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7</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num>
                        <m:den>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4</m:t>
                          </m:r>
                        </m:den>
                      </m:f>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=35</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r>
                        <a:rPr kumimoji="0" lang="en-US" sz="37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r>
                        <m:rPr>
                          <m:sty m:val="p"/>
                        </m:rPr>
                        <a:rPr kumimoji="0" lang="en-US" sz="37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cm</m:t>
                      </m:r>
                      <m:r>
                        <a:rPr kumimoji="0" lang="en-US" sz="37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860026" y="2144285"/>
                <a:ext cx="17123174" cy="7647415"/>
              </a:xfrm>
              <a:prstGeom prst="rect">
                <a:avLst/>
              </a:prstGeom>
              <a:blipFill>
                <a:blip r:embed="rId6"/>
                <a:stretch>
                  <a:fillRect l="-11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2895600" y="2024188"/>
                <a:ext cx="4329519" cy="115833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35</m:t>
                          </m:r>
                        </m:e>
                        <m:sup>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𝑜</m:t>
                          </m:r>
                        </m:sup>
                      </m:sSup>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=35.</m:t>
                      </m:r>
                      <m:f>
                        <m:f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180</m:t>
                          </m:r>
                        </m:den>
                      </m:f>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7</m:t>
                          </m:r>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36</m:t>
                          </m:r>
                        </m:den>
                      </m:f>
                    </m:oMath>
                  </m:oMathPara>
                </a14:m>
                <a:endParaRPr lang="en-US"/>
              </a:p>
            </p:txBody>
          </p:sp>
        </mc:Choice>
        <mc:Fallback xmlns="">
          <p:sp>
            <p:nvSpPr>
              <p:cNvPr id="3" name="Rectangle 2"/>
              <p:cNvSpPr>
                <a:spLocks noRot="1" noChangeAspect="1" noMove="1" noResize="1" noEditPoints="1" noAdjustHandles="1" noChangeArrowheads="1" noChangeShapeType="1" noTextEdit="1"/>
              </p:cNvSpPr>
              <p:nvPr/>
            </p:nvSpPr>
            <p:spPr>
              <a:xfrm>
                <a:off x="2895600" y="2024188"/>
                <a:ext cx="4329519" cy="115833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2743200" y="5874331"/>
                <a:ext cx="4855304" cy="115833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315</m:t>
                          </m:r>
                        </m:e>
                        <m:sup>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𝑜</m:t>
                          </m:r>
                        </m:sup>
                      </m:sSup>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=315.</m:t>
                      </m:r>
                      <m:f>
                        <m:f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180</m:t>
                          </m:r>
                        </m:den>
                      </m:f>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7</m:t>
                          </m:r>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oMath>
                  </m:oMathPara>
                </a14:m>
                <a:endParaRPr lang="en-US"/>
              </a:p>
            </p:txBody>
          </p:sp>
        </mc:Choice>
        <mc:Fallback xmlns="">
          <p:sp>
            <p:nvSpPr>
              <p:cNvPr id="4" name="Rectangle 3"/>
              <p:cNvSpPr>
                <a:spLocks noRot="1" noChangeAspect="1" noMove="1" noResize="1" noEditPoints="1" noAdjustHandles="1" noChangeArrowheads="1" noChangeShapeType="1" noTextEdit="1"/>
              </p:cNvSpPr>
              <p:nvPr/>
            </p:nvSpPr>
            <p:spPr>
              <a:xfrm>
                <a:off x="2743200" y="5874331"/>
                <a:ext cx="4855304" cy="1158330"/>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490855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7" dur="500"/>
                                        <p:tgtEl>
                                          <p:spTgt spid="12">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10" dur="500"/>
                                        <p:tgtEl>
                                          <p:spTgt spid="12">
                                            <p:txEl>
                                              <p:pRg st="1" end="1"/>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animEffect transition="in" filter="randombar(horizontal)">
                                      <p:cBhvr>
                                        <p:cTn id="13" dur="500"/>
                                        <p:tgtEl>
                                          <p:spTgt spid="12">
                                            <p:txEl>
                                              <p:pRg st="2" end="2"/>
                                            </p:txEl>
                                          </p:spTgt>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xEl>
                                              <p:pRg st="3" end="3"/>
                                            </p:txEl>
                                          </p:spTgt>
                                        </p:tgtEl>
                                        <p:attrNameLst>
                                          <p:attrName>style.visibility</p:attrName>
                                        </p:attrNameLst>
                                      </p:cBhvr>
                                      <p:to>
                                        <p:strVal val="visible"/>
                                      </p:to>
                                    </p:set>
                                    <p:animEffect transition="in" filter="fade">
                                      <p:cBhvr>
                                        <p:cTn id="21" dur="500"/>
                                        <p:tgtEl>
                                          <p:spTgt spid="12">
                                            <p:txEl>
                                              <p:pRg st="3" end="3"/>
                                            </p:txEl>
                                          </p:spTgt>
                                        </p:tgtEl>
                                      </p:cBhvr>
                                    </p:animEffect>
                                    <p:anim calcmode="lin" valueType="num">
                                      <p:cBhvr>
                                        <p:cTn id="22"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23" dur="500" fill="hold"/>
                                        <p:tgtEl>
                                          <p:spTgt spid="12">
                                            <p:txEl>
                                              <p:pRg st="3" end="3"/>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2">
                                            <p:txEl>
                                              <p:pRg st="4" end="4"/>
                                            </p:txEl>
                                          </p:spTgt>
                                        </p:tgtEl>
                                        <p:attrNameLst>
                                          <p:attrName>style.visibility</p:attrName>
                                        </p:attrNameLst>
                                      </p:cBhvr>
                                      <p:to>
                                        <p:strVal val="visible"/>
                                      </p:to>
                                    </p:set>
                                    <p:animEffect transition="in" filter="fade">
                                      <p:cBhvr>
                                        <p:cTn id="26" dur="500"/>
                                        <p:tgtEl>
                                          <p:spTgt spid="12">
                                            <p:txEl>
                                              <p:pRg st="4" end="4"/>
                                            </p:txEl>
                                          </p:spTgt>
                                        </p:tgtEl>
                                      </p:cBhvr>
                                    </p:animEffect>
                                    <p:anim calcmode="lin" valueType="num">
                                      <p:cBhvr>
                                        <p:cTn id="27" dur="500" fill="hold"/>
                                        <p:tgtEl>
                                          <p:spTgt spid="12">
                                            <p:txEl>
                                              <p:pRg st="4" end="4"/>
                                            </p:txEl>
                                          </p:spTgt>
                                        </p:tgtEl>
                                        <p:attrNameLst>
                                          <p:attrName>ppt_x</p:attrName>
                                        </p:attrNameLst>
                                      </p:cBhvr>
                                      <p:tavLst>
                                        <p:tav tm="0">
                                          <p:val>
                                            <p:strVal val="#ppt_x"/>
                                          </p:val>
                                        </p:tav>
                                        <p:tav tm="100000">
                                          <p:val>
                                            <p:strVal val="#ppt_x"/>
                                          </p:val>
                                        </p:tav>
                                      </p:tavLst>
                                    </p:anim>
                                    <p:anim calcmode="lin" valueType="num">
                                      <p:cBhvr>
                                        <p:cTn id="28" dur="500" fill="hold"/>
                                        <p:tgtEl>
                                          <p:spTgt spid="12">
                                            <p:txEl>
                                              <p:pRg st="4" end="4"/>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2">
                                            <p:txEl>
                                              <p:pRg st="5" end="5"/>
                                            </p:txEl>
                                          </p:spTgt>
                                        </p:tgtEl>
                                        <p:attrNameLst>
                                          <p:attrName>style.visibility</p:attrName>
                                        </p:attrNameLst>
                                      </p:cBhvr>
                                      <p:to>
                                        <p:strVal val="visible"/>
                                      </p:to>
                                    </p:set>
                                    <p:animEffect transition="in" filter="fade">
                                      <p:cBhvr>
                                        <p:cTn id="31" dur="500"/>
                                        <p:tgtEl>
                                          <p:spTgt spid="12">
                                            <p:txEl>
                                              <p:pRg st="5" end="5"/>
                                            </p:txEl>
                                          </p:spTgt>
                                        </p:tgtEl>
                                      </p:cBhvr>
                                    </p:animEffect>
                                    <p:anim calcmode="lin" valueType="num">
                                      <p:cBhvr>
                                        <p:cTn id="32" dur="500" fill="hold"/>
                                        <p:tgtEl>
                                          <p:spTgt spid="12">
                                            <p:txEl>
                                              <p:pRg st="5" end="5"/>
                                            </p:txEl>
                                          </p:spTgt>
                                        </p:tgtEl>
                                        <p:attrNameLst>
                                          <p:attrName>ppt_x</p:attrName>
                                        </p:attrNameLst>
                                      </p:cBhvr>
                                      <p:tavLst>
                                        <p:tav tm="0">
                                          <p:val>
                                            <p:strVal val="#ppt_x"/>
                                          </p:val>
                                        </p:tav>
                                        <p:tav tm="100000">
                                          <p:val>
                                            <p:strVal val="#ppt_x"/>
                                          </p:val>
                                        </p:tav>
                                      </p:tavLst>
                                    </p:anim>
                                    <p:anim calcmode="lin" valueType="num">
                                      <p:cBhvr>
                                        <p:cTn id="33" dur="500" fill="hold"/>
                                        <p:tgtEl>
                                          <p:spTgt spid="12">
                                            <p:txEl>
                                              <p:pRg st="5" end="5"/>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anim calcmode="lin" valueType="num">
                                      <p:cBhvr>
                                        <p:cTn id="37" dur="500" fill="hold"/>
                                        <p:tgtEl>
                                          <p:spTgt spid="4"/>
                                        </p:tgtEl>
                                        <p:attrNameLst>
                                          <p:attrName>ppt_x</p:attrName>
                                        </p:attrNameLst>
                                      </p:cBhvr>
                                      <p:tavLst>
                                        <p:tav tm="0">
                                          <p:val>
                                            <p:strVal val="#ppt_x"/>
                                          </p:val>
                                        </p:tav>
                                        <p:tav tm="100000">
                                          <p:val>
                                            <p:strVal val="#ppt_x"/>
                                          </p:val>
                                        </p:tav>
                                      </p:tavLst>
                                    </p:anim>
                                    <p:anim calcmode="lin" valueType="num">
                                      <p:cBhvr>
                                        <p:cTn id="38"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381000" y="0"/>
            <a:ext cx="18973800" cy="10287000"/>
          </a:xfrm>
          <a:prstGeom prst="rect">
            <a:avLst/>
          </a:prstGeom>
        </p:spPr>
      </p:pic>
      <p:grpSp>
        <p:nvGrpSpPr>
          <p:cNvPr id="25" name="Group 24"/>
          <p:cNvGrpSpPr/>
          <p:nvPr/>
        </p:nvGrpSpPr>
        <p:grpSpPr>
          <a:xfrm>
            <a:off x="990600" y="419100"/>
            <a:ext cx="16383001" cy="3276600"/>
            <a:chOff x="990598" y="419100"/>
            <a:chExt cx="16383001" cy="3276600"/>
          </a:xfrm>
        </p:grpSpPr>
        <p:grpSp>
          <p:nvGrpSpPr>
            <p:cNvPr id="18" name="Group 17"/>
            <p:cNvGrpSpPr/>
            <p:nvPr/>
          </p:nvGrpSpPr>
          <p:grpSpPr>
            <a:xfrm>
              <a:off x="1066800" y="419100"/>
              <a:ext cx="5334001" cy="1066800"/>
              <a:chOff x="422292" y="190500"/>
              <a:chExt cx="4724401" cy="1066800"/>
            </a:xfrm>
          </p:grpSpPr>
          <p:sp>
            <p:nvSpPr>
              <p:cNvPr id="19" name="Rectangle 18"/>
              <p:cNvSpPr/>
              <p:nvPr/>
            </p:nvSpPr>
            <p:spPr>
              <a:xfrm>
                <a:off x="422292" y="190500"/>
                <a:ext cx="4656909"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562381" y="190500"/>
                <a:ext cx="4584312"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1.3 (SGK – tr16)</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1" name="Rectangle 1"/>
                <p:cNvSpPr>
                  <a:spLocks noChangeArrowheads="1"/>
                </p:cNvSpPr>
                <p:nvPr/>
              </p:nvSpPr>
              <p:spPr bwMode="auto">
                <a:xfrm>
                  <a:off x="990598" y="554071"/>
                  <a:ext cx="16383001" cy="3141629"/>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50000"/>
                    </a:lnSpc>
                    <a:spcBef>
                      <a:spcPts val="600"/>
                    </a:spcBef>
                    <a:spcAft>
                      <a:spcPts val="600"/>
                    </a:spcAft>
                    <a:buClrTx/>
                    <a:buSzTx/>
                    <a:buFontTx/>
                    <a:buNone/>
                    <a:tabLst/>
                  </a:pPr>
                  <a:r>
                    <a:rPr kumimoji="0" lang="en-US" altLang="en-US" sz="3800" b="0" i="0" u="none" strike="noStrike" cap="none" normalizeH="0" baseline="0">
                      <a:ln>
                        <a:noFill/>
                      </a:ln>
                      <a:solidFill>
                        <a:srgbClr val="000000"/>
                      </a:solidFill>
                      <a:effectLst/>
                      <a:ea typeface="OpenSans"/>
                      <a:cs typeface="Arial" panose="020B0604020202020204" pitchFamily="34" charset="0"/>
                    </a:rPr>
                    <a:t>                                         Trên đường tròn lượng giác, xác định điểm </a:t>
                  </a:r>
                  <a:r>
                    <a:rPr kumimoji="0" lang="en-US" altLang="en-US" sz="3800" b="0" i="1" u="none" strike="noStrike" cap="none" normalizeH="0" baseline="0">
                      <a:ln>
                        <a:noFill/>
                      </a:ln>
                      <a:solidFill>
                        <a:srgbClr val="000000"/>
                      </a:solidFill>
                      <a:effectLst/>
                      <a:ea typeface="OpenSans"/>
                      <a:cs typeface="Arial" panose="020B0604020202020204" pitchFamily="34" charset="0"/>
                    </a:rPr>
                    <a:t>M</a:t>
                  </a:r>
                  <a:r>
                    <a:rPr kumimoji="0" lang="en-US" altLang="en-US" sz="3800" b="0" i="0" u="none" strike="noStrike" cap="none" normalizeH="0" baseline="0">
                      <a:ln>
                        <a:noFill/>
                      </a:ln>
                      <a:solidFill>
                        <a:srgbClr val="000000"/>
                      </a:solidFill>
                      <a:effectLst/>
                      <a:ea typeface="OpenSans"/>
                      <a:cs typeface="Arial" panose="020B0604020202020204" pitchFamily="34" charset="0"/>
                    </a:rPr>
                    <a:t> biểu diễn các góc lượng giác có số đo sau:</a:t>
                  </a:r>
                  <a:endParaRPr kumimoji="0" lang="en-US" altLang="en-US" sz="3800" b="0" i="0" u="none" strike="noStrike" cap="none" normalizeH="0" baseline="0">
                    <a:ln>
                      <a:noFill/>
                    </a:ln>
                    <a:solidFill>
                      <a:schemeClr val="tx1"/>
                    </a:solidFill>
                    <a:effectLst/>
                    <a:cs typeface="Arial" panose="020B0604020202020204" pitchFamily="34" charset="0"/>
                  </a:endParaRPr>
                </a:p>
                <a:p>
                  <a:pPr lvl="0" algn="ctr">
                    <a:lnSpc>
                      <a:spcPct val="150000"/>
                    </a:lnSpc>
                  </a:pPr>
                  <a:r>
                    <a:rPr kumimoji="0" lang="en-US" altLang="en-US" sz="3800" b="0" i="0" u="none" strike="noStrike" cap="none" normalizeH="0" baseline="0">
                      <a:ln>
                        <a:noFill/>
                      </a:ln>
                      <a:solidFill>
                        <a:srgbClr val="000000"/>
                      </a:solidFill>
                      <a:effectLst/>
                      <a:ea typeface="OpenSans"/>
                      <a:cs typeface="Arial" panose="020B0604020202020204" pitchFamily="34" charset="0"/>
                    </a:rPr>
                    <a:t>a) </a:t>
                  </a:r>
                  <a14:m>
                    <m:oMath xmlns:m="http://schemas.openxmlformats.org/officeDocument/2006/math">
                      <m:f>
                        <m:fPr>
                          <m:ctrlPr>
                            <a:rPr lang="en-US" sz="4000" i="1">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Cambria Math" panose="02040503050406030204" pitchFamily="18" charset="0"/>
                              <a:cs typeface="Times New Roman" panose="02020603050405020304" pitchFamily="18" charset="0"/>
                            </a:rPr>
                            <m:t>2</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3</m:t>
                          </m:r>
                        </m:den>
                      </m:f>
                    </m:oMath>
                  </a14:m>
                  <a:r>
                    <a:rPr kumimoji="0" lang="en-US" altLang="en-US" sz="3800" b="0" i="0" u="none" strike="noStrike" cap="none" normalizeH="0" baseline="0">
                      <a:ln>
                        <a:noFill/>
                      </a:ln>
                      <a:solidFill>
                        <a:srgbClr val="000000"/>
                      </a:solidFill>
                      <a:effectLst/>
                      <a:ea typeface="OpenSans"/>
                      <a:cs typeface="Arial" panose="020B0604020202020204" pitchFamily="34" charset="0"/>
                    </a:rPr>
                    <a:t>                     b) </a:t>
                  </a:r>
                  <a14:m>
                    <m:oMath xmlns:m="http://schemas.openxmlformats.org/officeDocument/2006/math">
                      <m:r>
                        <a:rPr lang="en-US" sz="4000" i="1">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Cambria Math" panose="02040503050406030204" pitchFamily="18" charset="0"/>
                              <a:cs typeface="Times New Roman" panose="02020603050405020304" pitchFamily="18" charset="0"/>
                            </a:rPr>
                            <m:t>11</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4</m:t>
                          </m:r>
                        </m:den>
                      </m:f>
                    </m:oMath>
                  </a14:m>
                  <a:r>
                    <a:rPr lang="en-US" sz="4000">
                      <a:effectLst/>
                      <a:ea typeface="Times New Roman" panose="02020603050405020304" pitchFamily="18" charset="0"/>
                      <a:cs typeface="Arial" panose="020B0604020202020204" pitchFamily="34" charset="0"/>
                    </a:rPr>
                    <a:t> </a:t>
                  </a:r>
                  <a:r>
                    <a:rPr kumimoji="0" lang="en-US" altLang="en-US" sz="3800" b="0" i="0" u="none" strike="noStrike" cap="none" normalizeH="0" baseline="0">
                      <a:ln>
                        <a:noFill/>
                      </a:ln>
                      <a:solidFill>
                        <a:srgbClr val="000000"/>
                      </a:solidFill>
                      <a:effectLst/>
                      <a:ea typeface="OpenSans"/>
                      <a:cs typeface="Arial" panose="020B0604020202020204" pitchFamily="34" charset="0"/>
                    </a:rPr>
                    <a:t>                    c) </a:t>
                  </a:r>
                  <a:r>
                    <a:rPr lang="en-US" sz="4000">
                      <a:ea typeface="Times New Roman" panose="02020603050405020304" pitchFamily="18" charset="0"/>
                      <a:cs typeface="Arial" panose="020B0604020202020204" pitchFamily="34" charset="0"/>
                    </a:rPr>
                    <a:t>150° </a:t>
                  </a:r>
                  <a:r>
                    <a:rPr kumimoji="0" lang="en-US" altLang="en-US" sz="3800" b="0" i="0" u="none" strike="noStrike" cap="none" normalizeH="0" baseline="0">
                      <a:ln>
                        <a:noFill/>
                      </a:ln>
                      <a:solidFill>
                        <a:srgbClr val="000000"/>
                      </a:solidFill>
                      <a:effectLst/>
                      <a:ea typeface="OpenSans"/>
                      <a:cs typeface="Arial" panose="020B0604020202020204" pitchFamily="34" charset="0"/>
                    </a:rPr>
                    <a:t>               d) </a:t>
                  </a:r>
                  <a14:m>
                    <m:oMath xmlns:m="http://schemas.openxmlformats.org/officeDocument/2006/math">
                      <m:r>
                        <a:rPr lang="en-US" sz="4000" i="1">
                          <a:latin typeface="Cambria Math" panose="02040503050406030204" pitchFamily="18" charset="0"/>
                          <a:ea typeface="Times New Roman" panose="02020603050405020304" pitchFamily="18" charset="0"/>
                          <a:cs typeface="Times New Roman" panose="02020603050405020304" pitchFamily="18" charset="0"/>
                        </a:rPr>
                        <m:t>– </m:t>
                      </m:r>
                      <m:r>
                        <a:rPr lang="en-US" sz="4000" i="1">
                          <a:latin typeface="Cambria Math" panose="02040503050406030204" pitchFamily="18" charset="0"/>
                          <a:ea typeface="Times New Roman" panose="02020603050405020304" pitchFamily="18" charset="0"/>
                          <a:cs typeface="Times New Roman" panose="02020603050405020304" pitchFamily="18" charset="0"/>
                        </a:rPr>
                        <m:t>225</m:t>
                      </m:r>
                      <m:r>
                        <a:rPr lang="en-US" sz="4000" i="1">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ea typeface="Times New Roman" panose="02020603050405020304" pitchFamily="18" charset="0"/>
                      <a:cs typeface="Arial" panose="020B0604020202020204" pitchFamily="34" charset="0"/>
                    </a:rPr>
                    <a:t> </a:t>
                  </a:r>
                  <a:endParaRPr kumimoji="0" lang="en-US" altLang="en-US" sz="3800" b="0" i="0" u="none" strike="noStrike" cap="none" normalizeH="0" baseline="0">
                    <a:ln>
                      <a:noFill/>
                    </a:ln>
                    <a:solidFill>
                      <a:srgbClr val="000000"/>
                    </a:solidFill>
                    <a:effectLst/>
                    <a:ea typeface="OpenSans"/>
                    <a:cs typeface="Arial" panose="020B0604020202020204" pitchFamily="34" charset="0"/>
                  </a:endParaRPr>
                </a:p>
              </p:txBody>
            </p:sp>
          </mc:Choice>
          <mc:Fallback xmlns="">
            <p:sp>
              <p:nvSpPr>
                <p:cNvPr id="21" name="Rectangle 1"/>
                <p:cNvSpPr>
                  <a:spLocks noRot="1" noChangeAspect="1" noMove="1" noResize="1" noEditPoints="1" noAdjustHandles="1" noChangeArrowheads="1" noChangeShapeType="1" noTextEdit="1"/>
                </p:cNvSpPr>
                <p:nvPr/>
              </p:nvSpPr>
              <p:spPr bwMode="auto">
                <a:xfrm>
                  <a:off x="990598" y="554071"/>
                  <a:ext cx="16383001" cy="3141629"/>
                </a:xfrm>
                <a:prstGeom prst="rect">
                  <a:avLst/>
                </a:prstGeom>
                <a:blipFill>
                  <a:blip r:embed="rId3"/>
                  <a:stretch>
                    <a:fillRect l="-1786" r="-1675" b="-155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2" name="Rectangle 21"/>
              <p:cNvSpPr/>
              <p:nvPr/>
            </p:nvSpPr>
            <p:spPr>
              <a:xfrm>
                <a:off x="990600" y="5557276"/>
                <a:ext cx="10668000" cy="3091424"/>
              </a:xfrm>
              <a:prstGeom prst="rect">
                <a:avLst/>
              </a:prstGeom>
            </p:spPr>
            <p:txBody>
              <a:bodyPr wrap="square">
                <a:spAutoFit/>
              </a:bodyPr>
              <a:lstStyle/>
              <a:p>
                <a:pPr algn="just">
                  <a:lnSpc>
                    <a:spcPct val="150000"/>
                  </a:lnSpc>
                  <a:spcAft>
                    <a:spcPts val="0"/>
                  </a:spcAft>
                </a:pPr>
                <a:r>
                  <a:rPr lang="en-US" sz="3800">
                    <a:latin typeface="Arial" panose="020B0604020202020204" pitchFamily="34" charset="0"/>
                    <a:ea typeface="Times New Roman" panose="02020603050405020304" pitchFamily="18" charset="0"/>
                    <a:cs typeface="Arial" panose="020B0604020202020204" pitchFamily="34" charset="0"/>
                  </a:rPr>
                  <a:t>a) Điểm M trên đường tròn lượng giác biểu diễn góc lượng giác có số đo bằng </a:t>
                </a:r>
                <a14:m>
                  <m:oMath xmlns:m="http://schemas.openxmlformats.org/officeDocument/2006/math">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3</m:t>
                        </m:r>
                      </m:den>
                    </m:f>
                  </m:oMath>
                </a14:m>
                <a:r>
                  <a:rPr lang="en-US" sz="3800">
                    <a:effectLst/>
                    <a:latin typeface="Arial" panose="020B0604020202020204" pitchFamily="34" charset="0"/>
                    <a:ea typeface="Times New Roman" panose="02020603050405020304" pitchFamily="18" charset="0"/>
                    <a:cs typeface="Arial" panose="020B0604020202020204" pitchFamily="34" charset="0"/>
                  </a:rPr>
                  <a:t> được xác định trong hình:</a:t>
                </a:r>
              </a:p>
            </p:txBody>
          </p:sp>
        </mc:Choice>
        <mc:Fallback xmlns="">
          <p:sp>
            <p:nvSpPr>
              <p:cNvPr id="22" name="Rectangle 21"/>
              <p:cNvSpPr>
                <a:spLocks noRot="1" noChangeAspect="1" noMove="1" noResize="1" noEditPoints="1" noAdjustHandles="1" noChangeArrowheads="1" noChangeShapeType="1" noTextEdit="1"/>
              </p:cNvSpPr>
              <p:nvPr/>
            </p:nvSpPr>
            <p:spPr>
              <a:xfrm>
                <a:off x="990600" y="5557276"/>
                <a:ext cx="10668000" cy="3091424"/>
              </a:xfrm>
              <a:prstGeom prst="rect">
                <a:avLst/>
              </a:prstGeom>
              <a:blipFill>
                <a:blip r:embed="rId4"/>
                <a:stretch>
                  <a:fillRect l="-1886" r="-1829" b="-3550"/>
                </a:stretch>
              </a:blipFill>
            </p:spPr>
            <p:txBody>
              <a:bodyPr/>
              <a:lstStyle/>
              <a:p>
                <a:r>
                  <a:rPr lang="en-US">
                    <a:noFill/>
                  </a:rPr>
                  <a:t> </a:t>
                </a:r>
              </a:p>
            </p:txBody>
          </p:sp>
        </mc:Fallback>
      </mc:AlternateContent>
      <p:sp>
        <p:nvSpPr>
          <p:cNvPr id="23" name="Oval Callout 22"/>
          <p:cNvSpPr/>
          <p:nvPr/>
        </p:nvSpPr>
        <p:spPr>
          <a:xfrm>
            <a:off x="8389434" y="4076700"/>
            <a:ext cx="1585331" cy="86023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4" name="Picture 23"/>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300000"/>
                    </a14:imgEffect>
                    <a14:imgEffect>
                      <a14:brightnessContrast contrast="-40000"/>
                    </a14:imgEffect>
                  </a14:imgLayer>
                </a14:imgProps>
              </a:ext>
            </a:extLst>
          </a:blip>
          <a:stretch>
            <a:fillRect/>
          </a:stretch>
        </p:blipFill>
        <p:spPr>
          <a:xfrm>
            <a:off x="12115800" y="4907079"/>
            <a:ext cx="5486400" cy="4884621"/>
          </a:xfrm>
          <a:prstGeom prst="rect">
            <a:avLst/>
          </a:prstGeom>
        </p:spPr>
      </p:pic>
      <p:pic>
        <p:nvPicPr>
          <p:cNvPr id="26" name="Picture 25"/>
          <p:cNvPicPr>
            <a:picLocks noChangeAspect="1"/>
          </p:cNvPicPr>
          <p:nvPr/>
        </p:nvPicPr>
        <p:blipFill>
          <a:blip r:embed="rId7"/>
          <a:stretch>
            <a:fillRect/>
          </a:stretch>
        </p:blipFill>
        <p:spPr>
          <a:xfrm rot="19183598">
            <a:off x="9826807" y="8630707"/>
            <a:ext cx="1805515" cy="1124283"/>
          </a:xfrm>
          <a:prstGeom prst="rect">
            <a:avLst/>
          </a:prstGeom>
        </p:spPr>
      </p:pic>
      <p:pic>
        <p:nvPicPr>
          <p:cNvPr id="28" name="Picture 27"/>
          <p:cNvPicPr>
            <a:picLocks noChangeAspect="1"/>
          </p:cNvPicPr>
          <p:nvPr/>
        </p:nvPicPr>
        <p:blipFill>
          <a:blip r:embed="rId8"/>
          <a:stretch>
            <a:fillRect/>
          </a:stretch>
        </p:blipFill>
        <p:spPr>
          <a:xfrm>
            <a:off x="17218833" y="1737361"/>
            <a:ext cx="1069167" cy="775047"/>
          </a:xfrm>
          <a:prstGeom prst="rect">
            <a:avLst/>
          </a:prstGeom>
        </p:spPr>
      </p:pic>
      <p:pic>
        <p:nvPicPr>
          <p:cNvPr id="29" name="Picture 28"/>
          <p:cNvPicPr>
            <a:picLocks noChangeAspect="1"/>
          </p:cNvPicPr>
          <p:nvPr/>
        </p:nvPicPr>
        <p:blipFill>
          <a:blip r:embed="rId9"/>
          <a:stretch>
            <a:fillRect/>
          </a:stretch>
        </p:blipFill>
        <p:spPr>
          <a:xfrm rot="193674">
            <a:off x="-1232031" y="3230370"/>
            <a:ext cx="2464060" cy="164270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randombar(horizontal)">
                                      <p:cBhvr>
                                        <p:cTn id="12" dur="500"/>
                                        <p:tgtEl>
                                          <p:spTgt spid="22"/>
                                        </p:tgtEl>
                                      </p:cBhvr>
                                    </p:animEffect>
                                  </p:childTnLst>
                                </p:cTn>
                              </p:par>
                              <p:par>
                                <p:cTn id="13" presetID="14" presetClass="entr" presetSubtype="1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randombar(horizontal)">
                                      <p:cBhvr>
                                        <p:cTn id="1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381000" y="0"/>
            <a:ext cx="18973800" cy="10287000"/>
          </a:xfrm>
          <a:prstGeom prst="rect">
            <a:avLst/>
          </a:prstGeom>
        </p:spPr>
      </p:pic>
      <p:sp>
        <p:nvSpPr>
          <p:cNvPr id="23" name="Oval Callout 22"/>
          <p:cNvSpPr/>
          <p:nvPr/>
        </p:nvSpPr>
        <p:spPr>
          <a:xfrm>
            <a:off x="8313234" y="854266"/>
            <a:ext cx="1585331" cy="86023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8" name="Picture 27"/>
          <p:cNvPicPr>
            <a:picLocks noChangeAspect="1"/>
          </p:cNvPicPr>
          <p:nvPr/>
        </p:nvPicPr>
        <p:blipFill>
          <a:blip r:embed="rId3"/>
          <a:stretch>
            <a:fillRect/>
          </a:stretch>
        </p:blipFill>
        <p:spPr>
          <a:xfrm>
            <a:off x="16362965" y="555888"/>
            <a:ext cx="1619099" cy="1173697"/>
          </a:xfrm>
          <a:prstGeom prst="rect">
            <a:avLst/>
          </a:prstGeom>
        </p:spPr>
      </p:pic>
      <p:pic>
        <p:nvPicPr>
          <p:cNvPr id="29" name="Picture 28"/>
          <p:cNvPicPr>
            <a:picLocks noChangeAspect="1"/>
          </p:cNvPicPr>
          <p:nvPr/>
        </p:nvPicPr>
        <p:blipFill>
          <a:blip r:embed="rId4"/>
          <a:stretch>
            <a:fillRect/>
          </a:stretch>
        </p:blipFill>
        <p:spPr>
          <a:xfrm rot="20016391">
            <a:off x="682895" y="906467"/>
            <a:ext cx="1556289" cy="1037526"/>
          </a:xfrm>
          <a:prstGeom prst="rect">
            <a:avLst/>
          </a:prstGeom>
        </p:spPr>
      </p:pic>
      <p:sp>
        <p:nvSpPr>
          <p:cNvPr id="3" name="Rectangle 2"/>
          <p:cNvSpPr/>
          <p:nvPr/>
        </p:nvSpPr>
        <p:spPr>
          <a:xfrm>
            <a:off x="1128364" y="3349816"/>
            <a:ext cx="9222344" cy="901593"/>
          </a:xfrm>
          <a:prstGeom prst="rect">
            <a:avLst/>
          </a:prstGeom>
        </p:spPr>
        <p:txBody>
          <a:bodyPr wrap="square">
            <a:spAutoFit/>
          </a:bodyPr>
          <a:lstStyle/>
          <a:p>
            <a:pPr algn="just">
              <a:lnSpc>
                <a:spcPct val="150000"/>
              </a:lnSpc>
              <a:spcAft>
                <a:spcPts val="0"/>
              </a:spcAft>
            </a:pPr>
            <a:r>
              <a:rPr lang="en-US" sz="4000">
                <a:latin typeface="Arial" panose="020B0604020202020204" pitchFamily="34" charset="0"/>
                <a:ea typeface="Times New Roman" panose="02020603050405020304" pitchFamily="18" charset="0"/>
                <a:cs typeface="Arial" panose="020B0604020202020204" pitchFamily="34" charset="0"/>
              </a:rPr>
              <a:t>b) Ta có :</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3352800" y="3195906"/>
                <a:ext cx="5186805" cy="147540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11</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d>
                        <m:d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e>
                      </m:d>
                    </m:oMath>
                  </m:oMathPara>
                </a14:m>
                <a:endParaRPr lang="en-US"/>
              </a:p>
            </p:txBody>
          </p:sp>
        </mc:Choice>
        <mc:Fallback xmlns="">
          <p:sp>
            <p:nvSpPr>
              <p:cNvPr id="4" name="Rectangle 3"/>
              <p:cNvSpPr>
                <a:spLocks noRot="1" noChangeAspect="1" noMove="1" noResize="1" noEditPoints="1" noAdjustHandles="1" noChangeArrowheads="1" noChangeShapeType="1" noTextEdit="1"/>
              </p:cNvSpPr>
              <p:nvPr/>
            </p:nvSpPr>
            <p:spPr>
              <a:xfrm>
                <a:off x="3352800" y="3195906"/>
                <a:ext cx="5186805" cy="1475404"/>
              </a:xfrm>
              <a:prstGeom prst="rect">
                <a:avLst/>
              </a:prstGeom>
              <a:blipFill>
                <a:blip r:embed="rId5"/>
                <a:stretch>
                  <a:fillRect/>
                </a:stretch>
              </a:blipFill>
            </p:spPr>
            <p:txBody>
              <a:bodyPr/>
              <a:lstStyle/>
              <a:p>
                <a:r>
                  <a:rPr lang="en-US">
                    <a:noFill/>
                  </a:rPr>
                  <a:t> </a:t>
                </a:r>
              </a:p>
            </p:txBody>
          </p:sp>
        </mc:Fallback>
      </mc:AlternateContent>
      <p:sp>
        <p:nvSpPr>
          <p:cNvPr id="5" name="Rectangle 4"/>
          <p:cNvSpPr/>
          <p:nvPr/>
        </p:nvSpPr>
        <p:spPr>
          <a:xfrm>
            <a:off x="1752600" y="4866122"/>
            <a:ext cx="9067800" cy="3171446"/>
          </a:xfrm>
          <a:prstGeom prst="rect">
            <a:avLst/>
          </a:prstGeom>
        </p:spPr>
        <p:txBody>
          <a:bodyPr wrap="square">
            <a:spAutoFit/>
          </a:bodyPr>
          <a:lstStyle/>
          <a:p>
            <a:pPr lvl="0" algn="just">
              <a:lnSpc>
                <a:spcPct val="175000"/>
              </a:lnSpc>
              <a:spcBef>
                <a:spcPts val="1800"/>
              </a:spcBef>
            </a:pP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Điểm M trên đường tròn lượng giác biểu diễn góc lượng giác có số đo bằng            được xác định trong hình:</a:t>
            </a:r>
          </a:p>
        </p:txBody>
      </p:sp>
      <mc:AlternateContent xmlns:mc="http://schemas.openxmlformats.org/markup-compatibility/2006" xmlns:a14="http://schemas.microsoft.com/office/drawing/2010/main">
        <mc:Choice Requires="a14">
          <p:sp>
            <p:nvSpPr>
              <p:cNvPr id="6" name="Rectangle 5"/>
              <p:cNvSpPr/>
              <p:nvPr/>
            </p:nvSpPr>
            <p:spPr>
              <a:xfrm>
                <a:off x="2895600" y="7022872"/>
                <a:ext cx="1709186" cy="12448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11</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oMath>
                  </m:oMathPara>
                </a14:m>
                <a:endParaRPr lang="en-US"/>
              </a:p>
            </p:txBody>
          </p:sp>
        </mc:Choice>
        <mc:Fallback xmlns="">
          <p:sp>
            <p:nvSpPr>
              <p:cNvPr id="6" name="Rectangle 5"/>
              <p:cNvSpPr>
                <a:spLocks noRot="1" noChangeAspect="1" noMove="1" noResize="1" noEditPoints="1" noAdjustHandles="1" noChangeArrowheads="1" noChangeShapeType="1" noTextEdit="1"/>
              </p:cNvSpPr>
              <p:nvPr/>
            </p:nvSpPr>
            <p:spPr>
              <a:xfrm>
                <a:off x="2895600" y="7022872"/>
                <a:ext cx="1709186" cy="1244828"/>
              </a:xfrm>
              <a:prstGeom prst="rect">
                <a:avLst/>
              </a:prstGeom>
              <a:blipFill>
                <a:blip r:embed="rId6"/>
                <a:stretch>
                  <a:fillRect/>
                </a:stretch>
              </a:blipFill>
            </p:spPr>
            <p:txBody>
              <a:bodyPr/>
              <a:lstStyle/>
              <a:p>
                <a:r>
                  <a:rPr lang="en-US">
                    <a:noFill/>
                  </a:rPr>
                  <a:t> </a:t>
                </a:r>
              </a:p>
            </p:txBody>
          </p:sp>
        </mc:Fallback>
      </mc:AlternateContent>
      <p:pic>
        <p:nvPicPr>
          <p:cNvPr id="8" name="Picture 7"/>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saturation sat="200000"/>
                    </a14:imgEffect>
                    <a14:imgEffect>
                      <a14:brightnessContrast contrast="-40000"/>
                    </a14:imgEffect>
                  </a14:imgLayer>
                </a14:imgProps>
              </a:ext>
            </a:extLst>
          </a:blip>
          <a:stretch>
            <a:fillRect/>
          </a:stretch>
        </p:blipFill>
        <p:spPr>
          <a:xfrm>
            <a:off x="11860072" y="3162300"/>
            <a:ext cx="5312443" cy="4907388"/>
          </a:xfrm>
          <a:prstGeom prst="rect">
            <a:avLst/>
          </a:prstGeom>
        </p:spPr>
      </p:pic>
    </p:spTree>
    <p:extLst>
      <p:ext uri="{BB962C8B-B14F-4D97-AF65-F5344CB8AC3E}">
        <p14:creationId xmlns:p14="http://schemas.microsoft.com/office/powerpoint/2010/main" val="2114017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anim calcmode="lin" valueType="num">
                                      <p:cBhvr>
                                        <p:cTn id="28" dur="500" fill="hold"/>
                                        <p:tgtEl>
                                          <p:spTgt spid="6"/>
                                        </p:tgtEl>
                                        <p:attrNameLst>
                                          <p:attrName>ppt_x</p:attrName>
                                        </p:attrNameLst>
                                      </p:cBhvr>
                                      <p:tavLst>
                                        <p:tav tm="0">
                                          <p:val>
                                            <p:strVal val="#ppt_x"/>
                                          </p:val>
                                        </p:tav>
                                        <p:tav tm="100000">
                                          <p:val>
                                            <p:strVal val="#ppt_x"/>
                                          </p:val>
                                        </p:tav>
                                      </p:tavLst>
                                    </p:anim>
                                    <p:anim calcmode="lin" valueType="num">
                                      <p:cBhvr>
                                        <p:cTn id="2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381000" y="0"/>
            <a:ext cx="18973800" cy="10287000"/>
          </a:xfrm>
          <a:prstGeom prst="rect">
            <a:avLst/>
          </a:prstGeom>
        </p:spPr>
      </p:pic>
      <p:sp>
        <p:nvSpPr>
          <p:cNvPr id="23" name="Oval Callout 22"/>
          <p:cNvSpPr/>
          <p:nvPr/>
        </p:nvSpPr>
        <p:spPr>
          <a:xfrm>
            <a:off x="8313234" y="397066"/>
            <a:ext cx="1585331" cy="86023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9" name="Picture 28"/>
          <p:cNvPicPr>
            <a:picLocks noChangeAspect="1"/>
          </p:cNvPicPr>
          <p:nvPr/>
        </p:nvPicPr>
        <p:blipFill>
          <a:blip r:embed="rId3"/>
          <a:stretch>
            <a:fillRect/>
          </a:stretch>
        </p:blipFill>
        <p:spPr>
          <a:xfrm rot="20016391">
            <a:off x="149496" y="357536"/>
            <a:ext cx="1556289" cy="1037526"/>
          </a:xfrm>
          <a:prstGeom prst="rect">
            <a:avLst/>
          </a:prstGeom>
        </p:spPr>
      </p:pic>
      <p:sp>
        <p:nvSpPr>
          <p:cNvPr id="3" name="Rectangle 2"/>
          <p:cNvSpPr/>
          <p:nvPr/>
        </p:nvSpPr>
        <p:spPr>
          <a:xfrm>
            <a:off x="636604" y="1866900"/>
            <a:ext cx="11740863" cy="2862322"/>
          </a:xfrm>
          <a:prstGeom prst="rect">
            <a:avLst/>
          </a:prstGeom>
        </p:spPr>
        <p:txBody>
          <a:bodyPr wrap="square">
            <a:spAutoFit/>
          </a:bodyPr>
          <a:lstStyle/>
          <a:p>
            <a:pPr algn="just">
              <a:lnSpc>
                <a:spcPct val="150000"/>
              </a:lnSpc>
              <a:spcAft>
                <a:spcPts val="0"/>
              </a:spcAft>
            </a:pPr>
            <a:r>
              <a:rPr lang="en-US" sz="4000">
                <a:latin typeface="Arial" panose="020B0604020202020204" pitchFamily="34" charset="0"/>
                <a:ea typeface="Times New Roman" panose="02020603050405020304" pitchFamily="18" charset="0"/>
                <a:cs typeface="Arial" panose="020B0604020202020204" pitchFamily="34" charset="0"/>
              </a:rPr>
              <a:t>c) Điểm M trên đường tròn lượng giác biểu diễn góc lượng giác có số đo bằng 150° được xác định trong hình:</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2" name="image25.png" descr="Bài 1.3 trang 16 Toán 11 Tập 1 | Kết nối tri thức Giải Toán 11"/>
          <p:cNvPicPr/>
          <p:nvPr/>
        </p:nvPicPr>
        <p:blipFill>
          <a:blip r:embed="rId4"/>
          <a:srcRect/>
          <a:stretch>
            <a:fillRect/>
          </a:stretch>
        </p:blipFill>
        <p:spPr>
          <a:xfrm>
            <a:off x="13116268" y="800100"/>
            <a:ext cx="4419600" cy="4168966"/>
          </a:xfrm>
          <a:prstGeom prst="rect">
            <a:avLst/>
          </a:prstGeom>
          <a:ln/>
        </p:spPr>
      </p:pic>
      <mc:AlternateContent xmlns:mc="http://schemas.openxmlformats.org/markup-compatibility/2006" xmlns:a14="http://schemas.microsoft.com/office/drawing/2010/main">
        <mc:Choice Requires="a14">
          <p:sp>
            <p:nvSpPr>
              <p:cNvPr id="7" name="Rectangle 6"/>
              <p:cNvSpPr/>
              <p:nvPr/>
            </p:nvSpPr>
            <p:spPr>
              <a:xfrm>
                <a:off x="647848" y="5938778"/>
                <a:ext cx="11943890" cy="2862322"/>
              </a:xfrm>
              <a:prstGeom prst="rect">
                <a:avLst/>
              </a:prstGeom>
            </p:spPr>
            <p:txBody>
              <a:bodyPr wrap="square">
                <a:spAutoFit/>
              </a:bodyPr>
              <a:lstStyle/>
              <a:p>
                <a:pPr algn="just">
                  <a:lnSpc>
                    <a:spcPct val="150000"/>
                  </a:lnSpc>
                  <a:spcAft>
                    <a:spcPts val="0"/>
                  </a:spcAft>
                </a:pPr>
                <a:r>
                  <a:rPr lang="en-US" sz="4000">
                    <a:latin typeface="Arial" panose="020B0604020202020204" pitchFamily="34" charset="0"/>
                    <a:ea typeface="Times New Roman" panose="02020603050405020304" pitchFamily="18" charset="0"/>
                    <a:cs typeface="Arial" panose="020B0604020202020204" pitchFamily="34" charset="0"/>
                  </a:rPr>
                  <a:t>d) Điểm M trên đường tròn lượng giác biểu diễn góc lượng giác có số đo bằng </a:t>
                </a:r>
                <a14:m>
                  <m:oMath xmlns:m="http://schemas.openxmlformats.org/officeDocument/2006/math">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225</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được xác định trong hình:</a:t>
                </a:r>
              </a:p>
            </p:txBody>
          </p:sp>
        </mc:Choice>
        <mc:Fallback xmlns="">
          <p:sp>
            <p:nvSpPr>
              <p:cNvPr id="7" name="Rectangle 6"/>
              <p:cNvSpPr>
                <a:spLocks noRot="1" noChangeAspect="1" noMove="1" noResize="1" noEditPoints="1" noAdjustHandles="1" noChangeArrowheads="1" noChangeShapeType="1" noTextEdit="1"/>
              </p:cNvSpPr>
              <p:nvPr/>
            </p:nvSpPr>
            <p:spPr>
              <a:xfrm>
                <a:off x="647848" y="5938778"/>
                <a:ext cx="11943890" cy="2862322"/>
              </a:xfrm>
              <a:prstGeom prst="rect">
                <a:avLst/>
              </a:prstGeom>
              <a:blipFill>
                <a:blip r:embed="rId5"/>
                <a:stretch>
                  <a:fillRect l="-1786" r="-1786" b="-4255"/>
                </a:stretch>
              </a:blipFill>
            </p:spPr>
            <p:txBody>
              <a:bodyPr/>
              <a:lstStyle/>
              <a:p>
                <a:r>
                  <a:rPr lang="en-US">
                    <a:noFill/>
                  </a:rPr>
                  <a:t> </a:t>
                </a:r>
              </a:p>
            </p:txBody>
          </p:sp>
        </mc:Fallback>
      </mc:AlternateContent>
      <p:pic>
        <p:nvPicPr>
          <p:cNvPr id="9" name="Picture 8"/>
          <p:cNvPicPr>
            <a:picLocks noChangeAspect="1"/>
          </p:cNvPicPr>
          <p:nvPr/>
        </p:nvPicPr>
        <p:blipFill>
          <a:blip r:embed="rId6"/>
          <a:stretch>
            <a:fillRect/>
          </a:stretch>
        </p:blipFill>
        <p:spPr>
          <a:xfrm>
            <a:off x="13258800" y="5448300"/>
            <a:ext cx="4400399" cy="4200381"/>
          </a:xfrm>
          <a:prstGeom prst="rect">
            <a:avLst/>
          </a:prstGeom>
        </p:spPr>
      </p:pic>
      <p:pic>
        <p:nvPicPr>
          <p:cNvPr id="15" name="Picture 14"/>
          <p:cNvPicPr>
            <a:picLocks noChangeAspect="1"/>
          </p:cNvPicPr>
          <p:nvPr/>
        </p:nvPicPr>
        <p:blipFill>
          <a:blip r:embed="rId7"/>
          <a:stretch>
            <a:fillRect/>
          </a:stretch>
        </p:blipFill>
        <p:spPr>
          <a:xfrm rot="20673118">
            <a:off x="7470774" y="8905746"/>
            <a:ext cx="1850940" cy="1116815"/>
          </a:xfrm>
          <a:prstGeom prst="rect">
            <a:avLst/>
          </a:prstGeom>
        </p:spPr>
      </p:pic>
      <p:pic>
        <p:nvPicPr>
          <p:cNvPr id="16" name="Picture 15"/>
          <p:cNvPicPr>
            <a:picLocks noChangeAspect="1"/>
          </p:cNvPicPr>
          <p:nvPr/>
        </p:nvPicPr>
        <p:blipFill>
          <a:blip r:embed="rId8"/>
          <a:stretch>
            <a:fillRect/>
          </a:stretch>
        </p:blipFill>
        <p:spPr>
          <a:xfrm>
            <a:off x="17075617" y="235698"/>
            <a:ext cx="1199052" cy="869202"/>
          </a:xfrm>
          <a:prstGeom prst="rect">
            <a:avLst/>
          </a:prstGeom>
        </p:spPr>
      </p:pic>
    </p:spTree>
    <p:extLst>
      <p:ext uri="{BB962C8B-B14F-4D97-AF65-F5344CB8AC3E}">
        <p14:creationId xmlns:p14="http://schemas.microsoft.com/office/powerpoint/2010/main" val="3288984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par>
                                <p:cTn id="16" presetID="14" presetClass="entr" presetSubtype="1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p:grpSp>
        <p:nvGrpSpPr>
          <p:cNvPr id="12" name="Group 11"/>
          <p:cNvGrpSpPr/>
          <p:nvPr/>
        </p:nvGrpSpPr>
        <p:grpSpPr>
          <a:xfrm>
            <a:off x="6339206" y="1253560"/>
            <a:ext cx="5334001" cy="1066800"/>
            <a:chOff x="422292" y="190500"/>
            <a:chExt cx="4724401" cy="1066800"/>
          </a:xfrm>
        </p:grpSpPr>
        <p:sp>
          <p:nvSpPr>
            <p:cNvPr id="13" name="Rectangle 12"/>
            <p:cNvSpPr/>
            <p:nvPr/>
          </p:nvSpPr>
          <p:spPr>
            <a:xfrm>
              <a:off x="422292" y="190500"/>
              <a:ext cx="4656909"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562381" y="190500"/>
              <a:ext cx="4584312"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1.4 (SGK – tr16)</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7" name="Rectangle 16"/>
              <p:cNvSpPr/>
              <p:nvPr/>
            </p:nvSpPr>
            <p:spPr>
              <a:xfrm>
                <a:off x="4328756" y="2849746"/>
                <a:ext cx="11201400" cy="677108"/>
              </a:xfrm>
              <a:prstGeom prst="rect">
                <a:avLst/>
              </a:prstGeom>
            </p:spPr>
            <p:txBody>
              <a:bodyPr wrap="square">
                <a:spAutoFit/>
              </a:bodyPr>
              <a:lstStyle/>
              <a:p>
                <a:r>
                  <a:rPr lang="vi-VN" sz="3800">
                    <a:solidFill>
                      <a:srgbClr val="000000"/>
                    </a:solidFill>
                  </a:rPr>
                  <a:t>Tính các giá trị lượng giác của góc </a:t>
                </a:r>
                <a14:m>
                  <m:oMath xmlns:m="http://schemas.openxmlformats.org/officeDocument/2006/math">
                    <m:r>
                      <a:rPr lang="el-GR" sz="3800" i="1" smtClean="0">
                        <a:solidFill>
                          <a:srgbClr val="000000"/>
                        </a:solidFill>
                        <a:latin typeface="Cambria Math" panose="02040503050406030204" pitchFamily="18" charset="0"/>
                      </a:rPr>
                      <m:t>𝛼</m:t>
                    </m:r>
                  </m:oMath>
                </a14:m>
                <a:r>
                  <a:rPr lang="el-GR" sz="3800">
                    <a:solidFill>
                      <a:srgbClr val="000000"/>
                    </a:solidFill>
                  </a:rPr>
                  <a:t>, </a:t>
                </a:r>
                <a:r>
                  <a:rPr lang="vi-VN" sz="3800">
                    <a:solidFill>
                      <a:srgbClr val="000000"/>
                    </a:solidFill>
                  </a:rPr>
                  <a:t>biết:</a:t>
                </a:r>
                <a:endParaRPr lang="en-US" sz="3800"/>
              </a:p>
            </p:txBody>
          </p:sp>
        </mc:Choice>
        <mc:Fallback xmlns="">
          <p:sp>
            <p:nvSpPr>
              <p:cNvPr id="17" name="Rectangle 16"/>
              <p:cNvSpPr>
                <a:spLocks noRot="1" noChangeAspect="1" noMove="1" noResize="1" noEditPoints="1" noAdjustHandles="1" noChangeArrowheads="1" noChangeShapeType="1" noTextEdit="1"/>
              </p:cNvSpPr>
              <p:nvPr/>
            </p:nvSpPr>
            <p:spPr>
              <a:xfrm>
                <a:off x="4328756" y="2849746"/>
                <a:ext cx="11201400" cy="677108"/>
              </a:xfrm>
              <a:prstGeom prst="rect">
                <a:avLst/>
              </a:prstGeom>
              <a:blipFill>
                <a:blip r:embed="rId3"/>
                <a:stretch>
                  <a:fillRect l="-1795" t="-16071" b="-35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6184692" y="3366402"/>
                <a:ext cx="11341308" cy="6577698"/>
              </a:xfrm>
              <a:prstGeom prst="rect">
                <a:avLst/>
              </a:prstGeom>
            </p:spPr>
            <p:txBody>
              <a:bodyPr wrap="square">
                <a:spAutoFit/>
              </a:bodyPr>
              <a:lstStyle/>
              <a:p>
                <a:pPr>
                  <a:lnSpc>
                    <a:spcPct val="200000"/>
                  </a:lnSpc>
                </a:pPr>
                <a:r>
                  <a:rPr lang="en-US" sz="3800">
                    <a:solidFill>
                      <a:srgbClr val="000000"/>
                    </a:solidFill>
                    <a:latin typeface="Arial" panose="020B0604020202020204" pitchFamily="34" charset="0"/>
                    <a:cs typeface="Arial" panose="020B0604020202020204" pitchFamily="34" charset="0"/>
                  </a:rPr>
                  <a:t>a) </a:t>
                </a:r>
                <a14:m>
                  <m:oMath xmlns:m="http://schemas.openxmlformats.org/officeDocument/2006/math">
                    <m:r>
                      <m:rPr>
                        <m:sty m:val="p"/>
                      </m:rPr>
                      <a:rPr lang="en-US" sz="3800" i="1" smtClean="0">
                        <a:solidFill>
                          <a:srgbClr val="000000"/>
                        </a:solidFill>
                        <a:latin typeface="Cambria Math" panose="02040503050406030204" pitchFamily="18" charset="0"/>
                        <a:cs typeface="Arial" panose="020B0604020202020204" pitchFamily="34" charset="0"/>
                      </a:rPr>
                      <m:t>cos</m:t>
                    </m:r>
                    <m:r>
                      <a:rPr lang="el-GR" sz="3800" i="1">
                        <a:solidFill>
                          <a:srgbClr val="000000"/>
                        </a:solidFill>
                        <a:latin typeface="Cambria Math" panose="02040503050406030204" pitchFamily="18" charset="0"/>
                        <a:cs typeface="Arial" panose="020B0604020202020204" pitchFamily="34" charset="0"/>
                      </a:rPr>
                      <m:t>𝛼</m:t>
                    </m:r>
                    <m:r>
                      <a:rPr lang="el-GR" sz="3800" i="1">
                        <a:solidFill>
                          <a:srgbClr val="000000"/>
                        </a:solidFill>
                        <a:latin typeface="Cambria Math" panose="02040503050406030204" pitchFamily="18" charset="0"/>
                        <a:cs typeface="Arial" panose="020B060402020202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1</m:t>
                        </m:r>
                      </m:num>
                      <m:den>
                        <m:r>
                          <a:rPr lang="fr-FR" sz="3800">
                            <a:solidFill>
                              <a:prstClr val="black"/>
                            </a:solidFill>
                            <a:latin typeface="Cambria Math" panose="02040503050406030204" pitchFamily="18" charset="0"/>
                            <a:ea typeface="Calibri" panose="020F0502020204030204" pitchFamily="34" charset="0"/>
                          </a:rPr>
                          <m:t>5</m:t>
                        </m:r>
                      </m:den>
                    </m:f>
                  </m:oMath>
                </a14:m>
                <a:r>
                  <a:rPr lang="en-US" sz="3800">
                    <a:solidFill>
                      <a:srgbClr val="000000"/>
                    </a:solidFill>
                    <a:latin typeface="Arial" panose="020B0604020202020204" pitchFamily="34" charset="0"/>
                    <a:cs typeface="Arial" panose="020B0604020202020204" pitchFamily="34" charset="0"/>
                  </a:rPr>
                  <a:t>  và </a:t>
                </a:r>
                <a14:m>
                  <m:oMath xmlns:m="http://schemas.openxmlformats.org/officeDocument/2006/math">
                    <m:r>
                      <a:rPr lang="fr-FR" sz="3800">
                        <a:solidFill>
                          <a:prstClr val="black"/>
                        </a:solidFill>
                        <a:latin typeface="Cambria Math" panose="02040503050406030204" pitchFamily="18" charset="0"/>
                        <a:ea typeface="Calibri" panose="020F0502020204030204" pitchFamily="34" charset="0"/>
                      </a:rPr>
                      <m:t>0&lt;</m:t>
                    </m:r>
                    <m:r>
                      <m:rPr>
                        <m:sty m:val="p"/>
                      </m:rPr>
                      <a:rPr lang="fr-FR" sz="3800">
                        <a:solidFill>
                          <a:prstClr val="black"/>
                        </a:solidFill>
                        <a:latin typeface="Cambria Math" panose="02040503050406030204" pitchFamily="18" charset="0"/>
                        <a:ea typeface="Calibri" panose="020F0502020204030204" pitchFamily="34" charset="0"/>
                      </a:rPr>
                      <m:t>α</m:t>
                    </m:r>
                    <m:r>
                      <a:rPr lang="fr-FR" sz="3800">
                        <a:solidFill>
                          <a:prstClr val="black"/>
                        </a:solidFill>
                        <a:latin typeface="Cambria Math" panose="02040503050406030204" pitchFamily="18" charset="0"/>
                        <a:ea typeface="Calibri" panose="020F0502020204030204" pitchFamily="34" charset="0"/>
                      </a:rPr>
                      <m:t>&lt;</m:t>
                    </m:r>
                    <m:f>
                      <m:fPr>
                        <m:ctrlPr>
                          <a:rPr lang="en-US" sz="3800" i="1">
                            <a:solidFill>
                              <a:prstClr val="black"/>
                            </a:solidFill>
                            <a:latin typeface="Cambria Math" panose="02040503050406030204" pitchFamily="18" charset="0"/>
                            <a:ea typeface="Calibri" panose="020F0502020204030204" pitchFamily="34" charset="0"/>
                          </a:rPr>
                        </m:ctrlPr>
                      </m:fPr>
                      <m:num>
                        <m:r>
                          <m:rPr>
                            <m:sty m:val="p"/>
                          </m:rPr>
                          <a:rPr lang="fr-FR" sz="3800">
                            <a:solidFill>
                              <a:prstClr val="black"/>
                            </a:solidFill>
                            <a:latin typeface="Cambria Math" panose="02040503050406030204" pitchFamily="18" charset="0"/>
                            <a:ea typeface="Calibri" panose="020F0502020204030204" pitchFamily="34" charset="0"/>
                          </a:rPr>
                          <m:t>π</m:t>
                        </m:r>
                      </m:num>
                      <m:den>
                        <m:r>
                          <a:rPr lang="fr-FR" sz="3800">
                            <a:solidFill>
                              <a:prstClr val="black"/>
                            </a:solidFill>
                            <a:latin typeface="Cambria Math" panose="02040503050406030204" pitchFamily="18" charset="0"/>
                            <a:ea typeface="Calibri" panose="020F0502020204030204" pitchFamily="34" charset="0"/>
                          </a:rPr>
                          <m:t>2</m:t>
                        </m:r>
                      </m:den>
                    </m:f>
                  </m:oMath>
                </a14:m>
                <a:endParaRPr lang="en-US" sz="3800">
                  <a:solidFill>
                    <a:srgbClr val="000000"/>
                  </a:solidFill>
                  <a:latin typeface="Arial" panose="020B0604020202020204" pitchFamily="34" charset="0"/>
                  <a:cs typeface="Arial" panose="020B0604020202020204" pitchFamily="34" charset="0"/>
                </a:endParaRPr>
              </a:p>
              <a:p>
                <a:pPr>
                  <a:lnSpc>
                    <a:spcPct val="200000"/>
                  </a:lnSpc>
                </a:pPr>
                <a:r>
                  <a:rPr lang="en-US" sz="3800">
                    <a:solidFill>
                      <a:srgbClr val="000000"/>
                    </a:solidFill>
                    <a:latin typeface="Arial" panose="020B0604020202020204" pitchFamily="34" charset="0"/>
                    <a:cs typeface="Arial" panose="020B0604020202020204" pitchFamily="34" charset="0"/>
                  </a:rPr>
                  <a:t>b) </a:t>
                </a:r>
                <a14:m>
                  <m:oMath xmlns:m="http://schemas.openxmlformats.org/officeDocument/2006/math">
                    <m:r>
                      <m:rPr>
                        <m:sty m:val="p"/>
                      </m:rPr>
                      <a:rPr lang="en-US" sz="3800" i="1">
                        <a:solidFill>
                          <a:srgbClr val="000000"/>
                        </a:solidFill>
                        <a:latin typeface="Cambria Math" panose="02040503050406030204" pitchFamily="18" charset="0"/>
                        <a:cs typeface="Arial" panose="020B0604020202020204" pitchFamily="34" charset="0"/>
                      </a:rPr>
                      <m:t>s</m:t>
                    </m:r>
                    <m:r>
                      <a:rPr lang="en-US" sz="3800" b="0" i="1" smtClean="0">
                        <a:solidFill>
                          <a:srgbClr val="000000"/>
                        </a:solidFill>
                        <a:latin typeface="Cambria Math" panose="02040503050406030204" pitchFamily="18" charset="0"/>
                        <a:cs typeface="Arial" panose="020B0604020202020204" pitchFamily="34" charset="0"/>
                      </a:rPr>
                      <m:t>𝑖𝑛</m:t>
                    </m:r>
                    <m:r>
                      <a:rPr lang="el-GR" sz="3800" i="1">
                        <a:solidFill>
                          <a:srgbClr val="000000"/>
                        </a:solidFill>
                        <a:latin typeface="Cambria Math" panose="02040503050406030204" pitchFamily="18" charset="0"/>
                        <a:cs typeface="Arial" panose="020B0604020202020204" pitchFamily="34" charset="0"/>
                      </a:rPr>
                      <m:t>𝛼</m:t>
                    </m:r>
                    <m:r>
                      <a:rPr lang="el-GR" sz="3800" i="1">
                        <a:solidFill>
                          <a:srgbClr val="000000"/>
                        </a:solidFill>
                        <a:latin typeface="Cambria Math" panose="02040503050406030204" pitchFamily="18" charset="0"/>
                        <a:cs typeface="Arial" panose="020B060402020202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
                          <a:rPr lang="en-US" sz="3800" b="0" i="1" smtClean="0">
                            <a:solidFill>
                              <a:prstClr val="black"/>
                            </a:solidFill>
                            <a:latin typeface="Cambria Math" panose="02040503050406030204" pitchFamily="18" charset="0"/>
                            <a:ea typeface="Calibri" panose="020F0502020204030204" pitchFamily="34" charset="0"/>
                          </a:rPr>
                          <m:t>2</m:t>
                        </m:r>
                      </m:num>
                      <m:den>
                        <m:r>
                          <a:rPr lang="en-US" sz="3800" b="0" i="0" smtClean="0">
                            <a:solidFill>
                              <a:prstClr val="black"/>
                            </a:solidFill>
                            <a:latin typeface="Cambria Math" panose="02040503050406030204" pitchFamily="18" charset="0"/>
                            <a:ea typeface="Calibri" panose="020F0502020204030204" pitchFamily="34" charset="0"/>
                          </a:rPr>
                          <m:t>3</m:t>
                        </m:r>
                      </m:den>
                    </m:f>
                  </m:oMath>
                </a14:m>
                <a:r>
                  <a:rPr lang="en-US" sz="3800">
                    <a:solidFill>
                      <a:srgbClr val="000000"/>
                    </a:solidFill>
                    <a:latin typeface="Arial" panose="020B0604020202020204" pitchFamily="34" charset="0"/>
                    <a:cs typeface="Arial" panose="020B0604020202020204" pitchFamily="34" charset="0"/>
                  </a:rPr>
                  <a:t>  và</a:t>
                </a:r>
                <a:r>
                  <a:rPr lang="el-GR" sz="3800">
                    <a:solidFill>
                      <a:srgbClr val="000000"/>
                    </a:solidFill>
                    <a:latin typeface="Arial" panose="020B0604020202020204" pitchFamily="34" charset="0"/>
                    <a:cs typeface="Arial" panose="020B0604020202020204" pitchFamily="34" charset="0"/>
                  </a:rPr>
                  <a:t>  </a:t>
                </a:r>
                <a14:m>
                  <m:oMath xmlns:m="http://schemas.openxmlformats.org/officeDocument/2006/math">
                    <m:f>
                      <m:fPr>
                        <m:ctrlPr>
                          <a:rPr lang="en-US" sz="3800" i="1">
                            <a:solidFill>
                              <a:prstClr val="black"/>
                            </a:solidFill>
                            <a:latin typeface="Cambria Math" panose="02040503050406030204" pitchFamily="18" charset="0"/>
                            <a:ea typeface="Calibri" panose="020F0502020204030204" pitchFamily="34" charset="0"/>
                          </a:rPr>
                        </m:ctrlPr>
                      </m:fPr>
                      <m:num>
                        <m:r>
                          <m:rPr>
                            <m:sty m:val="p"/>
                          </m:rPr>
                          <a:rPr lang="fr-FR" sz="3800">
                            <a:solidFill>
                              <a:prstClr val="black"/>
                            </a:solidFill>
                            <a:latin typeface="Cambria Math" panose="02040503050406030204" pitchFamily="18" charset="0"/>
                            <a:ea typeface="Calibri" panose="020F0502020204030204" pitchFamily="34" charset="0"/>
                          </a:rPr>
                          <m:t>π</m:t>
                        </m:r>
                      </m:num>
                      <m:den>
                        <m:r>
                          <a:rPr lang="fr-FR" sz="3800">
                            <a:solidFill>
                              <a:prstClr val="black"/>
                            </a:solidFill>
                            <a:latin typeface="Cambria Math" panose="02040503050406030204" pitchFamily="18" charset="0"/>
                            <a:ea typeface="Calibri" panose="020F0502020204030204" pitchFamily="34" charset="0"/>
                          </a:rPr>
                          <m:t>2</m:t>
                        </m:r>
                      </m:den>
                    </m:f>
                    <m:r>
                      <a:rPr lang="fr-FR" sz="3800">
                        <a:solidFill>
                          <a:prstClr val="black"/>
                        </a:solidFill>
                        <a:latin typeface="Cambria Math" panose="02040503050406030204" pitchFamily="18" charset="0"/>
                        <a:ea typeface="Calibri" panose="020F0502020204030204" pitchFamily="34" charset="0"/>
                      </a:rPr>
                      <m:t>&lt;</m:t>
                    </m:r>
                    <m:r>
                      <m:rPr>
                        <m:sty m:val="p"/>
                      </m:rPr>
                      <a:rPr lang="fr-FR" sz="3800">
                        <a:solidFill>
                          <a:prstClr val="black"/>
                        </a:solidFill>
                        <a:latin typeface="Cambria Math" panose="02040503050406030204" pitchFamily="18" charset="0"/>
                        <a:ea typeface="Calibri" panose="020F0502020204030204" pitchFamily="34" charset="0"/>
                      </a:rPr>
                      <m:t>α</m:t>
                    </m:r>
                    <m:r>
                      <a:rPr lang="fr-FR" sz="3800">
                        <a:solidFill>
                          <a:prstClr val="black"/>
                        </a:solidFill>
                        <a:latin typeface="Cambria Math" panose="02040503050406030204" pitchFamily="18" charset="0"/>
                        <a:ea typeface="Calibri" panose="020F0502020204030204" pitchFamily="34" charset="0"/>
                      </a:rPr>
                      <m:t>&lt;</m:t>
                    </m:r>
                    <m:r>
                      <m:rPr>
                        <m:sty m:val="p"/>
                      </m:rPr>
                      <a:rPr lang="fr-FR" sz="3800">
                        <a:solidFill>
                          <a:prstClr val="black"/>
                        </a:solidFill>
                        <a:latin typeface="Cambria Math" panose="02040503050406030204" pitchFamily="18" charset="0"/>
                        <a:ea typeface="Calibri" panose="020F0502020204030204" pitchFamily="34" charset="0"/>
                      </a:rPr>
                      <m:t>π</m:t>
                    </m:r>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a:t>
                </a:r>
              </a:p>
              <a:p>
                <a:pPr>
                  <a:lnSpc>
                    <a:spcPct val="200000"/>
                  </a:lnSpc>
                </a:pPr>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r>
                      <a:rPr lang="en-US" sz="3800" b="0" i="1" smtClean="0">
                        <a:solidFill>
                          <a:srgbClr val="000000"/>
                        </a:solidFill>
                        <a:latin typeface="Cambria Math" panose="02040503050406030204" pitchFamily="18" charset="0"/>
                        <a:cs typeface="Arial" panose="020B0604020202020204" pitchFamily="34" charset="0"/>
                      </a:rPr>
                      <m:t>𝑡𝑎𝑛</m:t>
                    </m:r>
                    <m:r>
                      <a:rPr lang="el-GR" sz="3800" i="1">
                        <a:solidFill>
                          <a:srgbClr val="000000"/>
                        </a:solidFill>
                        <a:latin typeface="Cambria Math" panose="02040503050406030204" pitchFamily="18" charset="0"/>
                        <a:cs typeface="Arial" panose="020B0604020202020204" pitchFamily="34" charset="0"/>
                      </a:rPr>
                      <m:t>𝛼</m:t>
                    </m:r>
                    <m:r>
                      <a:rPr lang="el-GR" sz="3800" i="1">
                        <a:solidFill>
                          <a:srgbClr val="000000"/>
                        </a:solidFill>
                        <a:latin typeface="Cambria Math" panose="02040503050406030204" pitchFamily="18" charset="0"/>
                        <a:cs typeface="Arial" panose="020B060402020202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
                          <a:rPr lang="en-US" sz="3800" i="1">
                            <a:solidFill>
                              <a:prstClr val="black"/>
                            </a:solidFill>
                            <a:latin typeface="Cambria Math" panose="02040503050406030204" pitchFamily="18" charset="0"/>
                            <a:ea typeface="Calibri" panose="020F0502020204030204" pitchFamily="34" charset="0"/>
                          </a:rPr>
                          <m:t>2</m:t>
                        </m:r>
                      </m:num>
                      <m:den>
                        <m:r>
                          <a:rPr lang="en-US" sz="3800">
                            <a:solidFill>
                              <a:prstClr val="black"/>
                            </a:solidFill>
                            <a:latin typeface="Cambria Math" panose="02040503050406030204" pitchFamily="18" charset="0"/>
                            <a:ea typeface="Calibri" panose="020F0502020204030204" pitchFamily="34" charset="0"/>
                          </a:rPr>
                          <m:t>3</m:t>
                        </m:r>
                      </m:den>
                    </m:f>
                    <m:r>
                      <a:rPr lang="en-US" sz="3800" b="0" i="0" smtClean="0">
                        <a:solidFill>
                          <a:prstClr val="black"/>
                        </a:solidFill>
                        <a:latin typeface="Cambria Math" panose="02040503050406030204" pitchFamily="18" charset="0"/>
                        <a:ea typeface="Calibri" panose="020F0502020204030204" pitchFamily="34" charset="0"/>
                      </a:rPr>
                      <m:t> </m:t>
                    </m:r>
                  </m:oMath>
                </a14:m>
                <a:r>
                  <a:rPr lang="en-US" sz="3800">
                    <a:solidFill>
                      <a:srgbClr val="000000"/>
                    </a:solidFill>
                    <a:latin typeface="Arial" panose="020B0604020202020204" pitchFamily="34" charset="0"/>
                    <a:cs typeface="Arial" panose="020B0604020202020204" pitchFamily="34" charset="0"/>
                  </a:rPr>
                  <a:t> và </a:t>
                </a:r>
                <a14:m>
                  <m:oMath xmlns:m="http://schemas.openxmlformats.org/officeDocument/2006/math">
                    <m:r>
                      <m:rPr>
                        <m:sty m:val="p"/>
                      </m:rPr>
                      <a:rPr lang="fr-FR" sz="3800">
                        <a:solidFill>
                          <a:prstClr val="black"/>
                        </a:solidFill>
                        <a:latin typeface="Cambria Math" panose="02040503050406030204" pitchFamily="18" charset="0"/>
                        <a:ea typeface="Calibri" panose="020F0502020204030204" pitchFamily="34" charset="0"/>
                      </a:rPr>
                      <m:t>π</m:t>
                    </m:r>
                    <m:r>
                      <a:rPr lang="fr-FR" sz="3800">
                        <a:solidFill>
                          <a:prstClr val="black"/>
                        </a:solidFill>
                        <a:latin typeface="Cambria Math" panose="02040503050406030204" pitchFamily="18" charset="0"/>
                        <a:ea typeface="Calibri" panose="020F0502020204030204" pitchFamily="34" charset="0"/>
                      </a:rPr>
                      <m:t>&lt;</m:t>
                    </m:r>
                    <m:r>
                      <m:rPr>
                        <m:sty m:val="p"/>
                      </m:rPr>
                      <a:rPr lang="fr-FR" sz="3800">
                        <a:solidFill>
                          <a:prstClr val="black"/>
                        </a:solidFill>
                        <a:latin typeface="Cambria Math" panose="02040503050406030204" pitchFamily="18" charset="0"/>
                        <a:ea typeface="Calibri" panose="020F0502020204030204" pitchFamily="34" charset="0"/>
                      </a:rPr>
                      <m:t>α</m:t>
                    </m:r>
                    <m:r>
                      <a:rPr lang="fr-FR" sz="3800">
                        <a:solidFill>
                          <a:prstClr val="black"/>
                        </a:solidFill>
                        <a:latin typeface="Cambria Math" panose="02040503050406030204" pitchFamily="18" charset="0"/>
                        <a:ea typeface="Calibri" panose="020F0502020204030204" pitchFamily="34" charset="0"/>
                      </a:rPr>
                      <m:t>&lt;</m:t>
                    </m:r>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3</m:t>
                        </m:r>
                        <m:r>
                          <m:rPr>
                            <m:sty m:val="p"/>
                          </m:rPr>
                          <a:rPr lang="fr-FR" sz="3800">
                            <a:solidFill>
                              <a:prstClr val="black"/>
                            </a:solidFill>
                            <a:latin typeface="Cambria Math" panose="02040503050406030204" pitchFamily="18" charset="0"/>
                            <a:ea typeface="Calibri" panose="020F0502020204030204" pitchFamily="34" charset="0"/>
                          </a:rPr>
                          <m:t>π</m:t>
                        </m:r>
                      </m:num>
                      <m:den>
                        <m:r>
                          <a:rPr lang="fr-FR" sz="3800">
                            <a:solidFill>
                              <a:prstClr val="black"/>
                            </a:solidFill>
                            <a:latin typeface="Cambria Math" panose="02040503050406030204" pitchFamily="18" charset="0"/>
                            <a:ea typeface="Calibri" panose="020F0502020204030204" pitchFamily="34" charset="0"/>
                          </a:rPr>
                          <m:t>2</m:t>
                        </m:r>
                      </m:den>
                    </m:f>
                  </m:oMath>
                </a14:m>
                <a:endParaRPr lang="en-US" sz="3800">
                  <a:latin typeface="Arial" panose="020B0604020202020204" pitchFamily="34" charset="0"/>
                  <a:cs typeface="Arial" panose="020B0604020202020204" pitchFamily="34" charset="0"/>
                </a:endParaRPr>
              </a:p>
              <a:p>
                <a:pPr lvl="0">
                  <a:lnSpc>
                    <a:spcPct val="200000"/>
                  </a:lnSpc>
                </a:pPr>
                <a:r>
                  <a:rPr lang="en-US" sz="3800">
                    <a:latin typeface="Arial" panose="020B0604020202020204" pitchFamily="34" charset="0"/>
                    <a:cs typeface="Arial" panose="020B0604020202020204" pitchFamily="34" charset="0"/>
                  </a:rPr>
                  <a:t>d) </a:t>
                </a:r>
                <a14:m>
                  <m:oMath xmlns:m="http://schemas.openxmlformats.org/officeDocument/2006/math">
                    <m:r>
                      <a:rPr lang="en-US" sz="3800" b="0" i="1" smtClean="0">
                        <a:solidFill>
                          <a:srgbClr val="000000"/>
                        </a:solidFill>
                        <a:latin typeface="Cambria Math" panose="02040503050406030204" pitchFamily="18" charset="0"/>
                        <a:cs typeface="Arial" panose="020B0604020202020204" pitchFamily="34" charset="0"/>
                      </a:rPr>
                      <m:t>𝑐𝑜𝑡</m:t>
                    </m:r>
                    <m:r>
                      <a:rPr lang="el-GR" sz="3800" i="1">
                        <a:solidFill>
                          <a:srgbClr val="000000"/>
                        </a:solidFill>
                        <a:latin typeface="Cambria Math" panose="02040503050406030204" pitchFamily="18" charset="0"/>
                        <a:cs typeface="Arial" panose="020B0604020202020204" pitchFamily="34" charset="0"/>
                      </a:rPr>
                      <m:t>𝛼</m:t>
                    </m:r>
                    <m:r>
                      <a:rPr lang="el-GR" sz="3800" i="1">
                        <a:solidFill>
                          <a:srgbClr val="000000"/>
                        </a:solidFill>
                        <a:latin typeface="Cambria Math" panose="02040503050406030204" pitchFamily="18" charset="0"/>
                        <a:cs typeface="Arial" panose="020B060402020202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
                          <a:rPr lang="en-US" sz="3800" b="0" i="1" smtClean="0">
                            <a:solidFill>
                              <a:prstClr val="black"/>
                            </a:solidFill>
                            <a:latin typeface="Cambria Math" panose="02040503050406030204" pitchFamily="18" charset="0"/>
                            <a:ea typeface="Calibri" panose="020F0502020204030204" pitchFamily="34" charset="0"/>
                          </a:rPr>
                          <m:t>−1</m:t>
                        </m:r>
                      </m:num>
                      <m:den>
                        <m:rad>
                          <m:radPr>
                            <m:degHide m:val="on"/>
                            <m:ctrlPr>
                              <a:rPr lang="en-US" sz="3800" i="1" smtClean="0">
                                <a:solidFill>
                                  <a:prstClr val="black"/>
                                </a:solidFill>
                                <a:latin typeface="Cambria Math" panose="02040503050406030204" pitchFamily="18" charset="0"/>
                                <a:ea typeface="Calibri" panose="020F0502020204030204" pitchFamily="34" charset="0"/>
                              </a:rPr>
                            </m:ctrlPr>
                          </m:radPr>
                          <m:deg/>
                          <m:e>
                            <m:r>
                              <a:rPr lang="en-US" sz="3800" b="0" i="1" smtClean="0">
                                <a:solidFill>
                                  <a:prstClr val="black"/>
                                </a:solidFill>
                                <a:latin typeface="Cambria Math" panose="02040503050406030204" pitchFamily="18" charset="0"/>
                                <a:ea typeface="Calibri" panose="020F0502020204030204" pitchFamily="34" charset="0"/>
                              </a:rPr>
                              <m:t>2</m:t>
                            </m:r>
                          </m:e>
                        </m:rad>
                      </m:den>
                    </m:f>
                    <m:r>
                      <a:rPr lang="en-US" sz="3800">
                        <a:solidFill>
                          <a:prstClr val="black"/>
                        </a:solidFill>
                        <a:latin typeface="Cambria Math" panose="02040503050406030204" pitchFamily="18" charset="0"/>
                        <a:ea typeface="Calibri" panose="020F0502020204030204" pitchFamily="34" charset="0"/>
                      </a:rPr>
                      <m:t> </m:t>
                    </m:r>
                  </m:oMath>
                </a14:m>
                <a:r>
                  <a:rPr lang="en-US" sz="3800">
                    <a:solidFill>
                      <a:srgbClr val="000000"/>
                    </a:solidFill>
                    <a:latin typeface="Arial" panose="020B0604020202020204" pitchFamily="34" charset="0"/>
                    <a:cs typeface="Arial" panose="020B0604020202020204" pitchFamily="34" charset="0"/>
                  </a:rPr>
                  <a:t> và</a:t>
                </a:r>
                <a14:m>
                  <m:oMath xmlns:m="http://schemas.openxmlformats.org/officeDocument/2006/math">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3</m:t>
                        </m:r>
                        <m:r>
                          <m:rPr>
                            <m:sty m:val="p"/>
                          </m:rPr>
                          <a:rPr lang="fr-FR" sz="3800">
                            <a:solidFill>
                              <a:prstClr val="black"/>
                            </a:solidFill>
                            <a:latin typeface="Cambria Math" panose="02040503050406030204" pitchFamily="18" charset="0"/>
                            <a:ea typeface="Calibri" panose="020F0502020204030204" pitchFamily="34" charset="0"/>
                          </a:rPr>
                          <m:t>π</m:t>
                        </m:r>
                      </m:num>
                      <m:den>
                        <m:r>
                          <a:rPr lang="fr-FR" sz="3800">
                            <a:solidFill>
                              <a:prstClr val="black"/>
                            </a:solidFill>
                            <a:latin typeface="Cambria Math" panose="02040503050406030204" pitchFamily="18" charset="0"/>
                            <a:ea typeface="Calibri" panose="020F0502020204030204" pitchFamily="34" charset="0"/>
                          </a:rPr>
                          <m:t>2</m:t>
                        </m:r>
                      </m:den>
                    </m:f>
                    <m:r>
                      <a:rPr lang="fr-FR" sz="3800">
                        <a:solidFill>
                          <a:prstClr val="black"/>
                        </a:solidFill>
                        <a:latin typeface="Cambria Math" panose="02040503050406030204" pitchFamily="18" charset="0"/>
                        <a:ea typeface="Calibri" panose="020F0502020204030204" pitchFamily="34" charset="0"/>
                      </a:rPr>
                      <m:t>&lt;</m:t>
                    </m:r>
                    <m:r>
                      <m:rPr>
                        <m:sty m:val="p"/>
                      </m:rPr>
                      <a:rPr lang="fr-FR" sz="3800">
                        <a:solidFill>
                          <a:prstClr val="black"/>
                        </a:solidFill>
                        <a:latin typeface="Cambria Math" panose="02040503050406030204" pitchFamily="18" charset="0"/>
                        <a:ea typeface="Calibri" panose="020F0502020204030204" pitchFamily="34" charset="0"/>
                      </a:rPr>
                      <m:t>α</m:t>
                    </m:r>
                    <m:r>
                      <a:rPr lang="fr-FR" sz="3800">
                        <a:solidFill>
                          <a:prstClr val="black"/>
                        </a:solidFill>
                        <a:latin typeface="Cambria Math" panose="02040503050406030204" pitchFamily="18" charset="0"/>
                        <a:ea typeface="Calibri" panose="020F0502020204030204" pitchFamily="34" charset="0"/>
                      </a:rPr>
                      <m:t>&lt;2</m:t>
                    </m:r>
                    <m:r>
                      <m:rPr>
                        <m:sty m:val="p"/>
                      </m:rPr>
                      <a:rPr lang="fr-FR" sz="3800">
                        <a:solidFill>
                          <a:prstClr val="black"/>
                        </a:solidFill>
                        <a:latin typeface="Cambria Math" panose="02040503050406030204" pitchFamily="18" charset="0"/>
                        <a:ea typeface="Calibri" panose="020F0502020204030204" pitchFamily="34" charset="0"/>
                      </a:rPr>
                      <m:t>π</m:t>
                    </m:r>
                  </m:oMath>
                </a14:m>
                <a:endParaRPr lang="en-US" sz="3800">
                  <a:solidFill>
                    <a:prstClr val="black"/>
                  </a:solidFill>
                  <a:latin typeface="Arial" panose="020B0604020202020204" pitchFamily="34" charset="0"/>
                  <a:cs typeface="Arial" panose="020B06040202020202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6184692" y="3366402"/>
                <a:ext cx="11341308" cy="6577698"/>
              </a:xfrm>
              <a:prstGeom prst="rect">
                <a:avLst/>
              </a:prstGeom>
              <a:blipFill>
                <a:blip r:embed="rId4"/>
                <a:stretch>
                  <a:fillRect l="-1774" b="-278"/>
                </a:stretch>
              </a:blipFill>
            </p:spPr>
            <p:txBody>
              <a:bodyPr/>
              <a:lstStyle/>
              <a:p>
                <a:r>
                  <a:rPr lang="en-US">
                    <a:noFill/>
                  </a:rPr>
                  <a:t> </a:t>
                </a:r>
              </a:p>
            </p:txBody>
          </p:sp>
        </mc:Fallback>
      </mc:AlternateContent>
      <p:pic>
        <p:nvPicPr>
          <p:cNvPr id="24" name="Picture 23"/>
          <p:cNvPicPr>
            <a:picLocks noChangeAspect="1"/>
          </p:cNvPicPr>
          <p:nvPr/>
        </p:nvPicPr>
        <p:blipFill>
          <a:blip r:embed="rId5"/>
          <a:stretch>
            <a:fillRect/>
          </a:stretch>
        </p:blipFill>
        <p:spPr>
          <a:xfrm flipH="1">
            <a:off x="1463860" y="5881567"/>
            <a:ext cx="2417239" cy="40995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mc:AlternateContent xmlns:mc="http://schemas.openxmlformats.org/markup-compatibility/2006" xmlns:a14="http://schemas.microsoft.com/office/drawing/2010/main">
        <mc:Choice Requires="a14">
          <p:sp>
            <p:nvSpPr>
              <p:cNvPr id="18" name="Rectangle 17"/>
              <p:cNvSpPr/>
              <p:nvPr/>
            </p:nvSpPr>
            <p:spPr>
              <a:xfrm>
                <a:off x="1295400" y="1562100"/>
                <a:ext cx="16535400" cy="115890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 Vì </a:t>
                </a:r>
                <a14:m>
                  <m:oMath xmlns:m="http://schemas.openxmlformats.org/officeDocument/2006/math">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0</m:t>
                    </m:r>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&lt;</m:t>
                    </m:r>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α</m:t>
                    </m:r>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&lt;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Pr>
                      <m:num>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π</m:t>
                        </m:r>
                      </m:num>
                      <m:den>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2</m:t>
                        </m:r>
                      </m:den>
                    </m:f>
                  </m:oMath>
                </a14:m>
                <a:r>
                  <a:rPr kumimoji="0" lang="fr-FR"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uncPr>
                      <m:fNa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sin</m:t>
                        </m:r>
                      </m:fName>
                      <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α</m:t>
                        </m:r>
                      </m:e>
                    </m:func>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&gt;</m:t>
                    </m:r>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0</m:t>
                    </m:r>
                  </m:oMath>
                </a14:m>
                <a:r>
                  <a:rPr kumimoji="0" lang="fr-FR"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Mặt khác, từ </a:t>
                </a:r>
                <a14:m>
                  <m:oMath xmlns:m="http://schemas.openxmlformats.org/officeDocument/2006/math">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uncPr>
                      <m:fName>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sSupPr>
                          <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sin</m:t>
                            </m:r>
                          </m:e>
                          <m:sup>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2</m:t>
                            </m:r>
                          </m:sup>
                        </m:sSup>
                      </m:fName>
                      <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α</m:t>
                        </m:r>
                      </m:e>
                    </m:func>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uncPr>
                      <m:fName>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sSupPr>
                          <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cos</m:t>
                            </m:r>
                          </m:e>
                          <m:sup>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2</m:t>
                            </m:r>
                          </m:sup>
                        </m:sSup>
                      </m:fName>
                      <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α</m:t>
                        </m:r>
                      </m:e>
                    </m:func>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1</m:t>
                    </m:r>
                  </m:oMath>
                </a14:m>
                <a:r>
                  <a:rPr kumimoji="0" lang="fr-FR"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suy ra :</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1295400" y="1562100"/>
                <a:ext cx="16535400" cy="1158907"/>
              </a:xfrm>
              <a:prstGeom prst="rect">
                <a:avLst/>
              </a:prstGeom>
              <a:blipFill>
                <a:blip r:embed="rId3"/>
                <a:stretch>
                  <a:fillRect l="-1217" b="-8947"/>
                </a:stretch>
              </a:blipFill>
            </p:spPr>
            <p:txBody>
              <a:bodyPr/>
              <a:lstStyle/>
              <a:p>
                <a:r>
                  <a:rPr lang="en-US">
                    <a:noFill/>
                  </a:rPr>
                  <a:t> </a:t>
                </a:r>
              </a:p>
            </p:txBody>
          </p:sp>
        </mc:Fallback>
      </mc:AlternateContent>
      <p:sp>
        <p:nvSpPr>
          <p:cNvPr id="10" name="Oval Callout 9"/>
          <p:cNvSpPr/>
          <p:nvPr/>
        </p:nvSpPr>
        <p:spPr>
          <a:xfrm>
            <a:off x="8122734" y="723900"/>
            <a:ext cx="1585331" cy="86023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3" name="Rectangle 2"/>
              <p:cNvSpPr/>
              <p:nvPr/>
            </p:nvSpPr>
            <p:spPr>
              <a:xfrm>
                <a:off x="990600" y="5829300"/>
                <a:ext cx="15849600" cy="1158907"/>
              </a:xfrm>
              <a:prstGeom prst="rect">
                <a:avLst/>
              </a:prstGeom>
            </p:spPr>
            <p:txBody>
              <a:bodyPr wrap="square">
                <a:spAutoFit/>
              </a:bodyPr>
              <a:lstStyle/>
              <a:p>
                <a:pPr lvl="0" algn="ctr">
                  <a:lnSpc>
                    <a:spcPct val="150000"/>
                  </a:lnSpc>
                  <a:defRPr/>
                </a:pPr>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b) Vì </a:t>
                </a:r>
                <a14:m>
                  <m:oMath xmlns:m="http://schemas.openxmlformats.org/officeDocument/2006/math">
                    <m:f>
                      <m:fPr>
                        <m:ctrlPr>
                          <a:rPr lang="en-US" sz="3800" i="1">
                            <a:solidFill>
                              <a:prstClr val="black"/>
                            </a:solidFill>
                            <a:latin typeface="Cambria Math" panose="02040503050406030204" pitchFamily="18" charset="0"/>
                            <a:ea typeface="Calibri" panose="020F0502020204030204" pitchFamily="34" charset="0"/>
                          </a:rPr>
                        </m:ctrlPr>
                      </m:fPr>
                      <m:num>
                        <m:r>
                          <m:rPr>
                            <m:sty m:val="p"/>
                          </m:rPr>
                          <a:rPr lang="fr-FR" sz="3800">
                            <a:solidFill>
                              <a:prstClr val="black"/>
                            </a:solidFill>
                            <a:latin typeface="Cambria Math" panose="02040503050406030204" pitchFamily="18" charset="0"/>
                            <a:ea typeface="Calibri" panose="020F0502020204030204" pitchFamily="34" charset="0"/>
                          </a:rPr>
                          <m:t>π</m:t>
                        </m:r>
                      </m:num>
                      <m:den>
                        <m:r>
                          <a:rPr lang="fr-FR" sz="3800">
                            <a:solidFill>
                              <a:prstClr val="black"/>
                            </a:solidFill>
                            <a:latin typeface="Cambria Math" panose="02040503050406030204" pitchFamily="18" charset="0"/>
                            <a:ea typeface="Calibri" panose="020F0502020204030204" pitchFamily="34" charset="0"/>
                          </a:rPr>
                          <m:t>2</m:t>
                        </m:r>
                      </m:den>
                    </m:f>
                    <m:r>
                      <a:rPr lang="fr-FR" sz="3800">
                        <a:solidFill>
                          <a:prstClr val="black"/>
                        </a:solidFill>
                        <a:latin typeface="Cambria Math" panose="02040503050406030204" pitchFamily="18" charset="0"/>
                        <a:ea typeface="Calibri" panose="020F0502020204030204" pitchFamily="34" charset="0"/>
                      </a:rPr>
                      <m:t>&lt;</m:t>
                    </m:r>
                    <m:r>
                      <m:rPr>
                        <m:sty m:val="p"/>
                      </m:rPr>
                      <a:rPr lang="fr-FR" sz="3800">
                        <a:solidFill>
                          <a:prstClr val="black"/>
                        </a:solidFill>
                        <a:latin typeface="Cambria Math" panose="02040503050406030204" pitchFamily="18" charset="0"/>
                        <a:ea typeface="Calibri" panose="020F0502020204030204" pitchFamily="34" charset="0"/>
                      </a:rPr>
                      <m:t>α</m:t>
                    </m:r>
                    <m:r>
                      <a:rPr lang="fr-FR" sz="3800">
                        <a:solidFill>
                          <a:prstClr val="black"/>
                        </a:solidFill>
                        <a:latin typeface="Cambria Math" panose="02040503050406030204" pitchFamily="18" charset="0"/>
                        <a:ea typeface="Calibri" panose="020F0502020204030204" pitchFamily="34" charset="0"/>
                      </a:rPr>
                      <m:t>&lt;</m:t>
                    </m:r>
                    <m:r>
                      <m:rPr>
                        <m:sty m:val="p"/>
                      </m:rPr>
                      <a:rPr lang="fr-FR" sz="3800">
                        <a:solidFill>
                          <a:prstClr val="black"/>
                        </a:solidFill>
                        <a:latin typeface="Cambria Math" panose="02040503050406030204" pitchFamily="18" charset="0"/>
                        <a:ea typeface="Calibri" panose="020F0502020204030204" pitchFamily="34" charset="0"/>
                      </a:rPr>
                      <m:t>π</m:t>
                    </m:r>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cos</m:t>
                        </m:r>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&lt;</m:t>
                    </m:r>
                    <m:r>
                      <a:rPr lang="fr-FR" sz="3800">
                        <a:solidFill>
                          <a:prstClr val="black"/>
                        </a:solidFill>
                        <a:latin typeface="Cambria Math" panose="02040503050406030204" pitchFamily="18" charset="0"/>
                        <a:ea typeface="Calibri" panose="020F0502020204030204" pitchFamily="34" charset="0"/>
                      </a:rPr>
                      <m:t>0</m:t>
                    </m:r>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Mặt khác, từ </a:t>
                </a:r>
                <a14:m>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rPr>
                        </m:ctrlPr>
                      </m:funcPr>
                      <m:fName>
                        <m:sSup>
                          <m:sSupPr>
                            <m:ctrlPr>
                              <a:rPr lang="en-US" sz="3800" i="1">
                                <a:solidFill>
                                  <a:prstClr val="black"/>
                                </a:solidFill>
                                <a:latin typeface="Cambria Math" panose="02040503050406030204" pitchFamily="18" charset="0"/>
                                <a:ea typeface="Calibri" panose="020F0502020204030204" pitchFamily="34" charset="0"/>
                              </a:rPr>
                            </m:ctrlPr>
                          </m:sSupPr>
                          <m:e>
                            <m:r>
                              <m:rPr>
                                <m:sty m:val="p"/>
                              </m:rPr>
                              <a:rPr lang="fr-FR" sz="3800">
                                <a:solidFill>
                                  <a:prstClr val="black"/>
                                </a:solidFill>
                                <a:latin typeface="Cambria Math" panose="02040503050406030204" pitchFamily="18" charset="0"/>
                                <a:ea typeface="Calibri" panose="020F0502020204030204" pitchFamily="34" charset="0"/>
                              </a:rPr>
                              <m:t>sin</m:t>
                            </m:r>
                          </m:e>
                          <m:sup>
                            <m:r>
                              <a:rPr lang="fr-FR" sz="3800">
                                <a:solidFill>
                                  <a:prstClr val="black"/>
                                </a:solidFill>
                                <a:latin typeface="Cambria Math" panose="02040503050406030204" pitchFamily="18" charset="0"/>
                                <a:ea typeface="Calibri" panose="020F0502020204030204" pitchFamily="34" charset="0"/>
                              </a:rPr>
                              <m:t>2</m:t>
                            </m:r>
                          </m:sup>
                        </m:sSup>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func>
                      <m:funcPr>
                        <m:ctrlPr>
                          <a:rPr lang="en-US" sz="3800" i="1">
                            <a:solidFill>
                              <a:prstClr val="black"/>
                            </a:solidFill>
                            <a:latin typeface="Cambria Math" panose="02040503050406030204" pitchFamily="18" charset="0"/>
                            <a:ea typeface="Calibri" panose="020F0502020204030204" pitchFamily="34" charset="0"/>
                          </a:rPr>
                        </m:ctrlPr>
                      </m:funcPr>
                      <m:fName>
                        <m:sSup>
                          <m:sSupPr>
                            <m:ctrlPr>
                              <a:rPr lang="en-US" sz="3800" i="1">
                                <a:solidFill>
                                  <a:prstClr val="black"/>
                                </a:solidFill>
                                <a:latin typeface="Cambria Math" panose="02040503050406030204" pitchFamily="18" charset="0"/>
                                <a:ea typeface="Calibri" panose="020F0502020204030204" pitchFamily="34" charset="0"/>
                              </a:rPr>
                            </m:ctrlPr>
                          </m:sSupPr>
                          <m:e>
                            <m:r>
                              <m:rPr>
                                <m:sty m:val="p"/>
                              </m:rPr>
                              <a:rPr lang="fr-FR" sz="3800">
                                <a:solidFill>
                                  <a:prstClr val="black"/>
                                </a:solidFill>
                                <a:latin typeface="Cambria Math" panose="02040503050406030204" pitchFamily="18" charset="0"/>
                                <a:ea typeface="Calibri" panose="020F0502020204030204" pitchFamily="34" charset="0"/>
                              </a:rPr>
                              <m:t>cos</m:t>
                            </m:r>
                          </m:e>
                          <m:sup>
                            <m:r>
                              <a:rPr lang="fr-FR" sz="3800">
                                <a:solidFill>
                                  <a:prstClr val="black"/>
                                </a:solidFill>
                                <a:latin typeface="Cambria Math" panose="02040503050406030204" pitchFamily="18" charset="0"/>
                                <a:ea typeface="Calibri" panose="020F0502020204030204" pitchFamily="34" charset="0"/>
                              </a:rPr>
                              <m:t>2</m:t>
                            </m:r>
                          </m:sup>
                        </m:sSup>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r>
                      <a:rPr lang="fr-FR" sz="3800">
                        <a:solidFill>
                          <a:prstClr val="black"/>
                        </a:solidFill>
                        <a:latin typeface="Cambria Math" panose="02040503050406030204" pitchFamily="18" charset="0"/>
                        <a:ea typeface="Calibri" panose="020F0502020204030204" pitchFamily="34" charset="0"/>
                      </a:rPr>
                      <m:t>1</m:t>
                    </m:r>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suy ra :</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990600" y="5829300"/>
                <a:ext cx="15849600" cy="1158907"/>
              </a:xfrm>
              <a:prstGeom prst="rect">
                <a:avLst/>
              </a:prstGeom>
              <a:blipFill>
                <a:blip r:embed="rId4"/>
                <a:stretch>
                  <a:fillRect b="-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4972247" y="2705100"/>
                <a:ext cx="8343503" cy="1282339"/>
              </a:xfrm>
              <a:prstGeom prst="rect">
                <a:avLst/>
              </a:prstGeom>
            </p:spPr>
            <p:txBody>
              <a:bodyPr wrap="none">
                <a:spAutoFit/>
              </a:bodyPr>
              <a:lstStyle/>
              <a:p>
                <a14:m>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sin</m:t>
                        </m:r>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1</m:t>
                        </m:r>
                        <m:r>
                          <a:rPr lang="fr-FR" sz="3800" i="1">
                            <a:solidFill>
                              <a:prstClr val="black"/>
                            </a:solidFill>
                            <a:latin typeface="Cambria Math" panose="02040503050406030204" pitchFamily="18" charset="0"/>
                            <a:ea typeface="Calibri" panose="020F0502020204030204" pitchFamily="34" charset="0"/>
                          </a:rPr>
                          <m:t>−</m:t>
                        </m:r>
                        <m:func>
                          <m:funcPr>
                            <m:ctrlPr>
                              <a:rPr lang="en-US" sz="3800" i="1">
                                <a:solidFill>
                                  <a:prstClr val="black"/>
                                </a:solidFill>
                                <a:latin typeface="Cambria Math" panose="02040503050406030204" pitchFamily="18" charset="0"/>
                                <a:ea typeface="Calibri" panose="020F0502020204030204" pitchFamily="34" charset="0"/>
                              </a:rPr>
                            </m:ctrlPr>
                          </m:funcPr>
                          <m:fName>
                            <m:sSup>
                              <m:sSupPr>
                                <m:ctrlPr>
                                  <a:rPr lang="en-US" sz="3800" i="1">
                                    <a:solidFill>
                                      <a:prstClr val="black"/>
                                    </a:solidFill>
                                    <a:latin typeface="Cambria Math" panose="02040503050406030204" pitchFamily="18" charset="0"/>
                                    <a:ea typeface="Calibri" panose="020F0502020204030204" pitchFamily="34" charset="0"/>
                                  </a:rPr>
                                </m:ctrlPr>
                              </m:sSupPr>
                              <m:e>
                                <m:r>
                                  <m:rPr>
                                    <m:sty m:val="p"/>
                                  </m:rPr>
                                  <a:rPr lang="fr-FR" sz="3800">
                                    <a:solidFill>
                                      <a:prstClr val="black"/>
                                    </a:solidFill>
                                    <a:latin typeface="Cambria Math" panose="02040503050406030204" pitchFamily="18" charset="0"/>
                                    <a:ea typeface="Calibri" panose="020F0502020204030204" pitchFamily="34" charset="0"/>
                                  </a:rPr>
                                  <m:t>cos</m:t>
                                </m:r>
                              </m:e>
                              <m:sup>
                                <m:r>
                                  <a:rPr lang="fr-FR" sz="3800">
                                    <a:solidFill>
                                      <a:prstClr val="black"/>
                                    </a:solidFill>
                                    <a:latin typeface="Cambria Math" panose="02040503050406030204" pitchFamily="18" charset="0"/>
                                    <a:ea typeface="Calibri" panose="020F0502020204030204" pitchFamily="34" charset="0"/>
                                  </a:rPr>
                                  <m:t>2</m:t>
                                </m:r>
                              </m:sup>
                            </m:sSup>
                          </m:fName>
                          <m:e>
                            <m:r>
                              <m:rPr>
                                <m:sty m:val="p"/>
                              </m:rPr>
                              <a:rPr lang="fr-FR" sz="3800">
                                <a:solidFill>
                                  <a:prstClr val="black"/>
                                </a:solidFill>
                                <a:latin typeface="Cambria Math" panose="02040503050406030204" pitchFamily="18" charset="0"/>
                                <a:ea typeface="Calibri" panose="020F0502020204030204" pitchFamily="34" charset="0"/>
                              </a:rPr>
                              <m:t>α</m:t>
                            </m:r>
                          </m:e>
                        </m:func>
                      </m:e>
                    </m:rad>
                    <m:r>
                      <a:rPr lang="fr-FR" sz="3800">
                        <a:solidFill>
                          <a:prstClr val="black"/>
                        </a:solidFill>
                        <a:latin typeface="Cambria Math" panose="02040503050406030204" pitchFamily="18" charset="0"/>
                        <a:ea typeface="Calibri" panose="020F0502020204030204" pitchFamily="34" charset="0"/>
                      </a:rPr>
                      <m:t>=</m:t>
                    </m:r>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1</m:t>
                        </m:r>
                        <m:r>
                          <a:rPr lang="fr-FR" sz="3800" i="1">
                            <a:solidFill>
                              <a:prstClr val="black"/>
                            </a:solidFill>
                            <a:latin typeface="Cambria Math" panose="02040503050406030204" pitchFamily="18" charset="0"/>
                            <a:ea typeface="Calibri" panose="020F0502020204030204" pitchFamily="34" charset="0"/>
                          </a:rPr>
                          <m:t>−</m:t>
                        </m:r>
                        <m:sSup>
                          <m:sSupPr>
                            <m:ctrlPr>
                              <a:rPr lang="en-US" sz="3800" i="1">
                                <a:solidFill>
                                  <a:prstClr val="black"/>
                                </a:solidFill>
                                <a:latin typeface="Cambria Math" panose="02040503050406030204" pitchFamily="18" charset="0"/>
                                <a:ea typeface="Calibri" panose="020F0502020204030204" pitchFamily="34" charset="0"/>
                              </a:rPr>
                            </m:ctrlPr>
                          </m:sSupPr>
                          <m:e>
                            <m:d>
                              <m:dPr>
                                <m:ctrlPr>
                                  <a:rPr lang="en-US" sz="3800" i="1">
                                    <a:solidFill>
                                      <a:prstClr val="black"/>
                                    </a:solidFill>
                                    <a:latin typeface="Cambria Math" panose="02040503050406030204" pitchFamily="18" charset="0"/>
                                    <a:ea typeface="Calibri" panose="020F0502020204030204" pitchFamily="34" charset="0"/>
                                  </a:rPr>
                                </m:ctrlPr>
                              </m:dPr>
                              <m:e>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1</m:t>
                                    </m:r>
                                  </m:num>
                                  <m:den>
                                    <m:r>
                                      <a:rPr lang="fr-FR" sz="3800">
                                        <a:solidFill>
                                          <a:prstClr val="black"/>
                                        </a:solidFill>
                                        <a:latin typeface="Cambria Math" panose="02040503050406030204" pitchFamily="18" charset="0"/>
                                        <a:ea typeface="Calibri" panose="020F0502020204030204" pitchFamily="34" charset="0"/>
                                      </a:rPr>
                                      <m:t>5</m:t>
                                    </m:r>
                                  </m:den>
                                </m:f>
                              </m:e>
                            </m:d>
                          </m:e>
                          <m:sup>
                            <m:r>
                              <a:rPr lang="fr-FR" sz="3800">
                                <a:solidFill>
                                  <a:prstClr val="black"/>
                                </a:solidFill>
                                <a:latin typeface="Cambria Math" panose="02040503050406030204" pitchFamily="18" charset="0"/>
                                <a:ea typeface="Calibri" panose="020F0502020204030204" pitchFamily="34" charset="0"/>
                              </a:rPr>
                              <m:t>2</m:t>
                            </m:r>
                          </m:sup>
                        </m:sSup>
                      </m:e>
                    </m:rad>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2</m:t>
                        </m:r>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6</m:t>
                            </m:r>
                          </m:e>
                        </m:rad>
                      </m:num>
                      <m:den>
                        <m:r>
                          <a:rPr lang="fr-FR" sz="3800">
                            <a:solidFill>
                              <a:prstClr val="black"/>
                            </a:solidFill>
                            <a:latin typeface="Cambria Math" panose="02040503050406030204" pitchFamily="18" charset="0"/>
                            <a:ea typeface="Calibri" panose="020F0502020204030204" pitchFamily="34" charset="0"/>
                          </a:rPr>
                          <m:t>5</m:t>
                        </m:r>
                      </m:den>
                    </m:f>
                  </m:oMath>
                </a14:m>
                <a:r>
                  <a:rPr lang="en-US"/>
                  <a:t> </a:t>
                </a:r>
              </a:p>
            </p:txBody>
          </p:sp>
        </mc:Choice>
        <mc:Fallback xmlns="">
          <p:sp>
            <p:nvSpPr>
              <p:cNvPr id="4" name="Rectangle 3"/>
              <p:cNvSpPr>
                <a:spLocks noRot="1" noChangeAspect="1" noMove="1" noResize="1" noEditPoints="1" noAdjustHandles="1" noChangeArrowheads="1" noChangeShapeType="1" noTextEdit="1"/>
              </p:cNvSpPr>
              <p:nvPr/>
            </p:nvSpPr>
            <p:spPr>
              <a:xfrm>
                <a:off x="4972247" y="2705100"/>
                <a:ext cx="8343503" cy="1282339"/>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1828800" y="3467100"/>
                <a:ext cx="12877800" cy="2173224"/>
              </a:xfrm>
              <a:prstGeom prst="rect">
                <a:avLst/>
              </a:prstGeom>
            </p:spPr>
            <p:txBody>
              <a:bodyPr wrap="square">
                <a:spAutoFit/>
              </a:bodyPr>
              <a:lstStyle/>
              <a:p>
                <a:pPr lvl="0" algn="just">
                  <a:lnSpc>
                    <a:spcPct val="150000"/>
                  </a:lnSpc>
                  <a:defRPr/>
                </a:pPr>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Do đó, </a:t>
                </a:r>
                <a14:m>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tan</m:t>
                        </m:r>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sin</m:t>
                            </m:r>
                          </m:fName>
                          <m:e>
                            <m:r>
                              <m:rPr>
                                <m:sty m:val="p"/>
                              </m:rPr>
                              <a:rPr lang="fr-FR" sz="3800">
                                <a:solidFill>
                                  <a:prstClr val="black"/>
                                </a:solidFill>
                                <a:latin typeface="Cambria Math" panose="02040503050406030204" pitchFamily="18" charset="0"/>
                                <a:ea typeface="Calibri" panose="020F0502020204030204" pitchFamily="34" charset="0"/>
                              </a:rPr>
                              <m:t>α</m:t>
                            </m:r>
                          </m:e>
                        </m:func>
                      </m:num>
                      <m:den>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cos</m:t>
                            </m:r>
                          </m:fName>
                          <m:e>
                            <m:r>
                              <m:rPr>
                                <m:sty m:val="p"/>
                              </m:rPr>
                              <a:rPr lang="fr-FR" sz="3800">
                                <a:solidFill>
                                  <a:prstClr val="black"/>
                                </a:solidFill>
                                <a:latin typeface="Cambria Math" panose="02040503050406030204" pitchFamily="18" charset="0"/>
                                <a:ea typeface="Calibri" panose="020F0502020204030204" pitchFamily="34" charset="0"/>
                              </a:rPr>
                              <m:t>α</m:t>
                            </m:r>
                          </m:e>
                        </m:func>
                      </m:den>
                    </m:f>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2</m:t>
                            </m:r>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6</m:t>
                                </m:r>
                              </m:e>
                            </m:rad>
                          </m:num>
                          <m:den>
                            <m:r>
                              <a:rPr lang="fr-FR" sz="3800">
                                <a:solidFill>
                                  <a:prstClr val="black"/>
                                </a:solidFill>
                                <a:latin typeface="Cambria Math" panose="02040503050406030204" pitchFamily="18" charset="0"/>
                                <a:ea typeface="Calibri" panose="020F0502020204030204" pitchFamily="34" charset="0"/>
                              </a:rPr>
                              <m:t>5</m:t>
                            </m:r>
                          </m:den>
                        </m:f>
                      </m:num>
                      <m:den>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1</m:t>
                            </m:r>
                          </m:num>
                          <m:den>
                            <m:r>
                              <a:rPr lang="fr-FR" sz="3800">
                                <a:solidFill>
                                  <a:prstClr val="black"/>
                                </a:solidFill>
                                <a:latin typeface="Cambria Math" panose="02040503050406030204" pitchFamily="18" charset="0"/>
                                <a:ea typeface="Calibri" panose="020F0502020204030204" pitchFamily="34" charset="0"/>
                              </a:rPr>
                              <m:t>5</m:t>
                            </m:r>
                          </m:den>
                        </m:f>
                      </m:den>
                    </m:f>
                    <m:r>
                      <a:rPr lang="fr-FR" sz="3800">
                        <a:solidFill>
                          <a:prstClr val="black"/>
                        </a:solidFill>
                        <a:latin typeface="Cambria Math" panose="02040503050406030204" pitchFamily="18" charset="0"/>
                        <a:ea typeface="Calibri" panose="020F0502020204030204" pitchFamily="34" charset="0"/>
                      </a:rPr>
                      <m:t>=</m:t>
                    </m:r>
                    <m:r>
                      <a:rPr lang="fr-FR" sz="3800">
                        <a:solidFill>
                          <a:prstClr val="black"/>
                        </a:solidFill>
                        <a:latin typeface="Cambria Math" panose="02040503050406030204" pitchFamily="18" charset="0"/>
                        <a:ea typeface="Calibri" panose="020F0502020204030204" pitchFamily="34" charset="0"/>
                      </a:rPr>
                      <m:t>2</m:t>
                    </m:r>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6</m:t>
                        </m:r>
                      </m:e>
                    </m:rad>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cot</m:t>
                        </m:r>
                      </m:fName>
                      <m:e>
                        <m:r>
                          <m:rPr>
                            <m:sty m:val="p"/>
                          </m:rPr>
                          <a:rPr lang="fr-FR" sz="3800">
                            <a:solidFill>
                              <a:prstClr val="black"/>
                            </a:solidFill>
                            <a:latin typeface="Cambria Math" panose="02040503050406030204" pitchFamily="18" charset="0"/>
                            <a:ea typeface="Calibri" panose="020F0502020204030204" pitchFamily="34" charset="0"/>
                          </a:rPr>
                          <m:t>α</m:t>
                        </m:r>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1</m:t>
                            </m:r>
                          </m:num>
                          <m:den>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tan</m:t>
                                </m:r>
                              </m:fName>
                              <m:e>
                                <m:r>
                                  <m:rPr>
                                    <m:sty m:val="p"/>
                                  </m:rPr>
                                  <a:rPr lang="fr-FR" sz="3800">
                                    <a:solidFill>
                                      <a:prstClr val="black"/>
                                    </a:solidFill>
                                    <a:latin typeface="Cambria Math" panose="02040503050406030204" pitchFamily="18" charset="0"/>
                                    <a:ea typeface="Calibri" panose="020F0502020204030204" pitchFamily="34" charset="0"/>
                                  </a:rPr>
                                  <m:t>α</m:t>
                                </m:r>
                              </m:e>
                            </m:func>
                          </m:den>
                        </m:f>
                      </m:e>
                    </m:func>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1</m:t>
                        </m:r>
                      </m:num>
                      <m:den>
                        <m:r>
                          <a:rPr lang="fr-FR" sz="3800">
                            <a:solidFill>
                              <a:prstClr val="black"/>
                            </a:solidFill>
                            <a:latin typeface="Cambria Math" panose="02040503050406030204" pitchFamily="18" charset="0"/>
                            <a:ea typeface="Calibri" panose="020F0502020204030204" pitchFamily="34" charset="0"/>
                          </a:rPr>
                          <m:t>2</m:t>
                        </m:r>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6</m:t>
                            </m:r>
                          </m:e>
                        </m:rad>
                      </m:den>
                    </m:f>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6</m:t>
                            </m:r>
                          </m:e>
                        </m:rad>
                      </m:num>
                      <m:den>
                        <m:r>
                          <a:rPr lang="fr-FR" sz="3800">
                            <a:solidFill>
                              <a:prstClr val="black"/>
                            </a:solidFill>
                            <a:latin typeface="Cambria Math" panose="02040503050406030204" pitchFamily="18" charset="0"/>
                            <a:ea typeface="Calibri" panose="020F0502020204030204" pitchFamily="34" charset="0"/>
                          </a:rPr>
                          <m:t>12</m:t>
                        </m:r>
                      </m:den>
                    </m:f>
                  </m:oMath>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828800" y="3467100"/>
                <a:ext cx="12877800" cy="2173224"/>
              </a:xfrm>
              <a:prstGeom prst="rect">
                <a:avLst/>
              </a:prstGeom>
              <a:blipFill>
                <a:blip r:embed="rId6"/>
                <a:stretch>
                  <a:fillRect l="-15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1828800" y="7962900"/>
                <a:ext cx="14504857" cy="2178481"/>
              </a:xfrm>
              <a:prstGeom prst="rect">
                <a:avLst/>
              </a:prstGeom>
            </p:spPr>
            <p:txBody>
              <a:bodyPr wrap="square">
                <a:spAutoFit/>
              </a:bodyPr>
              <a:lstStyle/>
              <a:p>
                <a:pPr lvl="0" algn="just">
                  <a:lnSpc>
                    <a:spcPct val="150000"/>
                  </a:lnSpc>
                  <a:defRPr/>
                </a:pPr>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Do đó, </a:t>
                </a:r>
                <a14:m>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tan</m:t>
                        </m:r>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sin</m:t>
                            </m:r>
                          </m:fName>
                          <m:e>
                            <m:r>
                              <m:rPr>
                                <m:sty m:val="p"/>
                              </m:rPr>
                              <a:rPr lang="fr-FR" sz="3800">
                                <a:solidFill>
                                  <a:prstClr val="black"/>
                                </a:solidFill>
                                <a:latin typeface="Cambria Math" panose="02040503050406030204" pitchFamily="18" charset="0"/>
                                <a:ea typeface="Calibri" panose="020F0502020204030204" pitchFamily="34" charset="0"/>
                              </a:rPr>
                              <m:t>α</m:t>
                            </m:r>
                          </m:e>
                        </m:func>
                      </m:num>
                      <m:den>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cos</m:t>
                            </m:r>
                          </m:fName>
                          <m:e>
                            <m:r>
                              <m:rPr>
                                <m:sty m:val="p"/>
                              </m:rPr>
                              <a:rPr lang="fr-FR" sz="3800">
                                <a:solidFill>
                                  <a:prstClr val="black"/>
                                </a:solidFill>
                                <a:latin typeface="Cambria Math" panose="02040503050406030204" pitchFamily="18" charset="0"/>
                                <a:ea typeface="Calibri" panose="020F0502020204030204" pitchFamily="34" charset="0"/>
                              </a:rPr>
                              <m:t>α</m:t>
                            </m:r>
                          </m:e>
                        </m:func>
                      </m:den>
                    </m:f>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2</m:t>
                            </m:r>
                          </m:num>
                          <m:den>
                            <m:r>
                              <a:rPr lang="fr-FR" sz="3800">
                                <a:solidFill>
                                  <a:prstClr val="black"/>
                                </a:solidFill>
                                <a:latin typeface="Cambria Math" panose="02040503050406030204" pitchFamily="18" charset="0"/>
                                <a:ea typeface="Calibri" panose="020F0502020204030204" pitchFamily="34" charset="0"/>
                              </a:rPr>
                              <m:t>3</m:t>
                            </m:r>
                          </m:den>
                        </m:f>
                      </m:num>
                      <m:den>
                        <m:r>
                          <a:rPr lang="fr-FR" sz="3800" i="1">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5</m:t>
                                </m:r>
                              </m:e>
                            </m:rad>
                          </m:num>
                          <m:den>
                            <m:r>
                              <a:rPr lang="fr-FR" sz="3800">
                                <a:solidFill>
                                  <a:prstClr val="black"/>
                                </a:solidFill>
                                <a:latin typeface="Cambria Math" panose="02040503050406030204" pitchFamily="18" charset="0"/>
                                <a:ea typeface="Calibri" panose="020F0502020204030204" pitchFamily="34" charset="0"/>
                              </a:rPr>
                              <m:t>3</m:t>
                            </m:r>
                          </m:den>
                        </m:f>
                      </m:den>
                    </m:f>
                    <m:r>
                      <a:rPr lang="fr-FR" sz="3800">
                        <a:solidFill>
                          <a:prstClr val="black"/>
                        </a:solidFill>
                        <a:latin typeface="Cambria Math" panose="02040503050406030204" pitchFamily="18" charset="0"/>
                        <a:ea typeface="Calibri" panose="020F0502020204030204" pitchFamily="34" charset="0"/>
                      </a:rPr>
                      <m:t>=</m:t>
                    </m:r>
                    <m:r>
                      <a:rPr lang="fr-FR" sz="3800" i="1">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2</m:t>
                        </m:r>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5</m:t>
                            </m:r>
                          </m:e>
                        </m:rad>
                      </m:num>
                      <m:den>
                        <m:r>
                          <a:rPr lang="fr-FR" sz="3800">
                            <a:solidFill>
                              <a:prstClr val="black"/>
                            </a:solidFill>
                            <a:latin typeface="Cambria Math" panose="02040503050406030204" pitchFamily="18" charset="0"/>
                            <a:ea typeface="Calibri" panose="020F0502020204030204" pitchFamily="34" charset="0"/>
                          </a:rPr>
                          <m:t>5</m:t>
                        </m:r>
                      </m:den>
                    </m:f>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cot</m:t>
                        </m:r>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1</m:t>
                        </m:r>
                      </m:num>
                      <m:den>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tan</m:t>
                            </m:r>
                          </m:fName>
                          <m:e>
                            <m:r>
                              <m:rPr>
                                <m:sty m:val="p"/>
                              </m:rPr>
                              <a:rPr lang="fr-FR" sz="3800">
                                <a:solidFill>
                                  <a:prstClr val="black"/>
                                </a:solidFill>
                                <a:latin typeface="Cambria Math" panose="02040503050406030204" pitchFamily="18" charset="0"/>
                                <a:ea typeface="Calibri" panose="020F0502020204030204" pitchFamily="34" charset="0"/>
                              </a:rPr>
                              <m:t>α</m:t>
                            </m:r>
                          </m:e>
                        </m:func>
                      </m:den>
                    </m:f>
                    <m:r>
                      <a:rPr lang="fr-FR" sz="3800">
                        <a:solidFill>
                          <a:prstClr val="black"/>
                        </a:solidFill>
                        <a:latin typeface="Cambria Math" panose="02040503050406030204" pitchFamily="18" charset="0"/>
                        <a:ea typeface="Calibri" panose="020F0502020204030204" pitchFamily="34" charset="0"/>
                      </a:rPr>
                      <m:t>=</m:t>
                    </m:r>
                    <m:r>
                      <a:rPr lang="fr-FR" sz="3800" i="1">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5</m:t>
                            </m:r>
                          </m:e>
                        </m:rad>
                      </m:num>
                      <m:den>
                        <m:r>
                          <a:rPr lang="fr-FR" sz="3800">
                            <a:solidFill>
                              <a:prstClr val="black"/>
                            </a:solidFill>
                            <a:latin typeface="Cambria Math" panose="02040503050406030204" pitchFamily="18" charset="0"/>
                            <a:ea typeface="Calibri" panose="020F0502020204030204" pitchFamily="34" charset="0"/>
                          </a:rPr>
                          <m:t>2</m:t>
                        </m:r>
                      </m:den>
                    </m:f>
                  </m:oMath>
                </a14:m>
                <a:endParaRPr lang="en-US"/>
              </a:p>
            </p:txBody>
          </p:sp>
        </mc:Choice>
        <mc:Fallback xmlns="">
          <p:sp>
            <p:nvSpPr>
              <p:cNvPr id="6" name="Rectangle 5"/>
              <p:cNvSpPr>
                <a:spLocks noRot="1" noChangeAspect="1" noMove="1" noResize="1" noEditPoints="1" noAdjustHandles="1" noChangeArrowheads="1" noChangeShapeType="1" noTextEdit="1"/>
              </p:cNvSpPr>
              <p:nvPr/>
            </p:nvSpPr>
            <p:spPr>
              <a:xfrm>
                <a:off x="1828800" y="7962900"/>
                <a:ext cx="14504857" cy="2178481"/>
              </a:xfrm>
              <a:prstGeom prst="rect">
                <a:avLst/>
              </a:prstGeom>
              <a:blipFill>
                <a:blip r:embed="rId7"/>
                <a:stretch>
                  <a:fillRect l="-13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4891039" y="6515100"/>
                <a:ext cx="9013621" cy="1877373"/>
              </a:xfrm>
              <a:prstGeom prst="rect">
                <a:avLst/>
              </a:prstGeom>
            </p:spPr>
            <p:txBody>
              <a:bodyPr wrap="none">
                <a:spAutoFit/>
              </a:bodyPr>
              <a:lstStyle/>
              <a:p>
                <a:pPr lvl="0" algn="ctr">
                  <a:lnSpc>
                    <a:spcPct val="150000"/>
                  </a:lnSpc>
                  <a:defRPr/>
                </a:pPr>
                <a14:m>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cos</m:t>
                        </m:r>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1</m:t>
                        </m:r>
                        <m:r>
                          <a:rPr lang="fr-FR" sz="3800" i="1">
                            <a:solidFill>
                              <a:prstClr val="black"/>
                            </a:solidFill>
                            <a:latin typeface="Cambria Math" panose="02040503050406030204" pitchFamily="18" charset="0"/>
                            <a:ea typeface="Calibri" panose="020F0502020204030204" pitchFamily="34" charset="0"/>
                          </a:rPr>
                          <m:t>−</m:t>
                        </m:r>
                        <m:func>
                          <m:funcPr>
                            <m:ctrlPr>
                              <a:rPr lang="en-US" sz="3800" i="1">
                                <a:solidFill>
                                  <a:prstClr val="black"/>
                                </a:solidFill>
                                <a:latin typeface="Cambria Math" panose="02040503050406030204" pitchFamily="18" charset="0"/>
                                <a:ea typeface="Calibri" panose="020F0502020204030204" pitchFamily="34" charset="0"/>
                              </a:rPr>
                            </m:ctrlPr>
                          </m:funcPr>
                          <m:fName>
                            <m:sSup>
                              <m:sSupPr>
                                <m:ctrlPr>
                                  <a:rPr lang="en-US" sz="3800" i="1">
                                    <a:solidFill>
                                      <a:prstClr val="black"/>
                                    </a:solidFill>
                                    <a:latin typeface="Cambria Math" panose="02040503050406030204" pitchFamily="18" charset="0"/>
                                    <a:ea typeface="Calibri" panose="020F0502020204030204" pitchFamily="34" charset="0"/>
                                  </a:rPr>
                                </m:ctrlPr>
                              </m:sSupPr>
                              <m:e>
                                <m:r>
                                  <m:rPr>
                                    <m:sty m:val="p"/>
                                  </m:rPr>
                                  <a:rPr lang="fr-FR" sz="3800">
                                    <a:solidFill>
                                      <a:prstClr val="black"/>
                                    </a:solidFill>
                                    <a:latin typeface="Cambria Math" panose="02040503050406030204" pitchFamily="18" charset="0"/>
                                    <a:ea typeface="Calibri" panose="020F0502020204030204" pitchFamily="34" charset="0"/>
                                  </a:rPr>
                                  <m:t>sin</m:t>
                                </m:r>
                              </m:e>
                              <m:sup>
                                <m:r>
                                  <a:rPr lang="fr-FR" sz="3800">
                                    <a:solidFill>
                                      <a:prstClr val="black"/>
                                    </a:solidFill>
                                    <a:latin typeface="Cambria Math" panose="02040503050406030204" pitchFamily="18" charset="0"/>
                                    <a:ea typeface="Calibri" panose="020F0502020204030204" pitchFamily="34" charset="0"/>
                                  </a:rPr>
                                  <m:t>2</m:t>
                                </m:r>
                              </m:sup>
                            </m:sSup>
                          </m:fName>
                          <m:e>
                            <m:r>
                              <m:rPr>
                                <m:sty m:val="p"/>
                              </m:rPr>
                              <a:rPr lang="fr-FR" sz="3800">
                                <a:solidFill>
                                  <a:prstClr val="black"/>
                                </a:solidFill>
                                <a:latin typeface="Cambria Math" panose="02040503050406030204" pitchFamily="18" charset="0"/>
                                <a:ea typeface="Calibri" panose="020F0502020204030204" pitchFamily="34" charset="0"/>
                              </a:rPr>
                              <m:t>α</m:t>
                            </m:r>
                          </m:e>
                        </m:func>
                      </m:e>
                    </m:rad>
                    <m:r>
                      <a:rPr lang="fr-FR" sz="3800">
                        <a:solidFill>
                          <a:prstClr val="black"/>
                        </a:solidFill>
                        <a:latin typeface="Cambria Math" panose="02040503050406030204" pitchFamily="18" charset="0"/>
                        <a:ea typeface="Calibri" panose="020F0502020204030204" pitchFamily="34" charset="0"/>
                      </a:rPr>
                      <m:t>=</m:t>
                    </m:r>
                    <m:r>
                      <a:rPr lang="fr-FR" sz="3800" i="1">
                        <a:solidFill>
                          <a:prstClr val="black"/>
                        </a:solidFill>
                        <a:latin typeface="Cambria Math" panose="02040503050406030204" pitchFamily="18" charset="0"/>
                        <a:ea typeface="Calibri" panose="020F0502020204030204" pitchFamily="34" charset="0"/>
                      </a:rPr>
                      <m:t>−</m:t>
                    </m:r>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1</m:t>
                        </m:r>
                        <m:r>
                          <a:rPr lang="fr-FR" sz="3800" i="1">
                            <a:solidFill>
                              <a:prstClr val="black"/>
                            </a:solidFill>
                            <a:latin typeface="Cambria Math" panose="02040503050406030204" pitchFamily="18" charset="0"/>
                            <a:ea typeface="Calibri" panose="020F0502020204030204" pitchFamily="34" charset="0"/>
                          </a:rPr>
                          <m:t>−</m:t>
                        </m:r>
                        <m:sSup>
                          <m:sSupPr>
                            <m:ctrlPr>
                              <a:rPr lang="en-US" sz="3800" i="1">
                                <a:solidFill>
                                  <a:prstClr val="black"/>
                                </a:solidFill>
                                <a:latin typeface="Cambria Math" panose="02040503050406030204" pitchFamily="18" charset="0"/>
                                <a:ea typeface="Calibri" panose="020F0502020204030204" pitchFamily="34" charset="0"/>
                              </a:rPr>
                            </m:ctrlPr>
                          </m:sSupPr>
                          <m:e>
                            <m:d>
                              <m:dPr>
                                <m:ctrlPr>
                                  <a:rPr lang="en-US" sz="3800" i="1">
                                    <a:solidFill>
                                      <a:prstClr val="black"/>
                                    </a:solidFill>
                                    <a:latin typeface="Cambria Math" panose="02040503050406030204" pitchFamily="18" charset="0"/>
                                    <a:ea typeface="Calibri" panose="020F0502020204030204" pitchFamily="34" charset="0"/>
                                  </a:rPr>
                                </m:ctrlPr>
                              </m:dPr>
                              <m:e>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2</m:t>
                                    </m:r>
                                  </m:num>
                                  <m:den>
                                    <m:r>
                                      <a:rPr lang="fr-FR" sz="3800">
                                        <a:solidFill>
                                          <a:prstClr val="black"/>
                                        </a:solidFill>
                                        <a:latin typeface="Cambria Math" panose="02040503050406030204" pitchFamily="18" charset="0"/>
                                        <a:ea typeface="Calibri" panose="020F0502020204030204" pitchFamily="34" charset="0"/>
                                      </a:rPr>
                                      <m:t>3</m:t>
                                    </m:r>
                                  </m:den>
                                </m:f>
                              </m:e>
                            </m:d>
                          </m:e>
                          <m:sup>
                            <m:r>
                              <a:rPr lang="fr-FR" sz="3800">
                                <a:solidFill>
                                  <a:prstClr val="black"/>
                                </a:solidFill>
                                <a:latin typeface="Cambria Math" panose="02040503050406030204" pitchFamily="18" charset="0"/>
                                <a:ea typeface="Calibri" panose="020F0502020204030204" pitchFamily="34" charset="0"/>
                              </a:rPr>
                              <m:t>2</m:t>
                            </m:r>
                          </m:sup>
                        </m:sSup>
                      </m:e>
                    </m:rad>
                    <m:r>
                      <a:rPr lang="fr-FR" sz="3800">
                        <a:solidFill>
                          <a:prstClr val="black"/>
                        </a:solidFill>
                        <a:latin typeface="Cambria Math" panose="02040503050406030204" pitchFamily="18" charset="0"/>
                        <a:ea typeface="Calibri" panose="020F0502020204030204" pitchFamily="34" charset="0"/>
                      </a:rPr>
                      <m:t>=</m:t>
                    </m:r>
                    <m:r>
                      <a:rPr lang="fr-FR" sz="3800" i="1">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5</m:t>
                            </m:r>
                          </m:e>
                        </m:rad>
                      </m:num>
                      <m:den>
                        <m:r>
                          <a:rPr lang="fr-FR" sz="3800">
                            <a:solidFill>
                              <a:prstClr val="black"/>
                            </a:solidFill>
                            <a:latin typeface="Cambria Math" panose="02040503050406030204" pitchFamily="18" charset="0"/>
                            <a:ea typeface="Calibri" panose="020F0502020204030204" pitchFamily="34" charset="0"/>
                          </a:rPr>
                          <m:t>3</m:t>
                        </m:r>
                      </m:den>
                    </m:f>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4891039" y="6515100"/>
                <a:ext cx="9013621" cy="1877373"/>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906775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par>
                          <p:cTn id="25" fill="hold">
                            <p:stCondLst>
                              <p:cond delay="1000"/>
                            </p:stCondLst>
                            <p:childTnLst>
                              <p:par>
                                <p:cTn id="26" presetID="22" presetClass="entr" presetSubtype="4"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 grpId="0"/>
      <p:bldP spid="4" grpId="0"/>
      <p:bldP spid="5" grpId="0"/>
      <p:bldP spid="6" grpId="0"/>
      <p:bldP spid="7"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mc:AlternateContent xmlns:mc="http://schemas.openxmlformats.org/markup-compatibility/2006" xmlns:a14="http://schemas.microsoft.com/office/drawing/2010/main">
        <mc:Choice Requires="a14">
          <p:sp>
            <p:nvSpPr>
              <p:cNvPr id="18" name="Rectangle 17"/>
              <p:cNvSpPr/>
              <p:nvPr/>
            </p:nvSpPr>
            <p:spPr>
              <a:xfrm>
                <a:off x="1676400" y="1866900"/>
                <a:ext cx="16535400" cy="3967048"/>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 Ta có:</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Vì </a:t>
                </a:r>
                <a14:m>
                  <m:oMath xmlns:m="http://schemas.openxmlformats.org/officeDocument/2006/math">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π</m:t>
                    </m:r>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&lt;</m:t>
                    </m:r>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α</m:t>
                    </m:r>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&lt;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Pr>
                      <m:num>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3</m:t>
                        </m:r>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π</m:t>
                        </m:r>
                      </m:num>
                      <m:den>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2</m:t>
                        </m:r>
                      </m:den>
                    </m:f>
                  </m:oMath>
                </a14:m>
                <a:r>
                  <a:rPr kumimoji="0" lang="fr-FR"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uncPr>
                      <m:fNa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cos</m:t>
                        </m:r>
                      </m:fName>
                      <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α</m:t>
                        </m:r>
                      </m:e>
                    </m:func>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&lt;</m:t>
                    </m:r>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0</m:t>
                    </m:r>
                  </m:oMath>
                </a14:m>
                <a:r>
                  <a:rPr kumimoji="0" lang="fr-FR"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Mặt khác, từ </a:t>
                </a:r>
                <a14:m>
                  <m:oMath xmlns:m="http://schemas.openxmlformats.org/officeDocument/2006/math">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1</m:t>
                    </m:r>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uncPr>
                      <m:fName>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sSupPr>
                          <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tan</m:t>
                            </m:r>
                          </m:e>
                          <m:sup>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2</m:t>
                            </m:r>
                          </m:sup>
                        </m:sSup>
                      </m:fName>
                      <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α</m:t>
                        </m:r>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Pr>
                          <m:num>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1</m:t>
                            </m:r>
                          </m:num>
                          <m:den>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uncPr>
                              <m:fName>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sSupPr>
                                  <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cos</m:t>
                                    </m:r>
                                  </m:e>
                                  <m:sup>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2</m:t>
                                    </m:r>
                                  </m:sup>
                                </m:sSup>
                              </m:fName>
                              <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α</m:t>
                                </m:r>
                              </m:e>
                            </m:func>
                          </m:den>
                        </m:f>
                      </m:e>
                    </m:func>
                  </m:oMath>
                </a14:m>
                <a:r>
                  <a:rPr kumimoji="0" lang="fr-FR"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suy ra</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1676400" y="1866900"/>
                <a:ext cx="16535400" cy="3967048"/>
              </a:xfrm>
              <a:prstGeom prst="rect">
                <a:avLst/>
              </a:prstGeom>
              <a:blipFill>
                <a:blip r:embed="rId3"/>
                <a:stretch>
                  <a:fillRect l="-12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3806089" y="2415290"/>
                <a:ext cx="5414111" cy="143783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cot</m:t>
                          </m:r>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1</m:t>
                          </m:r>
                        </m:num>
                        <m:den>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tan</m:t>
                              </m:r>
                            </m:fName>
                            <m:e>
                              <m:r>
                                <m:rPr>
                                  <m:sty m:val="p"/>
                                </m:rPr>
                                <a:rPr lang="fr-FR" sz="3800">
                                  <a:solidFill>
                                    <a:prstClr val="black"/>
                                  </a:solidFill>
                                  <a:latin typeface="Cambria Math" panose="02040503050406030204" pitchFamily="18" charset="0"/>
                                  <a:ea typeface="Calibri" panose="020F0502020204030204" pitchFamily="34" charset="0"/>
                                </a:rPr>
                                <m:t>α</m:t>
                              </m:r>
                            </m:e>
                          </m:func>
                        </m:den>
                      </m:f>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1</m:t>
                          </m:r>
                        </m:num>
                        <m:den>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5</m:t>
                              </m:r>
                            </m:e>
                          </m:rad>
                        </m:den>
                      </m:f>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5</m:t>
                              </m:r>
                            </m:e>
                          </m:rad>
                        </m:num>
                        <m:den>
                          <m:r>
                            <a:rPr lang="fr-FR" sz="3800">
                              <a:solidFill>
                                <a:prstClr val="black"/>
                              </a:solidFill>
                              <a:latin typeface="Cambria Math" panose="02040503050406030204" pitchFamily="18" charset="0"/>
                              <a:ea typeface="Calibri" panose="020F0502020204030204" pitchFamily="34" charset="0"/>
                            </a:rPr>
                            <m:t>5</m:t>
                          </m:r>
                        </m:den>
                      </m:f>
                    </m:oMath>
                  </m:oMathPara>
                </a14:m>
                <a:endParaRPr lang="en-US"/>
              </a:p>
            </p:txBody>
          </p:sp>
        </mc:Choice>
        <mc:Fallback xmlns="">
          <p:sp>
            <p:nvSpPr>
              <p:cNvPr id="3" name="Rectangle 2"/>
              <p:cNvSpPr>
                <a:spLocks noRot="1" noChangeAspect="1" noMove="1" noResize="1" noEditPoints="1" noAdjustHandles="1" noChangeArrowheads="1" noChangeShapeType="1" noTextEdit="1"/>
              </p:cNvSpPr>
              <p:nvPr/>
            </p:nvSpPr>
            <p:spPr>
              <a:xfrm>
                <a:off x="3806089" y="2415290"/>
                <a:ext cx="5414111" cy="143783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3314700" y="5307562"/>
                <a:ext cx="12573000" cy="198791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cos</m:t>
                          </m:r>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r>
                        <a:rPr lang="fr-FR" sz="3800" i="1">
                          <a:solidFill>
                            <a:prstClr val="black"/>
                          </a:solidFill>
                          <a:latin typeface="Cambria Math" panose="02040503050406030204" pitchFamily="18" charset="0"/>
                          <a:ea typeface="Calibri" panose="020F0502020204030204" pitchFamily="34" charset="0"/>
                        </a:rPr>
                        <m:t>−</m:t>
                      </m:r>
                      <m:rad>
                        <m:radPr>
                          <m:degHide m:val="on"/>
                          <m:ctrlPr>
                            <a:rPr lang="en-US" sz="3800" i="1">
                              <a:solidFill>
                                <a:prstClr val="black"/>
                              </a:solidFill>
                              <a:latin typeface="Cambria Math" panose="02040503050406030204" pitchFamily="18" charset="0"/>
                              <a:ea typeface="Calibri" panose="020F0502020204030204" pitchFamily="34" charset="0"/>
                            </a:rPr>
                          </m:ctrlPr>
                        </m:radPr>
                        <m:deg/>
                        <m:e>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1</m:t>
                              </m:r>
                            </m:num>
                            <m:den>
                              <m:r>
                                <a:rPr lang="fr-FR" sz="3800">
                                  <a:solidFill>
                                    <a:prstClr val="black"/>
                                  </a:solidFill>
                                  <a:latin typeface="Cambria Math" panose="02040503050406030204" pitchFamily="18" charset="0"/>
                                  <a:ea typeface="Calibri" panose="020F0502020204030204" pitchFamily="34" charset="0"/>
                                </a:rPr>
                                <m:t>1</m:t>
                              </m:r>
                              <m:r>
                                <a:rPr lang="fr-FR" sz="3800">
                                  <a:solidFill>
                                    <a:prstClr val="black"/>
                                  </a:solidFill>
                                  <a:latin typeface="Cambria Math" panose="02040503050406030204" pitchFamily="18" charset="0"/>
                                  <a:ea typeface="Calibri" panose="020F0502020204030204" pitchFamily="34" charset="0"/>
                                </a:rPr>
                                <m:t>+</m:t>
                              </m:r>
                              <m:func>
                                <m:funcPr>
                                  <m:ctrlPr>
                                    <a:rPr lang="en-US" sz="3800" i="1">
                                      <a:solidFill>
                                        <a:prstClr val="black"/>
                                      </a:solidFill>
                                      <a:latin typeface="Cambria Math" panose="02040503050406030204" pitchFamily="18" charset="0"/>
                                      <a:ea typeface="Calibri" panose="020F0502020204030204" pitchFamily="34" charset="0"/>
                                    </a:rPr>
                                  </m:ctrlPr>
                                </m:funcPr>
                                <m:fName>
                                  <m:sSup>
                                    <m:sSupPr>
                                      <m:ctrlPr>
                                        <a:rPr lang="en-US" sz="3800" i="1">
                                          <a:solidFill>
                                            <a:prstClr val="black"/>
                                          </a:solidFill>
                                          <a:latin typeface="Cambria Math" panose="02040503050406030204" pitchFamily="18" charset="0"/>
                                          <a:ea typeface="Calibri" panose="020F0502020204030204" pitchFamily="34" charset="0"/>
                                        </a:rPr>
                                      </m:ctrlPr>
                                    </m:sSupPr>
                                    <m:e>
                                      <m:r>
                                        <m:rPr>
                                          <m:sty m:val="p"/>
                                        </m:rPr>
                                        <a:rPr lang="fr-FR" sz="3800">
                                          <a:solidFill>
                                            <a:prstClr val="black"/>
                                          </a:solidFill>
                                          <a:latin typeface="Cambria Math" panose="02040503050406030204" pitchFamily="18" charset="0"/>
                                          <a:ea typeface="Calibri" panose="020F0502020204030204" pitchFamily="34" charset="0"/>
                                        </a:rPr>
                                        <m:t>tan</m:t>
                                      </m:r>
                                    </m:e>
                                    <m:sup>
                                      <m:r>
                                        <a:rPr lang="fr-FR" sz="3800">
                                          <a:solidFill>
                                            <a:prstClr val="black"/>
                                          </a:solidFill>
                                          <a:latin typeface="Cambria Math" panose="02040503050406030204" pitchFamily="18" charset="0"/>
                                          <a:ea typeface="Calibri" panose="020F0502020204030204" pitchFamily="34" charset="0"/>
                                        </a:rPr>
                                        <m:t>2</m:t>
                                      </m:r>
                                    </m:sup>
                                  </m:sSup>
                                </m:fName>
                                <m:e>
                                  <m:r>
                                    <m:rPr>
                                      <m:sty m:val="p"/>
                                    </m:rPr>
                                    <a:rPr lang="fr-FR" sz="3800">
                                      <a:solidFill>
                                        <a:prstClr val="black"/>
                                      </a:solidFill>
                                      <a:latin typeface="Cambria Math" panose="02040503050406030204" pitchFamily="18" charset="0"/>
                                      <a:ea typeface="Calibri" panose="020F0502020204030204" pitchFamily="34" charset="0"/>
                                    </a:rPr>
                                    <m:t>α</m:t>
                                  </m:r>
                                </m:e>
                              </m:func>
                            </m:den>
                          </m:f>
                        </m:e>
                      </m:rad>
                      <m:r>
                        <a:rPr lang="fr-FR" sz="3800">
                          <a:solidFill>
                            <a:prstClr val="black"/>
                          </a:solidFill>
                          <a:latin typeface="Cambria Math" panose="02040503050406030204" pitchFamily="18" charset="0"/>
                          <a:ea typeface="Calibri" panose="020F0502020204030204" pitchFamily="34" charset="0"/>
                        </a:rPr>
                        <m:t>=</m:t>
                      </m:r>
                      <m:r>
                        <a:rPr lang="fr-FR" sz="3800" i="1">
                          <a:solidFill>
                            <a:prstClr val="black"/>
                          </a:solidFill>
                          <a:latin typeface="Cambria Math" panose="02040503050406030204" pitchFamily="18" charset="0"/>
                          <a:ea typeface="Calibri" panose="020F0502020204030204" pitchFamily="34" charset="0"/>
                        </a:rPr>
                        <m:t>−</m:t>
                      </m:r>
                      <m:rad>
                        <m:radPr>
                          <m:degHide m:val="on"/>
                          <m:ctrlPr>
                            <a:rPr lang="en-US" sz="3800" i="1">
                              <a:solidFill>
                                <a:prstClr val="black"/>
                              </a:solidFill>
                              <a:latin typeface="Cambria Math" panose="02040503050406030204" pitchFamily="18" charset="0"/>
                              <a:ea typeface="Calibri" panose="020F0502020204030204" pitchFamily="34" charset="0"/>
                            </a:rPr>
                          </m:ctrlPr>
                        </m:radPr>
                        <m:deg/>
                        <m:e>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1</m:t>
                              </m:r>
                            </m:num>
                            <m:den>
                              <m:r>
                                <a:rPr lang="fr-FR" sz="3800">
                                  <a:solidFill>
                                    <a:prstClr val="black"/>
                                  </a:solidFill>
                                  <a:latin typeface="Cambria Math" panose="02040503050406030204" pitchFamily="18" charset="0"/>
                                  <a:ea typeface="Calibri" panose="020F0502020204030204" pitchFamily="34" charset="0"/>
                                </a:rPr>
                                <m:t>1</m:t>
                              </m:r>
                              <m:r>
                                <a:rPr lang="fr-FR" sz="3800">
                                  <a:solidFill>
                                    <a:prstClr val="black"/>
                                  </a:solidFill>
                                  <a:latin typeface="Cambria Math" panose="02040503050406030204" pitchFamily="18" charset="0"/>
                                  <a:ea typeface="Calibri" panose="020F0502020204030204" pitchFamily="34" charset="0"/>
                                </a:rPr>
                                <m:t>+</m:t>
                              </m:r>
                              <m:sSup>
                                <m:sSupPr>
                                  <m:ctrlPr>
                                    <a:rPr lang="en-US" sz="3800" i="1">
                                      <a:solidFill>
                                        <a:prstClr val="black"/>
                                      </a:solidFill>
                                      <a:latin typeface="Cambria Math" panose="02040503050406030204" pitchFamily="18" charset="0"/>
                                      <a:ea typeface="Calibri" panose="020F0502020204030204" pitchFamily="34" charset="0"/>
                                    </a:rPr>
                                  </m:ctrlPr>
                                </m:sSupPr>
                                <m:e>
                                  <m:d>
                                    <m:dPr>
                                      <m:ctrlPr>
                                        <a:rPr lang="en-US" sz="3800" i="1">
                                          <a:solidFill>
                                            <a:prstClr val="black"/>
                                          </a:solidFill>
                                          <a:latin typeface="Cambria Math" panose="02040503050406030204" pitchFamily="18" charset="0"/>
                                          <a:ea typeface="Calibri" panose="020F0502020204030204" pitchFamily="34" charset="0"/>
                                        </a:rPr>
                                      </m:ctrlPr>
                                    </m:dPr>
                                    <m:e>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5</m:t>
                                          </m:r>
                                        </m:e>
                                      </m:rad>
                                    </m:e>
                                  </m:d>
                                </m:e>
                                <m:sup>
                                  <m:r>
                                    <a:rPr lang="fr-FR" sz="3800">
                                      <a:solidFill>
                                        <a:prstClr val="black"/>
                                      </a:solidFill>
                                      <a:latin typeface="Cambria Math" panose="02040503050406030204" pitchFamily="18" charset="0"/>
                                      <a:ea typeface="Calibri" panose="020F0502020204030204" pitchFamily="34" charset="0"/>
                                    </a:rPr>
                                    <m:t>2</m:t>
                                  </m:r>
                                </m:sup>
                              </m:sSup>
                            </m:den>
                          </m:f>
                        </m:e>
                      </m:rad>
                      <m:r>
                        <a:rPr lang="fr-FR" sz="3800">
                          <a:solidFill>
                            <a:prstClr val="black"/>
                          </a:solidFill>
                          <a:latin typeface="Cambria Math" panose="02040503050406030204" pitchFamily="18" charset="0"/>
                          <a:ea typeface="Calibri" panose="020F0502020204030204" pitchFamily="34" charset="0"/>
                        </a:rPr>
                        <m:t>=</m:t>
                      </m:r>
                      <m:r>
                        <a:rPr lang="fr-FR" sz="3800" i="1">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6</m:t>
                              </m:r>
                            </m:e>
                          </m:rad>
                        </m:num>
                        <m:den>
                          <m:r>
                            <a:rPr lang="fr-FR" sz="3800">
                              <a:solidFill>
                                <a:prstClr val="black"/>
                              </a:solidFill>
                              <a:latin typeface="Cambria Math" panose="02040503050406030204" pitchFamily="18" charset="0"/>
                              <a:ea typeface="Calibri" panose="020F0502020204030204" pitchFamily="34" charset="0"/>
                            </a:rPr>
                            <m:t>6</m:t>
                          </m:r>
                        </m:den>
                      </m:f>
                    </m:oMath>
                  </m:oMathPara>
                </a14:m>
                <a:endParaRPr lang="en-US"/>
              </a:p>
            </p:txBody>
          </p:sp>
        </mc:Choice>
        <mc:Fallback xmlns="">
          <p:sp>
            <p:nvSpPr>
              <p:cNvPr id="4" name="Rectangle 3"/>
              <p:cNvSpPr>
                <a:spLocks noRot="1" noChangeAspect="1" noMove="1" noResize="1" noEditPoints="1" noAdjustHandles="1" noChangeArrowheads="1" noChangeShapeType="1" noTextEdit="1"/>
              </p:cNvSpPr>
              <p:nvPr/>
            </p:nvSpPr>
            <p:spPr>
              <a:xfrm>
                <a:off x="3314700" y="5307562"/>
                <a:ext cx="12573000" cy="198791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1752600" y="6641058"/>
                <a:ext cx="15925800" cy="2940420"/>
              </a:xfrm>
              <a:prstGeom prst="rect">
                <a:avLst/>
              </a:prstGeom>
            </p:spPr>
            <p:txBody>
              <a:bodyPr wrap="square">
                <a:spAutoFit/>
              </a:bodyPr>
              <a:lstStyle/>
              <a:p>
                <a:pPr lvl="0" algn="just">
                  <a:lnSpc>
                    <a:spcPct val="150000"/>
                  </a:lnSpc>
                  <a:defRPr/>
                </a:pPr>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Mà </a:t>
                </a:r>
              </a:p>
              <a:p>
                <a:pPr lvl="0" algn="just">
                  <a:lnSpc>
                    <a:spcPct val="150000"/>
                  </a:lnSpc>
                  <a:defRPr/>
                </a:pPr>
                <a14:m>
                  <m:oMathPara xmlns:m="http://schemas.openxmlformats.org/officeDocument/2006/math">
                    <m:oMathParaPr>
                      <m:jc m:val="centerGroup"/>
                    </m:oMathParaPr>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tan</m:t>
                          </m:r>
                        </m:fName>
                        <m:e>
                          <m:r>
                            <m:rPr>
                              <m:sty m:val="p"/>
                            </m:rPr>
                            <a:rPr lang="fr-FR" sz="3800">
                              <a:solidFill>
                                <a:prstClr val="black"/>
                              </a:solidFill>
                              <a:latin typeface="Cambria Math" panose="02040503050406030204" pitchFamily="18" charset="0"/>
                              <a:ea typeface="Calibri" panose="020F0502020204030204" pitchFamily="34" charset="0"/>
                            </a:rPr>
                            <m:t>α</m:t>
                          </m:r>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sin</m:t>
                                  </m:r>
                                </m:fName>
                                <m:e>
                                  <m:r>
                                    <m:rPr>
                                      <m:sty m:val="p"/>
                                    </m:rPr>
                                    <a:rPr lang="fr-FR" sz="3800">
                                      <a:solidFill>
                                        <a:prstClr val="black"/>
                                      </a:solidFill>
                                      <a:latin typeface="Cambria Math" panose="02040503050406030204" pitchFamily="18" charset="0"/>
                                      <a:ea typeface="Calibri" panose="020F0502020204030204" pitchFamily="34" charset="0"/>
                                    </a:rPr>
                                    <m:t>α</m:t>
                                  </m:r>
                                </m:e>
                              </m:func>
                            </m:num>
                            <m:den>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cos</m:t>
                                  </m:r>
                                </m:fName>
                                <m:e>
                                  <m:r>
                                    <m:rPr>
                                      <m:sty m:val="p"/>
                                    </m:rPr>
                                    <a:rPr lang="fr-FR" sz="3800">
                                      <a:solidFill>
                                        <a:prstClr val="black"/>
                                      </a:solidFill>
                                      <a:latin typeface="Cambria Math" panose="02040503050406030204" pitchFamily="18" charset="0"/>
                                      <a:ea typeface="Calibri" panose="020F0502020204030204" pitchFamily="34" charset="0"/>
                                    </a:rPr>
                                    <m:t>α</m:t>
                                  </m:r>
                                </m:e>
                              </m:func>
                            </m:den>
                          </m:f>
                        </m:e>
                      </m:func>
                      <m:r>
                        <a:rPr lang="fr-FR" sz="3800">
                          <a:solidFill>
                            <a:prstClr val="black"/>
                          </a:solidFill>
                          <a:latin typeface="Cambria Math" panose="02040503050406030204" pitchFamily="18" charset="0"/>
                          <a:ea typeface="Calibri" panose="020F0502020204030204" pitchFamily="34" charset="0"/>
                        </a:rPr>
                        <m:t>→</m:t>
                      </m:r>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sin</m:t>
                          </m:r>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tan</m:t>
                          </m:r>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cos</m:t>
                          </m:r>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5</m:t>
                          </m:r>
                        </m:e>
                      </m:rad>
                      <m:r>
                        <a:rPr lang="fr-FR" sz="3800">
                          <a:solidFill>
                            <a:prstClr val="black"/>
                          </a:solidFill>
                          <a:latin typeface="Cambria Math" panose="02040503050406030204" pitchFamily="18" charset="0"/>
                          <a:ea typeface="Calibri" panose="020F0502020204030204" pitchFamily="34" charset="0"/>
                        </a:rPr>
                        <m:t>.</m:t>
                      </m:r>
                      <m:d>
                        <m:dPr>
                          <m:ctrlPr>
                            <a:rPr lang="en-US" sz="3800" i="1">
                              <a:solidFill>
                                <a:prstClr val="black"/>
                              </a:solidFill>
                              <a:latin typeface="Cambria Math" panose="02040503050406030204" pitchFamily="18" charset="0"/>
                              <a:ea typeface="Calibri" panose="020F0502020204030204" pitchFamily="34" charset="0"/>
                            </a:rPr>
                          </m:ctrlPr>
                        </m:dPr>
                        <m:e>
                          <m:r>
                            <a:rPr lang="fr-FR" sz="3800" i="1">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6</m:t>
                                  </m:r>
                                </m:e>
                              </m:rad>
                            </m:num>
                            <m:den>
                              <m:r>
                                <a:rPr lang="fr-FR" sz="3800">
                                  <a:solidFill>
                                    <a:prstClr val="black"/>
                                  </a:solidFill>
                                  <a:latin typeface="Cambria Math" panose="02040503050406030204" pitchFamily="18" charset="0"/>
                                  <a:ea typeface="Calibri" panose="020F0502020204030204" pitchFamily="34" charset="0"/>
                                </a:rPr>
                                <m:t>6</m:t>
                              </m:r>
                            </m:den>
                          </m:f>
                        </m:e>
                      </m:d>
                      <m:r>
                        <a:rPr lang="fr-FR" sz="3800">
                          <a:solidFill>
                            <a:prstClr val="black"/>
                          </a:solidFill>
                          <a:latin typeface="Cambria Math" panose="02040503050406030204" pitchFamily="18" charset="0"/>
                          <a:ea typeface="Calibri" panose="020F0502020204030204" pitchFamily="34" charset="0"/>
                        </a:rPr>
                        <m:t>=</m:t>
                      </m:r>
                      <m:r>
                        <a:rPr lang="fr-FR" sz="3800" i="1">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30</m:t>
                              </m:r>
                            </m:e>
                          </m:rad>
                        </m:num>
                        <m:den>
                          <m:r>
                            <a:rPr lang="fr-FR" sz="3800">
                              <a:solidFill>
                                <a:prstClr val="black"/>
                              </a:solidFill>
                              <a:latin typeface="Cambria Math" panose="02040503050406030204" pitchFamily="18" charset="0"/>
                              <a:ea typeface="Calibri" panose="020F0502020204030204" pitchFamily="34" charset="0"/>
                            </a:rPr>
                            <m:t>6</m:t>
                          </m:r>
                        </m:den>
                      </m:f>
                    </m:oMath>
                  </m:oMathPara>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752600" y="6641058"/>
                <a:ext cx="15925800" cy="2940420"/>
              </a:xfrm>
              <a:prstGeom prst="rect">
                <a:avLst/>
              </a:prstGeom>
              <a:blipFill>
                <a:blip r:embed="rId6"/>
                <a:stretch>
                  <a:fillRect l="-1263"/>
                </a:stretch>
              </a:blipFill>
            </p:spPr>
            <p:txBody>
              <a:bodyPr/>
              <a:lstStyle/>
              <a:p>
                <a:r>
                  <a:rPr lang="en-US">
                    <a:noFill/>
                  </a:rPr>
                  <a:t> </a:t>
                </a:r>
              </a:p>
            </p:txBody>
          </p:sp>
        </mc:Fallback>
      </mc:AlternateContent>
      <p:sp>
        <p:nvSpPr>
          <p:cNvPr id="12" name="Oval Callout 11"/>
          <p:cNvSpPr/>
          <p:nvPr/>
        </p:nvSpPr>
        <p:spPr>
          <a:xfrm>
            <a:off x="8046534" y="998114"/>
            <a:ext cx="1585331" cy="86023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5595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par>
                          <p:cTn id="19" fill="hold">
                            <p:stCondLst>
                              <p:cond delay="1000"/>
                            </p:stCondLst>
                            <p:childTnLst>
                              <p:par>
                                <p:cTn id="20" presetID="14" presetClass="entr" presetSubtype="10"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 grpId="0"/>
      <p:bldP spid="4" grpId="0"/>
      <p:bldP spid="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p:sp>
        <p:nvSpPr>
          <p:cNvPr id="18" name="Rectangle 17"/>
          <p:cNvSpPr/>
          <p:nvPr/>
        </p:nvSpPr>
        <p:spPr>
          <a:xfrm>
            <a:off x="1066800" y="1485900"/>
            <a:ext cx="16535400" cy="1738296"/>
          </a:xfrm>
          <a:prstGeom prst="rect">
            <a:avLst/>
          </a:prstGeom>
        </p:spPr>
        <p:txBody>
          <a:bodyPr wrap="square">
            <a:spAutoFit/>
          </a:bodyPr>
          <a:lstStyle/>
          <a:p>
            <a:pPr lvl="0" algn="just">
              <a:lnSpc>
                <a:spcPct val="150000"/>
              </a:lnSpc>
              <a:defRPr/>
            </a:pP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defRPr/>
            </a:pPr>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d) Ta có :</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
        <p:nvSpPr>
          <p:cNvPr id="5" name="Oval Callout 4"/>
          <p:cNvSpPr/>
          <p:nvPr/>
        </p:nvSpPr>
        <p:spPr>
          <a:xfrm>
            <a:off x="8046534" y="998114"/>
            <a:ext cx="1585331" cy="86023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7" name="Rectangle 6"/>
              <p:cNvSpPr/>
              <p:nvPr/>
            </p:nvSpPr>
            <p:spPr>
              <a:xfrm>
                <a:off x="3111386" y="2190252"/>
                <a:ext cx="6223114" cy="182274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tan</m:t>
                          </m:r>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1</m:t>
                          </m:r>
                        </m:num>
                        <m:den>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cot</m:t>
                              </m:r>
                            </m:fName>
                            <m:e>
                              <m:r>
                                <m:rPr>
                                  <m:sty m:val="p"/>
                                </m:rPr>
                                <a:rPr lang="fr-FR" sz="3800">
                                  <a:solidFill>
                                    <a:prstClr val="black"/>
                                  </a:solidFill>
                                  <a:latin typeface="Cambria Math" panose="02040503050406030204" pitchFamily="18" charset="0"/>
                                  <a:ea typeface="Calibri" panose="020F0502020204030204" pitchFamily="34" charset="0"/>
                                </a:rPr>
                                <m:t>α</m:t>
                              </m:r>
                            </m:e>
                          </m:func>
                        </m:den>
                      </m:f>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1</m:t>
                          </m:r>
                        </m:num>
                        <m:den>
                          <m:r>
                            <a:rPr lang="fr-FR" sz="3800" i="1">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1</m:t>
                              </m:r>
                            </m:num>
                            <m:den>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2</m:t>
                                  </m:r>
                                </m:e>
                              </m:rad>
                            </m:den>
                          </m:f>
                        </m:den>
                      </m:f>
                      <m:r>
                        <a:rPr lang="fr-FR" sz="3800">
                          <a:solidFill>
                            <a:prstClr val="black"/>
                          </a:solidFill>
                          <a:latin typeface="Cambria Math" panose="02040503050406030204" pitchFamily="18" charset="0"/>
                          <a:ea typeface="Calibri" panose="020F0502020204030204" pitchFamily="34" charset="0"/>
                        </a:rPr>
                        <m:t>=</m:t>
                      </m:r>
                      <m:r>
                        <a:rPr lang="fr-FR" sz="3800" i="1">
                          <a:solidFill>
                            <a:prstClr val="black"/>
                          </a:solidFill>
                          <a:latin typeface="Cambria Math" panose="02040503050406030204" pitchFamily="18" charset="0"/>
                          <a:ea typeface="Calibri" panose="020F0502020204030204" pitchFamily="34" charset="0"/>
                        </a:rPr>
                        <m:t>−</m:t>
                      </m:r>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2</m:t>
                          </m:r>
                        </m:e>
                      </m:rad>
                    </m:oMath>
                  </m:oMathPara>
                </a14:m>
                <a:endParaRPr lang="en-US"/>
              </a:p>
            </p:txBody>
          </p:sp>
        </mc:Choice>
        <mc:Fallback xmlns="">
          <p:sp>
            <p:nvSpPr>
              <p:cNvPr id="7" name="Rectangle 6"/>
              <p:cNvSpPr>
                <a:spLocks noRot="1" noChangeAspect="1" noMove="1" noResize="1" noEditPoints="1" noAdjustHandles="1" noChangeArrowheads="1" noChangeShapeType="1" noTextEdit="1"/>
              </p:cNvSpPr>
              <p:nvPr/>
            </p:nvSpPr>
            <p:spPr>
              <a:xfrm>
                <a:off x="3111386" y="2190252"/>
                <a:ext cx="6223114" cy="1822743"/>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1650942" y="3853674"/>
                <a:ext cx="15417857" cy="1335558"/>
              </a:xfrm>
              <a:prstGeom prst="rect">
                <a:avLst/>
              </a:prstGeom>
            </p:spPr>
            <p:txBody>
              <a:bodyPr wrap="square">
                <a:spAutoFit/>
              </a:bodyPr>
              <a:lstStyle/>
              <a:p>
                <a:pPr lvl="0" algn="just">
                  <a:lnSpc>
                    <a:spcPct val="150000"/>
                  </a:lnSpc>
                  <a:defRPr/>
                </a:pPr>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Vì </a:t>
                </a:r>
                <a14:m>
                  <m:oMath xmlns:m="http://schemas.openxmlformats.org/officeDocument/2006/math">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3</m:t>
                        </m:r>
                        <m:r>
                          <m:rPr>
                            <m:sty m:val="p"/>
                          </m:rPr>
                          <a:rPr lang="fr-FR" sz="3800">
                            <a:solidFill>
                              <a:prstClr val="black"/>
                            </a:solidFill>
                            <a:latin typeface="Cambria Math" panose="02040503050406030204" pitchFamily="18" charset="0"/>
                            <a:ea typeface="Calibri" panose="020F0502020204030204" pitchFamily="34" charset="0"/>
                          </a:rPr>
                          <m:t>π</m:t>
                        </m:r>
                      </m:num>
                      <m:den>
                        <m:r>
                          <a:rPr lang="fr-FR" sz="3800">
                            <a:solidFill>
                              <a:prstClr val="black"/>
                            </a:solidFill>
                            <a:latin typeface="Cambria Math" panose="02040503050406030204" pitchFamily="18" charset="0"/>
                            <a:ea typeface="Calibri" panose="020F0502020204030204" pitchFamily="34" charset="0"/>
                          </a:rPr>
                          <m:t>2</m:t>
                        </m:r>
                      </m:den>
                    </m:f>
                    <m:r>
                      <a:rPr lang="fr-FR" sz="3800">
                        <a:solidFill>
                          <a:prstClr val="black"/>
                        </a:solidFill>
                        <a:latin typeface="Cambria Math" panose="02040503050406030204" pitchFamily="18" charset="0"/>
                        <a:ea typeface="Calibri" panose="020F0502020204030204" pitchFamily="34" charset="0"/>
                      </a:rPr>
                      <m:t>&lt;</m:t>
                    </m:r>
                    <m:r>
                      <m:rPr>
                        <m:sty m:val="p"/>
                      </m:rPr>
                      <a:rPr lang="fr-FR" sz="3800">
                        <a:solidFill>
                          <a:prstClr val="black"/>
                        </a:solidFill>
                        <a:latin typeface="Cambria Math" panose="02040503050406030204" pitchFamily="18" charset="0"/>
                        <a:ea typeface="Calibri" panose="020F0502020204030204" pitchFamily="34" charset="0"/>
                      </a:rPr>
                      <m:t>α</m:t>
                    </m:r>
                    <m:r>
                      <a:rPr lang="fr-FR" sz="3800">
                        <a:solidFill>
                          <a:prstClr val="black"/>
                        </a:solidFill>
                        <a:latin typeface="Cambria Math" panose="02040503050406030204" pitchFamily="18" charset="0"/>
                        <a:ea typeface="Calibri" panose="020F0502020204030204" pitchFamily="34" charset="0"/>
                      </a:rPr>
                      <m:t>&lt;</m:t>
                    </m:r>
                    <m:r>
                      <a:rPr lang="fr-FR" sz="3800">
                        <a:solidFill>
                          <a:prstClr val="black"/>
                        </a:solidFill>
                        <a:latin typeface="Cambria Math" panose="02040503050406030204" pitchFamily="18" charset="0"/>
                        <a:ea typeface="Calibri" panose="020F0502020204030204" pitchFamily="34" charset="0"/>
                      </a:rPr>
                      <m:t>2</m:t>
                    </m:r>
                    <m:r>
                      <m:rPr>
                        <m:sty m:val="p"/>
                      </m:rPr>
                      <a:rPr lang="fr-FR" sz="3800">
                        <a:solidFill>
                          <a:prstClr val="black"/>
                        </a:solidFill>
                        <a:latin typeface="Cambria Math" panose="02040503050406030204" pitchFamily="18" charset="0"/>
                        <a:ea typeface="Calibri" panose="020F0502020204030204" pitchFamily="34" charset="0"/>
                      </a:rPr>
                      <m:t>π</m:t>
                    </m:r>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cos</m:t>
                        </m:r>
                      </m:fName>
                      <m:e>
                        <m:r>
                          <m:rPr>
                            <m:sty m:val="p"/>
                          </m:rPr>
                          <a:rPr lang="fr-FR" sz="3800">
                            <a:solidFill>
                              <a:prstClr val="black"/>
                            </a:solidFill>
                            <a:latin typeface="Cambria Math" panose="02040503050406030204" pitchFamily="18" charset="0"/>
                            <a:ea typeface="Calibri" panose="020F0502020204030204" pitchFamily="34" charset="0"/>
                          </a:rPr>
                          <m:t>α</m:t>
                        </m:r>
                        <m:r>
                          <a:rPr lang="fr-FR" sz="3800">
                            <a:solidFill>
                              <a:prstClr val="black"/>
                            </a:solidFill>
                            <a:latin typeface="Cambria Math" panose="02040503050406030204" pitchFamily="18" charset="0"/>
                            <a:ea typeface="Calibri" panose="020F0502020204030204" pitchFamily="34" charset="0"/>
                          </a:rPr>
                          <m:t>&gt;</m:t>
                        </m:r>
                        <m:r>
                          <a:rPr lang="fr-FR" sz="3800">
                            <a:solidFill>
                              <a:prstClr val="black"/>
                            </a:solidFill>
                            <a:latin typeface="Cambria Math" panose="02040503050406030204" pitchFamily="18" charset="0"/>
                            <a:ea typeface="Calibri" panose="020F0502020204030204" pitchFamily="34" charset="0"/>
                          </a:rPr>
                          <m:t>0</m:t>
                        </m:r>
                      </m:e>
                    </m:func>
                    <m:r>
                      <a:rPr lang="fr-FR" sz="3800">
                        <a:solidFill>
                          <a:prstClr val="black"/>
                        </a:solidFill>
                        <a:latin typeface="Cambria Math" panose="02040503050406030204" pitchFamily="18" charset="0"/>
                        <a:ea typeface="Calibri" panose="020F0502020204030204" pitchFamily="34" charset="0"/>
                      </a:rPr>
                      <m:t>.</m:t>
                    </m:r>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Mặt khác. Từ </a:t>
                </a:r>
                <a14:m>
                  <m:oMath xmlns:m="http://schemas.openxmlformats.org/officeDocument/2006/math">
                    <m:r>
                      <a:rPr lang="fr-FR" sz="3800">
                        <a:solidFill>
                          <a:prstClr val="black"/>
                        </a:solidFill>
                        <a:latin typeface="Cambria Math" panose="02040503050406030204" pitchFamily="18" charset="0"/>
                        <a:ea typeface="Calibri" panose="020F0502020204030204" pitchFamily="34" charset="0"/>
                      </a:rPr>
                      <m:t>1</m:t>
                    </m:r>
                    <m:r>
                      <a:rPr lang="fr-FR" sz="3800">
                        <a:solidFill>
                          <a:prstClr val="black"/>
                        </a:solidFill>
                        <a:latin typeface="Cambria Math" panose="02040503050406030204" pitchFamily="18" charset="0"/>
                        <a:ea typeface="Calibri" panose="020F0502020204030204" pitchFamily="34" charset="0"/>
                      </a:rPr>
                      <m:t>+</m:t>
                    </m:r>
                    <m:func>
                      <m:funcPr>
                        <m:ctrlPr>
                          <a:rPr lang="en-US" sz="3800" i="1">
                            <a:solidFill>
                              <a:prstClr val="black"/>
                            </a:solidFill>
                            <a:latin typeface="Cambria Math" panose="02040503050406030204" pitchFamily="18" charset="0"/>
                            <a:ea typeface="Calibri" panose="020F0502020204030204" pitchFamily="34" charset="0"/>
                          </a:rPr>
                        </m:ctrlPr>
                      </m:funcPr>
                      <m:fName>
                        <m:sSup>
                          <m:sSupPr>
                            <m:ctrlPr>
                              <a:rPr lang="en-US" sz="3800" i="1">
                                <a:solidFill>
                                  <a:prstClr val="black"/>
                                </a:solidFill>
                                <a:latin typeface="Cambria Math" panose="02040503050406030204" pitchFamily="18" charset="0"/>
                                <a:ea typeface="Calibri" panose="020F0502020204030204" pitchFamily="34" charset="0"/>
                              </a:rPr>
                            </m:ctrlPr>
                          </m:sSupPr>
                          <m:e>
                            <m:r>
                              <m:rPr>
                                <m:sty m:val="p"/>
                              </m:rPr>
                              <a:rPr lang="fr-FR" sz="3800">
                                <a:solidFill>
                                  <a:prstClr val="black"/>
                                </a:solidFill>
                                <a:latin typeface="Cambria Math" panose="02040503050406030204" pitchFamily="18" charset="0"/>
                                <a:ea typeface="Calibri" panose="020F0502020204030204" pitchFamily="34" charset="0"/>
                              </a:rPr>
                              <m:t>tan</m:t>
                            </m:r>
                          </m:e>
                          <m:sup>
                            <m:r>
                              <a:rPr lang="fr-FR" sz="3800">
                                <a:solidFill>
                                  <a:prstClr val="black"/>
                                </a:solidFill>
                                <a:latin typeface="Cambria Math" panose="02040503050406030204" pitchFamily="18" charset="0"/>
                                <a:ea typeface="Calibri" panose="020F0502020204030204" pitchFamily="34" charset="0"/>
                              </a:rPr>
                              <m:t>2</m:t>
                            </m:r>
                          </m:sup>
                        </m:sSup>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1</m:t>
                        </m:r>
                      </m:num>
                      <m:den>
                        <m:func>
                          <m:funcPr>
                            <m:ctrlPr>
                              <a:rPr lang="en-US" sz="3800" i="1">
                                <a:solidFill>
                                  <a:prstClr val="black"/>
                                </a:solidFill>
                                <a:latin typeface="Cambria Math" panose="02040503050406030204" pitchFamily="18" charset="0"/>
                                <a:ea typeface="Calibri" panose="020F0502020204030204" pitchFamily="34" charset="0"/>
                              </a:rPr>
                            </m:ctrlPr>
                          </m:funcPr>
                          <m:fName>
                            <m:sSup>
                              <m:sSupPr>
                                <m:ctrlPr>
                                  <a:rPr lang="en-US" sz="3800" i="1">
                                    <a:solidFill>
                                      <a:prstClr val="black"/>
                                    </a:solidFill>
                                    <a:latin typeface="Cambria Math" panose="02040503050406030204" pitchFamily="18" charset="0"/>
                                    <a:ea typeface="Calibri" panose="020F0502020204030204" pitchFamily="34" charset="0"/>
                                  </a:rPr>
                                </m:ctrlPr>
                              </m:sSupPr>
                              <m:e>
                                <m:r>
                                  <m:rPr>
                                    <m:sty m:val="p"/>
                                  </m:rPr>
                                  <a:rPr lang="fr-FR" sz="3800">
                                    <a:solidFill>
                                      <a:prstClr val="black"/>
                                    </a:solidFill>
                                    <a:latin typeface="Cambria Math" panose="02040503050406030204" pitchFamily="18" charset="0"/>
                                    <a:ea typeface="Calibri" panose="020F0502020204030204" pitchFamily="34" charset="0"/>
                                  </a:rPr>
                                  <m:t>cos</m:t>
                                </m:r>
                              </m:e>
                              <m:sup>
                                <m:r>
                                  <a:rPr lang="fr-FR" sz="3800">
                                    <a:solidFill>
                                      <a:prstClr val="black"/>
                                    </a:solidFill>
                                    <a:latin typeface="Cambria Math" panose="02040503050406030204" pitchFamily="18" charset="0"/>
                                    <a:ea typeface="Calibri" panose="020F0502020204030204" pitchFamily="34" charset="0"/>
                                  </a:rPr>
                                  <m:t>2</m:t>
                                </m:r>
                              </m:sup>
                            </m:sSup>
                          </m:fName>
                          <m:e>
                            <m:r>
                              <m:rPr>
                                <m:sty m:val="p"/>
                              </m:rPr>
                              <a:rPr lang="fr-FR" sz="3800">
                                <a:solidFill>
                                  <a:prstClr val="black"/>
                                </a:solidFill>
                                <a:latin typeface="Cambria Math" panose="02040503050406030204" pitchFamily="18" charset="0"/>
                                <a:ea typeface="Calibri" panose="020F0502020204030204" pitchFamily="34" charset="0"/>
                              </a:rPr>
                              <m:t>α</m:t>
                            </m:r>
                          </m:e>
                        </m:func>
                      </m:den>
                    </m:f>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suy ra:</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650942" y="3853674"/>
                <a:ext cx="15417857" cy="1335558"/>
              </a:xfrm>
              <a:prstGeom prst="rect">
                <a:avLst/>
              </a:prstGeom>
              <a:blipFill>
                <a:blip r:embed="rId6"/>
                <a:stretch>
                  <a:fillRect l="-13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2419661" y="4610100"/>
                <a:ext cx="12039600" cy="2932662"/>
              </a:xfrm>
              <a:prstGeom prst="rect">
                <a:avLst/>
              </a:prstGeom>
            </p:spPr>
            <p:txBody>
              <a:bodyPr wrap="square">
                <a:spAutoFit/>
              </a:bodyPr>
              <a:lstStyle/>
              <a:p>
                <a:pPr lvl="0" algn="ctr">
                  <a:lnSpc>
                    <a:spcPct val="150000"/>
                  </a:lnSpc>
                  <a:defRPr/>
                </a:pPr>
                <a14:m>
                  <m:oMathPara xmlns:m="http://schemas.openxmlformats.org/officeDocument/2006/math">
                    <m:oMathParaPr>
                      <m:jc m:val="centerGroup"/>
                    </m:oMathParaPr>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cos</m:t>
                          </m:r>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rad>
                        <m:radPr>
                          <m:degHide m:val="on"/>
                          <m:ctrlPr>
                            <a:rPr lang="en-US" sz="3800" i="1">
                              <a:solidFill>
                                <a:prstClr val="black"/>
                              </a:solidFill>
                              <a:latin typeface="Cambria Math" panose="02040503050406030204" pitchFamily="18" charset="0"/>
                              <a:ea typeface="Calibri" panose="020F0502020204030204" pitchFamily="34" charset="0"/>
                            </a:rPr>
                          </m:ctrlPr>
                        </m:radPr>
                        <m:deg/>
                        <m:e>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1</m:t>
                              </m:r>
                            </m:num>
                            <m:den>
                              <m:r>
                                <a:rPr lang="fr-FR" sz="3800">
                                  <a:solidFill>
                                    <a:prstClr val="black"/>
                                  </a:solidFill>
                                  <a:latin typeface="Cambria Math" panose="02040503050406030204" pitchFamily="18" charset="0"/>
                                  <a:ea typeface="Calibri" panose="020F0502020204030204" pitchFamily="34" charset="0"/>
                                </a:rPr>
                                <m:t>1</m:t>
                              </m:r>
                              <m:r>
                                <a:rPr lang="fr-FR" sz="3800">
                                  <a:solidFill>
                                    <a:prstClr val="black"/>
                                  </a:solidFill>
                                  <a:latin typeface="Cambria Math" panose="02040503050406030204" pitchFamily="18" charset="0"/>
                                  <a:ea typeface="Calibri" panose="020F0502020204030204" pitchFamily="34" charset="0"/>
                                </a:rPr>
                                <m:t>+</m:t>
                              </m:r>
                              <m:func>
                                <m:funcPr>
                                  <m:ctrlPr>
                                    <a:rPr lang="en-US" sz="3800" i="1">
                                      <a:solidFill>
                                        <a:prstClr val="black"/>
                                      </a:solidFill>
                                      <a:latin typeface="Cambria Math" panose="02040503050406030204" pitchFamily="18" charset="0"/>
                                      <a:ea typeface="Calibri" panose="020F0502020204030204" pitchFamily="34" charset="0"/>
                                    </a:rPr>
                                  </m:ctrlPr>
                                </m:funcPr>
                                <m:fName>
                                  <m:sSup>
                                    <m:sSupPr>
                                      <m:ctrlPr>
                                        <a:rPr lang="en-US" sz="3800" i="1">
                                          <a:solidFill>
                                            <a:prstClr val="black"/>
                                          </a:solidFill>
                                          <a:latin typeface="Cambria Math" panose="02040503050406030204" pitchFamily="18" charset="0"/>
                                          <a:ea typeface="Calibri" panose="020F0502020204030204" pitchFamily="34" charset="0"/>
                                        </a:rPr>
                                      </m:ctrlPr>
                                    </m:sSupPr>
                                    <m:e>
                                      <m:r>
                                        <m:rPr>
                                          <m:sty m:val="p"/>
                                        </m:rPr>
                                        <a:rPr lang="fr-FR" sz="3800">
                                          <a:solidFill>
                                            <a:prstClr val="black"/>
                                          </a:solidFill>
                                          <a:latin typeface="Cambria Math" panose="02040503050406030204" pitchFamily="18" charset="0"/>
                                          <a:ea typeface="Calibri" panose="020F0502020204030204" pitchFamily="34" charset="0"/>
                                        </a:rPr>
                                        <m:t>tan</m:t>
                                      </m:r>
                                    </m:e>
                                    <m:sup>
                                      <m:r>
                                        <a:rPr lang="fr-FR" sz="3800">
                                          <a:solidFill>
                                            <a:prstClr val="black"/>
                                          </a:solidFill>
                                          <a:latin typeface="Cambria Math" panose="02040503050406030204" pitchFamily="18" charset="0"/>
                                          <a:ea typeface="Calibri" panose="020F0502020204030204" pitchFamily="34" charset="0"/>
                                        </a:rPr>
                                        <m:t>2</m:t>
                                      </m:r>
                                    </m:sup>
                                  </m:sSup>
                                </m:fName>
                                <m:e>
                                  <m:r>
                                    <m:rPr>
                                      <m:sty m:val="p"/>
                                    </m:rPr>
                                    <a:rPr lang="fr-FR" sz="3800">
                                      <a:solidFill>
                                        <a:prstClr val="black"/>
                                      </a:solidFill>
                                      <a:latin typeface="Cambria Math" panose="02040503050406030204" pitchFamily="18" charset="0"/>
                                      <a:ea typeface="Calibri" panose="020F0502020204030204" pitchFamily="34" charset="0"/>
                                    </a:rPr>
                                    <m:t>α</m:t>
                                  </m:r>
                                </m:e>
                              </m:func>
                            </m:den>
                          </m:f>
                        </m:e>
                      </m:rad>
                      <m:r>
                        <a:rPr lang="fr-FR" sz="3800">
                          <a:solidFill>
                            <a:prstClr val="black"/>
                          </a:solidFill>
                          <a:latin typeface="Cambria Math" panose="02040503050406030204" pitchFamily="18" charset="0"/>
                          <a:ea typeface="Calibri" panose="020F0502020204030204" pitchFamily="34" charset="0"/>
                        </a:rPr>
                        <m:t>=</m:t>
                      </m:r>
                      <m:rad>
                        <m:radPr>
                          <m:degHide m:val="on"/>
                          <m:ctrlPr>
                            <a:rPr lang="en-US" sz="3800" i="1">
                              <a:solidFill>
                                <a:prstClr val="black"/>
                              </a:solidFill>
                              <a:latin typeface="Cambria Math" panose="02040503050406030204" pitchFamily="18" charset="0"/>
                              <a:ea typeface="Calibri" panose="020F0502020204030204" pitchFamily="34" charset="0"/>
                            </a:rPr>
                          </m:ctrlPr>
                        </m:radPr>
                        <m:deg/>
                        <m:e>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1</m:t>
                              </m:r>
                            </m:num>
                            <m:den>
                              <m:r>
                                <a:rPr lang="fr-FR" sz="3800">
                                  <a:solidFill>
                                    <a:prstClr val="black"/>
                                  </a:solidFill>
                                  <a:latin typeface="Cambria Math" panose="02040503050406030204" pitchFamily="18" charset="0"/>
                                  <a:ea typeface="Calibri" panose="020F0502020204030204" pitchFamily="34" charset="0"/>
                                </a:rPr>
                                <m:t>1</m:t>
                              </m:r>
                              <m:r>
                                <a:rPr lang="fr-FR" sz="3800">
                                  <a:solidFill>
                                    <a:prstClr val="black"/>
                                  </a:solidFill>
                                  <a:latin typeface="Cambria Math" panose="02040503050406030204" pitchFamily="18" charset="0"/>
                                  <a:ea typeface="Calibri" panose="020F0502020204030204" pitchFamily="34" charset="0"/>
                                </a:rPr>
                                <m:t>+</m:t>
                              </m:r>
                              <m:sSup>
                                <m:sSupPr>
                                  <m:ctrlPr>
                                    <a:rPr lang="en-US" sz="3800" i="1">
                                      <a:solidFill>
                                        <a:prstClr val="black"/>
                                      </a:solidFill>
                                      <a:latin typeface="Cambria Math" panose="02040503050406030204" pitchFamily="18" charset="0"/>
                                      <a:ea typeface="Calibri" panose="020F0502020204030204" pitchFamily="34" charset="0"/>
                                    </a:rPr>
                                  </m:ctrlPr>
                                </m:sSupPr>
                                <m:e>
                                  <m:d>
                                    <m:dPr>
                                      <m:ctrlPr>
                                        <a:rPr lang="en-US" sz="3800" i="1">
                                          <a:solidFill>
                                            <a:prstClr val="black"/>
                                          </a:solidFill>
                                          <a:latin typeface="Cambria Math" panose="02040503050406030204" pitchFamily="18" charset="0"/>
                                          <a:ea typeface="Calibri" panose="020F0502020204030204" pitchFamily="34" charset="0"/>
                                        </a:rPr>
                                      </m:ctrlPr>
                                    </m:dPr>
                                    <m:e>
                                      <m:r>
                                        <a:rPr lang="fr-FR" sz="3800" i="1">
                                          <a:solidFill>
                                            <a:prstClr val="black"/>
                                          </a:solidFill>
                                          <a:latin typeface="Cambria Math" panose="02040503050406030204" pitchFamily="18" charset="0"/>
                                          <a:ea typeface="Calibri" panose="020F0502020204030204" pitchFamily="34" charset="0"/>
                                        </a:rPr>
                                        <m:t>−</m:t>
                                      </m:r>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2</m:t>
                                          </m:r>
                                        </m:e>
                                      </m:rad>
                                    </m:e>
                                  </m:d>
                                </m:e>
                                <m:sup>
                                  <m:r>
                                    <a:rPr lang="fr-FR" sz="3800">
                                      <a:solidFill>
                                        <a:prstClr val="black"/>
                                      </a:solidFill>
                                      <a:latin typeface="Cambria Math" panose="02040503050406030204" pitchFamily="18" charset="0"/>
                                      <a:ea typeface="Calibri" panose="020F0502020204030204" pitchFamily="34" charset="0"/>
                                    </a:rPr>
                                    <m:t>2</m:t>
                                  </m:r>
                                </m:sup>
                              </m:sSup>
                            </m:den>
                          </m:f>
                        </m:e>
                      </m:rad>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3</m:t>
                              </m:r>
                            </m:e>
                          </m:rad>
                        </m:num>
                        <m:den>
                          <m:r>
                            <a:rPr lang="fr-FR" sz="3800">
                              <a:solidFill>
                                <a:prstClr val="black"/>
                              </a:solidFill>
                              <a:latin typeface="Cambria Math" panose="02040503050406030204" pitchFamily="18" charset="0"/>
                              <a:ea typeface="Calibri" panose="020F0502020204030204" pitchFamily="34" charset="0"/>
                            </a:rPr>
                            <m:t>3</m:t>
                          </m:r>
                        </m:den>
                      </m:f>
                    </m:oMath>
                  </m:oMathPara>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2419661" y="4610100"/>
                <a:ext cx="12039600" cy="2932662"/>
              </a:xfrm>
              <a:prstGeom prst="rect">
                <a:avLst/>
              </a:prstGeom>
              <a:blipFill>
                <a:blip r:embed="rId7"/>
                <a:stretch>
                  <a:fillRect/>
                </a:stretch>
              </a:blipFill>
            </p:spPr>
            <p:txBody>
              <a:bodyPr/>
              <a:lstStyle/>
              <a:p>
                <a:r>
                  <a:rPr lang="en-US">
                    <a:noFill/>
                  </a:rPr>
                  <a:t> </a:t>
                </a:r>
              </a:p>
            </p:txBody>
          </p:sp>
        </mc:Fallback>
      </mc:AlternateContent>
      <p:sp>
        <p:nvSpPr>
          <p:cNvPr id="12" name="Rectangle 11"/>
          <p:cNvSpPr/>
          <p:nvPr/>
        </p:nvSpPr>
        <p:spPr>
          <a:xfrm>
            <a:off x="1665932" y="7258989"/>
            <a:ext cx="1548210" cy="969496"/>
          </a:xfrm>
          <a:prstGeom prst="rect">
            <a:avLst/>
          </a:prstGeom>
        </p:spPr>
        <p:txBody>
          <a:bodyPr wrap="square">
            <a:spAutoFit/>
          </a:bodyPr>
          <a:lstStyle/>
          <a:p>
            <a:pPr lvl="0" algn="just">
              <a:lnSpc>
                <a:spcPct val="150000"/>
              </a:lnSpc>
              <a:defRPr/>
            </a:pPr>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Mà </a:t>
            </a:r>
          </a:p>
        </p:txBody>
      </p:sp>
      <mc:AlternateContent xmlns:mc="http://schemas.openxmlformats.org/markup-compatibility/2006" xmlns:a14="http://schemas.microsoft.com/office/drawing/2010/main">
        <mc:Choice Requires="a14">
          <p:sp>
            <p:nvSpPr>
              <p:cNvPr id="13" name="Rectangle 12"/>
              <p:cNvSpPr/>
              <p:nvPr/>
            </p:nvSpPr>
            <p:spPr>
              <a:xfrm>
                <a:off x="2514600" y="7658100"/>
                <a:ext cx="12649200" cy="2063257"/>
              </a:xfrm>
              <a:prstGeom prst="rect">
                <a:avLst/>
              </a:prstGeom>
            </p:spPr>
            <p:txBody>
              <a:bodyPr wrap="square">
                <a:spAutoFit/>
              </a:bodyPr>
              <a:lstStyle/>
              <a:p>
                <a:pPr lvl="0" algn="just">
                  <a:lnSpc>
                    <a:spcPct val="150000"/>
                  </a:lnSpc>
                  <a:defRPr/>
                </a:pPr>
                <a14:m>
                  <m:oMathPara xmlns:m="http://schemas.openxmlformats.org/officeDocument/2006/math">
                    <m:oMathParaPr>
                      <m:jc m:val="centerGroup"/>
                    </m:oMathParaPr>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tan</m:t>
                          </m:r>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sin</m:t>
                              </m:r>
                            </m:fName>
                            <m:e>
                              <m:r>
                                <m:rPr>
                                  <m:sty m:val="p"/>
                                </m:rPr>
                                <a:rPr lang="fr-FR" sz="3800">
                                  <a:solidFill>
                                    <a:prstClr val="black"/>
                                  </a:solidFill>
                                  <a:latin typeface="Cambria Math" panose="02040503050406030204" pitchFamily="18" charset="0"/>
                                  <a:ea typeface="Calibri" panose="020F0502020204030204" pitchFamily="34" charset="0"/>
                                </a:rPr>
                                <m:t>α</m:t>
                              </m:r>
                            </m:e>
                          </m:func>
                        </m:num>
                        <m:den>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cos</m:t>
                              </m:r>
                            </m:fName>
                            <m:e>
                              <m:r>
                                <m:rPr>
                                  <m:sty m:val="p"/>
                                </m:rPr>
                                <a:rPr lang="fr-FR" sz="3800">
                                  <a:solidFill>
                                    <a:prstClr val="black"/>
                                  </a:solidFill>
                                  <a:latin typeface="Cambria Math" panose="02040503050406030204" pitchFamily="18" charset="0"/>
                                  <a:ea typeface="Calibri" panose="020F0502020204030204" pitchFamily="34" charset="0"/>
                                </a:rPr>
                                <m:t>α</m:t>
                              </m:r>
                            </m:e>
                          </m:func>
                        </m:den>
                      </m:f>
                      <m:r>
                        <a:rPr lang="fr-FR" sz="3800">
                          <a:solidFill>
                            <a:prstClr val="black"/>
                          </a:solidFill>
                          <a:latin typeface="Cambria Math" panose="02040503050406030204" pitchFamily="18" charset="0"/>
                          <a:ea typeface="Calibri" panose="020F0502020204030204" pitchFamily="34" charset="0"/>
                        </a:rPr>
                        <m:t>→</m:t>
                      </m:r>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sin</m:t>
                          </m:r>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tan</m:t>
                          </m:r>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cos</m:t>
                          </m:r>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r>
                        <a:rPr lang="fr-FR" sz="3800" i="1">
                          <a:solidFill>
                            <a:prstClr val="black"/>
                          </a:solidFill>
                          <a:latin typeface="Cambria Math" panose="02040503050406030204" pitchFamily="18" charset="0"/>
                          <a:ea typeface="Calibri" panose="020F0502020204030204" pitchFamily="34" charset="0"/>
                        </a:rPr>
                        <m:t>−</m:t>
                      </m:r>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2</m:t>
                          </m:r>
                        </m:e>
                      </m:rad>
                      <m:r>
                        <a:rPr lang="fr-FR" sz="3800">
                          <a:solidFill>
                            <a:prstClr val="black"/>
                          </a:solidFill>
                          <a:latin typeface="Cambria Math" panose="02040503050406030204" pitchFamily="18" charset="0"/>
                          <a:ea typeface="Calibri" panose="020F0502020204030204" pitchFamily="34" charset="0"/>
                        </a:rPr>
                        <m:t>.</m:t>
                      </m:r>
                      <m:d>
                        <m:dPr>
                          <m:ctrlPr>
                            <a:rPr lang="en-US" sz="3800" i="1">
                              <a:solidFill>
                                <a:prstClr val="black"/>
                              </a:solidFill>
                              <a:latin typeface="Cambria Math" panose="02040503050406030204" pitchFamily="18" charset="0"/>
                              <a:ea typeface="Calibri" panose="020F0502020204030204" pitchFamily="34" charset="0"/>
                            </a:rPr>
                          </m:ctrlPr>
                        </m:dPr>
                        <m:e>
                          <m:f>
                            <m:fPr>
                              <m:ctrlPr>
                                <a:rPr lang="en-US" sz="3800" i="1">
                                  <a:solidFill>
                                    <a:prstClr val="black"/>
                                  </a:solidFill>
                                  <a:latin typeface="Cambria Math" panose="02040503050406030204" pitchFamily="18" charset="0"/>
                                  <a:ea typeface="Calibri" panose="020F0502020204030204" pitchFamily="34" charset="0"/>
                                </a:rPr>
                              </m:ctrlPr>
                            </m:fPr>
                            <m:num>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3</m:t>
                                  </m:r>
                                </m:e>
                              </m:rad>
                            </m:num>
                            <m:den>
                              <m:r>
                                <a:rPr lang="fr-FR" sz="3800">
                                  <a:solidFill>
                                    <a:prstClr val="black"/>
                                  </a:solidFill>
                                  <a:latin typeface="Cambria Math" panose="02040503050406030204" pitchFamily="18" charset="0"/>
                                  <a:ea typeface="Calibri" panose="020F0502020204030204" pitchFamily="34" charset="0"/>
                                </a:rPr>
                                <m:t>3</m:t>
                              </m:r>
                            </m:den>
                          </m:f>
                        </m:e>
                      </m:d>
                      <m:r>
                        <a:rPr lang="fr-FR" sz="3800">
                          <a:solidFill>
                            <a:prstClr val="black"/>
                          </a:solidFill>
                          <a:latin typeface="Cambria Math" panose="02040503050406030204" pitchFamily="18" charset="0"/>
                          <a:ea typeface="Calibri" panose="020F0502020204030204" pitchFamily="34" charset="0"/>
                        </a:rPr>
                        <m:t>=</m:t>
                      </m:r>
                      <m:r>
                        <a:rPr lang="fr-FR" sz="3800" i="1">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6</m:t>
                              </m:r>
                            </m:e>
                          </m:rad>
                        </m:num>
                        <m:den>
                          <m:r>
                            <a:rPr lang="fr-FR" sz="3800">
                              <a:solidFill>
                                <a:prstClr val="black"/>
                              </a:solidFill>
                              <a:latin typeface="Cambria Math" panose="02040503050406030204" pitchFamily="18" charset="0"/>
                              <a:ea typeface="Calibri" panose="020F0502020204030204" pitchFamily="34" charset="0"/>
                            </a:rPr>
                            <m:t>3</m:t>
                          </m:r>
                        </m:den>
                      </m:f>
                    </m:oMath>
                  </m:oMathPara>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2514600" y="7658100"/>
                <a:ext cx="12649200" cy="2063257"/>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022528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par>
                          <p:cTn id="18" fill="hold">
                            <p:stCondLst>
                              <p:cond delay="1000"/>
                            </p:stCondLst>
                            <p:childTnLst>
                              <p:par>
                                <p:cTn id="19" presetID="14" presetClass="entr" presetSubtype="1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randombar(horizontal)">
                                      <p:cBhvr>
                                        <p:cTn id="21" dur="500"/>
                                        <p:tgtEl>
                                          <p:spTgt spid="12"/>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randombar(horizont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7" grpId="0"/>
      <p:bldP spid="8" grpId="0"/>
      <p:bldP spid="11" grpId="0"/>
      <p:bldP spid="12" grpId="0"/>
      <p:bldP spid="13"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0"/>
            <a:ext cx="18288000" cy="10287000"/>
          </a:xfrm>
          <a:prstGeom prst="rect">
            <a:avLst/>
          </a:prstGeom>
        </p:spPr>
      </p:pic>
      <p:sp>
        <p:nvSpPr>
          <p:cNvPr id="3" name="Freeform 3"/>
          <p:cNvSpPr/>
          <p:nvPr/>
        </p:nvSpPr>
        <p:spPr>
          <a:xfrm rot="21356157">
            <a:off x="1712273" y="764660"/>
            <a:ext cx="10367653" cy="7831300"/>
          </a:xfrm>
          <a:custGeom>
            <a:avLst/>
            <a:gdLst/>
            <a:ahLst/>
            <a:cxnLst/>
            <a:rect l="l" t="t" r="r" b="b"/>
            <a:pathLst>
              <a:path w="5749760" h="4024832">
                <a:moveTo>
                  <a:pt x="0" y="0"/>
                </a:moveTo>
                <a:lnTo>
                  <a:pt x="5749760" y="0"/>
                </a:lnTo>
                <a:lnTo>
                  <a:pt x="5749760" y="4024832"/>
                </a:lnTo>
                <a:lnTo>
                  <a:pt x="0" y="40248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6" name="Rectangle 15"/>
          <p:cNvSpPr/>
          <p:nvPr/>
        </p:nvSpPr>
        <p:spPr>
          <a:xfrm>
            <a:off x="2513350" y="3228964"/>
            <a:ext cx="8642272" cy="1609736"/>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5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VẬN</a:t>
            </a:r>
            <a:r>
              <a:rPr kumimoji="0" lang="en-US" sz="7500" b="1" i="0" u="none" strike="noStrike" kern="1200" cap="none" spc="0" normalizeH="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 DỤNG</a:t>
            </a:r>
            <a:endParaRPr kumimoji="0" lang="en-US" sz="7500" b="0" i="0" u="none" strike="noStrike" kern="120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17" name="Picture 16"/>
          <p:cNvPicPr>
            <a:picLocks noChangeAspect="1"/>
          </p:cNvPicPr>
          <p:nvPr/>
        </p:nvPicPr>
        <p:blipFill>
          <a:blip r:embed="rId5"/>
          <a:stretch>
            <a:fillRect/>
          </a:stretch>
        </p:blipFill>
        <p:spPr>
          <a:xfrm>
            <a:off x="12700251" y="1257300"/>
            <a:ext cx="3682749" cy="7487520"/>
          </a:xfrm>
          <a:prstGeom prst="rect">
            <a:avLst/>
          </a:prstGeom>
        </p:spPr>
      </p:pic>
      <p:pic>
        <p:nvPicPr>
          <p:cNvPr id="18" name="Picture 17"/>
          <p:cNvPicPr>
            <a:picLocks noChangeAspect="1"/>
          </p:cNvPicPr>
          <p:nvPr/>
        </p:nvPicPr>
        <p:blipFill>
          <a:blip r:embed="rId6"/>
          <a:stretch>
            <a:fillRect/>
          </a:stretch>
        </p:blipFill>
        <p:spPr>
          <a:xfrm>
            <a:off x="1078207" y="7810500"/>
            <a:ext cx="1371599" cy="1328306"/>
          </a:xfrm>
          <a:prstGeom prst="rect">
            <a:avLst/>
          </a:prstGeom>
        </p:spPr>
      </p:pic>
    </p:spTree>
    <p:extLst>
      <p:ext uri="{BB962C8B-B14F-4D97-AF65-F5344CB8AC3E}">
        <p14:creationId xmlns:p14="http://schemas.microsoft.com/office/powerpoint/2010/main" val="7321098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val Callout 17"/>
          <p:cNvSpPr/>
          <p:nvPr/>
        </p:nvSpPr>
        <p:spPr>
          <a:xfrm>
            <a:off x="1730753" y="723900"/>
            <a:ext cx="1698247" cy="914400"/>
          </a:xfrm>
          <a:prstGeom prst="wedgeEllipseCallout">
            <a:avLst/>
          </a:prstGeom>
          <a:solidFill>
            <a:schemeClr val="tx2"/>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schemeClr val="bg1"/>
              </a:solidFill>
              <a:effectLst/>
              <a:uLnTx/>
              <a:uFillTx/>
              <a:latin typeface="Calibri"/>
              <a:ea typeface="+mn-ea"/>
              <a:cs typeface="+mn-cs"/>
            </a:endParaRPr>
          </a:p>
        </p:txBody>
      </p:sp>
      <p:sp>
        <p:nvSpPr>
          <p:cNvPr id="19" name="Rectangle 18"/>
          <p:cNvSpPr/>
          <p:nvPr/>
        </p:nvSpPr>
        <p:spPr>
          <a:xfrm>
            <a:off x="1752601" y="5778404"/>
            <a:ext cx="14896475" cy="3671583"/>
          </a:xfrm>
          <a:prstGeom prst="rect">
            <a:avLst/>
          </a:prstGeom>
        </p:spPr>
        <p:txBody>
          <a:bodyPr wrap="square">
            <a:spAutoFit/>
          </a:bodyPr>
          <a:lstStyle/>
          <a:p>
            <a:pPr algn="just">
              <a:lnSpc>
                <a:spcPct val="150000"/>
              </a:lnSpc>
              <a:spcAft>
                <a:spcPts val="800"/>
              </a:spcAft>
            </a:pPr>
            <a:r>
              <a:rPr lang="en-US" sz="4000" dirty="0">
                <a:effectLst/>
                <a:latin typeface="Arial" panose="020B0604020202020204" pitchFamily="34" charset="0"/>
                <a:ea typeface="Times New Roman" panose="02020603050405020304" pitchFamily="18" charset="0"/>
                <a:cs typeface="Arial" panose="020B0604020202020204" pitchFamily="34" charset="0"/>
              </a:rPr>
              <a:t>c) </a:t>
            </a:r>
            <a:r>
              <a:rPr lang="en-US" sz="40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Có</a:t>
            </a:r>
            <a:r>
              <a:rPr lang="en-US" sz="4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vô</a:t>
            </a:r>
            <a:r>
              <a:rPr lang="en-US" sz="4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4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cách</a:t>
            </a:r>
            <a:r>
              <a:rPr lang="en-US" sz="4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quay </a:t>
            </a:r>
            <a:r>
              <a:rPr lang="en-US" sz="40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kim</a:t>
            </a:r>
            <a:r>
              <a:rPr lang="en-US" sz="4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phút</a:t>
            </a:r>
            <a:r>
              <a:rPr lang="en-US" sz="4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theo</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một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chiều</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xác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định</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để</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kim</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phút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từ</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vị</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trí</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chỉ</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đúng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số</a:t>
            </a:r>
            <a:r>
              <a:rPr lang="en-US" sz="4000" dirty="0">
                <a:effectLst/>
                <a:latin typeface="Arial" panose="020B0604020202020204" pitchFamily="34" charset="0"/>
                <a:ea typeface="Times New Roman" panose="02020603050405020304" pitchFamily="18" charset="0"/>
                <a:cs typeface="Arial" panose="020B0604020202020204" pitchFamily="34" charset="0"/>
              </a:rPr>
              <a:t> 2 </a:t>
            </a:r>
            <a:r>
              <a:rPr lang="en-US" sz="4000" dirty="0" err="1">
                <a:effectLst/>
                <a:latin typeface="Arial" panose="020B0604020202020204" pitchFamily="34" charset="0"/>
                <a:ea typeface="Times New Roman" panose="02020603050405020304" pitchFamily="18" charset="0"/>
                <a:cs typeface="Arial" panose="020B0604020202020204" pitchFamily="34" charset="0"/>
              </a:rPr>
              <a:t>về</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vị</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trí</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chỉ</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đúng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số</a:t>
            </a:r>
            <a:r>
              <a:rPr lang="en-US" sz="4000" dirty="0">
                <a:effectLst/>
                <a:latin typeface="Arial" panose="020B0604020202020204" pitchFamily="34" charset="0"/>
                <a:ea typeface="Times New Roman" panose="02020603050405020304" pitchFamily="18" charset="0"/>
                <a:cs typeface="Arial" panose="020B0604020202020204" pitchFamily="34" charset="0"/>
              </a:rPr>
              <a:t> 12,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đó</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là</a:t>
            </a:r>
            <a:r>
              <a:rPr lang="en-US" sz="4000" dirty="0">
                <a:effectLst/>
                <a:latin typeface="Arial" panose="020B0604020202020204" pitchFamily="34" charset="0"/>
                <a:ea typeface="Times New Roman" panose="02020603050405020304" pitchFamily="18" charset="0"/>
                <a:cs typeface="Arial" panose="020B0604020202020204" pitchFamily="34" charset="0"/>
              </a:rPr>
              <a:t> quay </a:t>
            </a:r>
            <a:r>
              <a:rPr lang="en-US" sz="4000" dirty="0" err="1">
                <a:effectLst/>
                <a:latin typeface="Arial" panose="020B0604020202020204" pitchFamily="34" charset="0"/>
                <a:ea typeface="Times New Roman" panose="02020603050405020304" pitchFamily="18" charset="0"/>
                <a:cs typeface="Arial" panose="020B0604020202020204" pitchFamily="34" charset="0"/>
              </a:rPr>
              <a:t>ngược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chiều</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kim</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đồng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hồ</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và</a:t>
            </a:r>
            <a:r>
              <a:rPr lang="en-US" sz="4000" dirty="0">
                <a:effectLst/>
                <a:latin typeface="Arial" panose="020B0604020202020204" pitchFamily="34" charset="0"/>
                <a:ea typeface="Times New Roman" panose="02020603050405020304" pitchFamily="18" charset="0"/>
                <a:cs typeface="Arial" panose="020B0604020202020204" pitchFamily="34" charset="0"/>
              </a:rPr>
              <a:t> quay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theo</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chiều</a:t>
            </a:r>
            <a:r>
              <a:rPr lang="en-US" sz="4000" dirty="0">
                <a:effectLst/>
                <a:latin typeface="Arial" panose="020B0604020202020204" pitchFamily="34" charset="0"/>
                <a:ea typeface="Times New Roman" panose="02020603050405020304" pitchFamily="18" charset="0"/>
                <a:cs typeface="Arial" panose="020B0604020202020204" pitchFamily="34" charset="0"/>
              </a:rPr>
              <a:t> quay </a:t>
            </a:r>
            <a:r>
              <a:rPr lang="en-US" sz="40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kim</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đồng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hồ</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và</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số</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lần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kim</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phút</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đi</a:t>
            </a:r>
            <a:r>
              <a:rPr lang="en-US" sz="4000" dirty="0">
                <a:latin typeface="Arial" panose="020B0604020202020204" pitchFamily="34" charset="0"/>
                <a:ea typeface="Times New Roman" panose="02020603050405020304" pitchFamily="18" charset="0"/>
                <a:cs typeface="Arial" panose="020B0604020202020204" pitchFamily="34" charset="0"/>
              </a:rPr>
              <a:t> qua </a:t>
            </a:r>
            <a:r>
              <a:rPr lang="en-US" sz="4000" dirty="0" err="1">
                <a:latin typeface="Arial" panose="020B0604020202020204" pitchFamily="34" charset="0"/>
                <a:ea typeface="Times New Roman" panose="02020603050405020304" pitchFamily="18" charset="0"/>
                <a:cs typeface="Arial" panose="020B0604020202020204" pitchFamily="34" charset="0"/>
              </a:rPr>
              <a:t>vị</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trí</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số</a:t>
            </a:r>
            <a:r>
              <a:rPr lang="en-US" sz="4000" dirty="0">
                <a:latin typeface="Arial" panose="020B0604020202020204" pitchFamily="34" charset="0"/>
                <a:ea typeface="Times New Roman" panose="02020603050405020304" pitchFamily="18" charset="0"/>
                <a:cs typeface="Arial" panose="020B0604020202020204" pitchFamily="34" charset="0"/>
              </a:rPr>
              <a:t> 12.</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23" name="Group 22"/>
          <p:cNvGrpSpPr/>
          <p:nvPr/>
        </p:nvGrpSpPr>
        <p:grpSpPr>
          <a:xfrm>
            <a:off x="1752601" y="2269752"/>
            <a:ext cx="13741304" cy="1248803"/>
            <a:chOff x="2413097" y="1670096"/>
            <a:chExt cx="13741304" cy="1248803"/>
          </a:xfrm>
        </p:grpSpPr>
        <mc:AlternateContent xmlns:mc="http://schemas.openxmlformats.org/markup-compatibility/2006" xmlns:a14="http://schemas.microsoft.com/office/drawing/2010/main">
          <mc:Choice Requires="a14">
            <p:sp>
              <p:nvSpPr>
                <p:cNvPr id="20" name="Rectangle 19"/>
                <p:cNvSpPr/>
                <p:nvPr/>
              </p:nvSpPr>
              <p:spPr>
                <a:xfrm>
                  <a:off x="11582400" y="1670096"/>
                  <a:ext cx="1819344"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12</m:t>
                            </m:r>
                          </m:den>
                        </m:f>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6</m:t>
                            </m:r>
                          </m:den>
                        </m:f>
                      </m:oMath>
                    </m:oMathPara>
                  </a14:m>
                  <a:endParaRPr lang="en-US"/>
                </a:p>
              </p:txBody>
            </p:sp>
          </mc:Choice>
          <mc:Fallback xmlns="">
            <p:sp>
              <p:nvSpPr>
                <p:cNvPr id="20" name="Rectangle 19"/>
                <p:cNvSpPr>
                  <a:spLocks noRot="1" noChangeAspect="1" noMove="1" noResize="1" noEditPoints="1" noAdjustHandles="1" noChangeArrowheads="1" noChangeShapeType="1" noTextEdit="1"/>
                </p:cNvSpPr>
                <p:nvPr/>
              </p:nvSpPr>
              <p:spPr>
                <a:xfrm>
                  <a:off x="11582400" y="1670096"/>
                  <a:ext cx="1819344" cy="1248803"/>
                </a:xfrm>
                <a:prstGeom prst="rect">
                  <a:avLst/>
                </a:prstGeom>
                <a:blipFill>
                  <a:blip r:embed="rId3"/>
                  <a:stretch>
                    <a:fillRect/>
                  </a:stretch>
                </a:blipFill>
              </p:spPr>
              <p:txBody>
                <a:bodyPr/>
                <a:lstStyle/>
                <a:p>
                  <a:r>
                    <a:rPr lang="en-US">
                      <a:noFill/>
                    </a:rPr>
                    <a:t> </a:t>
                  </a:r>
                </a:p>
              </p:txBody>
            </p:sp>
          </mc:Fallback>
        </mc:AlternateContent>
        <p:sp>
          <p:nvSpPr>
            <p:cNvPr id="21" name="Rectangle 20"/>
            <p:cNvSpPr/>
            <p:nvPr/>
          </p:nvSpPr>
          <p:spPr>
            <a:xfrm>
              <a:off x="2413097" y="1753992"/>
              <a:ext cx="13741304" cy="1015663"/>
            </a:xfrm>
            <a:prstGeom prst="rect">
              <a:avLst/>
            </a:prstGeom>
          </p:spPr>
          <p:txBody>
            <a:bodyPr wrap="square">
              <a:spAutoFit/>
            </a:bodyPr>
            <a:lstStyle/>
            <a:p>
              <a:pPr lvl="0" algn="just">
                <a:lnSpc>
                  <a:spcPct val="150000"/>
                </a:lnSpc>
                <a:spcAft>
                  <a:spcPts val="800"/>
                </a:spcAft>
              </a:pP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a) Phải quay kim phút một khoảng bằng              vòng tròn.</a:t>
              </a:r>
            </a:p>
          </p:txBody>
        </p:sp>
      </p:grpSp>
      <p:grpSp>
        <p:nvGrpSpPr>
          <p:cNvPr id="26" name="Group 25"/>
          <p:cNvGrpSpPr/>
          <p:nvPr/>
        </p:nvGrpSpPr>
        <p:grpSpPr>
          <a:xfrm>
            <a:off x="1752601" y="4059116"/>
            <a:ext cx="13741304" cy="1160584"/>
            <a:chOff x="2057400" y="3009900"/>
            <a:chExt cx="13741304" cy="1160584"/>
          </a:xfrm>
        </p:grpSpPr>
        <p:sp>
          <p:nvSpPr>
            <p:cNvPr id="24" name="Rectangle 23"/>
            <p:cNvSpPr/>
            <p:nvPr/>
          </p:nvSpPr>
          <p:spPr>
            <a:xfrm>
              <a:off x="2057400" y="3154821"/>
              <a:ext cx="13741304" cy="1015663"/>
            </a:xfrm>
            <a:prstGeom prst="rect">
              <a:avLst/>
            </a:prstGeom>
          </p:spPr>
          <p:txBody>
            <a:bodyPr wrap="square">
              <a:spAutoFit/>
            </a:bodyPr>
            <a:lstStyle/>
            <a:p>
              <a:pPr lvl="0" algn="just">
                <a:lnSpc>
                  <a:spcPct val="150000"/>
                </a:lnSpc>
                <a:spcAft>
                  <a:spcPts val="800"/>
                </a:spcAft>
              </a:pP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b) Phải quay kim phút một khoảng bằng              vòng tròn.  </a:t>
              </a:r>
            </a:p>
          </p:txBody>
        </p:sp>
        <mc:AlternateContent xmlns:mc="http://schemas.openxmlformats.org/markup-compatibility/2006" xmlns:a14="http://schemas.microsoft.com/office/drawing/2010/main">
          <mc:Choice Requires="a14">
            <p:sp>
              <p:nvSpPr>
                <p:cNvPr id="25" name="Rectangle 24"/>
                <p:cNvSpPr/>
                <p:nvPr/>
              </p:nvSpPr>
              <p:spPr>
                <a:xfrm>
                  <a:off x="11226703" y="3009900"/>
                  <a:ext cx="1819344" cy="114664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10</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12</m:t>
                            </m:r>
                          </m:den>
                        </m:f>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6</m:t>
                            </m:r>
                          </m:den>
                        </m:f>
                      </m:oMath>
                    </m:oMathPara>
                  </a14:m>
                  <a:endParaRPr lang="en-US"/>
                </a:p>
              </p:txBody>
            </p:sp>
          </mc:Choice>
          <mc:Fallback xmlns="">
            <p:sp>
              <p:nvSpPr>
                <p:cNvPr id="25" name="Rectangle 24"/>
                <p:cNvSpPr>
                  <a:spLocks noRot="1" noChangeAspect="1" noMove="1" noResize="1" noEditPoints="1" noAdjustHandles="1" noChangeArrowheads="1" noChangeShapeType="1" noTextEdit="1"/>
                </p:cNvSpPr>
                <p:nvPr/>
              </p:nvSpPr>
              <p:spPr>
                <a:xfrm>
                  <a:off x="11226703" y="3009900"/>
                  <a:ext cx="1819344" cy="1146643"/>
                </a:xfrm>
                <a:prstGeom prst="rect">
                  <a:avLst/>
                </a:prstGeom>
                <a:blipFill>
                  <a:blip r:embed="rId4"/>
                  <a:stretch>
                    <a:fillRect b="-5851"/>
                  </a:stretch>
                </a:blipFill>
              </p:spPr>
              <p:txBody>
                <a:bodyPr/>
                <a:lstStyle/>
                <a:p>
                  <a:r>
                    <a:rPr lang="en-US">
                      <a:noFill/>
                    </a:rPr>
                    <a:t> </a:t>
                  </a:r>
                </a:p>
              </p:txBody>
            </p:sp>
          </mc:Fallback>
        </mc:AlternateContent>
      </p:grpSp>
      <p:pic>
        <p:nvPicPr>
          <p:cNvPr id="27" name="Picture 26"/>
          <p:cNvPicPr>
            <a:picLocks noChangeAspect="1"/>
          </p:cNvPicPr>
          <p:nvPr/>
        </p:nvPicPr>
        <p:blipFill>
          <a:blip r:embed="rId5"/>
          <a:stretch>
            <a:fillRect/>
          </a:stretch>
        </p:blipFill>
        <p:spPr>
          <a:xfrm>
            <a:off x="15953512" y="8801100"/>
            <a:ext cx="1842749" cy="1178658"/>
          </a:xfrm>
          <a:prstGeom prst="rect">
            <a:avLst/>
          </a:prstGeom>
        </p:spPr>
      </p:pic>
      <p:pic>
        <p:nvPicPr>
          <p:cNvPr id="28" name="Picture 27"/>
          <p:cNvPicPr>
            <a:picLocks noChangeAspect="1"/>
          </p:cNvPicPr>
          <p:nvPr/>
        </p:nvPicPr>
        <p:blipFill>
          <a:blip r:embed="rId6"/>
          <a:stretch>
            <a:fillRect/>
          </a:stretch>
        </p:blipFill>
        <p:spPr>
          <a:xfrm>
            <a:off x="15660476" y="219585"/>
            <a:ext cx="1977199" cy="2757458"/>
          </a:xfrm>
          <a:prstGeom prst="rect">
            <a:avLst/>
          </a:prstGeom>
        </p:spPr>
      </p:pic>
    </p:spTree>
    <p:extLst>
      <p:ext uri="{BB962C8B-B14F-4D97-AF65-F5344CB8AC3E}">
        <p14:creationId xmlns:p14="http://schemas.microsoft.com/office/powerpoint/2010/main" val="1403536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anim calcmode="lin" valueType="num">
                                      <p:cBhvr>
                                        <p:cTn id="18" dur="500" fill="hold"/>
                                        <p:tgtEl>
                                          <p:spTgt spid="19"/>
                                        </p:tgtEl>
                                        <p:attrNameLst>
                                          <p:attrName>ppt_x</p:attrName>
                                        </p:attrNameLst>
                                      </p:cBhvr>
                                      <p:tavLst>
                                        <p:tav tm="0">
                                          <p:val>
                                            <p:strVal val="#ppt_x"/>
                                          </p:val>
                                        </p:tav>
                                        <p:tav tm="100000">
                                          <p:val>
                                            <p:strVal val="#ppt_x"/>
                                          </p:val>
                                        </p:tav>
                                      </p:tavLst>
                                    </p:anim>
                                    <p:anim calcmode="lin" valueType="num">
                                      <p:cBhvr>
                                        <p:cTn id="1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p:grpSp>
        <p:nvGrpSpPr>
          <p:cNvPr id="17" name="Group 16"/>
          <p:cNvGrpSpPr/>
          <p:nvPr/>
        </p:nvGrpSpPr>
        <p:grpSpPr>
          <a:xfrm>
            <a:off x="6402888" y="1333500"/>
            <a:ext cx="5482223" cy="1098921"/>
            <a:chOff x="422292" y="190500"/>
            <a:chExt cx="4855683" cy="1098921"/>
          </a:xfrm>
        </p:grpSpPr>
        <p:sp>
          <p:nvSpPr>
            <p:cNvPr id="18" name="Rectangle 17"/>
            <p:cNvSpPr/>
            <p:nvPr/>
          </p:nvSpPr>
          <p:spPr>
            <a:xfrm>
              <a:off x="422292" y="222621"/>
              <a:ext cx="4855683"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p:cNvSpPr/>
            <p:nvPr/>
          </p:nvSpPr>
          <p:spPr>
            <a:xfrm>
              <a:off x="562381" y="190500"/>
              <a:ext cx="4584312" cy="94205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2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1.6 (SGK – tr16)</a:t>
              </a:r>
              <a:endPar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21" name="Rectangle 1"/>
          <p:cNvSpPr>
            <a:spLocks noChangeArrowheads="1"/>
          </p:cNvSpPr>
          <p:nvPr/>
        </p:nvSpPr>
        <p:spPr bwMode="auto">
          <a:xfrm>
            <a:off x="1836137" y="2984123"/>
            <a:ext cx="14623063" cy="5816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pPr>
            <a:r>
              <a:rPr lang="vi-VN" altLang="en-US" sz="4200">
                <a:solidFill>
                  <a:srgbClr val="000000"/>
                </a:solidFill>
                <a:ea typeface="OpenSans"/>
              </a:rPr>
              <a:t>Một người đi xe đạp với vận tốc không đổi, biết rằng bánh xe đạp quay được 11 vòng trong 5 giây.</a:t>
            </a:r>
          </a:p>
          <a:p>
            <a:pPr lvl="0" algn="just">
              <a:lnSpc>
                <a:spcPct val="150000"/>
              </a:lnSpc>
            </a:pPr>
            <a:r>
              <a:rPr lang="vi-VN" altLang="en-US" sz="4200">
                <a:solidFill>
                  <a:srgbClr val="000000"/>
                </a:solidFill>
                <a:ea typeface="OpenSans"/>
              </a:rPr>
              <a:t>a) Tính góc (theo độ và rađian) mà bánh xe quay được trong 1 giây.</a:t>
            </a:r>
          </a:p>
          <a:p>
            <a:pPr lvl="0" algn="just">
              <a:lnSpc>
                <a:spcPct val="150000"/>
              </a:lnSpc>
            </a:pPr>
            <a:r>
              <a:rPr lang="vi-VN" altLang="en-US" sz="4200">
                <a:solidFill>
                  <a:srgbClr val="000000"/>
                </a:solidFill>
                <a:ea typeface="OpenSans"/>
              </a:rPr>
              <a:t>b) Tính độ dài quãng đường mà người đi xe đã đi được trong 1 phút, biết rằng đường kính của bánh xe đạp là 680 mm.</a:t>
            </a:r>
          </a:p>
        </p:txBody>
      </p:sp>
      <p:pic>
        <p:nvPicPr>
          <p:cNvPr id="27" name="Picture 26"/>
          <p:cNvPicPr>
            <a:picLocks noChangeAspect="1"/>
          </p:cNvPicPr>
          <p:nvPr/>
        </p:nvPicPr>
        <p:blipFill>
          <a:blip r:embed="rId3"/>
          <a:stretch>
            <a:fillRect/>
          </a:stretch>
        </p:blipFill>
        <p:spPr>
          <a:xfrm>
            <a:off x="274037" y="1692232"/>
            <a:ext cx="1288063" cy="1291891"/>
          </a:xfrm>
          <a:prstGeom prst="rect">
            <a:avLst/>
          </a:prstGeom>
        </p:spPr>
      </p:pic>
      <p:pic>
        <p:nvPicPr>
          <p:cNvPr id="4" name="Picture 3"/>
          <p:cNvPicPr>
            <a:picLocks noChangeAspect="1"/>
          </p:cNvPicPr>
          <p:nvPr/>
        </p:nvPicPr>
        <p:blipFill>
          <a:blip r:embed="rId4"/>
          <a:stretch>
            <a:fillRect/>
          </a:stretch>
        </p:blipFill>
        <p:spPr>
          <a:xfrm flipH="1">
            <a:off x="15316200" y="766870"/>
            <a:ext cx="1901136" cy="1941402"/>
          </a:xfrm>
          <a:prstGeom prst="rect">
            <a:avLst/>
          </a:prstGeom>
        </p:spPr>
      </p:pic>
      <p:pic>
        <p:nvPicPr>
          <p:cNvPr id="5" name="Picture 4"/>
          <p:cNvPicPr>
            <a:picLocks noChangeAspect="1"/>
          </p:cNvPicPr>
          <p:nvPr/>
        </p:nvPicPr>
        <p:blipFill>
          <a:blip r:embed="rId5"/>
          <a:stretch>
            <a:fillRect/>
          </a:stretch>
        </p:blipFill>
        <p:spPr>
          <a:xfrm>
            <a:off x="16492928" y="8801100"/>
            <a:ext cx="1505258" cy="1203850"/>
          </a:xfrm>
          <a:prstGeom prst="rect">
            <a:avLst/>
          </a:prstGeom>
        </p:spPr>
      </p:pic>
    </p:spTree>
    <p:extLst>
      <p:ext uri="{BB962C8B-B14F-4D97-AF65-F5344CB8AC3E}">
        <p14:creationId xmlns:p14="http://schemas.microsoft.com/office/powerpoint/2010/main" val="256941403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0"/>
            <a:ext cx="18288000" cy="10287000"/>
          </a:xfrm>
          <a:prstGeom prst="rect">
            <a:avLst/>
          </a:prstGeom>
        </p:spPr>
      </p:pic>
      <p:sp>
        <p:nvSpPr>
          <p:cNvPr id="7" name="Freeform 7"/>
          <p:cNvSpPr/>
          <p:nvPr/>
        </p:nvSpPr>
        <p:spPr>
          <a:xfrm rot="1395616">
            <a:off x="16546247" y="556671"/>
            <a:ext cx="740304" cy="1223605"/>
          </a:xfrm>
          <a:custGeom>
            <a:avLst/>
            <a:gdLst/>
            <a:ahLst/>
            <a:cxnLst/>
            <a:rect l="l" t="t" r="r" b="b"/>
            <a:pathLst>
              <a:path w="992939" h="1840196">
                <a:moveTo>
                  <a:pt x="0" y="0"/>
                </a:moveTo>
                <a:lnTo>
                  <a:pt x="992939" y="0"/>
                </a:lnTo>
                <a:lnTo>
                  <a:pt x="992939" y="1840196"/>
                </a:lnTo>
                <a:lnTo>
                  <a:pt x="0" y="18401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1" name="Group 10"/>
          <p:cNvGrpSpPr/>
          <p:nvPr/>
        </p:nvGrpSpPr>
        <p:grpSpPr>
          <a:xfrm>
            <a:off x="1456401" y="3121489"/>
            <a:ext cx="4626610" cy="3176946"/>
            <a:chOff x="868300" y="3568797"/>
            <a:chExt cx="5472357" cy="4239967"/>
          </a:xfrm>
        </p:grpSpPr>
        <p:grpSp>
          <p:nvGrpSpPr>
            <p:cNvPr id="12" name="Group 3"/>
            <p:cNvGrpSpPr/>
            <p:nvPr/>
          </p:nvGrpSpPr>
          <p:grpSpPr>
            <a:xfrm>
              <a:off x="918432" y="3568797"/>
              <a:ext cx="5422223" cy="4239967"/>
              <a:chOff x="-3810" y="0"/>
              <a:chExt cx="3189543" cy="3100688"/>
            </a:xfrm>
          </p:grpSpPr>
          <p:sp>
            <p:nvSpPr>
              <p:cNvPr id="14" name="Freeform 4"/>
              <p:cNvSpPr/>
              <p:nvPr/>
            </p:nvSpPr>
            <p:spPr>
              <a:xfrm>
                <a:off x="10160" y="16510"/>
                <a:ext cx="3160333" cy="3074018"/>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txBody>
              <a:bodyPr/>
              <a:lstStyle/>
              <a:p>
                <a:endParaRPr lang="en-US"/>
              </a:p>
            </p:txBody>
          </p:sp>
          <p:sp>
            <p:nvSpPr>
              <p:cNvPr id="15" name="Freeform 5"/>
              <p:cNvSpPr/>
              <p:nvPr/>
            </p:nvSpPr>
            <p:spPr>
              <a:xfrm>
                <a:off x="-3810" y="0"/>
                <a:ext cx="3189543" cy="3100688"/>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txBody>
              <a:bodyPr/>
              <a:lstStyle/>
              <a:p>
                <a:endParaRPr lang="en-US"/>
              </a:p>
            </p:txBody>
          </p:sp>
        </p:grpSp>
        <p:sp>
          <p:nvSpPr>
            <p:cNvPr id="13" name="Rectangle 12"/>
            <p:cNvSpPr/>
            <p:nvPr/>
          </p:nvSpPr>
          <p:spPr>
            <a:xfrm>
              <a:off x="868300" y="3762061"/>
              <a:ext cx="5472357" cy="3820067"/>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pt-BR" sz="40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Ghi </a:t>
              </a:r>
              <a:r>
                <a:rPr kumimoji="0" lang="pt-BR" sz="4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nhớ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pt-BR" sz="4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kiến </a:t>
              </a:r>
              <a:r>
                <a:rPr kumimoji="0" lang="pt-BR" sz="40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thức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pt-BR" sz="40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trong </a:t>
              </a:r>
              <a:r>
                <a:rPr kumimoji="0" lang="pt-BR" sz="4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bài. </a:t>
              </a:r>
            </a:p>
          </p:txBody>
        </p:sp>
      </p:grpSp>
      <p:grpSp>
        <p:nvGrpSpPr>
          <p:cNvPr id="16" name="Group 15"/>
          <p:cNvGrpSpPr/>
          <p:nvPr/>
        </p:nvGrpSpPr>
        <p:grpSpPr>
          <a:xfrm>
            <a:off x="6908983" y="3138405"/>
            <a:ext cx="4736625" cy="3224295"/>
            <a:chOff x="6840639" y="3553166"/>
            <a:chExt cx="5422223" cy="5001862"/>
          </a:xfrm>
        </p:grpSpPr>
        <p:grpSp>
          <p:nvGrpSpPr>
            <p:cNvPr id="17" name="Group 3"/>
            <p:cNvGrpSpPr/>
            <p:nvPr/>
          </p:nvGrpSpPr>
          <p:grpSpPr>
            <a:xfrm>
              <a:off x="6840639" y="3553166"/>
              <a:ext cx="5422223" cy="5001862"/>
              <a:chOff x="-3810" y="-1"/>
              <a:chExt cx="3189543" cy="3657863"/>
            </a:xfrm>
          </p:grpSpPr>
          <p:sp>
            <p:nvSpPr>
              <p:cNvPr id="19" name="Freeform 4"/>
              <p:cNvSpPr/>
              <p:nvPr/>
            </p:nvSpPr>
            <p:spPr>
              <a:xfrm>
                <a:off x="10160" y="16510"/>
                <a:ext cx="3160333" cy="364135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txBody>
              <a:bodyPr/>
              <a:lstStyle/>
              <a:p>
                <a:endParaRPr lang="en-US"/>
              </a:p>
            </p:txBody>
          </p:sp>
          <p:sp>
            <p:nvSpPr>
              <p:cNvPr id="20" name="Freeform 5"/>
              <p:cNvSpPr/>
              <p:nvPr/>
            </p:nvSpPr>
            <p:spPr>
              <a:xfrm>
                <a:off x="-3810" y="-1"/>
                <a:ext cx="3189543" cy="365786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txBody>
              <a:bodyPr/>
              <a:lstStyle/>
              <a:p>
                <a:endParaRPr lang="en-US"/>
              </a:p>
            </p:txBody>
          </p:sp>
        </p:grpSp>
        <p:sp>
          <p:nvSpPr>
            <p:cNvPr id="18" name="Rectangle 17"/>
            <p:cNvSpPr/>
            <p:nvPr/>
          </p:nvSpPr>
          <p:spPr>
            <a:xfrm>
              <a:off x="7370566" y="3785769"/>
              <a:ext cx="4360209" cy="4502103"/>
            </a:xfrm>
            <a:prstGeom prst="rect">
              <a:avLst/>
            </a:prstGeom>
          </p:spPr>
          <p:txBody>
            <a:bodyPr wrap="square">
              <a:spAutoFit/>
            </a:bodyPr>
            <a:lstStyle/>
            <a:p>
              <a:pPr marL="0" marR="0" lvl="0" indent="0" algn="ctr" defTabSz="914400" rtl="0" eaLnBrk="1" fontAlgn="auto" latinLnBrk="0" hangingPunct="1">
                <a:lnSpc>
                  <a:spcPct val="150000"/>
                </a:lnSpc>
                <a:spcBef>
                  <a:spcPts val="600"/>
                </a:spcBef>
                <a:spcAft>
                  <a:spcPts val="600"/>
                </a:spcAft>
                <a:buClr>
                  <a:srgbClr val="000000"/>
                </a:buClr>
                <a:buSzTx/>
                <a:buFont typeface="Arial"/>
                <a:buNone/>
                <a:tabLst/>
                <a:defRPr/>
              </a:pPr>
              <a:r>
                <a:rPr kumimoji="0" lang="pt-BR" sz="40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Hoàn thành </a:t>
              </a:r>
            </a:p>
            <a:p>
              <a:pPr marL="0" marR="0" lvl="0" indent="0" algn="ctr" defTabSz="914400" rtl="0" eaLnBrk="1" fontAlgn="auto" latinLnBrk="0" hangingPunct="1">
                <a:lnSpc>
                  <a:spcPct val="150000"/>
                </a:lnSpc>
                <a:spcBef>
                  <a:spcPts val="600"/>
                </a:spcBef>
                <a:spcAft>
                  <a:spcPts val="600"/>
                </a:spcAft>
                <a:buClr>
                  <a:srgbClr val="000000"/>
                </a:buClr>
                <a:buSzTx/>
                <a:buFont typeface="Arial"/>
                <a:buNone/>
                <a:tabLst/>
                <a:defRPr/>
              </a:pPr>
              <a:r>
                <a:rPr kumimoji="0" lang="pt-BR" sz="40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các bài tập trong SBT. </a:t>
              </a:r>
            </a:p>
          </p:txBody>
        </p:sp>
      </p:grpSp>
      <p:grpSp>
        <p:nvGrpSpPr>
          <p:cNvPr id="21" name="Group 20"/>
          <p:cNvGrpSpPr/>
          <p:nvPr/>
        </p:nvGrpSpPr>
        <p:grpSpPr>
          <a:xfrm>
            <a:off x="12385401" y="3094881"/>
            <a:ext cx="4530999" cy="3185107"/>
            <a:chOff x="12644694" y="3479846"/>
            <a:chExt cx="5422223" cy="4709752"/>
          </a:xfrm>
        </p:grpSpPr>
        <p:grpSp>
          <p:nvGrpSpPr>
            <p:cNvPr id="22" name="Group 3"/>
            <p:cNvGrpSpPr/>
            <p:nvPr/>
          </p:nvGrpSpPr>
          <p:grpSpPr>
            <a:xfrm>
              <a:off x="12644694" y="3479846"/>
              <a:ext cx="5422223" cy="4709752"/>
              <a:chOff x="-3810" y="0"/>
              <a:chExt cx="3189543" cy="3444242"/>
            </a:xfrm>
          </p:grpSpPr>
          <p:sp>
            <p:nvSpPr>
              <p:cNvPr id="24" name="Freeform 4"/>
              <p:cNvSpPr/>
              <p:nvPr/>
            </p:nvSpPr>
            <p:spPr>
              <a:xfrm>
                <a:off x="10160" y="16510"/>
                <a:ext cx="3160333" cy="342773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txBody>
              <a:bodyPr/>
              <a:lstStyle/>
              <a:p>
                <a:endParaRPr lang="en-US"/>
              </a:p>
            </p:txBody>
          </p:sp>
          <p:sp>
            <p:nvSpPr>
              <p:cNvPr id="25" name="Freeform 5"/>
              <p:cNvSpPr/>
              <p:nvPr/>
            </p:nvSpPr>
            <p:spPr>
              <a:xfrm>
                <a:off x="-3810" y="0"/>
                <a:ext cx="3189543" cy="344424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txBody>
              <a:bodyPr/>
              <a:lstStyle/>
              <a:p>
                <a:endParaRPr lang="en-US"/>
              </a:p>
            </p:txBody>
          </p:sp>
        </p:grpSp>
        <p:sp>
          <p:nvSpPr>
            <p:cNvPr id="23" name="Rectangle 22"/>
            <p:cNvSpPr/>
            <p:nvPr/>
          </p:nvSpPr>
          <p:spPr>
            <a:xfrm>
              <a:off x="12756289" y="3700072"/>
              <a:ext cx="5196871" cy="423245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40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Chuẩn </a:t>
              </a:r>
              <a:r>
                <a:rPr kumimoji="0" lang="vi-VN" sz="4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bị trước </a:t>
              </a:r>
              <a:endParaRPr kumimoji="0" lang="en-US" sz="4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endParaRPr>
            </a:p>
            <a:p>
              <a:pPr lvl="0" algn="ctr">
                <a:lnSpc>
                  <a:spcPct val="150000"/>
                </a:lnSpc>
                <a:buClr>
                  <a:srgbClr val="000000"/>
                </a:buClr>
              </a:pPr>
              <a:r>
                <a:rPr lang="vi-VN" sz="4000" b="1" kern="0">
                  <a:solidFill>
                    <a:prstClr val="black"/>
                  </a:solidFill>
                  <a:latin typeface="Arial"/>
                  <a:ea typeface="Calibri" panose="020F0502020204030204" pitchFamily="34" charset="0"/>
                  <a:cs typeface="Times New Roman" panose="02020603050405020304" pitchFamily="18" charset="0"/>
                  <a:sym typeface="Arial"/>
                </a:rPr>
                <a:t>Bài 2. Công thức lượng giác</a:t>
              </a:r>
              <a:endParaRPr kumimoji="0" lang="pt-BR" sz="4000" b="1"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endParaRPr>
            </a:p>
          </p:txBody>
        </p:sp>
      </p:grpSp>
      <p:grpSp>
        <p:nvGrpSpPr>
          <p:cNvPr id="26" name="Group 25"/>
          <p:cNvGrpSpPr/>
          <p:nvPr/>
        </p:nvGrpSpPr>
        <p:grpSpPr>
          <a:xfrm>
            <a:off x="5105400" y="678667"/>
            <a:ext cx="9067800" cy="1481148"/>
            <a:chOff x="6267451" y="360097"/>
            <a:chExt cx="9067800" cy="1781941"/>
          </a:xfrm>
        </p:grpSpPr>
        <p:pic>
          <p:nvPicPr>
            <p:cNvPr id="27"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267451" y="360097"/>
              <a:ext cx="8382000" cy="1781941"/>
            </a:xfrm>
            <a:prstGeom prst="rect">
              <a:avLst/>
            </a:prstGeom>
          </p:spPr>
        </p:pic>
        <p:sp>
          <p:nvSpPr>
            <p:cNvPr id="28" name="TextBox 5"/>
            <p:cNvSpPr txBox="1"/>
            <p:nvPr/>
          </p:nvSpPr>
          <p:spPr>
            <a:xfrm>
              <a:off x="6877051" y="783187"/>
              <a:ext cx="8458200" cy="1018271"/>
            </a:xfrm>
            <a:prstGeom prst="rect">
              <a:avLst/>
            </a:prstGeom>
          </p:spPr>
          <p:txBody>
            <a:bodyPr wrap="square" lIns="0" tIns="0" rIns="0" bIns="0" rtlCol="0" anchor="t">
              <a:spAutoFit/>
            </a:bodyPr>
            <a:lstStyle/>
            <a:p>
              <a:pPr lvl="0">
                <a:spcBef>
                  <a:spcPct val="0"/>
                </a:spcBef>
                <a:defRPr/>
              </a:pPr>
              <a:r>
                <a:rPr lang="vi-VN" sz="5500" b="1">
                  <a:solidFill>
                    <a:prstClr val="white"/>
                  </a:solidFill>
                  <a:cs typeface="Arial" panose="020B0604020202020204" pitchFamily="34" charset="0"/>
                </a:rPr>
                <a:t>HƯỚNG DẪN VỀ NHÀ</a:t>
              </a:r>
              <a:endParaRPr lang="vi-VN" sz="5500" b="1" dirty="0">
                <a:solidFill>
                  <a:prstClr val="white"/>
                </a:solidFill>
                <a:cs typeface="Arial" panose="020B0604020202020204" pitchFamily="34" charset="0"/>
              </a:endParaRPr>
            </a:p>
          </p:txBody>
        </p:sp>
      </p:grpSp>
      <p:pic>
        <p:nvPicPr>
          <p:cNvPr id="29" name="Picture 28"/>
          <p:cNvPicPr>
            <a:picLocks noChangeAspect="1"/>
          </p:cNvPicPr>
          <p:nvPr/>
        </p:nvPicPr>
        <p:blipFill>
          <a:blip r:embed="rId7"/>
          <a:stretch>
            <a:fillRect/>
          </a:stretch>
        </p:blipFill>
        <p:spPr>
          <a:xfrm>
            <a:off x="7236932" y="7810500"/>
            <a:ext cx="4078840" cy="22211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Vertical)">
                                      <p:cBhvr>
                                        <p:cTn id="11" dur="500"/>
                                        <p:tgtEl>
                                          <p:spTgt spid="16"/>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randombar(horizontal)">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p:sp>
        <p:nvSpPr>
          <p:cNvPr id="3" name="Freeform 3"/>
          <p:cNvSpPr/>
          <p:nvPr/>
        </p:nvSpPr>
        <p:spPr>
          <a:xfrm rot="62544">
            <a:off x="1123158" y="2544386"/>
            <a:ext cx="15947785" cy="6340775"/>
          </a:xfrm>
          <a:custGeom>
            <a:avLst/>
            <a:gdLst/>
            <a:ahLst/>
            <a:cxnLst/>
            <a:rect l="l" t="t" r="r" b="b"/>
            <a:pathLst>
              <a:path w="8549153" h="2796285">
                <a:moveTo>
                  <a:pt x="0" y="0"/>
                </a:moveTo>
                <a:lnTo>
                  <a:pt x="8549153" y="0"/>
                </a:lnTo>
                <a:lnTo>
                  <a:pt x="8549153" y="2796286"/>
                </a:lnTo>
                <a:lnTo>
                  <a:pt x="0" y="27962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rot="19524206">
            <a:off x="16687800" y="172528"/>
            <a:ext cx="1404344" cy="2078011"/>
          </a:xfrm>
          <a:custGeom>
            <a:avLst/>
            <a:gdLst/>
            <a:ahLst/>
            <a:cxnLst/>
            <a:rect l="l" t="t" r="r" b="b"/>
            <a:pathLst>
              <a:path w="989107" h="1407982">
                <a:moveTo>
                  <a:pt x="0" y="0"/>
                </a:moveTo>
                <a:lnTo>
                  <a:pt x="989107" y="0"/>
                </a:lnTo>
                <a:lnTo>
                  <a:pt x="989107" y="1407982"/>
                </a:lnTo>
                <a:lnTo>
                  <a:pt x="0" y="14079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Rectangle 11"/>
          <p:cNvSpPr/>
          <p:nvPr/>
        </p:nvSpPr>
        <p:spPr>
          <a:xfrm>
            <a:off x="7030222" y="1280318"/>
            <a:ext cx="4075155" cy="1015663"/>
          </a:xfrm>
          <a:prstGeom prst="rect">
            <a:avLst/>
          </a:prstGeom>
        </p:spPr>
        <p:txBody>
          <a:bodyPr wrap="none">
            <a:spAutoFit/>
          </a:bodyPr>
          <a:lstStyle/>
          <a:p>
            <a:pPr lvl="0">
              <a:defRPr/>
            </a:pPr>
            <a:r>
              <a:rPr lang="en-US" sz="6000" b="1">
                <a:solidFill>
                  <a:srgbClr val="C00000"/>
                </a:solidFill>
                <a:latin typeface="Arial" panose="020B0604020202020204" pitchFamily="34" charset="0"/>
                <a:cs typeface="Arial" panose="020B0604020202020204" pitchFamily="34" charset="0"/>
              </a:rPr>
              <a:t>KẾT LUẬN</a:t>
            </a:r>
            <a:endParaRPr lang="en-US" sz="6000" b="1" dirty="0">
              <a:solidFill>
                <a:srgbClr val="C00000"/>
              </a:solidFill>
              <a:latin typeface="Arial" panose="020B0604020202020204" pitchFamily="34" charset="0"/>
              <a:cs typeface="Arial" panose="020B0604020202020204" pitchFamily="34" charset="0"/>
            </a:endParaRPr>
          </a:p>
        </p:txBody>
      </p:sp>
      <p:sp>
        <p:nvSpPr>
          <p:cNvPr id="13" name="Rectangle 12"/>
          <p:cNvSpPr/>
          <p:nvPr/>
        </p:nvSpPr>
        <p:spPr>
          <a:xfrm>
            <a:off x="2286000" y="3623243"/>
            <a:ext cx="13563600" cy="4708981"/>
          </a:xfrm>
          <a:prstGeom prst="rect">
            <a:avLst/>
          </a:prstGeom>
        </p:spPr>
        <p:txBody>
          <a:bodyPr wrap="square">
            <a:spAutoFit/>
          </a:bodyPr>
          <a:lstStyle/>
          <a:p>
            <a:pPr algn="just">
              <a:lnSpc>
                <a:spcPct val="150000"/>
              </a:lnSpc>
              <a:spcAft>
                <a:spcPts val="800"/>
              </a:spcAft>
            </a:pPr>
            <a:r>
              <a:rPr lang="en-US" sz="4000">
                <a:latin typeface="Arial" panose="020B0604020202020204" pitchFamily="34" charset="0"/>
                <a:ea typeface="Times New Roman" panose="02020603050405020304" pitchFamily="18" charset="0"/>
                <a:cs typeface="Arial" panose="020B0604020202020204" pitchFamily="34" charset="0"/>
              </a:rPr>
              <a:t>Trong mặt phẳng, cho hai tia Ou, Ov. Xét tia Om cùng nằm trong mặt phẳng này. Nếu tia Om quay quanh điểm O, theo một chiều nhất định từ Ou đến Ov, thì ta nói nó quét một </a:t>
            </a:r>
            <a:r>
              <a:rPr lang="en-US" sz="4000" b="1">
                <a:latin typeface="Arial" panose="020B0604020202020204" pitchFamily="34" charset="0"/>
                <a:ea typeface="Times New Roman" panose="02020603050405020304" pitchFamily="18" charset="0"/>
                <a:cs typeface="Arial" panose="020B0604020202020204" pitchFamily="34" charset="0"/>
              </a:rPr>
              <a:t>góc lượng giác </a:t>
            </a:r>
            <a:r>
              <a:rPr lang="en-US" sz="4000">
                <a:latin typeface="Arial" panose="020B0604020202020204" pitchFamily="34" charset="0"/>
                <a:ea typeface="Times New Roman" panose="02020603050405020304" pitchFamily="18" charset="0"/>
                <a:cs typeface="Arial" panose="020B0604020202020204" pitchFamily="34" charset="0"/>
              </a:rPr>
              <a:t>với tia đầu Ou, tia cuối Ov và kí hiệu là (Ou, Ov).</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4" name="Picture 13"/>
          <p:cNvPicPr>
            <a:picLocks noChangeAspect="1"/>
          </p:cNvPicPr>
          <p:nvPr/>
        </p:nvPicPr>
        <p:blipFill>
          <a:blip r:embed="rId7"/>
          <a:stretch>
            <a:fillRect/>
          </a:stretch>
        </p:blipFill>
        <p:spPr>
          <a:xfrm>
            <a:off x="14673749" y="7655315"/>
            <a:ext cx="2699851" cy="2364985"/>
          </a:xfrm>
          <a:prstGeom prst="rect">
            <a:avLst/>
          </a:prstGeom>
        </p:spPr>
      </p:pic>
      <p:pic>
        <p:nvPicPr>
          <p:cNvPr id="15" name="Picture 14"/>
          <p:cNvPicPr>
            <a:picLocks noChangeAspect="1"/>
          </p:cNvPicPr>
          <p:nvPr/>
        </p:nvPicPr>
        <p:blipFill>
          <a:blip r:embed="rId8"/>
          <a:stretch>
            <a:fillRect/>
          </a:stretch>
        </p:blipFill>
        <p:spPr>
          <a:xfrm>
            <a:off x="1752600" y="1555563"/>
            <a:ext cx="2280148" cy="2154159"/>
          </a:xfrm>
          <a:prstGeom prst="rect">
            <a:avLst/>
          </a:prstGeom>
        </p:spPr>
      </p:pic>
    </p:spTree>
    <p:extLst>
      <p:ext uri="{BB962C8B-B14F-4D97-AF65-F5344CB8AC3E}">
        <p14:creationId xmlns:p14="http://schemas.microsoft.com/office/powerpoint/2010/main" val="3427453389"/>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anim calcmode="lin" valueType="num">
                                      <p:cBhvr>
                                        <p:cTn id="12" dur="500" fill="hold"/>
                                        <p:tgtEl>
                                          <p:spTgt spid="15"/>
                                        </p:tgtEl>
                                        <p:attrNameLst>
                                          <p:attrName>ppt_x</p:attrName>
                                        </p:attrNameLst>
                                      </p:cBhvr>
                                      <p:tavLst>
                                        <p:tav tm="0">
                                          <p:val>
                                            <p:strVal val="#ppt_x"/>
                                          </p:val>
                                        </p:tav>
                                        <p:tav tm="100000">
                                          <p:val>
                                            <p:strVal val="#ppt_x"/>
                                          </p:val>
                                        </p:tav>
                                      </p:tavLst>
                                    </p:anim>
                                    <p:anim calcmode="lin" valueType="num">
                                      <p:cBhvr>
                                        <p:cTn id="13" dur="500" fill="hold"/>
                                        <p:tgtEl>
                                          <p:spTgt spid="15"/>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anim calcmode="lin" valueType="num">
                                      <p:cBhvr>
                                        <p:cTn id="17" dur="500" fill="hold"/>
                                        <p:tgtEl>
                                          <p:spTgt spid="13"/>
                                        </p:tgtEl>
                                        <p:attrNameLst>
                                          <p:attrName>ppt_x</p:attrName>
                                        </p:attrNameLst>
                                      </p:cBhvr>
                                      <p:tavLst>
                                        <p:tav tm="0">
                                          <p:val>
                                            <p:strVal val="#ppt_x"/>
                                          </p:val>
                                        </p:tav>
                                        <p:tav tm="100000">
                                          <p:val>
                                            <p:strVal val="#ppt_x"/>
                                          </p:val>
                                        </p:tav>
                                      </p:tavLst>
                                    </p:anim>
                                    <p:anim calcmode="lin" valueType="num">
                                      <p:cBhvr>
                                        <p:cTn id="18" dur="500" fill="hold"/>
                                        <p:tgtEl>
                                          <p:spTgt spid="1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anim calcmode="lin" valueType="num">
                                      <p:cBhvr>
                                        <p:cTn id="22" dur="500" fill="hold"/>
                                        <p:tgtEl>
                                          <p:spTgt spid="14"/>
                                        </p:tgtEl>
                                        <p:attrNameLst>
                                          <p:attrName>ppt_x</p:attrName>
                                        </p:attrNameLst>
                                      </p:cBhvr>
                                      <p:tavLst>
                                        <p:tav tm="0">
                                          <p:val>
                                            <p:strVal val="#ppt_x"/>
                                          </p:val>
                                        </p:tav>
                                        <p:tav tm="100000">
                                          <p:val>
                                            <p:strVal val="#ppt_x"/>
                                          </p:val>
                                        </p:tav>
                                      </p:tavLst>
                                    </p:anim>
                                    <p:anim calcmode="lin" valueType="num">
                                      <p:cBhvr>
                                        <p:cTn id="23" dur="500" fill="hold"/>
                                        <p:tgtEl>
                                          <p:spTgt spid="1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anim calcmode="lin" valueType="num">
                                      <p:cBhvr>
                                        <p:cTn id="27" dur="500" fill="hold"/>
                                        <p:tgtEl>
                                          <p:spTgt spid="3"/>
                                        </p:tgtEl>
                                        <p:attrNameLst>
                                          <p:attrName>ppt_x</p:attrName>
                                        </p:attrNameLst>
                                      </p:cBhvr>
                                      <p:tavLst>
                                        <p:tav tm="0">
                                          <p:val>
                                            <p:strVal val="#ppt_x"/>
                                          </p:val>
                                        </p:tav>
                                        <p:tav tm="100000">
                                          <p:val>
                                            <p:strVal val="#ppt_x"/>
                                          </p:val>
                                        </p:tav>
                                      </p:tavLst>
                                    </p:anim>
                                    <p:anim calcmode="lin" valueType="num">
                                      <p:cBhvr>
                                        <p:cTn id="28"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p:sp>
        <p:nvSpPr>
          <p:cNvPr id="18" name="Rectangle 17"/>
          <p:cNvSpPr/>
          <p:nvPr/>
        </p:nvSpPr>
        <p:spPr>
          <a:xfrm>
            <a:off x="7296922" y="952500"/>
            <a:ext cx="4075155" cy="1015663"/>
          </a:xfrm>
          <a:prstGeom prst="rect">
            <a:avLst/>
          </a:prstGeom>
        </p:spPr>
        <p:txBody>
          <a:bodyPr wrap="none">
            <a:spAutoFit/>
          </a:bodyPr>
          <a:lstStyle/>
          <a:p>
            <a:pPr lvl="0">
              <a:defRPr/>
            </a:pPr>
            <a:r>
              <a:rPr lang="en-US" sz="6000" b="1">
                <a:solidFill>
                  <a:srgbClr val="C00000"/>
                </a:solidFill>
                <a:latin typeface="Arial" panose="020B0604020202020204" pitchFamily="34" charset="0"/>
                <a:cs typeface="Arial" panose="020B0604020202020204" pitchFamily="34" charset="0"/>
              </a:rPr>
              <a:t>KẾT LUẬN</a:t>
            </a:r>
            <a:endParaRPr lang="en-US" sz="6000" b="1" dirty="0">
              <a:solidFill>
                <a:srgbClr val="C00000"/>
              </a:solidFill>
              <a:latin typeface="Arial" panose="020B0604020202020204" pitchFamily="34" charset="0"/>
              <a:cs typeface="Arial" panose="020B0604020202020204" pitchFamily="34" charset="0"/>
            </a:endParaRPr>
          </a:p>
        </p:txBody>
      </p:sp>
      <p:grpSp>
        <p:nvGrpSpPr>
          <p:cNvPr id="22" name="Group 21"/>
          <p:cNvGrpSpPr/>
          <p:nvPr/>
        </p:nvGrpSpPr>
        <p:grpSpPr>
          <a:xfrm>
            <a:off x="1219200" y="2400300"/>
            <a:ext cx="15697200" cy="3886200"/>
            <a:chOff x="1368926" y="2479623"/>
            <a:chExt cx="15697200" cy="3886200"/>
          </a:xfrm>
        </p:grpSpPr>
        <p:sp>
          <p:nvSpPr>
            <p:cNvPr id="4" name="Freeform 4"/>
            <p:cNvSpPr/>
            <p:nvPr/>
          </p:nvSpPr>
          <p:spPr>
            <a:xfrm flipH="1">
              <a:off x="1368926" y="2479623"/>
              <a:ext cx="15697200" cy="3886200"/>
            </a:xfrm>
            <a:custGeom>
              <a:avLst/>
              <a:gdLst/>
              <a:ahLst/>
              <a:cxnLst/>
              <a:rect l="l" t="t" r="r" b="b"/>
              <a:pathLst>
                <a:path w="6172198" h="4827173">
                  <a:moveTo>
                    <a:pt x="6172198" y="0"/>
                  </a:moveTo>
                  <a:lnTo>
                    <a:pt x="0" y="0"/>
                  </a:lnTo>
                  <a:lnTo>
                    <a:pt x="0" y="4827173"/>
                  </a:lnTo>
                  <a:lnTo>
                    <a:pt x="6172198" y="4827173"/>
                  </a:lnTo>
                  <a:lnTo>
                    <a:pt x="6172198"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9" name="Rectangle 18"/>
            <p:cNvSpPr/>
            <p:nvPr/>
          </p:nvSpPr>
          <p:spPr>
            <a:xfrm>
              <a:off x="2667000" y="3042285"/>
              <a:ext cx="13332326" cy="1938992"/>
            </a:xfrm>
            <a:prstGeom prst="rect">
              <a:avLst/>
            </a:prstGeom>
          </p:spPr>
          <p:txBody>
            <a:bodyPr wrap="square">
              <a:spAutoFit/>
            </a:bodyPr>
            <a:lstStyle/>
            <a:p>
              <a:pPr algn="just">
                <a:lnSpc>
                  <a:spcPct val="150000"/>
                </a:lnSpc>
                <a:spcAft>
                  <a:spcPts val="800"/>
                </a:spcAft>
              </a:pPr>
              <a:r>
                <a:rPr lang="vi-VN" sz="4000">
                  <a:ea typeface="Times New Roman" panose="02020603050405020304" pitchFamily="18" charset="0"/>
                  <a:cs typeface="Times New Roman" panose="02020603050405020304" pitchFamily="18" charset="0"/>
                </a:rPr>
                <a:t>Mỗi góc lượng giác gốc O được xác định bởi tia đầu Ou, tia cuối Ov và số đo góc của nó.</a:t>
              </a:r>
              <a:endParaRPr lang="en-US" sz="3800">
                <a:effectLst/>
                <a:ea typeface="Times New Roman" panose="02020603050405020304" pitchFamily="18" charset="0"/>
                <a:cs typeface="Arial" panose="020B0604020202020204" pitchFamily="34" charset="0"/>
              </a:endParaRPr>
            </a:p>
          </p:txBody>
        </p:sp>
      </p:grpSp>
      <p:sp>
        <p:nvSpPr>
          <p:cNvPr id="21" name="Rectangle 20"/>
          <p:cNvSpPr/>
          <p:nvPr/>
        </p:nvSpPr>
        <p:spPr>
          <a:xfrm>
            <a:off x="1028700" y="6362700"/>
            <a:ext cx="16230600" cy="4415952"/>
          </a:xfrm>
          <a:prstGeom prst="rect">
            <a:avLst/>
          </a:prstGeom>
        </p:spPr>
        <p:txBody>
          <a:bodyPr wrap="square">
            <a:spAutoFit/>
          </a:bodyPr>
          <a:lstStyle/>
          <a:p>
            <a:pPr algn="just">
              <a:lnSpc>
                <a:spcPct val="150000"/>
              </a:lnSpc>
            </a:pPr>
            <a:r>
              <a:rPr lang="en-US" sz="4000" b="1" u="sng" dirty="0" err="1">
                <a:solidFill>
                  <a:schemeClr val="tx2"/>
                </a:solidFill>
                <a:latin typeface="Arial" panose="020B0604020202020204" pitchFamily="34" charset="0"/>
                <a:ea typeface="Times New Roman" panose="02020603050405020304" pitchFamily="18" charset="0"/>
                <a:cs typeface="Arial" panose="020B0604020202020204" pitchFamily="34" charset="0"/>
              </a:rPr>
              <a:t>Chú</a:t>
            </a:r>
            <a:r>
              <a:rPr lang="en-US" sz="4000" b="1" u="sng" dirty="0">
                <a:solidFill>
                  <a:schemeClr val="tx2"/>
                </a:solidFill>
                <a:latin typeface="Arial" panose="020B0604020202020204" pitchFamily="34" charset="0"/>
                <a:ea typeface="Times New Roman" panose="02020603050405020304" pitchFamily="18" charset="0"/>
                <a:cs typeface="Arial" panose="020B0604020202020204" pitchFamily="34" charset="0"/>
              </a:rPr>
              <a:t> ý:</a:t>
            </a:r>
            <a:r>
              <a:rPr lang="en-US" sz="3800" dirty="0">
                <a:latin typeface="Arial" panose="020B0604020202020204" pitchFamily="34" charset="0"/>
                <a:ea typeface="Times New Roman" panose="02020603050405020304" pitchFamily="18" charset="0"/>
                <a:cs typeface="Arial" panose="020B0604020202020204" pitchFamily="34" charset="0"/>
              </a:rPr>
              <a:t> Cho </a:t>
            </a:r>
            <a:r>
              <a:rPr lang="en-US" sz="3800" dirty="0" err="1">
                <a:latin typeface="Arial" panose="020B0604020202020204" pitchFamily="34" charset="0"/>
                <a:ea typeface="Times New Roman" panose="02020603050405020304" pitchFamily="18" charset="0"/>
                <a:cs typeface="Arial" panose="020B0604020202020204" pitchFamily="34" charset="0"/>
              </a:rPr>
              <a:t>hai</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tia</a:t>
            </a:r>
            <a:r>
              <a:rPr lang="en-US" sz="3800" dirty="0">
                <a:latin typeface="Arial" panose="020B0604020202020204" pitchFamily="34" charset="0"/>
                <a:ea typeface="Times New Roman" panose="02020603050405020304" pitchFamily="18" charset="0"/>
                <a:cs typeface="Arial" panose="020B0604020202020204" pitchFamily="34" charset="0"/>
              </a:rPr>
              <a:t> Ou, Ov </a:t>
            </a:r>
            <a:r>
              <a:rPr lang="en-US" sz="3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có</a:t>
            </a:r>
            <a:r>
              <a:rPr lang="en-US" sz="3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vô</a:t>
            </a:r>
            <a:r>
              <a:rPr lang="en-US" sz="3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số</a:t>
            </a:r>
            <a:r>
              <a:rPr lang="en-US" sz="3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góc</a:t>
            </a:r>
            <a:r>
              <a:rPr lang="en-US" sz="3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lượng</a:t>
            </a:r>
            <a:r>
              <a:rPr lang="en-US" sz="3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giác</a:t>
            </a:r>
            <a:r>
              <a:rPr lang="en-US" sz="3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tia</a:t>
            </a:r>
            <a:r>
              <a:rPr lang="en-US" sz="3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đầu</a:t>
            </a:r>
            <a:r>
              <a:rPr lang="en-US" sz="3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Ou, </a:t>
            </a:r>
            <a:r>
              <a:rPr lang="en-US" sz="3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tia</a:t>
            </a:r>
            <a:r>
              <a:rPr lang="en-US" sz="3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cuối</a:t>
            </a:r>
            <a:r>
              <a:rPr lang="en-US" sz="3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Ov.  </a:t>
            </a:r>
            <a:r>
              <a:rPr lang="en-US" sz="3800" dirty="0" err="1">
                <a:latin typeface="Arial" panose="020B0604020202020204" pitchFamily="34" charset="0"/>
                <a:ea typeface="Times New Roman" panose="02020603050405020304" pitchFamily="18" charset="0"/>
                <a:cs typeface="Arial" panose="020B0604020202020204" pitchFamily="34" charset="0"/>
              </a:rPr>
              <a:t>Mỗi</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góc</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lượng</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giác</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như</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thế</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đều</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kí</a:t>
            </a:r>
            <a:r>
              <a:rPr lang="en-US" sz="3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hiệu</a:t>
            </a:r>
            <a:r>
              <a:rPr lang="en-US" sz="3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là</a:t>
            </a:r>
            <a:r>
              <a:rPr lang="en-US" sz="3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(Ou, Ov).</a:t>
            </a:r>
          </a:p>
          <a:p>
            <a:pPr algn="just">
              <a:lnSpc>
                <a:spcPct val="150000"/>
              </a:lnSpc>
            </a:pPr>
            <a:r>
              <a:rPr lang="en-US" sz="3800" dirty="0" err="1">
                <a:solidFill>
                  <a:srgbClr val="00B050"/>
                </a:solidFill>
                <a:latin typeface="Arial" panose="020B0604020202020204" pitchFamily="34" charset="0"/>
                <a:ea typeface="Times New Roman" panose="02020603050405020304" pitchFamily="18" charset="0"/>
                <a:cs typeface="Arial" panose="020B0604020202020204" pitchFamily="34" charset="0"/>
              </a:rPr>
              <a:t>Số</a:t>
            </a:r>
            <a:r>
              <a:rPr lang="en-US" sz="3800"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B050"/>
                </a:solidFill>
                <a:latin typeface="Arial" panose="020B0604020202020204" pitchFamily="34" charset="0"/>
                <a:ea typeface="Times New Roman" panose="02020603050405020304" pitchFamily="18" charset="0"/>
                <a:cs typeface="Arial" panose="020B0604020202020204" pitchFamily="34" charset="0"/>
              </a:rPr>
              <a:t>đo</a:t>
            </a:r>
            <a:r>
              <a:rPr lang="en-US" sz="3800"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B050"/>
                </a:solidFill>
                <a:latin typeface="Arial" panose="020B0604020202020204" pitchFamily="34" charset="0"/>
                <a:ea typeface="Times New Roman" panose="02020603050405020304" pitchFamily="18" charset="0"/>
                <a:cs typeface="Arial" panose="020B0604020202020204" pitchFamily="34" charset="0"/>
              </a:rPr>
              <a:t>của</a:t>
            </a:r>
            <a:r>
              <a:rPr lang="en-US" sz="3800"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B050"/>
                </a:solidFill>
                <a:latin typeface="Arial" panose="020B0604020202020204" pitchFamily="34" charset="0"/>
                <a:ea typeface="Times New Roman" panose="02020603050405020304" pitchFamily="18" charset="0"/>
                <a:cs typeface="Arial" panose="020B0604020202020204" pitchFamily="34" charset="0"/>
              </a:rPr>
              <a:t>các</a:t>
            </a:r>
            <a:r>
              <a:rPr lang="en-US" sz="3800"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B050"/>
                </a:solidFill>
                <a:latin typeface="Arial" panose="020B0604020202020204" pitchFamily="34" charset="0"/>
                <a:ea typeface="Times New Roman" panose="02020603050405020304" pitchFamily="18" charset="0"/>
                <a:cs typeface="Arial" panose="020B0604020202020204" pitchFamily="34" charset="0"/>
              </a:rPr>
              <a:t>góc</a:t>
            </a:r>
            <a:r>
              <a:rPr lang="en-US" sz="3800"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B050"/>
                </a:solidFill>
                <a:latin typeface="Arial" panose="020B0604020202020204" pitchFamily="34" charset="0"/>
                <a:ea typeface="Times New Roman" panose="02020603050405020304" pitchFamily="18" charset="0"/>
                <a:cs typeface="Arial" panose="020B0604020202020204" pitchFamily="34" charset="0"/>
              </a:rPr>
              <a:t>lượng</a:t>
            </a:r>
            <a:r>
              <a:rPr lang="en-US" sz="3800"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B050"/>
                </a:solidFill>
                <a:latin typeface="Arial" panose="020B0604020202020204" pitchFamily="34" charset="0"/>
                <a:ea typeface="Times New Roman" panose="02020603050405020304" pitchFamily="18" charset="0"/>
                <a:cs typeface="Arial" panose="020B0604020202020204" pitchFamily="34" charset="0"/>
              </a:rPr>
              <a:t>giác</a:t>
            </a:r>
            <a:r>
              <a:rPr lang="en-US" sz="3800"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B050"/>
                </a:solidFill>
                <a:latin typeface="Arial" panose="020B0604020202020204" pitchFamily="34" charset="0"/>
                <a:ea typeface="Times New Roman" panose="02020603050405020304" pitchFamily="18" charset="0"/>
                <a:cs typeface="Arial" panose="020B0604020202020204" pitchFamily="34" charset="0"/>
              </a:rPr>
              <a:t>này</a:t>
            </a:r>
            <a:r>
              <a:rPr lang="en-US" sz="3800"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B050"/>
                </a:solidFill>
                <a:latin typeface="Arial" panose="020B0604020202020204" pitchFamily="34" charset="0"/>
                <a:ea typeface="Times New Roman" panose="02020603050405020304" pitchFamily="18" charset="0"/>
                <a:cs typeface="Arial" panose="020B0604020202020204" pitchFamily="34" charset="0"/>
              </a:rPr>
              <a:t>sai</a:t>
            </a:r>
            <a:r>
              <a:rPr lang="en-US" sz="3800"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B050"/>
                </a:solidFill>
                <a:latin typeface="Arial" panose="020B0604020202020204" pitchFamily="34" charset="0"/>
                <a:ea typeface="Times New Roman" panose="02020603050405020304" pitchFamily="18" charset="0"/>
                <a:cs typeface="Arial" panose="020B0604020202020204" pitchFamily="34" charset="0"/>
              </a:rPr>
              <a:t>khác</a:t>
            </a:r>
            <a:r>
              <a:rPr lang="en-US" sz="3800"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B050"/>
                </a:solidFill>
                <a:latin typeface="Arial" panose="020B0604020202020204" pitchFamily="34" charset="0"/>
                <a:ea typeface="Times New Roman" panose="02020603050405020304" pitchFamily="18" charset="0"/>
                <a:cs typeface="Arial" panose="020B0604020202020204" pitchFamily="34" charset="0"/>
              </a:rPr>
              <a:t>nhau</a:t>
            </a:r>
            <a:r>
              <a:rPr lang="en-US" sz="3800"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B050"/>
                </a:solidFill>
                <a:latin typeface="Arial" panose="020B0604020202020204" pitchFamily="34" charset="0"/>
                <a:ea typeface="Times New Roman" panose="02020603050405020304" pitchFamily="18" charset="0"/>
                <a:cs typeface="Arial" panose="020B0604020202020204" pitchFamily="34" charset="0"/>
              </a:rPr>
              <a:t>một</a:t>
            </a:r>
            <a:r>
              <a:rPr lang="en-US" sz="3800"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B050"/>
                </a:solidFill>
                <a:latin typeface="Arial" panose="020B0604020202020204" pitchFamily="34" charset="0"/>
                <a:ea typeface="Times New Roman" panose="02020603050405020304" pitchFamily="18" charset="0"/>
                <a:cs typeface="Arial" panose="020B0604020202020204" pitchFamily="34" charset="0"/>
              </a:rPr>
              <a:t>bội</a:t>
            </a:r>
            <a:r>
              <a:rPr lang="en-US" sz="3800"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B050"/>
                </a:solidFill>
                <a:latin typeface="Arial" panose="020B0604020202020204" pitchFamily="34" charset="0"/>
                <a:ea typeface="Times New Roman" panose="02020603050405020304" pitchFamily="18" charset="0"/>
                <a:cs typeface="Arial" panose="020B0604020202020204" pitchFamily="34" charset="0"/>
              </a:rPr>
              <a:t>nguyên</a:t>
            </a:r>
            <a:r>
              <a:rPr lang="en-US" sz="3800"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B050"/>
                </a:solidFill>
                <a:latin typeface="Arial" panose="020B0604020202020204" pitchFamily="34" charset="0"/>
                <a:ea typeface="Times New Roman" panose="02020603050405020304" pitchFamily="18" charset="0"/>
                <a:cs typeface="Arial" panose="020B0604020202020204" pitchFamily="34" charset="0"/>
              </a:rPr>
              <a:t>của</a:t>
            </a:r>
            <a:r>
              <a:rPr lang="en-US" sz="3800" dirty="0">
                <a:solidFill>
                  <a:srgbClr val="00B050"/>
                </a:solidFill>
                <a:latin typeface="Arial" panose="020B0604020202020204" pitchFamily="34" charset="0"/>
                <a:ea typeface="Times New Roman" panose="02020603050405020304" pitchFamily="18" charset="0"/>
                <a:cs typeface="Arial" panose="020B0604020202020204" pitchFamily="34" charset="0"/>
              </a:rPr>
              <a:t> 360º.</a:t>
            </a:r>
          </a:p>
          <a:p>
            <a:pPr algn="just">
              <a:lnSpc>
                <a:spcPct val="150000"/>
              </a:lnSpc>
            </a:pPr>
            <a:r>
              <a:rPr lang="en-US" sz="3800" dirty="0" err="1">
                <a:solidFill>
                  <a:srgbClr val="00B050"/>
                </a:solidFill>
                <a:effectLst/>
                <a:latin typeface="Arial" panose="020B0604020202020204" pitchFamily="34" charset="0"/>
                <a:ea typeface="Times New Roman" panose="02020603050405020304" pitchFamily="18" charset="0"/>
                <a:cs typeface="Arial" panose="020B0604020202020204" pitchFamily="34" charset="0"/>
              </a:rPr>
              <a:t>Viết</a:t>
            </a:r>
            <a:r>
              <a:rPr lang="en-US" sz="3800" dirty="0">
                <a:solidFill>
                  <a:srgbClr val="00B05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B050"/>
                </a:solidFill>
                <a:effectLst/>
                <a:latin typeface="Arial" panose="020B0604020202020204" pitchFamily="34" charset="0"/>
                <a:ea typeface="Times New Roman" panose="02020603050405020304" pitchFamily="18" charset="0"/>
                <a:cs typeface="Arial" panose="020B0604020202020204" pitchFamily="34" charset="0"/>
              </a:rPr>
              <a:t>chung</a:t>
            </a:r>
            <a:r>
              <a:rPr lang="en-US" sz="3800" dirty="0">
                <a:solidFill>
                  <a:srgbClr val="00B050"/>
                </a:solidFill>
                <a:effectLst/>
                <a:latin typeface="Arial" panose="020B0604020202020204" pitchFamily="34" charset="0"/>
                <a:ea typeface="Times New Roman" panose="02020603050405020304" pitchFamily="18" charset="0"/>
                <a:cs typeface="Arial" panose="020B0604020202020204" pitchFamily="34" charset="0"/>
              </a:rPr>
              <a:t>: </a:t>
            </a:r>
            <a:r>
              <a:rPr lang="en-US" sz="3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sđ</a:t>
            </a:r>
            <a:r>
              <a:rPr lang="en-US" sz="3800" b="1" dirty="0">
                <a:solidFill>
                  <a:srgbClr val="FF0000"/>
                </a:solidFill>
                <a:latin typeface="Arial" panose="020B0604020202020204" pitchFamily="34" charset="0"/>
                <a:ea typeface="Times New Roman" panose="02020603050405020304" pitchFamily="18" charset="0"/>
                <a:cs typeface="Arial" panose="020B0604020202020204" pitchFamily="34" charset="0"/>
              </a:rPr>
              <a:t>(Ou, Ov)=a</a:t>
            </a:r>
            <a:r>
              <a:rPr lang="en-US" sz="3800" b="1" baseline="30000" dirty="0">
                <a:solidFill>
                  <a:srgbClr val="FF0000"/>
                </a:solidFill>
                <a:latin typeface="Arial" panose="020B0604020202020204" pitchFamily="34" charset="0"/>
                <a:ea typeface="Times New Roman" panose="02020603050405020304" pitchFamily="18" charset="0"/>
                <a:cs typeface="Arial" panose="020B0604020202020204" pitchFamily="34" charset="0"/>
              </a:rPr>
              <a:t>0</a:t>
            </a:r>
            <a:r>
              <a:rPr lang="en-US" sz="3800" b="1" dirty="0">
                <a:solidFill>
                  <a:srgbClr val="FF0000"/>
                </a:solidFill>
                <a:latin typeface="Arial" panose="020B0604020202020204" pitchFamily="34" charset="0"/>
                <a:ea typeface="Times New Roman" panose="02020603050405020304" pitchFamily="18" charset="0"/>
                <a:cs typeface="Arial" panose="020B0604020202020204" pitchFamily="34" charset="0"/>
              </a:rPr>
              <a:t>+k.360</a:t>
            </a:r>
            <a:r>
              <a:rPr lang="en-US" sz="3800" b="1" baseline="30000" dirty="0">
                <a:solidFill>
                  <a:srgbClr val="FF0000"/>
                </a:solidFill>
                <a:latin typeface="Arial" panose="020B0604020202020204" pitchFamily="34" charset="0"/>
                <a:ea typeface="Times New Roman" panose="02020603050405020304" pitchFamily="18" charset="0"/>
                <a:cs typeface="Arial" panose="020B0604020202020204" pitchFamily="34" charset="0"/>
              </a:rPr>
              <a:t>0</a:t>
            </a:r>
            <a:r>
              <a:rPr lang="en-US" sz="3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k </a:t>
            </a:r>
            <a:r>
              <a:rPr lang="en-US" sz="3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là</a:t>
            </a:r>
            <a:r>
              <a:rPr lang="en-US" sz="3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các</a:t>
            </a:r>
            <a:r>
              <a:rPr lang="en-US" sz="3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số</a:t>
            </a:r>
            <a:r>
              <a:rPr lang="en-US" sz="3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nguyên</a:t>
            </a:r>
            <a:r>
              <a:rPr lang="en-US" sz="38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pPr>
            <a:endParaRPr lang="en-US" sz="3800" dirty="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24" name="Picture 23"/>
          <p:cNvPicPr>
            <a:picLocks noChangeAspect="1"/>
          </p:cNvPicPr>
          <p:nvPr/>
        </p:nvPicPr>
        <p:blipFill>
          <a:blip r:embed="rId5"/>
          <a:stretch>
            <a:fillRect/>
          </a:stretch>
        </p:blipFill>
        <p:spPr>
          <a:xfrm rot="20086105">
            <a:off x="763674" y="764688"/>
            <a:ext cx="1469428" cy="1975824"/>
          </a:xfrm>
          <a:prstGeom prst="rect">
            <a:avLst/>
          </a:prstGeom>
        </p:spPr>
      </p:pic>
      <p:pic>
        <p:nvPicPr>
          <p:cNvPr id="25" name="Picture 24"/>
          <p:cNvPicPr>
            <a:picLocks noChangeAspect="1"/>
          </p:cNvPicPr>
          <p:nvPr/>
        </p:nvPicPr>
        <p:blipFill>
          <a:blip r:embed="rId6"/>
          <a:stretch>
            <a:fillRect/>
          </a:stretch>
        </p:blipFill>
        <p:spPr>
          <a:xfrm>
            <a:off x="15958834" y="5351784"/>
            <a:ext cx="1266738" cy="1869432"/>
          </a:xfrm>
          <a:prstGeom prst="rect">
            <a:avLst/>
          </a:prstGeom>
        </p:spPr>
      </p:pic>
      <p:pic>
        <p:nvPicPr>
          <p:cNvPr id="26" name="Picture 25"/>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20000"/>
                    </a14:imgEffect>
                  </a14:imgLayer>
                </a14:imgProps>
              </a:ext>
            </a:extLst>
          </a:blip>
          <a:stretch>
            <a:fillRect/>
          </a:stretch>
        </p:blipFill>
        <p:spPr>
          <a:xfrm>
            <a:off x="15770806" y="1039792"/>
            <a:ext cx="1454766" cy="1077248"/>
          </a:xfrm>
          <a:prstGeom prst="rect">
            <a:avLst/>
          </a:prstGeom>
        </p:spPr>
      </p:pic>
    </p:spTree>
    <p:extLst>
      <p:ext uri="{BB962C8B-B14F-4D97-AF65-F5344CB8AC3E}">
        <p14:creationId xmlns:p14="http://schemas.microsoft.com/office/powerpoint/2010/main" val="637399974"/>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anim calcmode="lin" valueType="num">
                                      <p:cBhvr>
                                        <p:cTn id="18" dur="500" fill="hold"/>
                                        <p:tgtEl>
                                          <p:spTgt spid="25"/>
                                        </p:tgtEl>
                                        <p:attrNameLst>
                                          <p:attrName>ppt_x</p:attrName>
                                        </p:attrNameLst>
                                      </p:cBhvr>
                                      <p:tavLst>
                                        <p:tav tm="0">
                                          <p:val>
                                            <p:strVal val="#ppt_x"/>
                                          </p:val>
                                        </p:tav>
                                        <p:tav tm="100000">
                                          <p:val>
                                            <p:strVal val="#ppt_x"/>
                                          </p:val>
                                        </p:tav>
                                      </p:tavLst>
                                    </p:anim>
                                    <p:anim calcmode="lin" valueType="num">
                                      <p:cBhvr>
                                        <p:cTn id="1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4872</TotalTime>
  <Words>4424</Words>
  <Application>Microsoft Office PowerPoint</Application>
  <PresentationFormat>Custom</PresentationFormat>
  <Paragraphs>420</Paragraphs>
  <Slides>71</Slides>
  <Notes>6</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71</vt:i4>
      </vt:variant>
    </vt:vector>
  </HeadingPairs>
  <TitlesOfParts>
    <vt:vector size="81" baseType="lpstr">
      <vt:lpstr>Arial</vt:lpstr>
      <vt:lpstr>Cambria Math</vt:lpstr>
      <vt:lpstr>Calibri Light</vt:lpstr>
      <vt:lpstr>OpenSans</vt:lpstr>
      <vt:lpstr>Times New Roman</vt:lpstr>
      <vt:lpstr>MJXc-TeX-main-R</vt:lpstr>
      <vt:lpstr>MJXc-TeX-math-I</vt:lpstr>
      <vt:lpstr>Calibri</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Black Yellow Playful Illustrative The Power of Worship Sermon Church Presentation</dc:title>
  <dc:creator>Admin</dc:creator>
  <cp:lastModifiedBy>Van Quy</cp:lastModifiedBy>
  <cp:revision>141</cp:revision>
  <dcterms:created xsi:type="dcterms:W3CDTF">2006-08-16T00:00:00Z</dcterms:created>
  <dcterms:modified xsi:type="dcterms:W3CDTF">2025-09-10T14:03:07Z</dcterms:modified>
  <dc:identifier>DAFoSa7UAXU</dc:identifier>
</cp:coreProperties>
</file>