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3"/>
  </p:notesMasterIdLst>
  <p:sldIdLst>
    <p:sldId id="258" r:id="rId2"/>
    <p:sldId id="257" r:id="rId3"/>
    <p:sldId id="267" r:id="rId4"/>
    <p:sldId id="259" r:id="rId5"/>
    <p:sldId id="268" r:id="rId6"/>
    <p:sldId id="269" r:id="rId7"/>
    <p:sldId id="271" r:id="rId8"/>
    <p:sldId id="339" r:id="rId9"/>
    <p:sldId id="260" r:id="rId10"/>
    <p:sldId id="272" r:id="rId11"/>
    <p:sldId id="340" r:id="rId12"/>
    <p:sldId id="274" r:id="rId13"/>
    <p:sldId id="335" r:id="rId14"/>
    <p:sldId id="261" r:id="rId15"/>
    <p:sldId id="277" r:id="rId16"/>
    <p:sldId id="345" r:id="rId17"/>
    <p:sldId id="347" r:id="rId18"/>
    <p:sldId id="348" r:id="rId19"/>
    <p:sldId id="349" r:id="rId20"/>
    <p:sldId id="283" r:id="rId21"/>
    <p:sldId id="350" r:id="rId22"/>
    <p:sldId id="351" r:id="rId23"/>
    <p:sldId id="409" r:id="rId24"/>
    <p:sldId id="353" r:id="rId25"/>
    <p:sldId id="356" r:id="rId26"/>
    <p:sldId id="337" r:id="rId27"/>
    <p:sldId id="288" r:id="rId28"/>
    <p:sldId id="289" r:id="rId29"/>
    <p:sldId id="357" r:id="rId30"/>
    <p:sldId id="359" r:id="rId31"/>
    <p:sldId id="360" r:id="rId32"/>
    <p:sldId id="361" r:id="rId33"/>
    <p:sldId id="411" r:id="rId34"/>
    <p:sldId id="364" r:id="rId35"/>
    <p:sldId id="367" r:id="rId36"/>
    <p:sldId id="368" r:id="rId37"/>
    <p:sldId id="369" r:id="rId38"/>
    <p:sldId id="290" r:id="rId39"/>
    <p:sldId id="370" r:id="rId40"/>
    <p:sldId id="371" r:id="rId41"/>
    <p:sldId id="373" r:id="rId42"/>
    <p:sldId id="375" r:id="rId43"/>
    <p:sldId id="376" r:id="rId44"/>
    <p:sldId id="377" r:id="rId45"/>
    <p:sldId id="378" r:id="rId46"/>
    <p:sldId id="379" r:id="rId47"/>
    <p:sldId id="380" r:id="rId48"/>
    <p:sldId id="381" r:id="rId49"/>
    <p:sldId id="382" r:id="rId50"/>
    <p:sldId id="383" r:id="rId51"/>
    <p:sldId id="384" r:id="rId52"/>
    <p:sldId id="388" r:id="rId53"/>
    <p:sldId id="389" r:id="rId54"/>
    <p:sldId id="390" r:id="rId55"/>
    <p:sldId id="391" r:id="rId56"/>
    <p:sldId id="392" r:id="rId57"/>
    <p:sldId id="393" r:id="rId58"/>
    <p:sldId id="394" r:id="rId59"/>
    <p:sldId id="395" r:id="rId60"/>
    <p:sldId id="396" r:id="rId61"/>
    <p:sldId id="307" r:id="rId62"/>
    <p:sldId id="397" r:id="rId63"/>
    <p:sldId id="398" r:id="rId64"/>
    <p:sldId id="399" r:id="rId65"/>
    <p:sldId id="400" r:id="rId66"/>
    <p:sldId id="401" r:id="rId67"/>
    <p:sldId id="316" r:id="rId68"/>
    <p:sldId id="318" r:id="rId69"/>
    <p:sldId id="319" r:id="rId70"/>
    <p:sldId id="402" r:id="rId71"/>
    <p:sldId id="403" r:id="rId72"/>
    <p:sldId id="404" r:id="rId73"/>
    <p:sldId id="405" r:id="rId74"/>
    <p:sldId id="322" r:id="rId75"/>
    <p:sldId id="327" r:id="rId76"/>
    <p:sldId id="321" r:id="rId77"/>
    <p:sldId id="406" r:id="rId78"/>
    <p:sldId id="323" r:id="rId79"/>
    <p:sldId id="407" r:id="rId80"/>
    <p:sldId id="264" r:id="rId81"/>
    <p:sldId id="334" r:id="rId82"/>
  </p:sldIdLst>
  <p:sldSz cx="18288000" cy="10287000"/>
  <p:notesSz cx="6858000" cy="9144000"/>
  <p:embeddedFontLst>
    <p:embeddedFont>
      <p:font typeface="Cambria Math" panose="02040503050406030204" pitchFamily="18" charset="0"/>
      <p:regular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AE6"/>
    <a:srgbClr val="FCF4E9"/>
    <a:srgbClr val="89585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A697CD-4BAD-46F3-B388-42998ACE27A0}" v="4" dt="2025-09-25T16:23:03.1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 Quy" userId="ad8cb74b86643c18" providerId="LiveId" clId="{37CD7AC8-E277-467D-8C57-6760C12EDA4F}"/>
    <pc:docChg chg="modSld">
      <pc:chgData name="Van Quy" userId="ad8cb74b86643c18" providerId="LiveId" clId="{37CD7AC8-E277-467D-8C57-6760C12EDA4F}" dt="2025-09-25T16:23:03.145" v="3" actId="20577"/>
      <pc:docMkLst>
        <pc:docMk/>
      </pc:docMkLst>
      <pc:sldChg chg="modSp">
        <pc:chgData name="Van Quy" userId="ad8cb74b86643c18" providerId="LiveId" clId="{37CD7AC8-E277-467D-8C57-6760C12EDA4F}" dt="2025-09-25T16:23:03.145" v="3" actId="20577"/>
        <pc:sldMkLst>
          <pc:docMk/>
          <pc:sldMk cId="3605444675" sldId="406"/>
        </pc:sldMkLst>
        <pc:spChg chg="mod">
          <ac:chgData name="Van Quy" userId="ad8cb74b86643c18" providerId="LiveId" clId="{37CD7AC8-E277-467D-8C57-6760C12EDA4F}" dt="2025-09-25T16:23:03.145" v="3" actId="20577"/>
          <ac:spMkLst>
            <pc:docMk/>
            <pc:sldMk cId="3605444675" sldId="40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21904A-FE17-43C8-A84D-E4E55B2E4A09}" type="datetimeFigureOut">
              <a:rPr lang="en-US" smtClean="0"/>
              <a:t>25/09/2025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6B169B-40D4-4569-8F90-D828D1243143}" type="slidenum">
              <a:rPr lang="en-US" smtClean="0"/>
              <a:t>‹#›</a:t>
            </a:fld>
            <a:endParaRPr lang="en-US"/>
          </a:p>
        </p:txBody>
      </p:sp>
    </p:spTree>
    <p:extLst>
      <p:ext uri="{BB962C8B-B14F-4D97-AF65-F5344CB8AC3E}">
        <p14:creationId xmlns:p14="http://schemas.microsoft.com/office/powerpoint/2010/main" val="99179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6B169B-40D4-4569-8F90-D828D1243143}" type="slidenum">
              <a:rPr lang="en-US" smtClean="0"/>
              <a:t>76</a:t>
            </a:fld>
            <a:endParaRPr lang="en-US"/>
          </a:p>
        </p:txBody>
      </p:sp>
    </p:spTree>
    <p:extLst>
      <p:ext uri="{BB962C8B-B14F-4D97-AF65-F5344CB8AC3E}">
        <p14:creationId xmlns:p14="http://schemas.microsoft.com/office/powerpoint/2010/main" val="3086795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B169B-40D4-4569-8F90-D828D124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3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6B169B-40D4-4569-8F90-D828D1243143}" type="slidenum">
              <a:rPr lang="en-US" smtClean="0"/>
              <a:t>78</a:t>
            </a:fld>
            <a:endParaRPr lang="en-US"/>
          </a:p>
        </p:txBody>
      </p:sp>
    </p:spTree>
    <p:extLst>
      <p:ext uri="{BB962C8B-B14F-4D97-AF65-F5344CB8AC3E}">
        <p14:creationId xmlns:p14="http://schemas.microsoft.com/office/powerpoint/2010/main" val="112295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B169B-40D4-4569-8F90-D828D12431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894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sv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0.png"/><Relationship Id="rId5" Type="http://schemas.microsoft.com/office/2007/relationships/hdphoto" Target="../media/hdphoto2.wdp"/><Relationship Id="rId10" Type="http://schemas.openxmlformats.org/officeDocument/2006/relationships/image" Target="../media/image64.png"/><Relationship Id="rId4" Type="http://schemas.openxmlformats.org/officeDocument/2006/relationships/image" Target="../media/image18.pn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650.png"/><Relationship Id="rId5" Type="http://schemas.openxmlformats.org/officeDocument/2006/relationships/image" Target="../media/image39.sv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68.wmf"/><Relationship Id="rId3" Type="http://schemas.openxmlformats.org/officeDocument/2006/relationships/image" Target="../media/image55.png"/><Relationship Id="rId7" Type="http://schemas.openxmlformats.org/officeDocument/2006/relationships/image" Target="../media/image90.png"/><Relationship Id="rId12" Type="http://schemas.openxmlformats.org/officeDocument/2006/relationships/oleObject" Target="../embeddings/oleObject2.bin"/><Relationship Id="rId17" Type="http://schemas.openxmlformats.org/officeDocument/2006/relationships/image" Target="../media/image70.wmf"/><Relationship Id="rId2" Type="http://schemas.openxmlformats.org/officeDocument/2006/relationships/image" Target="../media/image2.png"/><Relationship Id="rId16" Type="http://schemas.openxmlformats.org/officeDocument/2006/relationships/oleObject" Target="../embeddings/oleObject4.bin"/><Relationship Id="rId1" Type="http://schemas.openxmlformats.org/officeDocument/2006/relationships/slideLayout" Target="../slideLayouts/slideLayout7.xml"/><Relationship Id="rId11" Type="http://schemas.openxmlformats.org/officeDocument/2006/relationships/image" Target="../media/image67.wmf"/><Relationship Id="rId5" Type="http://schemas.microsoft.com/office/2007/relationships/hdphoto" Target="../media/hdphoto2.wdp"/><Relationship Id="rId15" Type="http://schemas.openxmlformats.org/officeDocument/2006/relationships/image" Target="../media/image69.wmf"/><Relationship Id="rId10" Type="http://schemas.openxmlformats.org/officeDocument/2006/relationships/oleObject" Target="../embeddings/oleObject1.bin"/><Relationship Id="rId4" Type="http://schemas.openxmlformats.org/officeDocument/2006/relationships/image" Target="../media/image18.png"/><Relationship Id="rId9" Type="http://schemas.openxmlformats.org/officeDocument/2006/relationships/image" Target="../media/image66.png"/><Relationship Id="rId1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96.png"/><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3" Type="http://schemas.openxmlformats.org/officeDocument/2006/relationships/oleObject" Target="../embeddings/oleObject5.bin"/><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7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00.png"/><Relationship Id="rId5" Type="http://schemas.openxmlformats.org/officeDocument/2006/relationships/image" Target="../media/image39.svg"/><Relationship Id="rId10"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720.png"/><Relationship Id="rId14" Type="http://schemas.openxmlformats.org/officeDocument/2006/relationships/image" Target="../media/image75.wmf"/></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1.sv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20.png"/><Relationship Id="rId7" Type="http://schemas.openxmlformats.org/officeDocument/2006/relationships/image" Target="../media/image1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24.xml.rels><?xml version="1.0" encoding="UTF-8" standalone="yes"?>
<Relationships xmlns="http://schemas.openxmlformats.org/package/2006/relationships"><Relationship Id="rId8" Type="http://schemas.openxmlformats.org/officeDocument/2006/relationships/image" Target="../media/image113.png"/><Relationship Id="rId3" Type="http://schemas.microsoft.com/office/2007/relationships/hdphoto" Target="../media/hdphoto2.wdp"/><Relationship Id="rId7" Type="http://schemas.openxmlformats.org/officeDocument/2006/relationships/image" Target="../media/image11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20.png"/><Relationship Id="rId10"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24.png"/><Relationship Id="rId5" Type="http://schemas.microsoft.com/office/2007/relationships/hdphoto" Target="../media/hdphoto4.wdp"/><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125.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13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29.png"/><Relationship Id="rId5" Type="http://schemas.openxmlformats.org/officeDocument/2006/relationships/image" Target="../media/image39.svg"/><Relationship Id="rId10" Type="http://schemas.openxmlformats.org/officeDocument/2006/relationships/image" Target="../media/image81.png"/><Relationship Id="rId4" Type="http://schemas.openxmlformats.org/officeDocument/2006/relationships/image" Target="../media/image38.png"/><Relationship Id="rId9" Type="http://schemas.openxmlformats.org/officeDocument/2006/relationships/image" Target="../media/image127.png"/></Relationships>
</file>

<file path=ppt/slides/_rels/slide2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47.png"/><Relationship Id="rId7"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82.png"/><Relationship Id="rId4" Type="http://schemas.openxmlformats.org/officeDocument/2006/relationships/image" Target="../media/image131.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31.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1.svg"/><Relationship Id="rId9"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21.png"/><Relationship Id="rId12" Type="http://schemas.openxmlformats.org/officeDocument/2006/relationships/image" Target="../media/image8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54.png"/><Relationship Id="rId11" Type="http://schemas.openxmlformats.org/officeDocument/2006/relationships/image" Target="../media/image158.png"/><Relationship Id="rId5" Type="http://schemas.openxmlformats.org/officeDocument/2006/relationships/image" Target="../media/image153.png"/><Relationship Id="rId10" Type="http://schemas.openxmlformats.org/officeDocument/2006/relationships/image" Target="../media/image157.png"/><Relationship Id="rId4" Type="http://schemas.openxmlformats.org/officeDocument/2006/relationships/image" Target="../media/image118.png"/><Relationship Id="rId9" Type="http://schemas.openxmlformats.org/officeDocument/2006/relationships/image" Target="../media/image156.png"/></Relationships>
</file>

<file path=ppt/slides/_rels/slide34.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hdphoto" Target="../media/hdphoto2.wdp"/><Relationship Id="rId7" Type="http://schemas.openxmlformats.org/officeDocument/2006/relationships/image" Target="../media/image147.png"/><Relationship Id="rId12" Type="http://schemas.openxmlformats.org/officeDocument/2006/relationships/image" Target="../media/image8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46.png"/><Relationship Id="rId11" Type="http://schemas.microsoft.com/office/2007/relationships/hdphoto" Target="../media/hdphoto6.wdp"/><Relationship Id="rId5" Type="http://schemas.openxmlformats.org/officeDocument/2006/relationships/image" Target="../media/image145.png"/><Relationship Id="rId10" Type="http://schemas.openxmlformats.org/officeDocument/2006/relationships/image" Target="../media/image87.png"/><Relationship Id="rId4" Type="http://schemas.openxmlformats.org/officeDocument/2006/relationships/image" Target="../media/image20.png"/><Relationship Id="rId9"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5.png"/><Relationship Id="rId5" Type="http://schemas.microsoft.com/office/2007/relationships/hdphoto" Target="../media/hdphoto5.wdp"/><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160.png"/></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16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62.png"/><Relationship Id="rId5" Type="http://schemas.openxmlformats.org/officeDocument/2006/relationships/image" Target="../media/image39.svg"/><Relationship Id="rId10" Type="http://schemas.openxmlformats.org/officeDocument/2006/relationships/image" Target="../media/image81.png"/><Relationship Id="rId4" Type="http://schemas.openxmlformats.org/officeDocument/2006/relationships/image" Target="../media/image38.png"/><Relationship Id="rId9" Type="http://schemas.openxmlformats.org/officeDocument/2006/relationships/image" Target="../media/image161.png"/></Relationships>
</file>

<file path=ppt/slides/_rels/slide38.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48.png"/><Relationship Id="rId7" Type="http://schemas.openxmlformats.org/officeDocument/2006/relationships/image" Target="../media/image164.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sv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71.png"/><Relationship Id="rId4" Type="http://schemas.openxmlformats.org/officeDocument/2006/relationships/image" Target="../media/image170.png"/></Relationships>
</file>

<file path=ppt/slides/_rels/slide4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1.svg"/><Relationship Id="rId9" Type="http://schemas.microsoft.com/office/2007/relationships/hdphoto" Target="../media/hdphoto1.wdp"/></Relationships>
</file>

<file path=ppt/slides/_rels/slide44.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07/relationships/hdphoto" Target="../media/hdphoto2.wdp"/><Relationship Id="rId7" Type="http://schemas.openxmlformats.org/officeDocument/2006/relationships/image" Target="../media/image176.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179.png"/><Relationship Id="rId7" Type="http://schemas.microsoft.com/office/2007/relationships/hdphoto" Target="../media/hdphoto7.wdp"/><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81.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182.png"/></Relationships>
</file>

<file path=ppt/slides/_rels/slide4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188.png"/><Relationship Id="rId11" Type="http://schemas.openxmlformats.org/officeDocument/2006/relationships/image" Target="../media/image191.png"/><Relationship Id="rId5" Type="http://schemas.openxmlformats.org/officeDocument/2006/relationships/image" Target="../media/image187.png"/><Relationship Id="rId10" Type="http://schemas.openxmlformats.org/officeDocument/2006/relationships/image" Target="../media/image190.png"/><Relationship Id="rId4" Type="http://schemas.openxmlformats.org/officeDocument/2006/relationships/image" Target="../media/image186.png"/><Relationship Id="rId9"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94.png"/><Relationship Id="rId5" Type="http://schemas.microsoft.com/office/2007/relationships/hdphoto" Target="../media/hdphoto7.wdp"/><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19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23.png"/></Relationships>
</file>

<file path=ppt/slides/_rels/slide50.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5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9.png"/><Relationship Id="rId5" Type="http://schemas.openxmlformats.org/officeDocument/2006/relationships/image" Target="../media/image39.svg"/><Relationship Id="rId10" Type="http://schemas.openxmlformats.org/officeDocument/2006/relationships/image" Target="../media/image196.png"/><Relationship Id="rId4" Type="http://schemas.openxmlformats.org/officeDocument/2006/relationships/image" Target="../media/image38.png"/><Relationship Id="rId9" Type="http://schemas.openxmlformats.org/officeDocument/2006/relationships/image" Target="../media/image195.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1.svg"/><Relationship Id="rId9" Type="http://schemas.microsoft.com/office/2007/relationships/hdphoto" Target="../media/hdphoto1.wdp"/></Relationships>
</file>

<file path=ppt/slides/_rels/slide53.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2.wdp"/><Relationship Id="rId7" Type="http://schemas.openxmlformats.org/officeDocument/2006/relationships/image" Target="../media/image20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103.png"/><Relationship Id="rId2" Type="http://schemas.openxmlformats.org/officeDocument/2006/relationships/image" Target="../media/image206.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01.pn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10.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211.png"/></Relationships>
</file>

<file path=ppt/slides/_rels/slide5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image" Target="../media/image212.png"/><Relationship Id="rId1" Type="http://schemas.openxmlformats.org/officeDocument/2006/relationships/slideLayout" Target="../slideLayouts/slideLayout7.xml"/><Relationship Id="rId6" Type="http://schemas.openxmlformats.org/officeDocument/2006/relationships/image" Target="../media/image216.png"/><Relationship Id="rId11" Type="http://schemas.openxmlformats.org/officeDocument/2006/relationships/image" Target="../media/image219.png"/><Relationship Id="rId5" Type="http://schemas.openxmlformats.org/officeDocument/2006/relationships/image" Target="../media/image215.png"/><Relationship Id="rId10" Type="http://schemas.openxmlformats.org/officeDocument/2006/relationships/image" Target="../media/image218.png"/><Relationship Id="rId4" Type="http://schemas.openxmlformats.org/officeDocument/2006/relationships/image" Target="../media/image214.png"/><Relationship Id="rId9"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20.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01.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21.png"/></Relationships>
</file>

<file path=ppt/slides/_rels/slide59.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5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9.png"/><Relationship Id="rId5" Type="http://schemas.openxmlformats.org/officeDocument/2006/relationships/image" Target="../media/image39.svg"/><Relationship Id="rId10" Type="http://schemas.openxmlformats.org/officeDocument/2006/relationships/image" Target="../media/image224.png"/><Relationship Id="rId4" Type="http://schemas.openxmlformats.org/officeDocument/2006/relationships/image" Target="../media/image38.png"/><Relationship Id="rId9" Type="http://schemas.openxmlformats.org/officeDocument/2006/relationships/image" Target="../media/image223.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s/_rels/slide6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svg"/><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229.png"/><Relationship Id="rId5" Type="http://schemas.openxmlformats.org/officeDocument/2006/relationships/image" Target="../media/image107.svg"/><Relationship Id="rId4" Type="http://schemas.openxmlformats.org/officeDocument/2006/relationships/image" Target="../media/image106.png"/><Relationship Id="rId9" Type="http://schemas.openxmlformats.org/officeDocument/2006/relationships/image" Target="../media/image232.png"/></Relationships>
</file>

<file path=ppt/slides/_rels/slide6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5.svg"/><Relationship Id="rId7" Type="http://schemas.openxmlformats.org/officeDocument/2006/relationships/image" Target="../media/image233.pn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107.svg"/><Relationship Id="rId10" Type="http://schemas.openxmlformats.org/officeDocument/2006/relationships/image" Target="../media/image234.png"/><Relationship Id="rId4" Type="http://schemas.openxmlformats.org/officeDocument/2006/relationships/image" Target="../media/image106.png"/><Relationship Id="rId9" Type="http://schemas.openxmlformats.org/officeDocument/2006/relationships/image" Target="../media/image109.png"/></Relationships>
</file>

<file path=ppt/slides/_rels/slide6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svg"/><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235.png"/><Relationship Id="rId5" Type="http://schemas.openxmlformats.org/officeDocument/2006/relationships/image" Target="../media/image107.svg"/><Relationship Id="rId4" Type="http://schemas.openxmlformats.org/officeDocument/2006/relationships/image" Target="../media/image106.png"/><Relationship Id="rId9" Type="http://schemas.openxmlformats.org/officeDocument/2006/relationships/image" Target="../media/image236.png"/></Relationships>
</file>

<file path=ppt/slides/_rels/slide6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5.svg"/><Relationship Id="rId7" Type="http://schemas.openxmlformats.org/officeDocument/2006/relationships/image" Target="../media/image237.png"/><Relationship Id="rId2" Type="http://schemas.openxmlformats.org/officeDocument/2006/relationships/image" Target="../media/image104.png"/><Relationship Id="rId1" Type="http://schemas.openxmlformats.org/officeDocument/2006/relationships/slideLayout" Target="../slideLayouts/slideLayout7.xml"/><Relationship Id="rId11" Type="http://schemas.openxmlformats.org/officeDocument/2006/relationships/image" Target="../media/image239.png"/><Relationship Id="rId5" Type="http://schemas.openxmlformats.org/officeDocument/2006/relationships/image" Target="../media/image107.svg"/><Relationship Id="rId10" Type="http://schemas.openxmlformats.org/officeDocument/2006/relationships/image" Target="../media/image238.png"/><Relationship Id="rId4" Type="http://schemas.openxmlformats.org/officeDocument/2006/relationships/image" Target="../media/image106.png"/><Relationship Id="rId9"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241.png"/><Relationship Id="rId4" Type="http://schemas.microsoft.com/office/2007/relationships/hdphoto" Target="../media/hdphoto9.wdp"/></Relationships>
</file>

<file path=ppt/slides/_rels/slide6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245.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24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243.png"/><Relationship Id="rId5" Type="http://schemas.openxmlformats.org/officeDocument/2006/relationships/image" Target="../media/image39.svg"/><Relationship Id="rId10" Type="http://schemas.openxmlformats.org/officeDocument/2006/relationships/image" Target="../media/image114.png"/><Relationship Id="rId4" Type="http://schemas.openxmlformats.org/officeDocument/2006/relationships/image" Target="../media/image38.png"/><Relationship Id="rId9" Type="http://schemas.openxmlformats.org/officeDocument/2006/relationships/image" Target="../media/image81.png"/><Relationship Id="rId14" Type="http://schemas.openxmlformats.org/officeDocument/2006/relationships/image" Target="../media/image246.png"/></Relationships>
</file>

<file path=ppt/slides/_rels/slide6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250.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249.png"/><Relationship Id="rId2" Type="http://schemas.openxmlformats.org/officeDocument/2006/relationships/image" Target="../media/image36.png"/><Relationship Id="rId16" Type="http://schemas.openxmlformats.org/officeDocument/2006/relationships/image" Target="../media/image253.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248.png"/><Relationship Id="rId5" Type="http://schemas.openxmlformats.org/officeDocument/2006/relationships/image" Target="../media/image39.svg"/><Relationship Id="rId15" Type="http://schemas.openxmlformats.org/officeDocument/2006/relationships/image" Target="../media/image252.png"/><Relationship Id="rId10" Type="http://schemas.openxmlformats.org/officeDocument/2006/relationships/image" Target="../media/image247.png"/><Relationship Id="rId4" Type="http://schemas.openxmlformats.org/officeDocument/2006/relationships/image" Target="../media/image38.png"/><Relationship Id="rId9" Type="http://schemas.openxmlformats.org/officeDocument/2006/relationships/image" Target="../media/image81.png"/><Relationship Id="rId14" Type="http://schemas.openxmlformats.org/officeDocument/2006/relationships/image" Target="../media/image251.png"/></Relationships>
</file>

<file path=ppt/slides/_rels/slide69.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58.png"/><Relationship Id="rId7"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259.png"/></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260.png"/></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4.png"/><Relationship Id="rId5" Type="http://schemas.openxmlformats.org/officeDocument/2006/relationships/image" Target="../media/image262.png"/><Relationship Id="rId4" Type="http://schemas.openxmlformats.org/officeDocument/2006/relationships/image" Target="../media/image261.png"/></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266.png"/><Relationship Id="rId4" Type="http://schemas.openxmlformats.org/officeDocument/2006/relationships/image" Target="../media/image265.png"/></Relationships>
</file>

<file path=ppt/slides/_rels/slide7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s/_rels/slide7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26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65.pn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37.svg"/><Relationship Id="rId9" Type="http://schemas.openxmlformats.org/officeDocument/2006/relationships/image" Target="../media/image43.png"/></Relationships>
</file>

<file path=ppt/slides/_rels/slide7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1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65.png"/><Relationship Id="rId5" Type="http://schemas.openxmlformats.org/officeDocument/2006/relationships/image" Target="../media/image38.png"/><Relationship Id="rId10" Type="http://schemas.openxmlformats.org/officeDocument/2006/relationships/image" Target="../media/image81.png"/><Relationship Id="rId4" Type="http://schemas.openxmlformats.org/officeDocument/2006/relationships/image" Target="../media/image37.svg"/><Relationship Id="rId9" Type="http://schemas.openxmlformats.org/officeDocument/2006/relationships/image" Target="../media/image43.png"/></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7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9.png"/><Relationship Id="rId5" Type="http://schemas.openxmlformats.org/officeDocument/2006/relationships/image" Target="../media/image49.png"/><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7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1.png"/><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4.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2.png"/><Relationship Id="rId4" Type="http://schemas.openxmlformats.org/officeDocument/2006/relationships/image" Target="../media/image128.png"/></Relationships>
</file>

<file path=ppt/slides/_rels/slide8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3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20.png"/><Relationship Id="rId5" Type="http://schemas.openxmlformats.org/officeDocument/2006/relationships/image" Target="../media/image39.sv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5" name="Rectangle 24"/>
          <p:cNvSpPr/>
          <p:nvPr/>
        </p:nvSpPr>
        <p:spPr>
          <a:xfrm>
            <a:off x="6666298" y="1076869"/>
            <a:ext cx="4687502" cy="1190839"/>
          </a:xfrm>
          <a:prstGeom prst="rect">
            <a:avLst/>
          </a:prstGeom>
        </p:spPr>
        <p:txBody>
          <a:bodyPr wrap="none">
            <a:spAutoFit/>
          </a:bodyPr>
          <a:lstStyle/>
          <a:p>
            <a:pPr lvl="0" algn="ctr">
              <a:lnSpc>
                <a:spcPts val="9600"/>
              </a:lnSpc>
            </a:pPr>
            <a:r>
              <a:rPr lang="en-US" sz="6000" b="1">
                <a:solidFill>
                  <a:srgbClr val="C00000"/>
                </a:solidFill>
                <a:latin typeface="Arial" panose="020B0604020202020204" pitchFamily="34" charset="0"/>
                <a:cs typeface="Arial" panose="020B0604020202020204" pitchFamily="34" charset="0"/>
              </a:rPr>
              <a:t>KHỞI ĐỘNG</a:t>
            </a:r>
            <a:endParaRPr lang="en-US" sz="6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Rectangle 25"/>
              <p:cNvSpPr/>
              <p:nvPr/>
            </p:nvSpPr>
            <p:spPr>
              <a:xfrm>
                <a:off x="838200" y="2640580"/>
                <a:ext cx="16547432" cy="6008120"/>
              </a:xfrm>
              <a:prstGeom prst="rect">
                <a:avLst/>
              </a:prstGeom>
            </p:spPr>
            <p:txBody>
              <a:bodyPr wrap="square">
                <a:spAutoFit/>
              </a:bodyPr>
              <a:lstStyle/>
              <a:p>
                <a:pPr algn="just">
                  <a:lnSpc>
                    <a:spcPct val="150000"/>
                  </a:lnSpc>
                  <a:spcAft>
                    <a:spcPts val="0"/>
                  </a:spcAft>
                </a:pPr>
                <a:r>
                  <a:rPr lang="en-US" sz="4000" dirty="0" err="1">
                    <a:latin typeface="Arial" panose="020B0604020202020204" pitchFamily="34" charset="0"/>
                    <a:ea typeface="Times New Roman" panose="02020603050405020304" pitchFamily="18" charset="0"/>
                    <a:cs typeface="Arial" panose="020B0604020202020204" pitchFamily="34" charset="0"/>
                  </a:rPr>
                  <a:t>Giả</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sử</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vận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tốc</a:t>
                </a:r>
                <a:r>
                  <a:rPr lang="en-US" sz="4000" dirty="0">
                    <a:latin typeface="Arial" panose="020B0604020202020204" pitchFamily="34" charset="0"/>
                    <a:ea typeface="Times New Roman" panose="02020603050405020304" pitchFamily="18" charset="0"/>
                    <a:cs typeface="Arial" panose="020B0604020202020204" pitchFamily="34" charset="0"/>
                  </a:rPr>
                  <a:t> v (</a:t>
                </a:r>
                <a:r>
                  <a:rPr lang="en-US" sz="4000" dirty="0" err="1">
                    <a:latin typeface="Arial" panose="020B0604020202020204" pitchFamily="34" charset="0"/>
                    <a:ea typeface="Times New Roman" panose="02020603050405020304" pitchFamily="18" charset="0"/>
                    <a:cs typeface="Arial" panose="020B0604020202020204" pitchFamily="34" charset="0"/>
                  </a:rPr>
                  <a:t>tính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bằng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lít</a:t>
                </a: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err="1">
                    <a:latin typeface="Arial" panose="020B0604020202020204" pitchFamily="34" charset="0"/>
                    <a:ea typeface="Times New Roman" panose="02020603050405020304" pitchFamily="18" charset="0"/>
                    <a:cs typeface="Arial" panose="020B0604020202020204" pitchFamily="34" charset="0"/>
                  </a:rPr>
                  <a:t>giây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luồng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khí</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một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kì</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hô</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hấp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thời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gian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từ</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lúc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bắt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đầu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một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nhịp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thở</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đến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bắt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đầu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nhịp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thở</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tiếp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theo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một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người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nào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đó</a:t>
                </a:r>
                <a:r>
                  <a:rPr lang="en-US" sz="4000" dirty="0">
                    <a:latin typeface="Arial" panose="020B0604020202020204" pitchFamily="34" charset="0"/>
                    <a:ea typeface="Times New Roman" panose="02020603050405020304" pitchFamily="18" charset="0"/>
                    <a:cs typeface="Arial" panose="020B0604020202020204" pitchFamily="34" charset="0"/>
                  </a:rPr>
                  <a:t> ở </a:t>
                </a:r>
                <a:r>
                  <a:rPr lang="en-US" sz="4000" dirty="0" err="1">
                    <a:latin typeface="Arial" panose="020B0604020202020204" pitchFamily="34" charset="0"/>
                    <a:ea typeface="Times New Roman" panose="02020603050405020304" pitchFamily="18" charset="0"/>
                    <a:cs typeface="Arial" panose="020B0604020202020204" pitchFamily="34" charset="0"/>
                  </a:rPr>
                  <a:t>trạng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thái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nghỉ</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ngơi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được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bởi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công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v</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=0,85</m:t>
                    </m:r>
                    <m:r>
                      <m:rPr>
                        <m:sty m:val="p"/>
                      </m:rPr>
                      <a:rPr lang="en-US" sz="4000" b="0" i="0" smtClean="0">
                        <a:effectLst/>
                        <a:latin typeface="Cambria Math" panose="02040503050406030204" pitchFamily="18" charset="0"/>
                        <a:ea typeface="Cambria Math" panose="02040503050406030204" pitchFamily="18" charset="0"/>
                        <a:cs typeface="Times New Roman" panose="02020603050405020304" pitchFamily="18" charset="0"/>
                      </a:rPr>
                      <m:t>sin</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πt</m:t>
                        </m:r>
                      </m:num>
                      <m:den>
                        <m:r>
                          <a:rPr lang="en-US" sz="4000" i="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 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gian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tính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bằng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giây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Hãy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tìm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gian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kì</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hô</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đầy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đủ</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kì</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hô</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phút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6" name="Rectangle 25"/>
              <p:cNvSpPr>
                <a:spLocks noRot="1" noChangeAspect="1" noMove="1" noResize="1" noEditPoints="1" noAdjustHandles="1" noChangeArrowheads="1" noChangeShapeType="1" noTextEdit="1"/>
              </p:cNvSpPr>
              <p:nvPr/>
            </p:nvSpPr>
            <p:spPr>
              <a:xfrm>
                <a:off x="838200" y="2640580"/>
                <a:ext cx="16547432" cy="6008120"/>
              </a:xfrm>
              <a:prstGeom prst="rect">
                <a:avLst/>
              </a:prstGeom>
              <a:blipFill>
                <a:blip r:embed="rId2"/>
                <a:stretch>
                  <a:fillRect l="-1326" r="-1290" b="-1521"/>
                </a:stretch>
              </a:blipFill>
            </p:spPr>
            <p:txBody>
              <a:bodyPr/>
              <a:lstStyle/>
              <a:p>
                <a:r>
                  <a:rPr lang="en-US">
                    <a:noFill/>
                  </a:rPr>
                  <a:t> </a:t>
                </a:r>
              </a:p>
            </p:txBody>
          </p:sp>
        </mc:Fallback>
      </mc:AlternateContent>
      <p:pic>
        <p:nvPicPr>
          <p:cNvPr id="30" name="Picture 29"/>
          <p:cNvPicPr>
            <a:picLocks noChangeAspect="1"/>
          </p:cNvPicPr>
          <p:nvPr/>
        </p:nvPicPr>
        <p:blipFill>
          <a:blip r:embed="rId3"/>
          <a:stretch>
            <a:fillRect/>
          </a:stretch>
        </p:blipFill>
        <p:spPr>
          <a:xfrm>
            <a:off x="15679107" y="8941435"/>
            <a:ext cx="1676400" cy="621665"/>
          </a:xfrm>
          <a:prstGeom prst="rect">
            <a:avLst/>
          </a:prstGeom>
        </p:spPr>
      </p:pic>
      <p:pic>
        <p:nvPicPr>
          <p:cNvPr id="31" name="Picture 30"/>
          <p:cNvPicPr>
            <a:picLocks noChangeAspect="1"/>
          </p:cNvPicPr>
          <p:nvPr/>
        </p:nvPicPr>
        <p:blipFill>
          <a:blip r:embed="rId4"/>
          <a:stretch>
            <a:fillRect/>
          </a:stretch>
        </p:blipFill>
        <p:spPr>
          <a:xfrm>
            <a:off x="15679107" y="726475"/>
            <a:ext cx="1706525" cy="1338375"/>
          </a:xfrm>
          <a:prstGeom prst="rect">
            <a:avLst/>
          </a:prstGeom>
        </p:spPr>
      </p:pic>
      <p:pic>
        <p:nvPicPr>
          <p:cNvPr id="32" name="Picture 31"/>
          <p:cNvPicPr>
            <a:picLocks noChangeAspect="1"/>
          </p:cNvPicPr>
          <p:nvPr/>
        </p:nvPicPr>
        <p:blipFill>
          <a:blip r:embed="rId5"/>
          <a:stretch>
            <a:fillRect/>
          </a:stretch>
        </p:blipFill>
        <p:spPr>
          <a:xfrm rot="2413509">
            <a:off x="355511" y="208924"/>
            <a:ext cx="1504889" cy="1843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762000" y="1038416"/>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a:ea typeface="Arial"/>
                <a:cs typeface="Arial"/>
                <a:sym typeface="Arial"/>
              </a:rPr>
              <a:t>LUYỆN TẬP 1</a:t>
            </a:r>
            <a:endParaRPr sz="4500" b="1" dirty="0">
              <a:solidFill>
                <a:schemeClr val="lt1"/>
              </a:solidFill>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494271" y="8606359"/>
            <a:ext cx="3633301" cy="3410958"/>
          </a:xfrm>
          <a:prstGeom prst="rect">
            <a:avLst/>
          </a:prstGeom>
        </p:spPr>
      </p:pic>
      <p:pic>
        <p:nvPicPr>
          <p:cNvPr id="5" name="Picture 4"/>
          <p:cNvPicPr>
            <a:picLocks noChangeAspect="1"/>
          </p:cNvPicPr>
          <p:nvPr/>
        </p:nvPicPr>
        <p:blipFill>
          <a:blip r:embed="rId3"/>
          <a:stretch>
            <a:fillRect/>
          </a:stretch>
        </p:blipFill>
        <p:spPr>
          <a:xfrm rot="16200000">
            <a:off x="16577121" y="1063179"/>
            <a:ext cx="1305116" cy="1236158"/>
          </a:xfrm>
          <a:prstGeom prst="rect">
            <a:avLst/>
          </a:prstGeom>
        </p:spPr>
      </p:pic>
      <p:sp>
        <p:nvSpPr>
          <p:cNvPr id="18" name="Oval Callout 17"/>
          <p:cNvSpPr/>
          <p:nvPr/>
        </p:nvSpPr>
        <p:spPr>
          <a:xfrm>
            <a:off x="8623941" y="2861016"/>
            <a:ext cx="1751933" cy="8622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4"/>
          <a:stretch>
            <a:fillRect/>
          </a:stretch>
        </p:blipFill>
        <p:spPr>
          <a:xfrm>
            <a:off x="16383000" y="8804616"/>
            <a:ext cx="1600200" cy="1536465"/>
          </a:xfrm>
          <a:prstGeom prst="rect">
            <a:avLst/>
          </a:prstGeom>
        </p:spPr>
      </p:pic>
      <p:pic>
        <p:nvPicPr>
          <p:cNvPr id="21" name="Picture 20"/>
          <p:cNvPicPr>
            <a:picLocks noChangeAspect="1"/>
          </p:cNvPicPr>
          <p:nvPr/>
        </p:nvPicPr>
        <p:blipFill>
          <a:blip r:embed="rId5"/>
          <a:stretch>
            <a:fillRect/>
          </a:stretch>
        </p:blipFill>
        <p:spPr>
          <a:xfrm>
            <a:off x="16970535" y="7516558"/>
            <a:ext cx="1754446" cy="1684568"/>
          </a:xfrm>
          <a:prstGeom prst="rect">
            <a:avLst/>
          </a:prstGeom>
        </p:spPr>
      </p:pic>
      <p:grpSp>
        <p:nvGrpSpPr>
          <p:cNvPr id="16" name="Group 15"/>
          <p:cNvGrpSpPr/>
          <p:nvPr/>
        </p:nvGrpSpPr>
        <p:grpSpPr>
          <a:xfrm>
            <a:off x="5638800" y="1028700"/>
            <a:ext cx="8977442" cy="1248803"/>
            <a:chOff x="6321482" y="922897"/>
            <a:chExt cx="8977442" cy="1248803"/>
          </a:xfrm>
        </p:grpSpPr>
        <p:sp>
          <p:nvSpPr>
            <p:cNvPr id="22" name="TextBox 21"/>
            <p:cNvSpPr txBox="1"/>
            <p:nvPr/>
          </p:nvSpPr>
          <p:spPr>
            <a:xfrm>
              <a:off x="6321482" y="1221853"/>
              <a:ext cx="7722216"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Tìm tập xác định của hàm số</a:t>
              </a:r>
            </a:p>
          </p:txBody>
        </p:sp>
        <mc:AlternateContent xmlns:mc="http://schemas.openxmlformats.org/markup-compatibility/2006" xmlns:a14="http://schemas.microsoft.com/office/drawing/2010/main">
          <mc:Choice Requires="a14">
            <p:sp>
              <p:nvSpPr>
                <p:cNvPr id="23" name="Rectangle 22"/>
                <p:cNvSpPr/>
                <p:nvPr/>
              </p:nvSpPr>
              <p:spPr>
                <a:xfrm>
                  <a:off x="13061196" y="922897"/>
                  <a:ext cx="2237728"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rPr>
                          <m:t>y</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m:rPr>
                                <m:sty m:val="p"/>
                              </m:rPr>
                              <a:rPr lang="en-US" sz="4000" b="0" i="0" smtClean="0">
                                <a:solidFill>
                                  <a:prstClr val="black"/>
                                </a:solidFill>
                                <a:latin typeface="Cambria Math" panose="02040503050406030204" pitchFamily="18" charset="0"/>
                              </a:rPr>
                              <m:t>sin</m:t>
                            </m:r>
                            <m:r>
                              <a:rPr lang="en-US" sz="4000" b="0" i="0" smtClean="0">
                                <a:solidFill>
                                  <a:prstClr val="black"/>
                                </a:solidFill>
                                <a:latin typeface="Cambria Math" panose="02040503050406030204" pitchFamily="18" charset="0"/>
                              </a:rPr>
                              <m:t> </m:t>
                            </m:r>
                            <m:r>
                              <m:rPr>
                                <m:sty m:val="p"/>
                              </m:rPr>
                              <a:rPr lang="en-US" sz="4000" b="0" i="0" smtClean="0">
                                <a:solidFill>
                                  <a:prstClr val="black"/>
                                </a:solidFill>
                                <a:latin typeface="Cambria Math" panose="02040503050406030204" pitchFamily="18" charset="0"/>
                              </a:rPr>
                              <m:t>x</m:t>
                            </m:r>
                          </m:den>
                        </m:f>
                      </m:oMath>
                    </m:oMathPara>
                  </a14:m>
                  <a:endParaRPr lang="en-US"/>
                </a:p>
              </p:txBody>
            </p:sp>
          </mc:Choice>
          <mc:Fallback xmlns="">
            <p:sp>
              <p:nvSpPr>
                <p:cNvPr id="23" name="Rectangle 22"/>
                <p:cNvSpPr>
                  <a:spLocks noRot="1" noChangeAspect="1" noMove="1" noResize="1" noEditPoints="1" noAdjustHandles="1" noChangeArrowheads="1" noChangeShapeType="1" noTextEdit="1"/>
                </p:cNvSpPr>
                <p:nvPr/>
              </p:nvSpPr>
              <p:spPr>
                <a:xfrm>
                  <a:off x="13061196" y="922897"/>
                  <a:ext cx="2237728" cy="1248803"/>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 name="Rectangle 1"/>
              <p:cNvSpPr/>
              <p:nvPr/>
            </p:nvSpPr>
            <p:spPr>
              <a:xfrm>
                <a:off x="2286000" y="4611992"/>
                <a:ext cx="15561758" cy="2246769"/>
              </a:xfrm>
              <a:prstGeom prst="rect">
                <a:avLst/>
              </a:prstGeom>
            </p:spPr>
            <p:txBody>
              <a:bodyPr wrap="square">
                <a:spAutoFit/>
              </a:bodyPr>
              <a:lstStyle/>
              <a:p>
                <a:pPr algn="just">
                  <a:lnSpc>
                    <a:spcPct val="150000"/>
                  </a:lnSpc>
                  <a:spcAft>
                    <a:spcPts val="1200"/>
                  </a:spcAft>
                </a:pPr>
                <a:r>
                  <a:rPr lang="nl-NL" sz="4000">
                    <a:latin typeface="Arial" panose="020B0604020202020204" pitchFamily="34" charset="0"/>
                    <a:ea typeface="Times New Roman" panose="02020603050405020304" pitchFamily="18" charset="0"/>
                    <a:cs typeface="Arial" panose="020B0604020202020204" pitchFamily="34" charset="0"/>
                  </a:rPr>
                  <a:t>Biểu thức           </a:t>
                </a:r>
                <a:r>
                  <a:rPr lang="nl-NL" sz="4000">
                    <a:effectLst/>
                    <a:latin typeface="Arial" panose="020B0604020202020204" pitchFamily="34" charset="0"/>
                    <a:ea typeface="Dotum" panose="020B0600000101010101" pitchFamily="34" charset="-127"/>
                    <a:cs typeface="Arial" panose="020B0604020202020204" pitchFamily="34" charset="0"/>
                  </a:rPr>
                  <a:t>có nghĩa khi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sin</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≠0, </m:t>
                    </m:r>
                  </m:oMath>
                </a14:m>
                <a:r>
                  <a:rPr lang="nl-NL" sz="4000">
                    <a:effectLst/>
                    <a:latin typeface="Arial" panose="020B0604020202020204" pitchFamily="34" charset="0"/>
                    <a:ea typeface="Dotum" panose="020B0600000101010101" pitchFamily="34" charset="-127"/>
                    <a:cs typeface="Arial" panose="020B0604020202020204" pitchFamily="34" charset="0"/>
                  </a:rPr>
                  <a:t>tức là:</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1200"/>
                  </a:spcAft>
                </a:pPr>
                <a14:m>
                  <m:oMathPara xmlns:m="http://schemas.openxmlformats.org/officeDocument/2006/math">
                    <m:oMathParaPr>
                      <m:jc m:val="centerGroup"/>
                    </m:oMathParaPr>
                    <m:oMath xmlns:m="http://schemas.openxmlformats.org/officeDocument/2006/math">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kπ</m:t>
                      </m:r>
                      <m:r>
                        <a:rPr lang="nl-NL" sz="4000">
                          <a:effectLst/>
                          <a:latin typeface="Cambria Math" panose="02040503050406030204" pitchFamily="18" charset="0"/>
                          <a:ea typeface="Dotum" panose="020B0600000101010101" pitchFamily="34" charset="-127"/>
                        </a:rPr>
                        <m:t> </m:t>
                      </m:r>
                      <m:d>
                        <m:dPr>
                          <m:ctrlPr>
                            <a:rPr lang="en-US" sz="4000" i="1">
                              <a:effectLst/>
                              <a:latin typeface="Cambria Math" panose="02040503050406030204" pitchFamily="18" charset="0"/>
                              <a:ea typeface="Dotum" panose="020B0600000101010101" pitchFamily="34" charset="-127"/>
                            </a:rPr>
                          </m:ctrlPr>
                        </m:dPr>
                        <m:e>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Z</m:t>
                          </m:r>
                        </m:e>
                      </m:d>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286000" y="4611992"/>
                <a:ext cx="15561758" cy="2246769"/>
              </a:xfrm>
              <a:prstGeom prst="rect">
                <a:avLst/>
              </a:prstGeom>
              <a:blipFill>
                <a:blip r:embed="rId7"/>
                <a:stretch>
                  <a:fillRect l="-13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708224" y="4080489"/>
                <a:ext cx="1311576" cy="1980927"/>
              </a:xfrm>
              <a:prstGeom prst="rect">
                <a:avLst/>
              </a:prstGeom>
            </p:spPr>
            <p:txBody>
              <a:bodyPr wrap="none">
                <a:spAutoFit/>
              </a:bodyPr>
              <a:lstStyle/>
              <a:p>
                <a:pPr lvl="0">
                  <a:lnSpc>
                    <a:spcPct val="150000"/>
                  </a:lnSpc>
                  <a:spcAft>
                    <a:spcPts val="1200"/>
                  </a:spcAft>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m:rPr>
                              <m:sty m:val="p"/>
                            </m:rPr>
                            <a:rPr lang="en-US" sz="4000">
                              <a:solidFill>
                                <a:prstClr val="black"/>
                              </a:solidFill>
                              <a:latin typeface="Cambria Math" panose="02040503050406030204" pitchFamily="18" charset="0"/>
                            </a:rPr>
                            <m:t>sin</m:t>
                          </m:r>
                          <m:r>
                            <a:rPr lang="en-US" sz="4000">
                              <a:solidFill>
                                <a:prstClr val="black"/>
                              </a:solidFill>
                              <a:latin typeface="Cambria Math" panose="02040503050406030204" pitchFamily="18" charset="0"/>
                            </a:rPr>
                            <m:t> </m:t>
                          </m:r>
                          <m:r>
                            <m:rPr>
                              <m:sty m:val="p"/>
                            </m:rPr>
                            <a:rPr lang="en-US" sz="4000">
                              <a:solidFill>
                                <a:prstClr val="black"/>
                              </a:solidFill>
                              <a:latin typeface="Cambria Math" panose="02040503050406030204" pitchFamily="18" charset="0"/>
                            </a:rPr>
                            <m:t>x</m:t>
                          </m:r>
                        </m:den>
                      </m:f>
                    </m:oMath>
                  </m:oMathPara>
                </a14:m>
                <a:endParaRPr lang="en-US">
                  <a:solidFill>
                    <a:prstClr val="black"/>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4708224" y="4080489"/>
                <a:ext cx="1311576" cy="1980927"/>
              </a:xfrm>
              <a:prstGeom prst="rect">
                <a:avLst/>
              </a:prstGeom>
              <a:blipFill>
                <a:blip r:embed="rId8"/>
                <a:stretch>
                  <a:fillRect/>
                </a:stretch>
              </a:blipFill>
            </p:spPr>
            <p:txBody>
              <a:bodyPr/>
              <a:lstStyle/>
              <a:p>
                <a:r>
                  <a:rPr lang="en-US">
                    <a:noFill/>
                  </a:rPr>
                  <a:t> </a:t>
                </a:r>
              </a:p>
            </p:txBody>
          </p:sp>
        </mc:Fallback>
      </mc:AlternateContent>
      <p:grpSp>
        <p:nvGrpSpPr>
          <p:cNvPr id="6" name="Group 5"/>
          <p:cNvGrpSpPr/>
          <p:nvPr/>
        </p:nvGrpSpPr>
        <p:grpSpPr>
          <a:xfrm>
            <a:off x="2286000" y="6972300"/>
            <a:ext cx="14752697" cy="1248803"/>
            <a:chOff x="3230502" y="7018897"/>
            <a:chExt cx="14752697" cy="1248803"/>
          </a:xfrm>
        </p:grpSpPr>
        <mc:AlternateContent xmlns:mc="http://schemas.openxmlformats.org/markup-compatibility/2006" xmlns:a14="http://schemas.microsoft.com/office/drawing/2010/main">
          <mc:Choice Requires="a14">
            <p:sp>
              <p:nvSpPr>
                <p:cNvPr id="24" name="Rectangle 23"/>
                <p:cNvSpPr/>
                <p:nvPr/>
              </p:nvSpPr>
              <p:spPr>
                <a:xfrm>
                  <a:off x="9982200" y="7018897"/>
                  <a:ext cx="2237728"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rPr>
                          <m:t>y</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m:rPr>
                                <m:sty m:val="p"/>
                              </m:rPr>
                              <a:rPr lang="en-US" sz="4000" b="0" i="0" smtClean="0">
                                <a:solidFill>
                                  <a:prstClr val="black"/>
                                </a:solidFill>
                                <a:latin typeface="Cambria Math" panose="02040503050406030204" pitchFamily="18" charset="0"/>
                              </a:rPr>
                              <m:t>sin</m:t>
                            </m:r>
                            <m:r>
                              <a:rPr lang="en-US" sz="4000" b="0" i="0" smtClean="0">
                                <a:solidFill>
                                  <a:prstClr val="black"/>
                                </a:solidFill>
                                <a:latin typeface="Cambria Math" panose="02040503050406030204" pitchFamily="18" charset="0"/>
                              </a:rPr>
                              <m:t> </m:t>
                            </m:r>
                            <m:r>
                              <m:rPr>
                                <m:sty m:val="p"/>
                              </m:rPr>
                              <a:rPr lang="en-US" sz="4000" b="0" i="0" smtClean="0">
                                <a:solidFill>
                                  <a:prstClr val="black"/>
                                </a:solidFill>
                                <a:latin typeface="Cambria Math" panose="02040503050406030204" pitchFamily="18" charset="0"/>
                              </a:rPr>
                              <m:t>x</m:t>
                            </m:r>
                          </m:den>
                        </m:f>
                      </m:oMath>
                    </m:oMathPara>
                  </a14:m>
                  <a:endParaRPr lang="en-US"/>
                </a:p>
              </p:txBody>
            </p:sp>
          </mc:Choice>
          <mc:Fallback xmlns="">
            <p:sp>
              <p:nvSpPr>
                <p:cNvPr id="24" name="Rectangle 23"/>
                <p:cNvSpPr>
                  <a:spLocks noRot="1" noChangeAspect="1" noMove="1" noResize="1" noEditPoints="1" noAdjustHandles="1" noChangeArrowheads="1" noChangeShapeType="1" noTextEdit="1"/>
                </p:cNvSpPr>
                <p:nvPr/>
              </p:nvSpPr>
              <p:spPr>
                <a:xfrm>
                  <a:off x="9982200" y="7018897"/>
                  <a:ext cx="2237728" cy="124880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230502" y="7180277"/>
                  <a:ext cx="14752697" cy="1015663"/>
                </a:xfrm>
                <a:prstGeom prst="rect">
                  <a:avLst/>
                </a:prstGeom>
              </p:spPr>
              <p:txBody>
                <a:bodyPr wrap="square">
                  <a:spAutoFit/>
                </a:bodyPr>
                <a:lstStyle/>
                <a:p>
                  <a:pPr lvl="0" algn="just">
                    <a:lnSpc>
                      <a:spcPct val="150000"/>
                    </a:lnSpc>
                    <a:spcAft>
                      <a:spcPts val="1200"/>
                    </a:spcAft>
                  </a:pPr>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Vậy tập xác định của hàm số                  là </a:t>
                  </a:r>
                  <a14:m>
                    <m:oMath xmlns:m="http://schemas.openxmlformats.org/officeDocument/2006/math">
                      <m:r>
                        <a:rPr lang="nl-NL" sz="4000" i="1">
                          <a:solidFill>
                            <a:prstClr val="black"/>
                          </a:solidFill>
                          <a:latin typeface="Cambria Math" panose="02040503050406030204" pitchFamily="18" charset="0"/>
                          <a:ea typeface="Dotum" panose="020B0600000101010101" pitchFamily="34" charset="-127"/>
                        </a:rPr>
                        <m:t>ℝ</m:t>
                      </m:r>
                      <m:r>
                        <a:rPr lang="nl-NL" sz="4000">
                          <a:solidFill>
                            <a:prstClr val="black"/>
                          </a:solidFill>
                          <a:latin typeface="Cambria Math" panose="02040503050406030204" pitchFamily="18" charset="0"/>
                          <a:ea typeface="Dotum" panose="020B0600000101010101" pitchFamily="34" charset="-127"/>
                        </a:rPr>
                        <m:t>\ </m:t>
                      </m:r>
                      <m:d>
                        <m:dPr>
                          <m:begChr m:val="{"/>
                          <m:endChr m:val="}"/>
                          <m:ctrlPr>
                            <a:rPr lang="en-US" sz="4000" i="1">
                              <a:solidFill>
                                <a:prstClr val="black"/>
                              </a:solidFill>
                              <a:latin typeface="Cambria Math" panose="02040503050406030204" pitchFamily="18" charset="0"/>
                              <a:ea typeface="Dotum" panose="020B0600000101010101" pitchFamily="34" charset="-127"/>
                            </a:rPr>
                          </m:ctrlPr>
                        </m:dPr>
                        <m:e>
                          <m:r>
                            <m:rPr>
                              <m:sty m:val="p"/>
                            </m:rPr>
                            <a:rPr lang="nl-NL" sz="4000">
                              <a:solidFill>
                                <a:prstClr val="black"/>
                              </a:solidFill>
                              <a:latin typeface="Cambria Math" panose="02040503050406030204" pitchFamily="18" charset="0"/>
                              <a:ea typeface="Dotum" panose="020B0600000101010101" pitchFamily="34" charset="-127"/>
                            </a:rPr>
                            <m:t>kπ</m:t>
                          </m:r>
                        </m:e>
                        <m:e>
                          <m:r>
                            <m:rPr>
                              <m:sty m:val="p"/>
                            </m:rPr>
                            <a:rPr lang="nl-NL" sz="4000">
                              <a:solidFill>
                                <a:prstClr val="black"/>
                              </a:solidFill>
                              <a:latin typeface="Cambria Math" panose="02040503050406030204" pitchFamily="18" charset="0"/>
                              <a:ea typeface="Dotum" panose="020B0600000101010101" pitchFamily="34" charset="-127"/>
                            </a:rPr>
                            <m:t>k</m:t>
                          </m:r>
                          <m:r>
                            <a:rPr lang="nl-NL"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Z</m:t>
                          </m:r>
                        </m:e>
                      </m:d>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230502" y="7180277"/>
                  <a:ext cx="14752697" cy="1015663"/>
                </a:xfrm>
                <a:prstGeom prst="rect">
                  <a:avLst/>
                </a:prstGeom>
                <a:blipFill>
                  <a:blip r:embed="rId10"/>
                  <a:stretch>
                    <a:fillRect l="-1446" b="-13772"/>
                  </a:stretch>
                </a:blipFill>
              </p:spPr>
              <p:txBody>
                <a:bodyPr/>
                <a:lstStyle/>
                <a:p>
                  <a:r>
                    <a:rPr lang="en-US">
                      <a:noFill/>
                    </a:rPr>
                    <a:t> </a:t>
                  </a:r>
                </a:p>
              </p:txBody>
            </p:sp>
          </mc:Fallback>
        </mc:AlternateContent>
      </p:grpSp>
    </p:spTree>
    <p:extLst>
      <p:ext uri="{BB962C8B-B14F-4D97-AF65-F5344CB8AC3E}">
        <p14:creationId xmlns:p14="http://schemas.microsoft.com/office/powerpoint/2010/main" val="303911674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2" dur="500"/>
                                        <p:tgtEl>
                                          <p:spTgt spid="2">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5" dur="500"/>
                                        <p:tgtEl>
                                          <p:spTgt spid="2">
                                            <p:txEl>
                                              <p:pRg st="1" end="1"/>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68642" y="1181100"/>
            <a:ext cx="14630400"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2346158" y="1407260"/>
            <a:ext cx="13519484" cy="332398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7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HÀM SỐ CHẴN, HÀM SỐ LẺ, HÀM SỐ TUẦN HOÀN</a:t>
            </a:r>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6"/>
          <a:stretch>
            <a:fillRect/>
          </a:stretch>
        </p:blipFill>
        <p:spPr>
          <a:xfrm>
            <a:off x="8074065" y="5981700"/>
            <a:ext cx="1987468" cy="3889585"/>
          </a:xfrm>
          <a:prstGeom prst="rect">
            <a:avLst/>
          </a:prstGeom>
        </p:spPr>
      </p:pic>
      <p:pic>
        <p:nvPicPr>
          <p:cNvPr id="38" name="Picture 3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Lst>
          </a:blip>
          <a:stretch>
            <a:fillRect/>
          </a:stretch>
        </p:blipFill>
        <p:spPr>
          <a:xfrm rot="1384840">
            <a:off x="15525798" y="600871"/>
            <a:ext cx="1196313" cy="1317310"/>
          </a:xfrm>
          <a:prstGeom prst="rect">
            <a:avLst/>
          </a:prstGeom>
        </p:spPr>
      </p:pic>
    </p:spTree>
    <p:extLst>
      <p:ext uri="{BB962C8B-B14F-4D97-AF65-F5344CB8AC3E}">
        <p14:creationId xmlns:p14="http://schemas.microsoft.com/office/powerpoint/2010/main" val="3731617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725194" y="676146"/>
            <a:ext cx="1318750" cy="489036"/>
          </a:xfrm>
          <a:prstGeom prst="rect">
            <a:avLst/>
          </a:prstGeom>
        </p:spPr>
      </p:pic>
      <p:pic>
        <p:nvPicPr>
          <p:cNvPr id="18" name="Picture 17"/>
          <p:cNvPicPr>
            <a:picLocks noChangeAspect="1"/>
          </p:cNvPicPr>
          <p:nvPr/>
        </p:nvPicPr>
        <p:blipFill>
          <a:blip r:embed="rId3"/>
          <a:stretch>
            <a:fillRect/>
          </a:stretch>
        </p:blipFill>
        <p:spPr>
          <a:xfrm>
            <a:off x="16065002" y="784248"/>
            <a:ext cx="1371615" cy="1632415"/>
          </a:xfrm>
          <a:prstGeom prst="rect">
            <a:avLst/>
          </a:prstGeom>
        </p:spPr>
      </p:pic>
      <p:grpSp>
        <p:nvGrpSpPr>
          <p:cNvPr id="10" name="Group 9"/>
          <p:cNvGrpSpPr/>
          <p:nvPr/>
        </p:nvGrpSpPr>
        <p:grpSpPr>
          <a:xfrm>
            <a:off x="5175584" y="571500"/>
            <a:ext cx="7924800" cy="1457358"/>
            <a:chOff x="533400" y="2781300"/>
            <a:chExt cx="7924800" cy="1457358"/>
          </a:xfrm>
        </p:grpSpPr>
        <p:grpSp>
          <p:nvGrpSpPr>
            <p:cNvPr id="15" name="Group 2"/>
            <p:cNvGrpSpPr/>
            <p:nvPr/>
          </p:nvGrpSpPr>
          <p:grpSpPr>
            <a:xfrm>
              <a:off x="533400" y="2781300"/>
              <a:ext cx="7924800" cy="1457358"/>
              <a:chOff x="0" y="-28575"/>
              <a:chExt cx="2286682" cy="3443137"/>
            </a:xfrm>
          </p:grpSpPr>
          <p:sp>
            <p:nvSpPr>
              <p:cNvPr id="20" name="Freeform 3"/>
              <p:cNvSpPr/>
              <p:nvPr/>
            </p:nvSpPr>
            <p:spPr>
              <a:xfrm>
                <a:off x="93481" y="82168"/>
                <a:ext cx="2193201" cy="3332394"/>
              </a:xfrm>
              <a:custGeom>
                <a:avLst/>
                <a:gdLst/>
                <a:ahLst/>
                <a:cxnLst/>
                <a:rect l="l" t="t" r="r" b="b"/>
                <a:pathLst>
                  <a:path w="2193201" h="3050437">
                    <a:moveTo>
                      <a:pt x="0" y="0"/>
                    </a:moveTo>
                    <a:lnTo>
                      <a:pt x="2193201" y="0"/>
                    </a:lnTo>
                    <a:lnTo>
                      <a:pt x="2193201" y="3050437"/>
                    </a:lnTo>
                    <a:lnTo>
                      <a:pt x="0" y="3050437"/>
                    </a:lnTo>
                    <a:close/>
                  </a:path>
                </a:pathLst>
              </a:custGeom>
              <a:solidFill>
                <a:srgbClr val="FDFAE6"/>
              </a:solidFill>
            </p:spPr>
          </p:sp>
          <p:sp>
            <p:nvSpPr>
              <p:cNvPr id="2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1241639" y="2984022"/>
              <a:ext cx="6946132" cy="942053"/>
            </a:xfrm>
            <a:prstGeom prst="rect">
              <a:avLst/>
            </a:prstGeom>
          </p:spPr>
          <p:txBody>
            <a:bodyPr wrap="none">
              <a:spAutoFit/>
            </a:bodyPr>
            <a:lstStyle/>
            <a:p>
              <a:pPr algn="just">
                <a:lnSpc>
                  <a:spcPct val="150000"/>
                </a:lnSpc>
                <a:spcAft>
                  <a:spcPts val="800"/>
                </a:spcAft>
              </a:pPr>
              <a:r>
                <a:rPr lang="en-US" sz="4200" b="1">
                  <a:solidFill>
                    <a:srgbClr val="C00000"/>
                  </a:solidFill>
                  <a:latin typeface="Arial" panose="020B0604020202020204" pitchFamily="34" charset="0"/>
                  <a:ea typeface="Times New Roman" panose="02020603050405020304" pitchFamily="18" charset="0"/>
                  <a:cs typeface="Arial" panose="020B0604020202020204" pitchFamily="34" charset="0"/>
                </a:rPr>
                <a:t>a) Hàm số chẵn, hàm số lẻ</a:t>
              </a:r>
              <a:endParaRPr lang="en-US" sz="42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6" name="Picture 25"/>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37864" y="1790700"/>
            <a:ext cx="979790" cy="914400"/>
          </a:xfrm>
          <a:prstGeom prst="rect">
            <a:avLst/>
          </a:prstGeom>
        </p:spPr>
      </p:pic>
      <p:sp>
        <p:nvSpPr>
          <p:cNvPr id="31" name="TextBox 30"/>
          <p:cNvSpPr txBox="1"/>
          <p:nvPr/>
        </p:nvSpPr>
        <p:spPr>
          <a:xfrm>
            <a:off x="1738785" y="1919005"/>
            <a:ext cx="3581400" cy="707886"/>
          </a:xfrm>
          <a:prstGeom prst="rect">
            <a:avLst/>
          </a:prstGeom>
          <a:noFill/>
        </p:spPr>
        <p:txBody>
          <a:bodyPr wrap="square" rtlCol="0">
            <a:spAutoFit/>
          </a:bodyPr>
          <a:lstStyle/>
          <a:p>
            <a:r>
              <a:rPr lang="nl-NL" sz="4000" b="1">
                <a:solidFill>
                  <a:schemeClr val="tx2"/>
                </a:solidFill>
                <a:latin typeface="Arial" panose="020B0604020202020204" pitchFamily="34" charset="0"/>
                <a:cs typeface="Arial" panose="020B0604020202020204" pitchFamily="34" charset="0"/>
              </a:rPr>
              <a:t>HĐ 2:</a:t>
            </a:r>
            <a:endParaRPr lang="en-US" sz="4000"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689369" y="2628900"/>
                <a:ext cx="16608031" cy="946413"/>
              </a:xfrm>
              <a:prstGeom prst="rect">
                <a:avLst/>
              </a:prstGeom>
            </p:spPr>
            <p:txBody>
              <a:bodyPr wrap="square">
                <a:spAutoFit/>
              </a:bodyPr>
              <a:lstStyle/>
              <a:p>
                <a:pPr>
                  <a:lnSpc>
                    <a:spcPct val="150000"/>
                  </a:lnSpc>
                </a:pPr>
                <a:r>
                  <a:rPr lang="vi-VN" sz="3700">
                    <a:solidFill>
                      <a:srgbClr val="000000"/>
                    </a:solidFill>
                  </a:rPr>
                  <a:t>Cho hai hàm số </a:t>
                </a:r>
                <a14:m>
                  <m:oMath xmlns:m="http://schemas.openxmlformats.org/officeDocument/2006/math">
                    <m:sSup>
                      <m:sSupPr>
                        <m:ctrlPr>
                          <a:rPr lang="en-US" sz="3700" i="1">
                            <a:latin typeface="Cambria Math" panose="02040503050406030204" pitchFamily="18" charset="0"/>
                          </a:rPr>
                        </m:ctrlPr>
                      </m:sSupPr>
                      <m:e>
                        <m:r>
                          <m:rPr>
                            <m:sty m:val="p"/>
                          </m:rPr>
                          <a:rPr lang="en-US" sz="3700" b="0" i="0" smtClean="0">
                            <a:latin typeface="Cambria Math" panose="02040503050406030204" pitchFamily="18" charset="0"/>
                          </a:rPr>
                          <m:t>f</m:t>
                        </m:r>
                        <m:d>
                          <m:dPr>
                            <m:ctrlPr>
                              <a:rPr lang="en-US" sz="3700" b="0" i="1" smtClean="0">
                                <a:latin typeface="Cambria Math" panose="02040503050406030204" pitchFamily="18" charset="0"/>
                              </a:rPr>
                            </m:ctrlPr>
                          </m:dPr>
                          <m:e>
                            <m:r>
                              <m:rPr>
                                <m:sty m:val="p"/>
                              </m:rPr>
                              <a:rPr lang="en-US" sz="3700" b="0" i="0" smtClean="0">
                                <a:latin typeface="Cambria Math" panose="02040503050406030204" pitchFamily="18" charset="0"/>
                              </a:rPr>
                              <m:t>x</m:t>
                            </m:r>
                          </m:e>
                        </m:d>
                        <m:r>
                          <a:rPr lang="en-US" sz="3700" b="0" i="0" smtClean="0">
                            <a:latin typeface="Cambria Math" panose="02040503050406030204" pitchFamily="18" charset="0"/>
                          </a:rPr>
                          <m:t>=</m:t>
                        </m:r>
                        <m:r>
                          <m:rPr>
                            <m:sty m:val="p"/>
                          </m:rPr>
                          <a:rPr lang="nl-NL" sz="370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nl-NL" sz="370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vi-VN" sz="3700">
                    <a:solidFill>
                      <a:srgbClr val="000000"/>
                    </a:solidFill>
                  </a:rPr>
                  <a:t> và </a:t>
                </a:r>
                <a14:m>
                  <m:oMath xmlns:m="http://schemas.openxmlformats.org/officeDocument/2006/math">
                    <m:sSup>
                      <m:sSupPr>
                        <m:ctrlPr>
                          <a:rPr lang="en-US" sz="3700" i="1">
                            <a:latin typeface="Cambria Math" panose="02040503050406030204" pitchFamily="18" charset="0"/>
                          </a:rPr>
                        </m:ctrlPr>
                      </m:sSupPr>
                      <m:e>
                        <m:r>
                          <m:rPr>
                            <m:sty m:val="p"/>
                          </m:rPr>
                          <a:rPr lang="en-US" sz="3700" b="0" i="0" smtClean="0">
                            <a:latin typeface="Cambria Math" panose="02040503050406030204" pitchFamily="18" charset="0"/>
                          </a:rPr>
                          <m:t>g</m:t>
                        </m:r>
                        <m:d>
                          <m:dPr>
                            <m:ctrlPr>
                              <a:rPr lang="en-US" sz="3700" i="1">
                                <a:latin typeface="Cambria Math" panose="02040503050406030204" pitchFamily="18" charset="0"/>
                              </a:rPr>
                            </m:ctrlPr>
                          </m:dPr>
                          <m:e>
                            <m:r>
                              <m:rPr>
                                <m:sty m:val="p"/>
                              </m:rPr>
                              <a:rPr lang="en-US" sz="3700">
                                <a:latin typeface="Cambria Math" panose="02040503050406030204" pitchFamily="18" charset="0"/>
                              </a:rPr>
                              <m:t>x</m:t>
                            </m:r>
                          </m:e>
                        </m:d>
                        <m:r>
                          <a:rPr lang="en-US" sz="3700">
                            <a:latin typeface="Cambria Math" panose="02040503050406030204" pitchFamily="18" charset="0"/>
                          </a:rPr>
                          <m:t>=</m:t>
                        </m:r>
                        <m:r>
                          <m:rPr>
                            <m:sty m:val="p"/>
                          </m:rPr>
                          <a:rPr lang="nl-NL" sz="3700">
                            <a:latin typeface="Cambria Math" panose="02040503050406030204" pitchFamily="18" charset="0"/>
                            <a:ea typeface="Times New Roman" panose="02020603050405020304" pitchFamily="18" charset="0"/>
                            <a:cs typeface="Times New Roman" panose="02020603050405020304" pitchFamily="18" charset="0"/>
                          </a:rPr>
                          <m:t>x</m:t>
                        </m:r>
                      </m:e>
                      <m:sup>
                        <m:r>
                          <a:rPr lang="en-US" sz="3700" b="0" i="1" smtClean="0">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vi-VN" sz="3700">
                    <a:solidFill>
                      <a:srgbClr val="000000"/>
                    </a:solidFill>
                  </a:rPr>
                  <a:t>, với các đồ thị như hình dưới đây.</a:t>
                </a:r>
                <a:endParaRPr lang="en-US" sz="3700"/>
              </a:p>
            </p:txBody>
          </p:sp>
        </mc:Choice>
        <mc:Fallback xmlns="">
          <p:sp>
            <p:nvSpPr>
              <p:cNvPr id="11" name="Rectangle 10"/>
              <p:cNvSpPr>
                <a:spLocks noRot="1" noChangeAspect="1" noMove="1" noResize="1" noEditPoints="1" noAdjustHandles="1" noChangeArrowheads="1" noChangeShapeType="1" noTextEdit="1"/>
              </p:cNvSpPr>
              <p:nvPr/>
            </p:nvSpPr>
            <p:spPr>
              <a:xfrm>
                <a:off x="689369" y="2628900"/>
                <a:ext cx="16608031" cy="946413"/>
              </a:xfrm>
              <a:prstGeom prst="rect">
                <a:avLst/>
              </a:prstGeom>
              <a:blipFill>
                <a:blip r:embed="rId6"/>
                <a:stretch>
                  <a:fillRect l="-1138" b="-12179"/>
                </a:stretch>
              </a:blipFill>
            </p:spPr>
            <p:txBody>
              <a:bodyPr/>
              <a:lstStyle/>
              <a:p>
                <a:r>
                  <a:rPr lang="en-US">
                    <a:noFill/>
                  </a:rPr>
                  <a:t> </a:t>
                </a:r>
              </a:p>
            </p:txBody>
          </p:sp>
        </mc:Fallback>
      </mc:AlternateContent>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8372" y="4673987"/>
            <a:ext cx="6813828" cy="4889113"/>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685799" y="3467100"/>
                <a:ext cx="16611601" cy="938847"/>
              </a:xfrm>
              <a:prstGeom prst="rect">
                <a:avLst/>
              </a:prstGeom>
            </p:spPr>
            <p:txBody>
              <a:bodyPr wrap="square">
                <a:spAutoFit/>
              </a:bodyPr>
              <a:lstStyle/>
              <a:p>
                <a:pPr>
                  <a:lnSpc>
                    <a:spcPct val="150000"/>
                  </a:lnSpc>
                </a:pPr>
                <a:r>
                  <a:rPr lang="en-US" sz="3700">
                    <a:solidFill>
                      <a:srgbClr val="000000"/>
                    </a:solidFill>
                    <a:latin typeface="Arial" panose="020B0604020202020204" pitchFamily="34" charset="0"/>
                    <a:cs typeface="Arial" panose="020B0604020202020204" pitchFamily="34" charset="0"/>
                  </a:rPr>
                  <a:t>a) Tìm các tập xác định </a:t>
                </a:r>
                <a14:m>
                  <m:oMath xmlns:m="http://schemas.openxmlformats.org/officeDocument/2006/math">
                    <m:sSub>
                      <m:sSubPr>
                        <m:ctrlPr>
                          <a:rPr lang="en-US" sz="3700" i="1" smtClean="0">
                            <a:solidFill>
                              <a:srgbClr val="000000"/>
                            </a:solidFill>
                            <a:latin typeface="Cambria Math" panose="02040503050406030204" pitchFamily="18" charset="0"/>
                            <a:cs typeface="Arial" panose="020B0604020202020204" pitchFamily="34" charset="0"/>
                          </a:rPr>
                        </m:ctrlPr>
                      </m:sSubPr>
                      <m:e>
                        <m:r>
                          <a:rPr lang="en-US" sz="3700" b="0" i="1" smtClean="0">
                            <a:solidFill>
                              <a:srgbClr val="000000"/>
                            </a:solidFill>
                            <a:latin typeface="Cambria Math" panose="02040503050406030204" pitchFamily="18" charset="0"/>
                            <a:cs typeface="Arial" panose="020B0604020202020204" pitchFamily="34" charset="0"/>
                          </a:rPr>
                          <m:t>𝐷</m:t>
                        </m:r>
                      </m:e>
                      <m:sub>
                        <m:r>
                          <a:rPr lang="en-US" sz="3700" b="0" i="1" smtClean="0">
                            <a:solidFill>
                              <a:srgbClr val="000000"/>
                            </a:solidFill>
                            <a:latin typeface="Cambria Math" panose="02040503050406030204" pitchFamily="18" charset="0"/>
                            <a:cs typeface="Arial" panose="020B0604020202020204" pitchFamily="34" charset="0"/>
                          </a:rPr>
                          <m:t>𝑓</m:t>
                        </m:r>
                      </m:sub>
                    </m:sSub>
                    <m:r>
                      <a:rPr lang="en-US" sz="3700" b="0" i="1" smtClean="0">
                        <a:solidFill>
                          <a:srgbClr val="000000"/>
                        </a:solidFill>
                        <a:latin typeface="Cambria Math" panose="02040503050406030204" pitchFamily="18" charset="0"/>
                        <a:cs typeface="Arial" panose="020B0604020202020204" pitchFamily="34" charset="0"/>
                      </a:rPr>
                      <m:t>, </m:t>
                    </m:r>
                    <m:sSub>
                      <m:sSubPr>
                        <m:ctrlPr>
                          <a:rPr lang="en-US" sz="3700" b="0" i="1" smtClean="0">
                            <a:solidFill>
                              <a:srgbClr val="000000"/>
                            </a:solidFill>
                            <a:latin typeface="Cambria Math" panose="02040503050406030204" pitchFamily="18" charset="0"/>
                            <a:cs typeface="Arial" panose="020B0604020202020204" pitchFamily="34" charset="0"/>
                          </a:rPr>
                        </m:ctrlPr>
                      </m:sSubPr>
                      <m:e>
                        <m:r>
                          <a:rPr lang="en-US" sz="3700" b="0" i="1" smtClean="0">
                            <a:solidFill>
                              <a:srgbClr val="000000"/>
                            </a:solidFill>
                            <a:latin typeface="Cambria Math" panose="02040503050406030204" pitchFamily="18" charset="0"/>
                            <a:cs typeface="Arial" panose="020B0604020202020204" pitchFamily="34" charset="0"/>
                          </a:rPr>
                          <m:t>𝐷</m:t>
                        </m:r>
                      </m:e>
                      <m:sub>
                        <m:r>
                          <a:rPr lang="en-US" sz="3700" b="0" i="1" smtClean="0">
                            <a:solidFill>
                              <a:srgbClr val="000000"/>
                            </a:solidFill>
                            <a:latin typeface="Cambria Math" panose="02040503050406030204" pitchFamily="18" charset="0"/>
                            <a:cs typeface="Arial" panose="020B0604020202020204" pitchFamily="34" charset="0"/>
                          </a:rPr>
                          <m:t>𝑔</m:t>
                        </m:r>
                      </m:sub>
                    </m:sSub>
                  </m:oMath>
                </a14:m>
                <a:r>
                  <a:rPr lang="en-US" sz="3700">
                    <a:solidFill>
                      <a:srgbClr val="000000"/>
                    </a:solidFill>
                    <a:latin typeface="Arial" panose="020B0604020202020204" pitchFamily="34" charset="0"/>
                    <a:cs typeface="Arial" panose="020B0604020202020204" pitchFamily="34" charset="0"/>
                  </a:rPr>
                  <a:t> của các hàm số </a:t>
                </a:r>
                <a14:m>
                  <m:oMath xmlns:m="http://schemas.openxmlformats.org/officeDocument/2006/math">
                    <m:r>
                      <m:rPr>
                        <m:sty m:val="p"/>
                      </m:rPr>
                      <a:rPr lang="en-US" sz="3700">
                        <a:latin typeface="Cambria Math" panose="02040503050406030204" pitchFamily="18" charset="0"/>
                      </a:rPr>
                      <m:t>f</m:t>
                    </m:r>
                    <m:d>
                      <m:dPr>
                        <m:ctrlPr>
                          <a:rPr lang="en-US" sz="3700" i="1">
                            <a:latin typeface="Cambria Math" panose="02040503050406030204" pitchFamily="18" charset="0"/>
                          </a:rPr>
                        </m:ctrlPr>
                      </m:dPr>
                      <m:e>
                        <m:r>
                          <m:rPr>
                            <m:sty m:val="p"/>
                          </m:rPr>
                          <a:rPr lang="en-US" sz="3700">
                            <a:latin typeface="Cambria Math" panose="02040503050406030204" pitchFamily="18" charset="0"/>
                          </a:rPr>
                          <m:t>x</m:t>
                        </m:r>
                      </m:e>
                    </m:d>
                  </m:oMath>
                </a14:m>
                <a:r>
                  <a:rPr lang="en-US" sz="37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en-US" sz="3700">
                        <a:latin typeface="Cambria Math" panose="02040503050406030204" pitchFamily="18" charset="0"/>
                      </a:rPr>
                      <m:t>g</m:t>
                    </m:r>
                    <m:d>
                      <m:dPr>
                        <m:ctrlPr>
                          <a:rPr lang="en-US" sz="3700" i="1">
                            <a:latin typeface="Cambria Math" panose="02040503050406030204" pitchFamily="18" charset="0"/>
                          </a:rPr>
                        </m:ctrlPr>
                      </m:dPr>
                      <m:e>
                        <m:r>
                          <m:rPr>
                            <m:sty m:val="p"/>
                          </m:rPr>
                          <a:rPr lang="en-US" sz="3700">
                            <a:latin typeface="Cambria Math" panose="02040503050406030204" pitchFamily="18" charset="0"/>
                          </a:rPr>
                          <m:t>x</m:t>
                        </m:r>
                      </m:e>
                    </m:d>
                  </m:oMath>
                </a14:m>
                <a:r>
                  <a:rPr lang="en-US" sz="3700">
                    <a:solidFill>
                      <a:srgbClr val="000000"/>
                    </a:solidFill>
                    <a:latin typeface="Arial" panose="020B0604020202020204" pitchFamily="34" charset="0"/>
                    <a:cs typeface="Arial" panose="020B0604020202020204" pitchFamily="34" charset="0"/>
                  </a:rPr>
                  <a:t>.</a:t>
                </a:r>
              </a:p>
            </p:txBody>
          </p:sp>
        </mc:Choice>
        <mc:Fallback xmlns="">
          <p:sp>
            <p:nvSpPr>
              <p:cNvPr id="14" name="Rectangle 13"/>
              <p:cNvSpPr>
                <a:spLocks noRot="1" noChangeAspect="1" noMove="1" noResize="1" noEditPoints="1" noAdjustHandles="1" noChangeArrowheads="1" noChangeShapeType="1" noTextEdit="1"/>
              </p:cNvSpPr>
              <p:nvPr/>
            </p:nvSpPr>
            <p:spPr>
              <a:xfrm>
                <a:off x="685799" y="3467100"/>
                <a:ext cx="16611601" cy="938847"/>
              </a:xfrm>
              <a:prstGeom prst="rect">
                <a:avLst/>
              </a:prstGeom>
              <a:blipFill>
                <a:blip r:embed="rId8"/>
                <a:stretch>
                  <a:fillRect l="-1137"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85800" y="4401710"/>
                <a:ext cx="9777736" cy="2722990"/>
              </a:xfrm>
              <a:prstGeom prst="rect">
                <a:avLst/>
              </a:prstGeom>
            </p:spPr>
            <p:txBody>
              <a:bodyPr wrap="square">
                <a:spAutoFit/>
              </a:bodyPr>
              <a:lstStyle/>
              <a:p>
                <a:pPr lvl="0" algn="just">
                  <a:lnSpc>
                    <a:spcPct val="150000"/>
                  </a:lnSpc>
                </a:pPr>
                <a:r>
                  <a:rPr lang="en-US" sz="3700">
                    <a:solidFill>
                      <a:srgbClr val="000000"/>
                    </a:solidFill>
                    <a:latin typeface="Arial" panose="020B0604020202020204" pitchFamily="34" charset="0"/>
                    <a:cs typeface="Arial" panose="020B0604020202020204" pitchFamily="34" charset="0"/>
                  </a:rPr>
                  <a:t>b) Chứng tỏ rằng </a:t>
                </a:r>
                <a14:m>
                  <m:oMath xmlns:m="http://schemas.openxmlformats.org/officeDocument/2006/math">
                    <m:r>
                      <m:rPr>
                        <m:sty m:val="p"/>
                      </m:rPr>
                      <a:rPr lang="en-US" sz="3700">
                        <a:latin typeface="Cambria Math" panose="02040503050406030204" pitchFamily="18" charset="0"/>
                      </a:rPr>
                      <m:t>f</m:t>
                    </m:r>
                    <m:d>
                      <m:dPr>
                        <m:ctrlPr>
                          <a:rPr lang="en-US" sz="3700" i="1">
                            <a:latin typeface="Cambria Math" panose="02040503050406030204" pitchFamily="18" charset="0"/>
                          </a:rPr>
                        </m:ctrlPr>
                      </m:dPr>
                      <m:e>
                        <m:r>
                          <a:rPr lang="en-US" sz="3700" b="0" i="0" smtClean="0">
                            <a:latin typeface="Cambria Math" panose="02040503050406030204" pitchFamily="18" charset="0"/>
                          </a:rPr>
                          <m:t>−</m:t>
                        </m:r>
                        <m:r>
                          <m:rPr>
                            <m:sty m:val="p"/>
                          </m:rPr>
                          <a:rPr lang="en-US" sz="3700">
                            <a:latin typeface="Cambria Math" panose="02040503050406030204" pitchFamily="18" charset="0"/>
                          </a:rPr>
                          <m:t>x</m:t>
                        </m:r>
                      </m:e>
                    </m:d>
                    <m:r>
                      <a:rPr lang="en-US" sz="3700" b="0" i="0" smtClean="0">
                        <a:latin typeface="Cambria Math" panose="02040503050406030204" pitchFamily="18" charset="0"/>
                      </a:rPr>
                      <m:t>=</m:t>
                    </m:r>
                    <m:r>
                      <m:rPr>
                        <m:sty m:val="p"/>
                      </m:rPr>
                      <a:rPr lang="en-US" sz="3700">
                        <a:latin typeface="Cambria Math" panose="02040503050406030204" pitchFamily="18" charset="0"/>
                      </a:rPr>
                      <m:t>f</m:t>
                    </m:r>
                    <m:d>
                      <m:dPr>
                        <m:ctrlPr>
                          <a:rPr lang="en-US" sz="3700" i="1">
                            <a:latin typeface="Cambria Math" panose="02040503050406030204" pitchFamily="18" charset="0"/>
                          </a:rPr>
                        </m:ctrlPr>
                      </m:dPr>
                      <m:e>
                        <m:r>
                          <m:rPr>
                            <m:sty m:val="p"/>
                          </m:rPr>
                          <a:rPr lang="en-US" sz="3700">
                            <a:latin typeface="Cambria Math" panose="02040503050406030204" pitchFamily="18" charset="0"/>
                          </a:rPr>
                          <m:t>x</m:t>
                        </m:r>
                      </m:e>
                    </m:d>
                    <m:r>
                      <a:rPr lang="en-US" sz="3700" b="0" i="1" smtClean="0">
                        <a:latin typeface="Cambria Math" panose="02040503050406030204" pitchFamily="18" charset="0"/>
                      </a:rPr>
                      <m:t>, </m:t>
                    </m:r>
                    <m:r>
                      <a:rPr lang="en-US" sz="3700" b="0" i="1" smtClean="0">
                        <a:latin typeface="Cambria Math" panose="02040503050406030204" pitchFamily="18" charset="0"/>
                        <a:ea typeface="Cambria Math" panose="02040503050406030204" pitchFamily="18" charset="0"/>
                      </a:rPr>
                      <m:t>∀</m:t>
                    </m:r>
                    <m:r>
                      <a:rPr lang="en-US" sz="3700" b="0" i="1" smtClean="0">
                        <a:latin typeface="Cambria Math" panose="02040503050406030204" pitchFamily="18" charset="0"/>
                        <a:ea typeface="Cambria Math" panose="02040503050406030204" pitchFamily="18" charset="0"/>
                      </a:rPr>
                      <m:t>𝑥</m:t>
                    </m:r>
                    <m:r>
                      <a:rPr lang="en-US" sz="3700" b="0" i="1" smtClean="0">
                        <a:latin typeface="Cambria Math" panose="02040503050406030204" pitchFamily="18" charset="0"/>
                        <a:ea typeface="Cambria Math" panose="02040503050406030204" pitchFamily="18" charset="0"/>
                      </a:rPr>
                      <m:t>𝜖</m:t>
                    </m:r>
                    <m:sSub>
                      <m:sSubPr>
                        <m:ctrlPr>
                          <a:rPr lang="en-US" sz="3700" i="1">
                            <a:solidFill>
                              <a:srgbClr val="000000"/>
                            </a:solidFill>
                            <a:latin typeface="Cambria Math" panose="02040503050406030204" pitchFamily="18" charset="0"/>
                            <a:cs typeface="Arial" panose="020B0604020202020204" pitchFamily="34" charset="0"/>
                          </a:rPr>
                        </m:ctrlPr>
                      </m:sSubPr>
                      <m:e>
                        <m:r>
                          <a:rPr lang="en-US" sz="3700" i="1">
                            <a:solidFill>
                              <a:srgbClr val="000000"/>
                            </a:solidFill>
                            <a:latin typeface="Cambria Math" panose="02040503050406030204" pitchFamily="18" charset="0"/>
                            <a:cs typeface="Arial" panose="020B0604020202020204" pitchFamily="34" charset="0"/>
                          </a:rPr>
                          <m:t>𝐷</m:t>
                        </m:r>
                      </m:e>
                      <m:sub>
                        <m:r>
                          <a:rPr lang="en-US" sz="3700" i="1">
                            <a:solidFill>
                              <a:srgbClr val="000000"/>
                            </a:solidFill>
                            <a:latin typeface="Cambria Math" panose="02040503050406030204" pitchFamily="18" charset="0"/>
                            <a:cs typeface="Arial" panose="020B0604020202020204" pitchFamily="34" charset="0"/>
                          </a:rPr>
                          <m:t>𝑓</m:t>
                        </m:r>
                      </m:sub>
                    </m:sSub>
                    <m:r>
                      <a:rPr lang="en-US" sz="3700" b="0" i="0" smtClean="0">
                        <a:solidFill>
                          <a:srgbClr val="000000"/>
                        </a:solidFill>
                        <a:latin typeface="Cambria Math" panose="02040503050406030204" pitchFamily="18" charset="0"/>
                        <a:cs typeface="Arial" panose="020B0604020202020204" pitchFamily="34" charset="0"/>
                      </a:rPr>
                      <m:t>.</m:t>
                    </m:r>
                  </m:oMath>
                </a14:m>
                <a:r>
                  <a:rPr lang="en-US" sz="3700">
                    <a:solidFill>
                      <a:srgbClr val="000000"/>
                    </a:solidFill>
                    <a:latin typeface="Arial" panose="020B0604020202020204" pitchFamily="34" charset="0"/>
                    <a:cs typeface="Arial" panose="020B0604020202020204" pitchFamily="34" charset="0"/>
                  </a:rPr>
                  <a:t> Có nhận xét gì về tính đối xứng của đồ thị hàm số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𝑦</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𝑓</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𝑥</m:t>
                    </m:r>
                    <m:r>
                      <a:rPr lang="en-US" sz="3700" i="1" smtClean="0">
                        <a:solidFill>
                          <a:srgbClr val="000000"/>
                        </a:solidFill>
                        <a:latin typeface="Cambria Math" panose="02040503050406030204" pitchFamily="18" charset="0"/>
                        <a:cs typeface="Arial" panose="020B0604020202020204" pitchFamily="34" charset="0"/>
                      </a:rPr>
                      <m:t>)</m:t>
                    </m:r>
                  </m:oMath>
                </a14:m>
                <a:r>
                  <a:rPr lang="en-US" sz="3700">
                    <a:solidFill>
                      <a:srgbClr val="000000"/>
                    </a:solidFill>
                    <a:latin typeface="Arial" panose="020B0604020202020204" pitchFamily="34" charset="0"/>
                    <a:cs typeface="Arial" panose="020B0604020202020204" pitchFamily="34" charset="0"/>
                  </a:rPr>
                  <a:t> đối với hệ trục tọa độ </a:t>
                </a:r>
                <a:r>
                  <a:rPr lang="en-US" sz="3700" i="1">
                    <a:solidFill>
                      <a:srgbClr val="000000"/>
                    </a:solidFill>
                    <a:latin typeface="Arial" panose="020B0604020202020204" pitchFamily="34" charset="0"/>
                    <a:cs typeface="Arial" panose="020B0604020202020204" pitchFamily="34" charset="0"/>
                  </a:rPr>
                  <a:t>Oxy</a:t>
                </a:r>
                <a:r>
                  <a:rPr lang="en-US" sz="3700">
                    <a:solidFill>
                      <a:srgbClr val="000000"/>
                    </a:solidFill>
                    <a:latin typeface="Arial" panose="020B0604020202020204" pitchFamily="34" charset="0"/>
                    <a:cs typeface="Arial" panose="020B0604020202020204" pitchFamily="34" charset="0"/>
                  </a:rPr>
                  <a:t>?</a:t>
                </a:r>
              </a:p>
            </p:txBody>
          </p:sp>
        </mc:Choice>
        <mc:Fallback xmlns="">
          <p:sp>
            <p:nvSpPr>
              <p:cNvPr id="16" name="Rectangle 15"/>
              <p:cNvSpPr>
                <a:spLocks noRot="1" noChangeAspect="1" noMove="1" noResize="1" noEditPoints="1" noAdjustHandles="1" noChangeArrowheads="1" noChangeShapeType="1" noTextEdit="1"/>
              </p:cNvSpPr>
              <p:nvPr/>
            </p:nvSpPr>
            <p:spPr>
              <a:xfrm>
                <a:off x="685800" y="4401710"/>
                <a:ext cx="9777736" cy="2722990"/>
              </a:xfrm>
              <a:prstGeom prst="rect">
                <a:avLst/>
              </a:prstGeom>
              <a:blipFill>
                <a:blip r:embed="rId9"/>
                <a:stretch>
                  <a:fillRect l="-1996" r="-1996" b="-38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681788" y="7124700"/>
                <a:ext cx="9777737" cy="2654573"/>
              </a:xfrm>
              <a:prstGeom prst="rect">
                <a:avLst/>
              </a:prstGeom>
            </p:spPr>
            <p:txBody>
              <a:bodyPr wrap="square">
                <a:spAutoFit/>
              </a:bodyPr>
              <a:lstStyle/>
              <a:p>
                <a:pPr lvl="0" algn="just">
                  <a:lnSpc>
                    <a:spcPct val="150000"/>
                  </a:lnSpc>
                </a:pPr>
                <a:r>
                  <a:rPr lang="en-US" sz="3700">
                    <a:solidFill>
                      <a:srgbClr val="000000"/>
                    </a:solidFill>
                    <a:latin typeface="Arial" panose="020B0604020202020204" pitchFamily="34" charset="0"/>
                    <a:cs typeface="Arial" panose="020B0604020202020204" pitchFamily="34" charset="0"/>
                  </a:rPr>
                  <a:t>c) Chứng tỏ rằng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𝑔</m:t>
                    </m:r>
                    <m:d>
                      <m:dPr>
                        <m:ctrlPr>
                          <a:rPr lang="en-US" sz="3700" i="1" smtClean="0">
                            <a:solidFill>
                              <a:srgbClr val="000000"/>
                            </a:solidFill>
                            <a:latin typeface="Cambria Math" panose="02040503050406030204" pitchFamily="18" charset="0"/>
                            <a:cs typeface="Arial" panose="020B0604020202020204" pitchFamily="34" charset="0"/>
                          </a:rPr>
                        </m:ctrlPr>
                      </m:dPr>
                      <m:e>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𝑥</m:t>
                        </m:r>
                      </m:e>
                    </m:d>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𝑔</m:t>
                    </m:r>
                    <m:d>
                      <m:dPr>
                        <m:ctrlPr>
                          <a:rPr lang="en-US" sz="3700" i="1" smtClean="0">
                            <a:solidFill>
                              <a:srgbClr val="000000"/>
                            </a:solidFill>
                            <a:latin typeface="Cambria Math" panose="02040503050406030204" pitchFamily="18" charset="0"/>
                            <a:cs typeface="Arial" panose="020B0604020202020204" pitchFamily="34" charset="0"/>
                          </a:rPr>
                        </m:ctrlPr>
                      </m:dPr>
                      <m:e>
                        <m:r>
                          <a:rPr lang="en-US" sz="3700" i="1" smtClean="0">
                            <a:solidFill>
                              <a:srgbClr val="000000"/>
                            </a:solidFill>
                            <a:latin typeface="Cambria Math" panose="02040503050406030204" pitchFamily="18" charset="0"/>
                            <a:cs typeface="Arial" panose="020B0604020202020204" pitchFamily="34" charset="0"/>
                          </a:rPr>
                          <m:t>𝑥</m:t>
                        </m:r>
                      </m:e>
                    </m:d>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𝑥</m:t>
                    </m:r>
                    <m:r>
                      <a:rPr lang="en-US" sz="3700" i="1">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𝐷𝑔</m:t>
                    </m:r>
                    <m:r>
                      <a:rPr lang="en-US" sz="3700" b="0" i="1" smtClean="0">
                        <a:solidFill>
                          <a:srgbClr val="000000"/>
                        </a:solidFill>
                        <a:latin typeface="Cambria Math" panose="02040503050406030204" pitchFamily="18" charset="0"/>
                        <a:cs typeface="Arial" panose="020B0604020202020204" pitchFamily="34" charset="0"/>
                      </a:rPr>
                      <m:t>.</m:t>
                    </m:r>
                  </m:oMath>
                </a14:m>
                <a:r>
                  <a:rPr lang="en-US" sz="3700">
                    <a:solidFill>
                      <a:srgbClr val="000000"/>
                    </a:solidFill>
                    <a:latin typeface="Arial" panose="020B0604020202020204" pitchFamily="34" charset="0"/>
                    <a:cs typeface="Arial" panose="020B0604020202020204" pitchFamily="34" charset="0"/>
                  </a:rPr>
                  <a:t> Có nhận xét gì về tính đối xứng của đồ thị hàm số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𝑦</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𝑔</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𝑥</m:t>
                    </m:r>
                    <m:r>
                      <a:rPr lang="en-US" sz="3700" i="1" smtClean="0">
                        <a:solidFill>
                          <a:srgbClr val="000000"/>
                        </a:solidFill>
                        <a:latin typeface="Cambria Math" panose="02040503050406030204" pitchFamily="18" charset="0"/>
                        <a:cs typeface="Arial" panose="020B0604020202020204" pitchFamily="34" charset="0"/>
                      </a:rPr>
                      <m:t>) </m:t>
                    </m:r>
                  </m:oMath>
                </a14:m>
                <a:r>
                  <a:rPr lang="en-US" sz="3700">
                    <a:solidFill>
                      <a:srgbClr val="000000"/>
                    </a:solidFill>
                    <a:latin typeface="Arial" panose="020B0604020202020204" pitchFamily="34" charset="0"/>
                    <a:cs typeface="Arial" panose="020B0604020202020204" pitchFamily="34" charset="0"/>
                  </a:rPr>
                  <a:t>đối với hệ trục tọa độ </a:t>
                </a:r>
                <a:r>
                  <a:rPr lang="en-US" sz="3700" i="1">
                    <a:solidFill>
                      <a:srgbClr val="000000"/>
                    </a:solidFill>
                    <a:latin typeface="Arial" panose="020B0604020202020204" pitchFamily="34" charset="0"/>
                    <a:cs typeface="Arial" panose="020B0604020202020204" pitchFamily="34" charset="0"/>
                  </a:rPr>
                  <a:t>Oxy</a:t>
                </a:r>
                <a:r>
                  <a:rPr lang="en-US" sz="3700">
                    <a:solidFill>
                      <a:srgbClr val="000000"/>
                    </a:solidFill>
                    <a:latin typeface="Arial" panose="020B0604020202020204" pitchFamily="34" charset="0"/>
                    <a:cs typeface="Arial" panose="020B0604020202020204" pitchFamily="34" charset="0"/>
                  </a:rPr>
                  <a:t>?</a:t>
                </a:r>
              </a:p>
            </p:txBody>
          </p:sp>
        </mc:Choice>
        <mc:Fallback xmlns="">
          <p:sp>
            <p:nvSpPr>
              <p:cNvPr id="17" name="Rectangle 16"/>
              <p:cNvSpPr>
                <a:spLocks noRot="1" noChangeAspect="1" noMove="1" noResize="1" noEditPoints="1" noAdjustHandles="1" noChangeArrowheads="1" noChangeShapeType="1" noTextEdit="1"/>
              </p:cNvSpPr>
              <p:nvPr/>
            </p:nvSpPr>
            <p:spPr>
              <a:xfrm>
                <a:off x="681788" y="7124700"/>
                <a:ext cx="9777737" cy="2654573"/>
              </a:xfrm>
              <a:prstGeom prst="rect">
                <a:avLst/>
              </a:prstGeom>
              <a:blipFill>
                <a:blip r:embed="rId10"/>
                <a:stretch>
                  <a:fillRect l="-1995" r="-1933" b="-4138"/>
                </a:stretch>
              </a:blipFill>
            </p:spPr>
            <p:txBody>
              <a:bodyPr/>
              <a:lstStyle/>
              <a:p>
                <a:r>
                  <a:rPr lang="en-US">
                    <a:noFill/>
                  </a:rPr>
                  <a:t> </a:t>
                </a:r>
              </a:p>
            </p:txBody>
          </p:sp>
        </mc:Fallback>
      </mc:AlternateContent>
    </p:spTree>
    <p:extLst>
      <p:ext uri="{BB962C8B-B14F-4D97-AF65-F5344CB8AC3E}">
        <p14:creationId xmlns:p14="http://schemas.microsoft.com/office/powerpoint/2010/main" val="28748633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p:bldP spid="14"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56134" y="0"/>
            <a:ext cx="20380694" cy="11680948"/>
          </a:xfrm>
          <a:prstGeom prst="rect">
            <a:avLst/>
          </a:prstGeom>
        </p:spPr>
      </p:pic>
      <p:sp>
        <p:nvSpPr>
          <p:cNvPr id="13" name="AutoShape 7"/>
          <p:cNvSpPr/>
          <p:nvPr/>
        </p:nvSpPr>
        <p:spPr>
          <a:xfrm>
            <a:off x="1371600" y="2095500"/>
            <a:ext cx="15621002" cy="7162800"/>
          </a:xfrm>
          <a:prstGeom prst="rect">
            <a:avLst/>
          </a:prstGeom>
          <a:solidFill>
            <a:srgbClr val="FFFBEC"/>
          </a:solidFill>
        </p:spPr>
      </p:sp>
      <mc:AlternateContent xmlns:mc="http://schemas.openxmlformats.org/markup-compatibility/2006" xmlns:a14="http://schemas.microsoft.com/office/drawing/2010/main">
        <mc:Choice Requires="a14">
          <p:sp>
            <p:nvSpPr>
              <p:cNvPr id="14" name="Rectangle 13"/>
              <p:cNvSpPr/>
              <p:nvPr/>
            </p:nvSpPr>
            <p:spPr>
              <a:xfrm>
                <a:off x="1768609" y="2352345"/>
                <a:ext cx="14766793" cy="6555641"/>
              </a:xfrm>
              <a:prstGeom prst="rect">
                <a:avLst/>
              </a:prstGeom>
            </p:spPr>
            <p:txBody>
              <a:bodyPr wrap="square">
                <a:spAutoFit/>
              </a:bodyPr>
              <a:lstStyle/>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Cho hàm số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rPr>
                      <m:t>y</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f</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rPr>
                      <m:t>)</m:t>
                    </m:r>
                  </m:oMath>
                </a14:m>
                <a:r>
                  <a:rPr lang="en-US" sz="4000">
                    <a:effectLst/>
                    <a:latin typeface="Arial" panose="020B0604020202020204" pitchFamily="34" charset="0"/>
                    <a:ea typeface="Dotum" panose="020B0600000101010101" pitchFamily="34" charset="-127"/>
                    <a:cs typeface="Arial" panose="020B0604020202020204" pitchFamily="34" charset="0"/>
                  </a:rPr>
                  <a:t> có tập xác định là D.</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f</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oMath>
                </a14:m>
                <a:r>
                  <a:rPr lang="en-US" sz="4000">
                    <a:effectLst/>
                    <a:latin typeface="Arial" panose="020B0604020202020204" pitchFamily="34" charset="0"/>
                    <a:ea typeface="Dotum" panose="020B0600000101010101" pitchFamily="34" charset="-127"/>
                    <a:cs typeface="Arial" panose="020B0604020202020204" pitchFamily="34" charset="0"/>
                  </a:rPr>
                  <a:t> được gọi là hàm số chẵn nếu </a:t>
                </a:r>
                <a14:m>
                  <m:oMath xmlns:m="http://schemas.openxmlformats.org/officeDocument/2006/math">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f</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e>
                    </m:d>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f</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Dotum" panose="020B0600000101010101" pitchFamily="34" charset="-127"/>
                    <a:cs typeface="Arial" panose="020B0604020202020204" pitchFamily="34" charset="0"/>
                  </a:rPr>
                  <a:t>   Đồ thị của một hàm số chẵn nhận trục tung là trục đối xứng.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f</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oMath>
                </a14:m>
                <a:r>
                  <a:rPr lang="en-US" sz="4000">
                    <a:effectLst/>
                    <a:latin typeface="Arial" panose="020B0604020202020204" pitchFamily="34" charset="0"/>
                    <a:ea typeface="Dotum" panose="020B0600000101010101" pitchFamily="34" charset="-127"/>
                    <a:cs typeface="Arial" panose="020B0604020202020204" pitchFamily="34" charset="0"/>
                  </a:rPr>
                  <a:t> được gọi là hàm số lẻ nếu </a:t>
                </a:r>
                <a14:m>
                  <m:oMath xmlns:m="http://schemas.openxmlformats.org/officeDocument/2006/math">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f</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e>
                    </m:d>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f</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Dotum" panose="020B0600000101010101" pitchFamily="34" charset="-127"/>
                    <a:cs typeface="Arial" panose="020B0604020202020204" pitchFamily="34" charset="0"/>
                  </a:rPr>
                  <a:t>   Đồ thị của một hàm số lẻ nhận gốc tọa độ là tâm đối xứng.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768609" y="2352345"/>
                <a:ext cx="14766793" cy="6555641"/>
              </a:xfrm>
              <a:prstGeom prst="rect">
                <a:avLst/>
              </a:prstGeom>
              <a:blipFill>
                <a:blip r:embed="rId3"/>
                <a:stretch>
                  <a:fillRect l="-1444" r="-1444" b="-1395"/>
                </a:stretch>
              </a:blipFill>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a:off x="15776387" y="1241602"/>
            <a:ext cx="1444815" cy="1520858"/>
          </a:xfrm>
          <a:prstGeom prst="rect">
            <a:avLst/>
          </a:prstGeom>
        </p:spPr>
      </p:pic>
      <p:sp>
        <p:nvSpPr>
          <p:cNvPr id="3" name="Rectangle 2"/>
          <p:cNvSpPr/>
          <p:nvPr/>
        </p:nvSpPr>
        <p:spPr>
          <a:xfrm>
            <a:off x="7287156" y="622637"/>
            <a:ext cx="4156907" cy="1015663"/>
          </a:xfrm>
          <a:prstGeom prst="rect">
            <a:avLst/>
          </a:prstGeom>
        </p:spPr>
        <p:txBody>
          <a:bodyPr wrap="none">
            <a:spAutoFit/>
          </a:bodyPr>
          <a:lstStyle/>
          <a:p>
            <a:pPr lvl="0">
              <a:defRPr/>
            </a:pPr>
            <a:r>
              <a:rPr lang="en-US" sz="6000" b="1">
                <a:solidFill>
                  <a:srgbClr val="1F497D"/>
                </a:solidFill>
                <a:latin typeface="Arial" panose="020B0604020202020204" pitchFamily="34" charset="0"/>
                <a:cs typeface="Arial" panose="020B0604020202020204" pitchFamily="34" charset="0"/>
              </a:rPr>
              <a:t>Định nghĩa</a:t>
            </a:r>
            <a:endParaRPr lang="en-US" sz="6000" b="1" dirty="0">
              <a:solidFill>
                <a:srgbClr val="1F49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176326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6" name="Rectangle 25"/>
          <p:cNvSpPr/>
          <p:nvPr/>
        </p:nvSpPr>
        <p:spPr>
          <a:xfrm>
            <a:off x="7010400" y="1721521"/>
            <a:ext cx="411843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NHẬN</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XÉT</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2"/>
          <a:stretch>
            <a:fillRect/>
          </a:stretch>
        </p:blipFill>
        <p:spPr>
          <a:xfrm>
            <a:off x="15951681" y="952500"/>
            <a:ext cx="1245503" cy="1295400"/>
          </a:xfrm>
          <a:prstGeom prst="rect">
            <a:avLst/>
          </a:prstGeom>
        </p:spPr>
      </p:pic>
      <p:pic>
        <p:nvPicPr>
          <p:cNvPr id="33" name="Picture 32"/>
          <p:cNvPicPr>
            <a:picLocks noChangeAspect="1"/>
          </p:cNvPicPr>
          <p:nvPr/>
        </p:nvPicPr>
        <p:blipFill>
          <a:blip r:embed="rId3"/>
          <a:stretch>
            <a:fillRect/>
          </a:stretch>
        </p:blipFill>
        <p:spPr>
          <a:xfrm>
            <a:off x="16550317" y="1677679"/>
            <a:ext cx="987723" cy="1027293"/>
          </a:xfrm>
          <a:prstGeom prst="rect">
            <a:avLst/>
          </a:prstGeom>
        </p:spPr>
      </p:pic>
      <p:pic>
        <p:nvPicPr>
          <p:cNvPr id="34" name="Picture 33"/>
          <p:cNvPicPr>
            <a:picLocks noChangeAspect="1"/>
          </p:cNvPicPr>
          <p:nvPr/>
        </p:nvPicPr>
        <p:blipFill>
          <a:blip r:embed="rId4"/>
          <a:stretch>
            <a:fillRect/>
          </a:stretch>
        </p:blipFill>
        <p:spPr>
          <a:xfrm>
            <a:off x="7819734" y="7429500"/>
            <a:ext cx="2499765" cy="2495057"/>
          </a:xfrm>
          <a:prstGeom prst="rect">
            <a:avLst/>
          </a:prstGeom>
        </p:spPr>
      </p:pic>
      <p:sp>
        <p:nvSpPr>
          <p:cNvPr id="5" name="Rectangle 4"/>
          <p:cNvSpPr/>
          <p:nvPr/>
        </p:nvSpPr>
        <p:spPr>
          <a:xfrm>
            <a:off x="1676400" y="3086100"/>
            <a:ext cx="14935200" cy="4062651"/>
          </a:xfrm>
          <a:prstGeom prst="rect">
            <a:avLst/>
          </a:prstGeom>
        </p:spPr>
        <p:txBody>
          <a:bodyPr wrap="square">
            <a:spAutoFit/>
          </a:bodyPr>
          <a:lstStyle/>
          <a:p>
            <a:pPr algn="just">
              <a:lnSpc>
                <a:spcPct val="150000"/>
              </a:lnSpc>
              <a:spcAft>
                <a:spcPts val="800"/>
              </a:spcAft>
            </a:pPr>
            <a:r>
              <a:rPr lang="en-US" sz="4300">
                <a:latin typeface="Arial" panose="020B0604020202020204" pitchFamily="34" charset="0"/>
                <a:ea typeface="Times New Roman" panose="02020603050405020304" pitchFamily="18" charset="0"/>
                <a:cs typeface="Arial" panose="020B0604020202020204" pitchFamily="34" charset="0"/>
              </a:rPr>
              <a:t>Để vẽ đồ thị của một hàm số chẵn (tương ứng, lẻ), ta chỉ cần vẽ phần đồ thị của hàm số với những x dương, sau đó lấy đối xứng phần đồ thị đã vẽ qua trục tung (tương ứng, qua gốc tọa độ), ta sẽ được đồ thị của hàm số đã cho.</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09600" y="571500"/>
            <a:ext cx="17145000" cy="92202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Rectangle 43"/>
          <p:cNvSpPr/>
          <p:nvPr/>
        </p:nvSpPr>
        <p:spPr>
          <a:xfrm>
            <a:off x="1524000" y="1262271"/>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2: (SGK – tr24)</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1" name="Oval Callout 50"/>
          <p:cNvSpPr/>
          <p:nvPr/>
        </p:nvSpPr>
        <p:spPr>
          <a:xfrm>
            <a:off x="8306133" y="2705100"/>
            <a:ext cx="1751933" cy="86524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1" name="Picture 60"/>
          <p:cNvPicPr>
            <a:picLocks noChangeAspect="1"/>
          </p:cNvPicPr>
          <p:nvPr/>
        </p:nvPicPr>
        <p:blipFill>
          <a:blip r:embed="rId8"/>
          <a:stretch>
            <a:fillRect/>
          </a:stretch>
        </p:blipFill>
        <p:spPr>
          <a:xfrm>
            <a:off x="15555957" y="7798154"/>
            <a:ext cx="1903663" cy="1724795"/>
          </a:xfrm>
          <a:prstGeom prst="rect">
            <a:avLst/>
          </a:prstGeom>
        </p:spPr>
      </p:pic>
      <mc:AlternateContent xmlns:mc="http://schemas.openxmlformats.org/markup-compatibility/2006" xmlns:a14="http://schemas.microsoft.com/office/drawing/2010/main">
        <mc:Choice Requires="a14">
          <p:sp>
            <p:nvSpPr>
              <p:cNvPr id="43" name="TextBox 42"/>
              <p:cNvSpPr txBox="1"/>
              <p:nvPr/>
            </p:nvSpPr>
            <p:spPr>
              <a:xfrm>
                <a:off x="6931081" y="1500345"/>
                <a:ext cx="108562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tính chẵn, lẻ của hàm số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𝑓</m:t>
                    </m:r>
                    <m:d>
                      <m: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e>
                    </m:d>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𝑠𝑖𝑛𝑥</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6931081" y="1500345"/>
                <a:ext cx="10856227" cy="707886"/>
              </a:xfrm>
              <a:prstGeom prst="rect">
                <a:avLst/>
              </a:prstGeom>
              <a:blipFill>
                <a:blip r:embed="rId9"/>
                <a:stretch>
                  <a:fillRect l="-2021" t="-15517" b="-36207"/>
                </a:stretch>
              </a:blipFill>
            </p:spPr>
            <p:txBody>
              <a:bodyPr/>
              <a:lstStyle/>
              <a:p>
                <a:r>
                  <a:rPr lang="en-US">
                    <a:noFill/>
                  </a:rPr>
                  <a:t> </a:t>
                </a:r>
              </a:p>
            </p:txBody>
          </p:sp>
        </mc:Fallback>
      </mc:AlternateContent>
      <p:pic>
        <p:nvPicPr>
          <p:cNvPr id="41" name="Picture 40"/>
          <p:cNvPicPr>
            <a:picLocks noChangeAspect="1"/>
          </p:cNvPicPr>
          <p:nvPr/>
        </p:nvPicPr>
        <p:blipFill>
          <a:blip r:embed="rId10"/>
          <a:stretch>
            <a:fillRect/>
          </a:stretch>
        </p:blipFill>
        <p:spPr>
          <a:xfrm>
            <a:off x="706540" y="8561869"/>
            <a:ext cx="1194877" cy="1385811"/>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553787" y="4021872"/>
                <a:ext cx="15256623" cy="4093428"/>
              </a:xfrm>
              <a:prstGeom prst="rect">
                <a:avLst/>
              </a:prstGeom>
            </p:spPr>
            <p:txBody>
              <a:bodyPr wrap="square">
                <a:spAutoFit/>
              </a:bodyPr>
              <a:lstStyle/>
              <a:p>
                <a:pPr algn="just">
                  <a:lnSpc>
                    <a:spcPct val="150000"/>
                  </a:lnSpc>
                  <a:spcAft>
                    <a:spcPts val="800"/>
                  </a:spcAft>
                </a:pPr>
                <a:r>
                  <a:rPr lang="en-US" sz="4000" dirty="0" err="1">
                    <a:latin typeface="Arial" panose="020B0604020202020204" pitchFamily="34" charset="0"/>
                    <a:ea typeface="Times New Roman" panose="02020603050405020304" pitchFamily="18" charset="0"/>
                    <a:cs typeface="Arial" panose="020B0604020202020204" pitchFamily="34" charset="0"/>
                  </a:rPr>
                  <a:t>Tập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xác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định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hàm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b="0" i="0" smtClean="0">
                        <a:effectLst/>
                        <a:latin typeface="Cambria Math" panose="02040503050406030204" pitchFamily="18" charset="0"/>
                        <a:ea typeface="Dotum" panose="020B0600000101010101" pitchFamily="34" charset="-127"/>
                      </a:rPr>
                      <m:t>D</m:t>
                    </m:r>
                    <m:r>
                      <a:rPr lang="en-US" sz="4000" b="0" i="0" smtClean="0">
                        <a:effectLst/>
                        <a:latin typeface="Cambria Math" panose="02040503050406030204" pitchFamily="18" charset="0"/>
                        <a:ea typeface="Dotum" panose="020B0600000101010101" pitchFamily="34" charset="-127"/>
                      </a:rPr>
                      <m:t>=</m:t>
                    </m:r>
                    <m:r>
                      <m:rPr>
                        <m:sty m:val="p"/>
                      </m:rPr>
                      <a:rPr lang="en-US" sz="4000" b="0" i="0" smtClean="0">
                        <a:effectLst/>
                        <a:latin typeface="Cambria Math" panose="02040503050406030204" pitchFamily="18" charset="0"/>
                        <a:ea typeface="Dotum" panose="020B0600000101010101" pitchFamily="34" charset="-127"/>
                      </a:rPr>
                      <m:t>R</m:t>
                    </m:r>
                  </m:oMath>
                </a14:m>
                <a:r>
                  <a:rPr lang="en-US" sz="4000" dirty="0">
                    <a:effectLst/>
                    <a:latin typeface="Arial" panose="020B0604020202020204" pitchFamily="34" charset="0"/>
                    <a:ea typeface="Dotum" panose="020B0600000101010101" pitchFamily="34" charset="-127"/>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dirty="0">
                    <a:effectLst/>
                    <a:latin typeface="Arial" panose="020B0604020202020204" pitchFamily="34" charset="0"/>
                    <a:ea typeface="Dotum" panose="020B0600000101010101" pitchFamily="34" charset="-127"/>
                    <a:cs typeface="Arial" panose="020B0604020202020204" pitchFamily="34" charset="0"/>
                  </a:rPr>
                  <a:t>Do </a:t>
                </a:r>
                <a:r>
                  <a:rPr lang="en-US" sz="4000" dirty="0" err="1">
                    <a:effectLst/>
                    <a:latin typeface="Arial" panose="020B0604020202020204" pitchFamily="34" charset="0"/>
                    <a:ea typeface="Dotum" panose="020B0600000101010101" pitchFamily="34" charset="-127"/>
                    <a:cs typeface="Arial" panose="020B0604020202020204" pitchFamily="34" charset="0"/>
                  </a:rPr>
                  <a:t>đó</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nếu</a:t>
                </a:r>
                <a:r>
                  <a:rPr lang="en-US" sz="40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𝑥</m:t>
                    </m:r>
                  </m:oMath>
                </a14:m>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thuộc</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tập</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xác</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định</a:t>
                </a:r>
                <a:r>
                  <a:rPr lang="en-US" sz="40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𝐷</m:t>
                    </m:r>
                  </m:oMath>
                </a14:m>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thì</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i="0" dirty="0">
                    <a:effectLst/>
                    <a:latin typeface="+mj-lt"/>
                    <a:ea typeface="Dotum" panose="020B0600000101010101" pitchFamily="34" charset="-127"/>
                  </a:rPr>
                  <a:t>-x</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cũng</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thuộc</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tập</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xác</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định</a:t>
                </a:r>
                <a:r>
                  <a:rPr lang="en-US" sz="40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𝐷</m:t>
                    </m:r>
                  </m:oMath>
                </a14:m>
                <a:r>
                  <a:rPr lang="en-US" sz="4000" dirty="0">
                    <a:effectLst/>
                    <a:latin typeface="Arial" panose="020B0604020202020204" pitchFamily="34" charset="0"/>
                    <a:ea typeface="Dotum" panose="020B0600000101010101" pitchFamily="34" charset="-127"/>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dirty="0">
                    <a:effectLst/>
                    <a:latin typeface="Arial" panose="020B0604020202020204" pitchFamily="34" charset="0"/>
                    <a:ea typeface="Dotum" panose="020B0600000101010101" pitchFamily="34" charset="-127"/>
                    <a:cs typeface="Arial" panose="020B0604020202020204" pitchFamily="34" charset="0"/>
                  </a:rPr>
                  <a:t>Ta </a:t>
                </a:r>
                <a:r>
                  <a:rPr lang="en-US" sz="4000" dirty="0" err="1">
                    <a:effectLst/>
                    <a:latin typeface="Arial" panose="020B0604020202020204" pitchFamily="34" charset="0"/>
                    <a:ea typeface="Dotum" panose="020B0600000101010101" pitchFamily="34" charset="-127"/>
                    <a:cs typeface="Arial" panose="020B0604020202020204" pitchFamily="34" charset="0"/>
                  </a:rPr>
                  <a:t>có</a:t>
                </a:r>
                <a:r>
                  <a:rPr lang="en-US" sz="40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b="0" i="1" smtClean="0">
                        <a:effectLst/>
                        <a:latin typeface="Cambria Math" panose="02040503050406030204" pitchFamily="18" charset="0"/>
                        <a:ea typeface="Dotum" panose="020B0600000101010101" pitchFamily="34" charset="-127"/>
                      </a:rPr>
                      <m:t>𝑓</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𝑥</m:t>
                        </m:r>
                      </m:e>
                    </m:d>
                    <m:r>
                      <a:rPr lang="en-US" sz="4000" i="1">
                        <a:effectLst/>
                        <a:latin typeface="Cambria Math" panose="02040503050406030204" pitchFamily="18" charset="0"/>
                        <a:ea typeface="Dotum" panose="020B0600000101010101" pitchFamily="34" charset="-127"/>
                      </a:rPr>
                      <m:t>=</m:t>
                    </m:r>
                    <m:d>
                      <m:dPr>
                        <m:ctrlPr>
                          <a:rPr lang="en-US" sz="4000" i="1" smtClean="0">
                            <a:effectLst/>
                            <a:latin typeface="Cambria Math" panose="02040503050406030204" pitchFamily="18" charset="0"/>
                            <a:ea typeface="Dotum" panose="020B0600000101010101" pitchFamily="34" charset="-127"/>
                          </a:rPr>
                        </m:ctrlPr>
                      </m:dPr>
                      <m:e>
                        <m:r>
                          <a:rPr lang="en-US" sz="4000" b="0" i="1" smtClean="0">
                            <a:effectLst/>
                            <a:latin typeface="Cambria Math" panose="02040503050406030204" pitchFamily="18" charset="0"/>
                            <a:ea typeface="Dotum" panose="020B0600000101010101" pitchFamily="34" charset="-127"/>
                          </a:rPr>
                          <m:t>−</m:t>
                        </m:r>
                        <m:r>
                          <a:rPr lang="en-US" sz="4000" b="0" i="1" smtClean="0">
                            <a:effectLst/>
                            <a:latin typeface="Cambria Math" panose="02040503050406030204" pitchFamily="18" charset="0"/>
                            <a:ea typeface="Dotum" panose="020B0600000101010101" pitchFamily="34" charset="-127"/>
                          </a:rPr>
                          <m:t>𝑥</m:t>
                        </m:r>
                      </m:e>
                    </m:d>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𝑠𝑖𝑛</m:t>
                    </m:r>
                    <m:d>
                      <m:dPr>
                        <m:ctrlPr>
                          <a:rPr lang="en-US" sz="4000" i="1">
                            <a:latin typeface="Cambria Math" panose="02040503050406030204" pitchFamily="18" charset="0"/>
                            <a:ea typeface="Dotum" panose="020B0600000101010101" pitchFamily="34" charset="-127"/>
                          </a:rPr>
                        </m:ctrlPr>
                      </m:dPr>
                      <m:e>
                        <m:r>
                          <a:rPr lang="en-US" sz="4000" i="1">
                            <a:latin typeface="Cambria Math" panose="02040503050406030204" pitchFamily="18" charset="0"/>
                            <a:ea typeface="Dotum" panose="020B0600000101010101" pitchFamily="34" charset="-127"/>
                          </a:rPr>
                          <m:t>−</m:t>
                        </m:r>
                        <m:r>
                          <a:rPr lang="en-US" sz="4000" i="1">
                            <a:latin typeface="Cambria Math" panose="02040503050406030204" pitchFamily="18" charset="0"/>
                            <a:ea typeface="Dotum" panose="020B0600000101010101" pitchFamily="34" charset="-127"/>
                          </a:rPr>
                          <m:t>𝑥</m:t>
                        </m:r>
                      </m:e>
                    </m:d>
                    <m:r>
                      <a:rPr lang="en-US" sz="4000" i="1">
                        <a:effectLst/>
                        <a:latin typeface="Cambria Math" panose="02040503050406030204" pitchFamily="18" charset="0"/>
                        <a:ea typeface="Dotum" panose="020B0600000101010101" pitchFamily="34" charset="-127"/>
                      </a:rPr>
                      <m:t>=</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𝑠𝑖𝑛𝑥</m:t>
                    </m:r>
                    <m:r>
                      <a:rPr lang="en-US" sz="4000" i="1">
                        <a:effectLst/>
                        <a:latin typeface="Cambria Math" panose="02040503050406030204" pitchFamily="18" charset="0"/>
                        <a:ea typeface="Dotum" panose="020B0600000101010101" pitchFamily="34" charset="-127"/>
                      </a:rPr>
                      <m:t>=</m:t>
                    </m:r>
                    <m:r>
                      <a:rPr lang="en-US" sz="4000" b="0" i="1" smtClean="0">
                        <a:effectLst/>
                        <a:latin typeface="Cambria Math" panose="02040503050406030204" pitchFamily="18" charset="0"/>
                        <a:ea typeface="Dotum" panose="020B0600000101010101" pitchFamily="34" charset="-127"/>
                      </a:rPr>
                      <m:t>𝑓</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𝑥</m:t>
                        </m:r>
                      </m:e>
                    </m:d>
                    <m:r>
                      <a:rPr lang="en-US" sz="4000" i="1">
                        <a:effectLst/>
                        <a:latin typeface="Cambria Math" panose="02040503050406030204" pitchFamily="18" charset="0"/>
                        <a:ea typeface="Dotum" panose="020B0600000101010101" pitchFamily="34" charset="-127"/>
                      </a:rPr>
                      <m:t>, ∀</m:t>
                    </m:r>
                    <m:r>
                      <a:rPr lang="en-US" sz="4000" i="1">
                        <a:effectLst/>
                        <a:latin typeface="Cambria Math" panose="02040503050406030204" pitchFamily="18" charset="0"/>
                        <a:ea typeface="Dotum" panose="020B0600000101010101" pitchFamily="34" charset="-127"/>
                      </a:rPr>
                      <m:t>𝑥</m:t>
                    </m:r>
                    <m:r>
                      <a:rPr lang="en-US" sz="4000" i="1">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𝐷</m:t>
                    </m:r>
                  </m:oMath>
                </a14:m>
                <a:endParaRPr lang="en-US" sz="4000" i="1"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dirty="0" err="1">
                    <a:effectLst/>
                    <a:latin typeface="Arial" panose="020B0604020202020204" pitchFamily="34" charset="0"/>
                    <a:ea typeface="Dotum" panose="020B0600000101010101" pitchFamily="34" charset="-127"/>
                    <a:cs typeface="Arial" panose="020B0604020202020204" pitchFamily="34" charset="0"/>
                  </a:rPr>
                  <a:t>Vậy</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𝑓</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e>
                    </m:d>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𝑠𝑖𝑛𝑥</m:t>
                    </m:r>
                  </m:oMath>
                </a14:m>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là</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hàm</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số</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chẵn</a:t>
                </a:r>
                <a:r>
                  <a:rPr lang="en-US" sz="4000" dirty="0">
                    <a:effectLst/>
                    <a:latin typeface="Arial" panose="020B0604020202020204" pitchFamily="34" charset="0"/>
                    <a:ea typeface="Dotum" panose="020B0600000101010101" pitchFamily="34" charset="-127"/>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553787" y="4021872"/>
                <a:ext cx="15256623" cy="4093428"/>
              </a:xfrm>
              <a:prstGeom prst="rect">
                <a:avLst/>
              </a:prstGeom>
              <a:blipFill>
                <a:blip r:embed="rId11"/>
                <a:stretch>
                  <a:fillRect l="-1438" r="-1358" b="-2832"/>
                </a:stretch>
              </a:blipFill>
            </p:spPr>
            <p:txBody>
              <a:bodyPr/>
              <a:lstStyle/>
              <a:p>
                <a:r>
                  <a:rPr lang="en-US">
                    <a:noFill/>
                  </a:rPr>
                  <a:t> </a:t>
                </a:r>
              </a:p>
            </p:txBody>
          </p:sp>
        </mc:Fallback>
      </mc:AlternateContent>
    </p:spTree>
    <p:extLst>
      <p:ext uri="{BB962C8B-B14F-4D97-AF65-F5344CB8AC3E}">
        <p14:creationId xmlns:p14="http://schemas.microsoft.com/office/powerpoint/2010/main" val="236044720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anim calcmode="lin" valueType="num">
                                      <p:cBhvr>
                                        <p:cTn id="2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8">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500"/>
                                        <p:tgtEl>
                                          <p:spTgt spid="8">
                                            <p:txEl>
                                              <p:pRg st="1" end="1"/>
                                            </p:txEl>
                                          </p:spTgt>
                                        </p:tgtEl>
                                      </p:cBhvr>
                                    </p:animEffect>
                                    <p:anim calcmode="lin" valueType="num">
                                      <p:cBhvr>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8">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500"/>
                                        <p:tgtEl>
                                          <p:spTgt spid="8">
                                            <p:txEl>
                                              <p:pRg st="2" end="2"/>
                                            </p:txEl>
                                          </p:spTgt>
                                        </p:tgtEl>
                                      </p:cBhvr>
                                    </p:animEffect>
                                    <p:anim calcmode="lin" valueType="num">
                                      <p:cBhvr>
                                        <p:cTn id="3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8">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fade">
                                      <p:cBhvr>
                                        <p:cTn id="36" dur="500"/>
                                        <p:tgtEl>
                                          <p:spTgt spid="8">
                                            <p:txEl>
                                              <p:pRg st="3" end="3"/>
                                            </p:txEl>
                                          </p:spTgt>
                                        </p:tgtEl>
                                      </p:cBhvr>
                                    </p:animEffect>
                                    <p:anim calcmode="lin" valueType="num">
                                      <p:cBhvr>
                                        <p:cTn id="3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422669" y="3429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725194" y="676146"/>
            <a:ext cx="1318750" cy="489036"/>
          </a:xfrm>
          <a:prstGeom prst="rect">
            <a:avLst/>
          </a:prstGeom>
        </p:spPr>
      </p:pic>
      <p:pic>
        <p:nvPicPr>
          <p:cNvPr id="18" name="Picture 17"/>
          <p:cNvPicPr>
            <a:picLocks noChangeAspect="1"/>
          </p:cNvPicPr>
          <p:nvPr/>
        </p:nvPicPr>
        <p:blipFill>
          <a:blip r:embed="rId3"/>
          <a:stretch>
            <a:fillRect/>
          </a:stretch>
        </p:blipFill>
        <p:spPr>
          <a:xfrm>
            <a:off x="16065002" y="784248"/>
            <a:ext cx="1371615" cy="1632415"/>
          </a:xfrm>
          <a:prstGeom prst="rect">
            <a:avLst/>
          </a:prstGeom>
        </p:spPr>
      </p:pic>
      <p:grpSp>
        <p:nvGrpSpPr>
          <p:cNvPr id="10" name="Group 9"/>
          <p:cNvGrpSpPr/>
          <p:nvPr/>
        </p:nvGrpSpPr>
        <p:grpSpPr>
          <a:xfrm>
            <a:off x="5175584" y="571500"/>
            <a:ext cx="7924800" cy="1457358"/>
            <a:chOff x="533400" y="2781300"/>
            <a:chExt cx="7924800" cy="1457358"/>
          </a:xfrm>
        </p:grpSpPr>
        <p:grpSp>
          <p:nvGrpSpPr>
            <p:cNvPr id="15" name="Group 2"/>
            <p:cNvGrpSpPr/>
            <p:nvPr/>
          </p:nvGrpSpPr>
          <p:grpSpPr>
            <a:xfrm>
              <a:off x="533400" y="2781300"/>
              <a:ext cx="7924800" cy="1457358"/>
              <a:chOff x="0" y="-28575"/>
              <a:chExt cx="2286682" cy="3443137"/>
            </a:xfrm>
          </p:grpSpPr>
          <p:sp>
            <p:nvSpPr>
              <p:cNvPr id="20" name="Freeform 3"/>
              <p:cNvSpPr/>
              <p:nvPr/>
            </p:nvSpPr>
            <p:spPr>
              <a:xfrm>
                <a:off x="93481" y="82168"/>
                <a:ext cx="2193201" cy="3332394"/>
              </a:xfrm>
              <a:custGeom>
                <a:avLst/>
                <a:gdLst/>
                <a:ahLst/>
                <a:cxnLst/>
                <a:rect l="l" t="t" r="r" b="b"/>
                <a:pathLst>
                  <a:path w="2193201" h="3050437">
                    <a:moveTo>
                      <a:pt x="0" y="0"/>
                    </a:moveTo>
                    <a:lnTo>
                      <a:pt x="2193201" y="0"/>
                    </a:lnTo>
                    <a:lnTo>
                      <a:pt x="2193201" y="3050437"/>
                    </a:lnTo>
                    <a:lnTo>
                      <a:pt x="0" y="3050437"/>
                    </a:lnTo>
                    <a:close/>
                  </a:path>
                </a:pathLst>
              </a:custGeom>
              <a:solidFill>
                <a:srgbClr val="FDFAE6"/>
              </a:solidFill>
            </p:spPr>
          </p:sp>
          <p:sp>
            <p:nvSpPr>
              <p:cNvPr id="2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1960585" y="2984022"/>
              <a:ext cx="5508239"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 Hàm số tuần hoàn</a:t>
              </a:r>
              <a:endParaRPr kumimoji="0" lang="en-US" sz="4200" b="0"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6" name="Picture 25"/>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2526" y="2400300"/>
            <a:ext cx="979790" cy="914400"/>
          </a:xfrm>
          <a:prstGeom prst="rect">
            <a:avLst/>
          </a:prstGeom>
        </p:spPr>
      </p:pic>
      <p:sp>
        <p:nvSpPr>
          <p:cNvPr id="31" name="TextBox 30"/>
          <p:cNvSpPr txBox="1"/>
          <p:nvPr/>
        </p:nvSpPr>
        <p:spPr>
          <a:xfrm>
            <a:off x="1823447" y="25286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774032" y="3482519"/>
                <a:ext cx="5913400" cy="5210465"/>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e>
                    </m:fun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sin</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e>
                        </m:d>
                      </m:e>
                    </m:fun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cos</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tan</m:t>
                        </m:r>
                      </m:fName>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e>
                    </m:fun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tan</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cot</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nl-NL"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π</m:t>
                            </m:r>
                          </m:e>
                        </m:d>
                      </m:e>
                    </m:fun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cot</m:t>
                        </m:r>
                      </m:fName>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x</m:t>
                        </m:r>
                      </m:e>
                    </m:func>
                  </m:oMath>
                </a14:m>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74032" y="3482519"/>
                <a:ext cx="5913400" cy="5210465"/>
              </a:xfrm>
              <a:prstGeom prst="rect">
                <a:avLst/>
              </a:prstGeom>
              <a:blipFill>
                <a:blip r:embed="rId7"/>
                <a:stretch>
                  <a:fillRect l="-3711" b="-4094"/>
                </a:stretch>
              </a:blipFill>
            </p:spPr>
            <p:txBody>
              <a:bodyPr/>
              <a:lstStyle/>
              <a:p>
                <a:r>
                  <a:rPr lang="en-US">
                    <a:noFill/>
                  </a:rPr>
                  <a:t> </a:t>
                </a:r>
              </a:p>
            </p:txBody>
          </p:sp>
        </mc:Fallback>
      </mc:AlternateContent>
      <p:cxnSp>
        <p:nvCxnSpPr>
          <p:cNvPr id="7" name="Straight Connector 6"/>
          <p:cNvCxnSpPr/>
          <p:nvPr/>
        </p:nvCxnSpPr>
        <p:spPr>
          <a:xfrm>
            <a:off x="5943600" y="2173155"/>
            <a:ext cx="0" cy="71628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Callout 21"/>
          <p:cNvSpPr/>
          <p:nvPr/>
        </p:nvSpPr>
        <p:spPr>
          <a:xfrm>
            <a:off x="11357977" y="2653828"/>
            <a:ext cx="1643983" cy="88947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7019722" y="7208664"/>
                <a:ext cx="10741356" cy="2195473"/>
              </a:xfrm>
              <a:prstGeom prst="rect">
                <a:avLst/>
              </a:prstGeom>
            </p:spPr>
            <p:txBody>
              <a:bodyPr wrap="square">
                <a:spAutoFit/>
              </a:bodyPr>
              <a:lstStyle/>
              <a:p>
                <a:pPr lvl="0" algn="just">
                  <a:lnSpc>
                    <a:spcPct val="150000"/>
                  </a:lnSpc>
                  <a:spcBef>
                    <a:spcPts val="1200"/>
                  </a:spcBef>
                  <a:spcAft>
                    <a:spcPts val="800"/>
                  </a:spcAft>
                </a:pPr>
                <a:r>
                  <a:rPr lang="en-US" sz="4000" dirty="0">
                    <a:solidFill>
                      <a:prstClr val="black"/>
                    </a:solidFill>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r>
                          <a:rPr lang="en-US" sz="4000">
                            <a:solidFill>
                              <a:prstClr val="black"/>
                            </a:solidFill>
                            <a:latin typeface="Cambria Math" panose="02040503050406030204" pitchFamily="18" charset="0"/>
                            <a:ea typeface="Dotum" panose="020B0600000101010101" pitchFamily="34" charset="-127"/>
                          </a:rPr>
                          <m:t>(</m:t>
                        </m:r>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π</m:t>
                        </m:r>
                        <m:r>
                          <a:rPr lang="en-US" sz="4000">
                            <a:solidFill>
                              <a:prstClr val="black"/>
                            </a:solidFill>
                            <a:latin typeface="Cambria Math" panose="02040503050406030204" pitchFamily="18" charset="0"/>
                            <a:ea typeface="Dotum" panose="020B0600000101010101" pitchFamily="34" charset="-127"/>
                          </a:rPr>
                          <m:t>)</m:t>
                        </m:r>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tan</m:t>
                        </m:r>
                      </m:fName>
                      <m:e>
                        <m:r>
                          <m:rPr>
                            <m:sty m:val="p"/>
                          </m:rPr>
                          <a:rPr lang="en-US" sz="4000">
                            <a:solidFill>
                              <a:prstClr val="black"/>
                            </a:solidFill>
                            <a:latin typeface="Cambria Math" panose="02040503050406030204" pitchFamily="18" charset="0"/>
                            <a:ea typeface="Dotum" panose="020B0600000101010101" pitchFamily="34" charset="-127"/>
                          </a:rPr>
                          <m:t>x</m:t>
                        </m:r>
                      </m:e>
                    </m:func>
                  </m:oMath>
                </a14:m>
                <a:r>
                  <a:rPr lang="en-US" sz="4000" dirty="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1200"/>
                  </a:spcBef>
                  <a:spcAft>
                    <a:spcPts val="800"/>
                  </a:spcAft>
                </a:pPr>
                <a:r>
                  <a:rPr lang="en-US" sz="4000" dirty="0">
                    <a:solidFill>
                      <a:prstClr val="black"/>
                    </a:solidFill>
                    <a:latin typeface="Arial" panose="020B0604020202020204" pitchFamily="34" charset="0"/>
                    <a:ea typeface="Dotum" panose="020B0600000101010101" pitchFamily="34" charset="-127"/>
                    <a:cs typeface="Arial" panose="020B0604020202020204" pitchFamily="34" charset="0"/>
                  </a:rPr>
                  <a:t>d)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cot</m:t>
                        </m:r>
                      </m:fName>
                      <m:e>
                        <m:d>
                          <m:dPr>
                            <m:ctrlPr>
                              <a:rPr lang="en-US" sz="4000" i="1">
                                <a:solidFill>
                                  <a:prstClr val="black"/>
                                </a:solidFill>
                                <a:latin typeface="Cambria Math" panose="02040503050406030204" pitchFamily="18" charset="0"/>
                                <a:ea typeface="Dotum" panose="020B0600000101010101" pitchFamily="34" charset="-127"/>
                              </a:rPr>
                            </m:ctrlPr>
                          </m:dPr>
                          <m:e>
                            <m:r>
                              <m:rPr>
                                <m:sty m:val="p"/>
                              </m:rPr>
                              <a:rPr lang="en-US" sz="4000">
                                <a:solidFill>
                                  <a:prstClr val="black"/>
                                </a:solidFill>
                                <a:latin typeface="Cambria Math" panose="02040503050406030204" pitchFamily="18" charset="0"/>
                                <a:ea typeface="Dotum" panose="020B0600000101010101" pitchFamily="34" charset="-127"/>
                              </a:rPr>
                              <m:t>x</m:t>
                            </m:r>
                            <m:r>
                              <a:rPr lang="en-US" sz="4000">
                                <a:solidFill>
                                  <a:prstClr val="black"/>
                                </a:solidFill>
                                <a:latin typeface="Cambria Math" panose="02040503050406030204" pitchFamily="18" charset="0"/>
                                <a:ea typeface="Dotum" panose="020B0600000101010101" pitchFamily="34" charset="-127"/>
                              </a:rPr>
                              <m:t>+</m:t>
                            </m:r>
                            <m:r>
                              <m:rPr>
                                <m:sty m:val="p"/>
                              </m:rPr>
                              <a:rPr lang="nl-NL" sz="4000">
                                <a:solidFill>
                                  <a:prstClr val="black"/>
                                </a:solidFill>
                                <a:latin typeface="Cambria Math" panose="02040503050406030204" pitchFamily="18" charset="0"/>
                                <a:ea typeface="Dotum" panose="020B0600000101010101" pitchFamily="34" charset="-127"/>
                              </a:rPr>
                              <m:t>π</m:t>
                            </m:r>
                          </m:e>
                        </m:d>
                      </m:e>
                    </m:func>
                    <m:r>
                      <a:rPr lang="en-US" sz="4000">
                        <a:solidFill>
                          <a:prstClr val="black"/>
                        </a:solidFill>
                        <a:latin typeface="Cambria Math" panose="02040503050406030204" pitchFamily="18" charset="0"/>
                        <a:ea typeface="Dotum" panose="020B0600000101010101" pitchFamily="34" charset="-127"/>
                      </a:rPr>
                      <m:t>=</m:t>
                    </m:r>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en-US" sz="4000">
                            <a:solidFill>
                              <a:prstClr val="black"/>
                            </a:solidFill>
                            <a:latin typeface="Cambria Math" panose="02040503050406030204" pitchFamily="18" charset="0"/>
                            <a:ea typeface="Dotum" panose="020B0600000101010101" pitchFamily="34" charset="-127"/>
                          </a:rPr>
                          <m:t>cot</m:t>
                        </m:r>
                      </m:fName>
                      <m:e>
                        <m:r>
                          <m:rPr>
                            <m:sty m:val="p"/>
                          </m:rPr>
                          <a:rPr lang="en-US" sz="4000">
                            <a:solidFill>
                              <a:prstClr val="black"/>
                            </a:solidFill>
                            <a:latin typeface="Cambria Math" panose="02040503050406030204" pitchFamily="18" charset="0"/>
                            <a:ea typeface="Dotum" panose="020B0600000101010101" pitchFamily="34" charset="-127"/>
                          </a:rPr>
                          <m:t>x</m:t>
                        </m:r>
                      </m:e>
                    </m:func>
                  </m:oMath>
                </a14:m>
                <a:r>
                  <a:rPr lang="en-US" sz="4000" dirty="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019722" y="7208664"/>
                <a:ext cx="10741356" cy="2195473"/>
              </a:xfrm>
              <a:prstGeom prst="rect">
                <a:avLst/>
              </a:prstGeom>
              <a:blipFill>
                <a:blip r:embed="rId8"/>
                <a:stretch>
                  <a:fillRect l="-2043" b="-5833"/>
                </a:stretch>
              </a:blipFill>
            </p:spPr>
            <p:txBody>
              <a:bodyPr/>
              <a:lstStyle/>
              <a:p>
                <a:r>
                  <a:rPr lang="en-US">
                    <a:noFill/>
                  </a:rPr>
                  <a:t> </a:t>
                </a:r>
              </a:p>
            </p:txBody>
          </p:sp>
        </mc:Fallback>
      </mc:AlternateContent>
      <p:grpSp>
        <p:nvGrpSpPr>
          <p:cNvPr id="23" name="Group 22"/>
          <p:cNvGrpSpPr/>
          <p:nvPr/>
        </p:nvGrpSpPr>
        <p:grpSpPr>
          <a:xfrm>
            <a:off x="12376545" y="3784428"/>
            <a:ext cx="4679079" cy="3949872"/>
            <a:chOff x="12376545" y="3784428"/>
            <a:chExt cx="4679079" cy="3949872"/>
          </a:xfrm>
        </p:grpSpPr>
        <p:pic>
          <p:nvPicPr>
            <p:cNvPr id="6" name="Picture 5"/>
            <p:cNvPicPr>
              <a:picLocks noChangeAspect="1"/>
            </p:cNvPicPr>
            <p:nvPr/>
          </p:nvPicPr>
          <p:blipFill>
            <a:blip r:embed="rId9"/>
            <a:stretch>
              <a:fillRect/>
            </a:stretch>
          </p:blipFill>
          <p:spPr>
            <a:xfrm>
              <a:off x="12376545" y="3784428"/>
              <a:ext cx="4679079" cy="3949872"/>
            </a:xfrm>
            <a:prstGeom prst="rect">
              <a:avLst/>
            </a:prstGeom>
          </p:spPr>
        </p:pic>
        <p:cxnSp>
          <p:nvCxnSpPr>
            <p:cNvPr id="12" name="Straight Connector 11"/>
            <p:cNvCxnSpPr/>
            <p:nvPr/>
          </p:nvCxnSpPr>
          <p:spPr>
            <a:xfrm flipH="1">
              <a:off x="14554200" y="4762500"/>
              <a:ext cx="1219200"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4" name="Straight Connector 13"/>
            <p:cNvCxnSpPr/>
            <p:nvPr/>
          </p:nvCxnSpPr>
          <p:spPr>
            <a:xfrm>
              <a:off x="15773400" y="4762500"/>
              <a:ext cx="0" cy="121920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aphicFrame>
          <p:nvGraphicFramePr>
            <p:cNvPr id="17" name="Object 16"/>
            <p:cNvGraphicFramePr>
              <a:graphicFrameLocks noChangeAspect="1"/>
            </p:cNvGraphicFramePr>
            <p:nvPr>
              <p:extLst>
                <p:ext uri="{D42A27DB-BD31-4B8C-83A1-F6EECF244321}">
                  <p14:modId xmlns:p14="http://schemas.microsoft.com/office/powerpoint/2010/main" val="3574151874"/>
                </p:ext>
              </p:extLst>
            </p:nvPr>
          </p:nvGraphicFramePr>
          <p:xfrm>
            <a:off x="13700002" y="4532524"/>
            <a:ext cx="854197" cy="459952"/>
          </p:xfrm>
          <a:graphic>
            <a:graphicData uri="http://schemas.openxmlformats.org/presentationml/2006/ole">
              <mc:AlternateContent xmlns:mc="http://schemas.openxmlformats.org/markup-compatibility/2006">
                <mc:Choice xmlns:v="urn:schemas-microsoft-com:vml" Requires="v">
                  <p:oleObj name="Equation" r:id="rId10" imgW="330120" imgH="177480" progId="Equation.DSMT4">
                    <p:embed/>
                  </p:oleObj>
                </mc:Choice>
                <mc:Fallback>
                  <p:oleObj name="Equation" r:id="rId10" imgW="330120" imgH="177480" progId="Equation.DSMT4">
                    <p:embed/>
                    <p:pic>
                      <p:nvPicPr>
                        <p:cNvPr id="17" name="Object 16"/>
                        <p:cNvPicPr/>
                        <p:nvPr/>
                      </p:nvPicPr>
                      <p:blipFill>
                        <a:blip r:embed="rId11"/>
                        <a:stretch>
                          <a:fillRect/>
                        </a:stretch>
                      </p:blipFill>
                      <p:spPr>
                        <a:xfrm>
                          <a:off x="13700002" y="4532524"/>
                          <a:ext cx="854197" cy="459952"/>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64029768"/>
                </p:ext>
              </p:extLst>
            </p:nvPr>
          </p:nvGraphicFramePr>
          <p:xfrm>
            <a:off x="15468600" y="6130266"/>
            <a:ext cx="775855" cy="316089"/>
          </p:xfrm>
          <a:graphic>
            <a:graphicData uri="http://schemas.openxmlformats.org/presentationml/2006/ole">
              <mc:AlternateContent xmlns:mc="http://schemas.openxmlformats.org/markup-compatibility/2006">
                <mc:Choice xmlns:v="urn:schemas-microsoft-com:vml" Requires="v">
                  <p:oleObj name="Equation" r:id="rId12" imgW="342720" imgH="139680" progId="Equation.DSMT4">
                    <p:embed/>
                  </p:oleObj>
                </mc:Choice>
                <mc:Fallback>
                  <p:oleObj name="Equation" r:id="rId12" imgW="342720" imgH="139680" progId="Equation.DSMT4">
                    <p:embed/>
                    <p:pic>
                      <p:nvPicPr>
                        <p:cNvPr id="19" name="Object 18"/>
                        <p:cNvPicPr/>
                        <p:nvPr/>
                      </p:nvPicPr>
                      <p:blipFill>
                        <a:blip r:embed="rId13"/>
                        <a:stretch>
                          <a:fillRect/>
                        </a:stretch>
                      </p:blipFill>
                      <p:spPr>
                        <a:xfrm>
                          <a:off x="15468600" y="6130266"/>
                          <a:ext cx="775855" cy="316089"/>
                        </a:xfrm>
                        <a:prstGeom prst="rect">
                          <a:avLst/>
                        </a:prstGeom>
                      </p:spPr>
                    </p:pic>
                  </p:oleObj>
                </mc:Fallback>
              </mc:AlternateContent>
            </a:graphicData>
          </a:graphic>
        </p:graphicFrame>
      </p:grpSp>
      <p:graphicFrame>
        <p:nvGraphicFramePr>
          <p:cNvPr id="24" name="Object 23"/>
          <p:cNvGraphicFramePr>
            <a:graphicFrameLocks noChangeAspect="1"/>
          </p:cNvGraphicFramePr>
          <p:nvPr>
            <p:extLst>
              <p:ext uri="{D42A27DB-BD31-4B8C-83A1-F6EECF244321}">
                <p14:modId xmlns:p14="http://schemas.microsoft.com/office/powerpoint/2010/main" val="1618888010"/>
              </p:ext>
            </p:extLst>
          </p:nvPr>
        </p:nvGraphicFramePr>
        <p:xfrm>
          <a:off x="6313445" y="3981735"/>
          <a:ext cx="5329937" cy="1015226"/>
        </p:xfrm>
        <a:graphic>
          <a:graphicData uri="http://schemas.openxmlformats.org/presentationml/2006/ole">
            <mc:AlternateContent xmlns:mc="http://schemas.openxmlformats.org/markup-compatibility/2006">
              <mc:Choice xmlns:v="urn:schemas-microsoft-com:vml" Requires="v">
                <p:oleObj name="Equation" r:id="rId14" imgW="1333440" imgH="253800" progId="Equation.DSMT4">
                  <p:embed/>
                </p:oleObj>
              </mc:Choice>
              <mc:Fallback>
                <p:oleObj name="Equation" r:id="rId14" imgW="1333440" imgH="253800" progId="Equation.DSMT4">
                  <p:embed/>
                  <p:pic>
                    <p:nvPicPr>
                      <p:cNvPr id="24" name="Object 23"/>
                      <p:cNvPicPr/>
                      <p:nvPr/>
                    </p:nvPicPr>
                    <p:blipFill>
                      <a:blip r:embed="rId15"/>
                      <a:stretch>
                        <a:fillRect/>
                      </a:stretch>
                    </p:blipFill>
                    <p:spPr>
                      <a:xfrm>
                        <a:off x="6313445" y="3981735"/>
                        <a:ext cx="5329937" cy="1015226"/>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215841282"/>
              </p:ext>
            </p:extLst>
          </p:nvPr>
        </p:nvGraphicFramePr>
        <p:xfrm>
          <a:off x="6207493" y="5241710"/>
          <a:ext cx="5543556" cy="1026585"/>
        </p:xfrm>
        <a:graphic>
          <a:graphicData uri="http://schemas.openxmlformats.org/presentationml/2006/ole">
            <mc:AlternateContent xmlns:mc="http://schemas.openxmlformats.org/markup-compatibility/2006">
              <mc:Choice xmlns:v="urn:schemas-microsoft-com:vml" Requires="v">
                <p:oleObj name="Equation" r:id="rId16" imgW="1371600" imgH="253800" progId="Equation.DSMT4">
                  <p:embed/>
                </p:oleObj>
              </mc:Choice>
              <mc:Fallback>
                <p:oleObj name="Equation" r:id="rId16" imgW="1371600" imgH="253800" progId="Equation.DSMT4">
                  <p:embed/>
                  <p:pic>
                    <p:nvPicPr>
                      <p:cNvPr id="25" name="Object 24"/>
                      <p:cNvPicPr/>
                      <p:nvPr/>
                    </p:nvPicPr>
                    <p:blipFill>
                      <a:blip r:embed="rId17"/>
                      <a:stretch>
                        <a:fillRect/>
                      </a:stretch>
                    </p:blipFill>
                    <p:spPr>
                      <a:xfrm>
                        <a:off x="6207493" y="5241710"/>
                        <a:ext cx="5543556" cy="1026585"/>
                      </a:xfrm>
                      <a:prstGeom prst="rect">
                        <a:avLst/>
                      </a:prstGeom>
                    </p:spPr>
                  </p:pic>
                </p:oleObj>
              </mc:Fallback>
            </mc:AlternateContent>
          </a:graphicData>
        </a:graphic>
      </p:graphicFrame>
    </p:spTree>
    <p:extLst>
      <p:ext uri="{BB962C8B-B14F-4D97-AF65-F5344CB8AC3E}">
        <p14:creationId xmlns:p14="http://schemas.microsoft.com/office/powerpoint/2010/main" val="69741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56134" y="0"/>
            <a:ext cx="20380694" cy="11680948"/>
          </a:xfrm>
          <a:prstGeom prst="rect">
            <a:avLst/>
          </a:prstGeom>
        </p:spPr>
      </p:pic>
      <p:sp>
        <p:nvSpPr>
          <p:cNvPr id="13" name="AutoShape 7"/>
          <p:cNvSpPr/>
          <p:nvPr/>
        </p:nvSpPr>
        <p:spPr>
          <a:xfrm>
            <a:off x="1006642" y="2095500"/>
            <a:ext cx="16230600" cy="6629400"/>
          </a:xfrm>
          <a:prstGeom prst="rect">
            <a:avLst/>
          </a:prstGeom>
          <a:solidFill>
            <a:srgbClr val="FFFBEC"/>
          </a:solidFill>
        </p:spPr>
      </p:sp>
      <mc:AlternateContent xmlns:mc="http://schemas.openxmlformats.org/markup-compatibility/2006" xmlns:a14="http://schemas.microsoft.com/office/drawing/2010/main">
        <mc:Choice Requires="a14">
          <p:sp>
            <p:nvSpPr>
              <p:cNvPr id="14" name="Rectangle 13"/>
              <p:cNvSpPr/>
              <p:nvPr/>
            </p:nvSpPr>
            <p:spPr>
              <a:xfrm>
                <a:off x="1540042" y="2480012"/>
                <a:ext cx="15223993" cy="5940088"/>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y</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f</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oMath>
                </a14:m>
                <a:r>
                  <a:rPr lang="en-US" sz="4000">
                    <a:effectLst/>
                    <a:latin typeface="Arial" panose="020B0604020202020204" pitchFamily="34" charset="0"/>
                    <a:ea typeface="Dotum" panose="020B0600000101010101" pitchFamily="34" charset="-127"/>
                    <a:cs typeface="Arial" panose="020B0604020202020204" pitchFamily="34" charset="0"/>
                  </a:rPr>
                  <a:t> có tập xác định D được gọi là </a:t>
                </a:r>
                <a:r>
                  <a:rPr lang="en-US" sz="4000" b="1">
                    <a:effectLst/>
                    <a:latin typeface="Arial" panose="020B0604020202020204" pitchFamily="34" charset="0"/>
                    <a:ea typeface="Dotum" panose="020B0600000101010101" pitchFamily="34" charset="-127"/>
                    <a:cs typeface="Arial" panose="020B0604020202020204" pitchFamily="34" charset="0"/>
                  </a:rPr>
                  <a:t>hàm số tuần hoàn</a:t>
                </a:r>
                <a:r>
                  <a:rPr lang="en-US" sz="4000">
                    <a:effectLst/>
                    <a:latin typeface="Arial" panose="020B0604020202020204" pitchFamily="34" charset="0"/>
                    <a:ea typeface="Dotum" panose="020B0600000101010101" pitchFamily="34" charset="-127"/>
                    <a:cs typeface="Arial" panose="020B0604020202020204" pitchFamily="34" charset="0"/>
                  </a:rPr>
                  <a:t> nếu tồn tại số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T</m:t>
                    </m:r>
                    <m:r>
                      <a:rPr lang="en-US" sz="4000" i="0">
                        <a:effectLst/>
                        <a:latin typeface="Cambria Math" panose="02040503050406030204" pitchFamily="18" charset="0"/>
                        <a:ea typeface="Dotum" panose="020B0600000101010101" pitchFamily="34" charset="-127"/>
                      </a:rPr>
                      <m:t>≠0</m:t>
                    </m:r>
                  </m:oMath>
                </a14:m>
                <a:r>
                  <a:rPr lang="en-US" sz="4000">
                    <a:effectLst/>
                    <a:latin typeface="Arial" panose="020B0604020202020204" pitchFamily="34" charset="0"/>
                    <a:ea typeface="Dotum" panose="020B0600000101010101" pitchFamily="34" charset="-127"/>
                    <a:cs typeface="Arial" panose="020B0604020202020204" pitchFamily="34" charset="0"/>
                  </a:rPr>
                  <a:t> sao cho với mọi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ta có:</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i)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T</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D</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T</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D</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ii) </a:t>
                </a:r>
                <a14:m>
                  <m:oMath xmlns:m="http://schemas.openxmlformats.org/officeDocument/2006/math">
                    <m:r>
                      <m:rPr>
                        <m:sty m:val="p"/>
                      </m:rPr>
                      <a:rPr lang="nl-NL" sz="4000" i="0">
                        <a:effectLst/>
                        <a:latin typeface="Cambria Math" panose="02040503050406030204" pitchFamily="18" charset="0"/>
                        <a:ea typeface="Dotum" panose="020B0600000101010101" pitchFamily="34" charset="-127"/>
                      </a:rPr>
                      <m:t>f</m:t>
                    </m:r>
                    <m:d>
                      <m:dPr>
                        <m:ctrlPr>
                          <a:rPr lang="en-US" sz="4000" i="1">
                            <a:effectLst/>
                            <a:latin typeface="Cambria Math" panose="02040503050406030204" pitchFamily="18" charset="0"/>
                            <a:ea typeface="Dotum" panose="020B0600000101010101" pitchFamily="34" charset="-127"/>
                          </a:rPr>
                        </m:ctrlPr>
                      </m:dPr>
                      <m:e>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T</m:t>
                        </m:r>
                      </m:e>
                    </m:d>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f</m:t>
                    </m:r>
                    <m:r>
                      <a:rPr lang="en-US" sz="4000" i="0">
                        <a:effectLst/>
                        <a:latin typeface="Cambria Math" panose="02040503050406030204" pitchFamily="18" charset="0"/>
                        <a:ea typeface="Dotum" panose="020B0600000101010101" pitchFamily="34" charset="-127"/>
                      </a:rPr>
                      <m:t>(</m:t>
                    </m:r>
                    <m:r>
                      <m:rPr>
                        <m:sty m:val="p"/>
                      </m:rPr>
                      <a:rPr lang="nl-NL" sz="4000" i="0">
                        <a:effectLst/>
                        <a:latin typeface="Cambria Math" panose="02040503050406030204" pitchFamily="18" charset="0"/>
                        <a:ea typeface="Dotum" panose="020B0600000101010101" pitchFamily="34" charset="-127"/>
                      </a:rPr>
                      <m:t>x</m:t>
                    </m:r>
                    <m:r>
                      <a:rPr lang="en-US" sz="4000" i="0">
                        <a:effectLst/>
                        <a:latin typeface="Cambria Math" panose="02040503050406030204" pitchFamily="18" charset="0"/>
                        <a:ea typeface="Dotum" panose="020B0600000101010101" pitchFamily="34" charset="-127"/>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Số T dương nhỏ nhất thỏa mãn các điều kiện trên (nếu có) được gọi là chu kì của hàm số tuần hoàn đó.</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540042" y="2480012"/>
                <a:ext cx="15223993" cy="5940088"/>
              </a:xfrm>
              <a:prstGeom prst="rect">
                <a:avLst/>
              </a:prstGeom>
              <a:blipFill>
                <a:blip r:embed="rId3"/>
                <a:stretch>
                  <a:fillRect l="-1442" r="-1402" b="-1643"/>
                </a:stretch>
              </a:blipFill>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a:off x="15852620" y="1031842"/>
            <a:ext cx="1444815" cy="1520858"/>
          </a:xfrm>
          <a:prstGeom prst="rect">
            <a:avLst/>
          </a:prstGeom>
        </p:spPr>
      </p:pic>
      <p:sp>
        <p:nvSpPr>
          <p:cNvPr id="3" name="Rectangle 2"/>
          <p:cNvSpPr/>
          <p:nvPr/>
        </p:nvSpPr>
        <p:spPr>
          <a:xfrm>
            <a:off x="7073584" y="698837"/>
            <a:ext cx="41569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Định nghĩa</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378518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6" name="Rectangle 5"/>
          <p:cNvSpPr/>
          <p:nvPr/>
        </p:nvSpPr>
        <p:spPr>
          <a:xfrm>
            <a:off x="228600" y="190500"/>
            <a:ext cx="17795121"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609600" y="548098"/>
            <a:ext cx="3836561" cy="785402"/>
            <a:chOff x="3955637" y="875982"/>
            <a:chExt cx="3836561" cy="785402"/>
          </a:xfrm>
        </p:grpSpPr>
        <p:sp>
          <p:nvSpPr>
            <p:cNvPr id="15" name="Rectangle 1"/>
            <p:cNvSpPr>
              <a:spLocks noChangeArrowheads="1"/>
            </p:cNvSpPr>
            <p:nvPr/>
          </p:nvSpPr>
          <p:spPr bwMode="auto">
            <a:xfrm>
              <a:off x="5134098" y="907331"/>
              <a:ext cx="2658100"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300" b="1" u="none" strike="noStrike" kern="1200" cap="none" spc="0" normalizeH="0" baseline="0" noProof="0">
                  <a:ln>
                    <a:noFill/>
                  </a:ln>
                  <a:solidFill>
                    <a:prstClr val="black"/>
                  </a:solidFill>
                  <a:effectLst/>
                  <a:uLnTx/>
                  <a:uFillTx/>
                  <a:latin typeface="Arial" panose="020B0604020202020204" pitchFamily="34" charset="0"/>
                  <a:ea typeface="+mn-ea"/>
                </a:rPr>
                <a:t>  </a:t>
              </a:r>
              <a:r>
                <a:rPr kumimoji="0" lang="en-US" altLang="en-US" sz="4000" b="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a:t>
              </a:r>
              <a:r>
                <a:rPr kumimoji="0" lang="en-US" altLang="en-US" sz="4000" b="1"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HỎI</a:t>
              </a:r>
              <a:endParaRPr kumimoji="0" lang="en-US" altLang="en-US" sz="4000" b="1"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16" name="Picture 15"/>
            <p:cNvPicPr>
              <a:picLocks noChangeAspect="1"/>
            </p:cNvPicPr>
            <p:nvPr/>
          </p:nvPicPr>
          <p:blipFill>
            <a:blip r:embed="rId2"/>
            <a:stretch>
              <a:fillRect/>
            </a:stretch>
          </p:blipFill>
          <p:spPr>
            <a:xfrm>
              <a:off x="3955637" y="875982"/>
              <a:ext cx="1347333" cy="725487"/>
            </a:xfrm>
            <a:prstGeom prst="rect">
              <a:avLst/>
            </a:prstGeom>
          </p:spPr>
        </p:pic>
      </p:grpSp>
      <p:pic>
        <p:nvPicPr>
          <p:cNvPr id="17" name="Picture 16"/>
          <p:cNvPicPr>
            <a:picLocks noChangeAspect="1"/>
          </p:cNvPicPr>
          <p:nvPr/>
        </p:nvPicPr>
        <p:blipFill>
          <a:blip r:embed="rId3"/>
          <a:stretch>
            <a:fillRect/>
          </a:stretch>
        </p:blipFill>
        <p:spPr>
          <a:xfrm>
            <a:off x="16535400" y="329917"/>
            <a:ext cx="1488321" cy="1765583"/>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609601" y="1434429"/>
                <a:ext cx="15697200" cy="1754326"/>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Hàm số hằng </a:t>
                </a:r>
                <a14:m>
                  <m:oMath xmlns:m="http://schemas.openxmlformats.org/officeDocument/2006/math">
                    <m:r>
                      <a:rPr lang="en-US" sz="3600" b="0" i="1" smtClean="0">
                        <a:latin typeface="Cambria Math" panose="02040503050406030204" pitchFamily="18" charset="0"/>
                        <a:cs typeface="Arial" panose="020B0604020202020204" pitchFamily="34" charset="0"/>
                      </a:rPr>
                      <m:t>𝑓</m:t>
                    </m:r>
                    <m:d>
                      <m:dPr>
                        <m:ctrlPr>
                          <a:rPr lang="en-US" sz="3600" b="0" i="1" smtClean="0">
                            <a:latin typeface="Cambria Math" panose="02040503050406030204" pitchFamily="18" charset="0"/>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𝑥</m:t>
                        </m:r>
                      </m:e>
                    </m:d>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𝑐</m:t>
                    </m:r>
                  </m:oMath>
                </a14:m>
                <a:r>
                  <a:rPr lang="en-US" sz="3600">
                    <a:latin typeface="Arial" panose="020B0604020202020204" pitchFamily="34" charset="0"/>
                    <a:cs typeface="Arial" panose="020B0604020202020204" pitchFamily="34" charset="0"/>
                  </a:rPr>
                  <a:t> (c là hằng số) có phải là hàm số tuần hoàn không? Nếu hàm số tuần hoàn thì nó có chu kì không?</a:t>
                </a:r>
              </a:p>
            </p:txBody>
          </p:sp>
        </mc:Choice>
        <mc:Fallback xmlns="">
          <p:sp>
            <p:nvSpPr>
              <p:cNvPr id="19" name="TextBox 18"/>
              <p:cNvSpPr txBox="1">
                <a:spLocks noRot="1" noChangeAspect="1" noMove="1" noResize="1" noEditPoints="1" noAdjustHandles="1" noChangeArrowheads="1" noChangeShapeType="1" noTextEdit="1"/>
              </p:cNvSpPr>
              <p:nvPr/>
            </p:nvSpPr>
            <p:spPr>
              <a:xfrm>
                <a:off x="609601" y="1434429"/>
                <a:ext cx="15697200" cy="1754326"/>
              </a:xfrm>
              <a:prstGeom prst="rect">
                <a:avLst/>
              </a:prstGeom>
              <a:blipFill>
                <a:blip r:embed="rId4"/>
                <a:stretch>
                  <a:fillRect l="-1165" r="-1165" b="-6250"/>
                </a:stretch>
              </a:blipFill>
            </p:spPr>
            <p:txBody>
              <a:bodyPr/>
              <a:lstStyle/>
              <a:p>
                <a:r>
                  <a:rPr lang="en-US">
                    <a:noFill/>
                  </a:rPr>
                  <a:t> </a:t>
                </a:r>
              </a:p>
            </p:txBody>
          </p:sp>
        </mc:Fallback>
      </mc:AlternateContent>
      <p:sp>
        <p:nvSpPr>
          <p:cNvPr id="20" name="Oval Callout 19"/>
          <p:cNvSpPr/>
          <p:nvPr/>
        </p:nvSpPr>
        <p:spPr>
          <a:xfrm>
            <a:off x="8332022" y="3238500"/>
            <a:ext cx="1600890" cy="8312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1" name="Rectangle 20"/>
              <p:cNvSpPr/>
              <p:nvPr/>
            </p:nvSpPr>
            <p:spPr>
              <a:xfrm>
                <a:off x="662735" y="4213646"/>
                <a:ext cx="16939465" cy="5806654"/>
              </a:xfrm>
              <a:prstGeom prst="rect">
                <a:avLst/>
              </a:prstGeom>
            </p:spPr>
            <p:txBody>
              <a:bodyPr wrap="square">
                <a:spAutoFit/>
              </a:bodyPr>
              <a:lstStyle/>
              <a:p>
                <a:pPr algn="just">
                  <a:lnSpc>
                    <a:spcPct val="150000"/>
                  </a:lnSpc>
                </a:pPr>
                <a:r>
                  <a:rPr lang="en-US" sz="3600">
                    <a:latin typeface="Arial" panose="020B0604020202020204" pitchFamily="34" charset="0"/>
                    <a:ea typeface="Dotum" panose="020B0600000101010101" pitchFamily="34" charset="-127"/>
                    <a:cs typeface="Arial" panose="020B0604020202020204" pitchFamily="34" charset="0"/>
                  </a:rPr>
                  <a:t>Hàm số hằng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rPr>
                      <m:t>f</m:t>
                    </m:r>
                    <m:d>
                      <m:dPr>
                        <m:ctrlPr>
                          <a:rPr lang="en-US" sz="3600" i="1">
                            <a:effectLst/>
                            <a:latin typeface="Cambria Math" panose="02040503050406030204" pitchFamily="18" charset="0"/>
                            <a:ea typeface="Dotum" panose="020B0600000101010101" pitchFamily="34" charset="-127"/>
                          </a:rPr>
                        </m:ctrlPr>
                      </m:dPr>
                      <m:e>
                        <m:r>
                          <m:rPr>
                            <m:sty m:val="p"/>
                          </m:rPr>
                          <a:rPr lang="en-US" sz="3600">
                            <a:effectLst/>
                            <a:latin typeface="Cambria Math" panose="02040503050406030204" pitchFamily="18" charset="0"/>
                            <a:ea typeface="Dotum" panose="020B0600000101010101" pitchFamily="34" charset="-127"/>
                          </a:rPr>
                          <m:t>x</m:t>
                        </m:r>
                      </m:e>
                    </m:d>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c</m:t>
                    </m:r>
                  </m:oMath>
                </a14:m>
                <a:r>
                  <a:rPr lang="en-US" sz="3600">
                    <a:effectLst/>
                    <a:latin typeface="Arial" panose="020B0604020202020204" pitchFamily="34" charset="0"/>
                    <a:ea typeface="Dotum" panose="020B0600000101010101" pitchFamily="34" charset="-127"/>
                    <a:cs typeface="Arial" panose="020B0604020202020204" pitchFamily="34" charset="0"/>
                  </a:rPr>
                  <a:t> (c là hằng số) có tập xác định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rPr>
                      <m:t>D</m:t>
                    </m:r>
                    <m:r>
                      <a:rPr lang="en-US" sz="3600">
                        <a:effectLst/>
                        <a:latin typeface="Cambria Math" panose="02040503050406030204" pitchFamily="18" charset="0"/>
                        <a:ea typeface="Dotum" panose="020B0600000101010101" pitchFamily="34" charset="-127"/>
                      </a:rPr>
                      <m:t>=</m:t>
                    </m:r>
                    <m:r>
                      <a:rPr lang="en-US" sz="3600" i="1">
                        <a:effectLst/>
                        <a:latin typeface="Cambria Math" panose="02040503050406030204" pitchFamily="18" charset="0"/>
                        <a:ea typeface="Dotum" panose="020B0600000101010101" pitchFamily="34" charset="-127"/>
                      </a:rPr>
                      <m:t>ℝ</m:t>
                    </m:r>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Với T là số dương bất kì và với </a:t>
                </a:r>
                <a14:m>
                  <m:oMath xmlns:m="http://schemas.openxmlformats.org/officeDocument/2006/math">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x</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D</m:t>
                    </m:r>
                  </m:oMath>
                </a14:m>
                <a:r>
                  <a:rPr lang="en-US" sz="3600">
                    <a:effectLst/>
                    <a:latin typeface="Arial" panose="020B0604020202020204" pitchFamily="34" charset="0"/>
                    <a:ea typeface="Dotum" panose="020B0600000101010101" pitchFamily="34" charset="-127"/>
                    <a:cs typeface="Arial" panose="020B0604020202020204" pitchFamily="34" charset="0"/>
                  </a:rPr>
                  <a:t>, ta luôn có:</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rPr>
                      <m:t>x</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T</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D</m:t>
                    </m:r>
                  </m:oMath>
                </a14:m>
                <a:r>
                  <a:rPr lang="en-US" sz="36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rPr>
                      <m:t>x</m:t>
                    </m:r>
                    <m:r>
                      <a:rPr lang="en-US" sz="3600" i="1">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T</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D</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rPr>
                      <m:t>f</m:t>
                    </m:r>
                    <m:d>
                      <m:dPr>
                        <m:ctrlPr>
                          <a:rPr lang="en-US" sz="3600" i="1">
                            <a:effectLst/>
                            <a:latin typeface="Cambria Math" panose="02040503050406030204" pitchFamily="18" charset="0"/>
                            <a:ea typeface="Dotum" panose="020B0600000101010101" pitchFamily="34" charset="-127"/>
                          </a:rPr>
                        </m:ctrlPr>
                      </m:dPr>
                      <m:e>
                        <m:r>
                          <m:rPr>
                            <m:sty m:val="p"/>
                          </m:rPr>
                          <a:rPr lang="en-US" sz="3600">
                            <a:effectLst/>
                            <a:latin typeface="Cambria Math" panose="02040503050406030204" pitchFamily="18" charset="0"/>
                            <a:ea typeface="Dotum" panose="020B0600000101010101" pitchFamily="34" charset="-127"/>
                          </a:rPr>
                          <m:t>x</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T</m:t>
                        </m:r>
                      </m:e>
                    </m:d>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c</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f</m:t>
                    </m:r>
                    <m:r>
                      <a:rPr lang="en-US" sz="3600">
                        <a:effectLst/>
                        <a:latin typeface="Cambria Math" panose="02040503050406030204" pitchFamily="18" charset="0"/>
                        <a:ea typeface="Dotum" panose="020B0600000101010101" pitchFamily="34" charset="-127"/>
                      </a:rPr>
                      <m:t>(</m:t>
                    </m:r>
                    <m:r>
                      <m:rPr>
                        <m:sty m:val="p"/>
                      </m:rPr>
                      <a:rPr lang="en-US" sz="3600">
                        <a:effectLst/>
                        <a:latin typeface="Cambria Math" panose="02040503050406030204" pitchFamily="18" charset="0"/>
                        <a:ea typeface="Dotum" panose="020B0600000101010101" pitchFamily="34" charset="-127"/>
                      </a:rPr>
                      <m:t>x</m:t>
                    </m:r>
                    <m:r>
                      <a:rPr lang="en-US" sz="3600">
                        <a:effectLst/>
                        <a:latin typeface="Cambria Math" panose="02040503050406030204" pitchFamily="18" charset="0"/>
                        <a:ea typeface="Dotum" panose="020B0600000101010101" pitchFamily="34" charset="-127"/>
                      </a:rPr>
                      <m:t>)</m:t>
                    </m:r>
                  </m:oMath>
                </a14:m>
                <a:r>
                  <a:rPr lang="en-US" sz="3600">
                    <a:effectLst/>
                    <a:latin typeface="Arial" panose="020B0604020202020204" pitchFamily="34" charset="0"/>
                    <a:ea typeface="Dotum" panose="020B0600000101010101" pitchFamily="34" charset="-127"/>
                    <a:cs typeface="Arial" panose="020B0604020202020204" pitchFamily="34" charset="0"/>
                  </a:rPr>
                  <a:t> (vì f(x) là hàm số hằng nên với mọi x thì giá trị của hàm số đều có giá trị bằng c).</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a:effectLst/>
                    <a:latin typeface="Arial" panose="020B0604020202020204" pitchFamily="34" charset="0"/>
                    <a:ea typeface="Dotum" panose="020B0600000101010101" pitchFamily="34" charset="-127"/>
                    <a:cs typeface="Arial" panose="020B0604020202020204" pitchFamily="34" charset="0"/>
                  </a:rPr>
                  <a:t>Vậy hàm số hằng f(x) = c (c là hằng số) là hàm số tuần hoàn với chu kì là một số dương bất kì.</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662735" y="4213646"/>
                <a:ext cx="16939465" cy="5806654"/>
              </a:xfrm>
              <a:prstGeom prst="rect">
                <a:avLst/>
              </a:prstGeom>
              <a:blipFill>
                <a:blip r:embed="rId5"/>
                <a:stretch>
                  <a:fillRect l="-1116" r="-1080" b="-2938"/>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16201945" y="4303792"/>
            <a:ext cx="1805734" cy="1814854"/>
          </a:xfrm>
          <a:prstGeom prst="rect">
            <a:avLst/>
          </a:prstGeom>
        </p:spPr>
      </p:pic>
    </p:spTree>
    <p:extLst>
      <p:ext uri="{BB962C8B-B14F-4D97-AF65-F5344CB8AC3E}">
        <p14:creationId xmlns:p14="http://schemas.microsoft.com/office/powerpoint/2010/main" val="273735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1" dur="500"/>
                                        <p:tgtEl>
                                          <p:spTgt spid="21">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21">
                                            <p:txEl>
                                              <p:pRg st="2" end="2"/>
                                            </p:txEl>
                                          </p:spTgt>
                                        </p:tgtEl>
                                        <p:attrNameLst>
                                          <p:attrName>style.visibility</p:attrName>
                                        </p:attrNameLst>
                                      </p:cBhvr>
                                      <p:to>
                                        <p:strVal val="visible"/>
                                      </p:to>
                                    </p:set>
                                    <p:animEffect transition="in" filter="wipe(down)">
                                      <p:cBhvr>
                                        <p:cTn id="29" dur="500"/>
                                        <p:tgtEl>
                                          <p:spTgt spid="21">
                                            <p:txEl>
                                              <p:pRg st="2" end="2"/>
                                            </p:txEl>
                                          </p:spTgt>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1">
                                            <p:txEl>
                                              <p:pRg st="3" end="3"/>
                                            </p:txEl>
                                          </p:spTgt>
                                        </p:tgtEl>
                                        <p:attrNameLst>
                                          <p:attrName>style.visibility</p:attrName>
                                        </p:attrNameLst>
                                      </p:cBhvr>
                                      <p:to>
                                        <p:strVal val="visible"/>
                                      </p:to>
                                    </p:set>
                                    <p:animEffect transition="in" filter="fade">
                                      <p:cBhvr>
                                        <p:cTn id="33" dur="500"/>
                                        <p:tgtEl>
                                          <p:spTgt spid="21">
                                            <p:txEl>
                                              <p:pRg st="3" end="3"/>
                                            </p:txEl>
                                          </p:spTgt>
                                        </p:tgtEl>
                                      </p:cBhvr>
                                    </p:animEffect>
                                  </p:childTnLst>
                                </p:cTn>
                              </p:par>
                            </p:childTnLst>
                          </p:cTn>
                        </p:par>
                        <p:par>
                          <p:cTn id="34" fill="hold">
                            <p:stCondLst>
                              <p:cond delay="2000"/>
                            </p:stCondLst>
                            <p:childTnLst>
                              <p:par>
                                <p:cTn id="35" presetID="14" presetClass="entr" presetSubtype="10" fill="hold" nodeType="afterEffect">
                                  <p:stCondLst>
                                    <p:cond delay="0"/>
                                  </p:stCondLst>
                                  <p:childTnLst>
                                    <p:set>
                                      <p:cBhvr>
                                        <p:cTn id="36" dur="1" fill="hold">
                                          <p:stCondLst>
                                            <p:cond delay="0"/>
                                          </p:stCondLst>
                                        </p:cTn>
                                        <p:tgtEl>
                                          <p:spTgt spid="21">
                                            <p:txEl>
                                              <p:pRg st="4" end="4"/>
                                            </p:txEl>
                                          </p:spTgt>
                                        </p:tgtEl>
                                        <p:attrNameLst>
                                          <p:attrName>style.visibility</p:attrName>
                                        </p:attrNameLst>
                                      </p:cBhvr>
                                      <p:to>
                                        <p:strVal val="visible"/>
                                      </p:to>
                                    </p:set>
                                    <p:animEffect transition="in" filter="randombar(horizontal)">
                                      <p:cBhvr>
                                        <p:cTn id="37"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6" name="Rectangle 25"/>
          <p:cNvSpPr/>
          <p:nvPr/>
        </p:nvSpPr>
        <p:spPr>
          <a:xfrm>
            <a:off x="7010400" y="1460837"/>
            <a:ext cx="411843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NHẬN XÉT</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2"/>
          <a:stretch>
            <a:fillRect/>
          </a:stretch>
        </p:blipFill>
        <p:spPr>
          <a:xfrm>
            <a:off x="15963713" y="571628"/>
            <a:ext cx="1245503" cy="1295400"/>
          </a:xfrm>
          <a:prstGeom prst="rect">
            <a:avLst/>
          </a:prstGeom>
        </p:spPr>
      </p:pic>
      <p:pic>
        <p:nvPicPr>
          <p:cNvPr id="33" name="Picture 32"/>
          <p:cNvPicPr>
            <a:picLocks noChangeAspect="1"/>
          </p:cNvPicPr>
          <p:nvPr/>
        </p:nvPicPr>
        <p:blipFill>
          <a:blip r:embed="rId3"/>
          <a:stretch>
            <a:fillRect/>
          </a:stretch>
        </p:blipFill>
        <p:spPr>
          <a:xfrm>
            <a:off x="16562349" y="1296807"/>
            <a:ext cx="987723" cy="1027293"/>
          </a:xfrm>
          <a:prstGeom prst="rect">
            <a:avLst/>
          </a:prstGeom>
        </p:spPr>
      </p:pic>
      <p:pic>
        <p:nvPicPr>
          <p:cNvPr id="34" name="Picture 33"/>
          <p:cNvPicPr>
            <a:picLocks noChangeAspect="1"/>
          </p:cNvPicPr>
          <p:nvPr/>
        </p:nvPicPr>
        <p:blipFill>
          <a:blip r:embed="rId4"/>
          <a:stretch>
            <a:fillRect/>
          </a:stretch>
        </p:blipFill>
        <p:spPr>
          <a:xfrm>
            <a:off x="15773400" y="8077172"/>
            <a:ext cx="1794107" cy="1790728"/>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143000" y="2501563"/>
                <a:ext cx="15849600" cy="6658233"/>
              </a:xfrm>
              <a:prstGeom prst="rect">
                <a:avLst/>
              </a:prstGeom>
            </p:spPr>
            <p:txBody>
              <a:bodyPr wrap="square">
                <a:spAutoFit/>
              </a:bodyPr>
              <a:lstStyle/>
              <a:p>
                <a:pPr algn="just">
                  <a:lnSpc>
                    <a:spcPct val="150000"/>
                  </a:lnSpc>
                </a:pPr>
                <a:r>
                  <a:rPr lang="en-US" sz="4000">
                    <a:latin typeface="Arial" panose="020B0604020202020204" pitchFamily="34" charset="0"/>
                    <a:ea typeface="Dotum" panose="020B0600000101010101" pitchFamily="34" charset="-127"/>
                    <a:cs typeface="Arial" panose="020B0604020202020204" pitchFamily="34" charset="0"/>
                  </a:rPr>
                  <a:t>a) Các hàm số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en-US"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a:rPr lang="nl-NL" sz="4000" i="1">
                            <a:effectLst/>
                            <a:latin typeface="Cambria Math" panose="02040503050406030204" pitchFamily="18" charset="0"/>
                            <a:ea typeface="Dotum" panose="020B0600000101010101" pitchFamily="34" charset="-127"/>
                          </a:rPr>
                          <m:t>𝑥</m:t>
                        </m:r>
                      </m:e>
                    </m:func>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en-US"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r>
                          <a:rPr lang="nl-NL" sz="4000" i="1">
                            <a:effectLst/>
                            <a:latin typeface="Cambria Math" panose="02040503050406030204" pitchFamily="18" charset="0"/>
                            <a:ea typeface="Dotum" panose="020B0600000101010101" pitchFamily="34" charset="-127"/>
                          </a:rPr>
                          <m:t>𝑥</m:t>
                        </m:r>
                      </m:e>
                    </m:func>
                  </m:oMath>
                </a14:m>
                <a:r>
                  <a:rPr lang="en-US" sz="4000">
                    <a:effectLst/>
                    <a:latin typeface="Arial" panose="020B0604020202020204" pitchFamily="34" charset="0"/>
                    <a:ea typeface="Dotum" panose="020B0600000101010101" pitchFamily="34" charset="-127"/>
                    <a:cs typeface="Arial" panose="020B0604020202020204" pitchFamily="34" charset="0"/>
                  </a:rPr>
                  <a:t> tuần hoàn với chu kì </a:t>
                </a:r>
                <a14:m>
                  <m:oMath xmlns:m="http://schemas.openxmlformats.org/officeDocument/2006/math">
                    <m:r>
                      <a:rPr lang="en-US" sz="4000" i="1">
                        <a:effectLst/>
                        <a:latin typeface="Cambria Math" panose="02040503050406030204" pitchFamily="18" charset="0"/>
                        <a:ea typeface="Dotum" panose="020B0600000101010101" pitchFamily="34" charset="-127"/>
                      </a:rPr>
                      <m:t>2</m:t>
                    </m:r>
                    <m:r>
                      <a:rPr lang="nl-NL" sz="4000" i="1">
                        <a:effectLst/>
                        <a:latin typeface="Cambria Math" panose="02040503050406030204" pitchFamily="18" charset="0"/>
                        <a:ea typeface="Dotum" panose="020B0600000101010101" pitchFamily="34" charset="-127"/>
                      </a:rPr>
                      <m:t>𝜋</m:t>
                    </m:r>
                  </m:oMath>
                </a14:m>
                <a:r>
                  <a:rPr lang="en-US" sz="4000">
                    <a:effectLst/>
                    <a:latin typeface="Arial" panose="020B0604020202020204" pitchFamily="34" charset="0"/>
                    <a:ea typeface="Dotum" panose="020B0600000101010101" pitchFamily="34" charset="-127"/>
                    <a:cs typeface="Arial" panose="020B0604020202020204" pitchFamily="34" charset="0"/>
                  </a:rPr>
                  <a:t>. Các hàm số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en-US"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tan</m:t>
                        </m:r>
                      </m:fName>
                      <m:e>
                        <m:r>
                          <a:rPr lang="nl-NL" sz="4000" i="1">
                            <a:effectLst/>
                            <a:latin typeface="Cambria Math" panose="02040503050406030204" pitchFamily="18" charset="0"/>
                            <a:ea typeface="Dotum" panose="020B0600000101010101" pitchFamily="34" charset="-127"/>
                          </a:rPr>
                          <m:t>𝑥</m:t>
                        </m:r>
                      </m:e>
                    </m:func>
                    <m:r>
                      <a:rPr lang="nl-NL" sz="4000" i="1">
                        <a:effectLst/>
                        <a:latin typeface="Cambria Math" panose="02040503050406030204" pitchFamily="18" charset="0"/>
                        <a:ea typeface="Dotum" panose="020B0600000101010101" pitchFamily="34" charset="-127"/>
                      </a:rPr>
                      <m:t> </m:t>
                    </m:r>
                  </m:oMath>
                </a14:m>
                <a:r>
                  <a:rPr lang="en-US" sz="4000">
                    <a:effectLst/>
                    <a:latin typeface="Arial" panose="020B0604020202020204" pitchFamily="34" charset="0"/>
                    <a:ea typeface="Dotum" panose="020B0600000101010101" pitchFamily="34" charset="-127"/>
                    <a:cs typeface="Arial" panose="020B0604020202020204" pitchFamily="34" charset="0"/>
                  </a:rPr>
                  <a:t>và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en-US"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r>
                          <a:rPr lang="nl-NL" sz="4000" i="1">
                            <a:effectLst/>
                            <a:latin typeface="Cambria Math" panose="02040503050406030204" pitchFamily="18" charset="0"/>
                            <a:ea typeface="Dotum" panose="020B0600000101010101" pitchFamily="34" charset="-127"/>
                          </a:rPr>
                          <m:t>𝑥</m:t>
                        </m:r>
                      </m:e>
                    </m:func>
                  </m:oMath>
                </a14:m>
                <a:r>
                  <a:rPr lang="en-US" sz="4000">
                    <a:effectLst/>
                    <a:latin typeface="Arial" panose="020B0604020202020204" pitchFamily="34" charset="0"/>
                    <a:ea typeface="Dotum" panose="020B0600000101010101" pitchFamily="34" charset="-127"/>
                    <a:cs typeface="Arial" panose="020B0604020202020204" pitchFamily="34" charset="0"/>
                  </a:rPr>
                  <a:t> tuần hoàn với chu kì </a:t>
                </a:r>
                <a14:m>
                  <m:oMath xmlns:m="http://schemas.openxmlformats.org/officeDocument/2006/math">
                    <m:r>
                      <a:rPr lang="nl-NL" sz="4000" i="1">
                        <a:effectLst/>
                        <a:latin typeface="Cambria Math" panose="02040503050406030204" pitchFamily="18" charset="0"/>
                        <a:ea typeface="Dotum" panose="020B0600000101010101" pitchFamily="34" charset="-127"/>
                      </a:rPr>
                      <m:t>𝜋</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Dotum" panose="020B0600000101010101" pitchFamily="34" charset="-127"/>
                    <a:cs typeface="Arial" panose="020B0604020202020204" pitchFamily="34" charset="0"/>
                  </a:rPr>
                  <a:t>b) Để vẽ đồ thị của một hàm số tuần hoàn với chu kì T, ta chỉ cần vẽ đồ thị của hàm số này trên đoạn [a; a + T ], sau đó dịch chuyển song song với trục hoành phần đồ thị đã vẽ sang phải và sang trái các đoạn có độ dài lần lượt là T, 2T, 3T, ... ta được toàn bộ đồ thị của hàm số.</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43000" y="2501563"/>
                <a:ext cx="15849600" cy="6658233"/>
              </a:xfrm>
              <a:prstGeom prst="rect">
                <a:avLst/>
              </a:prstGeom>
              <a:blipFill>
                <a:blip r:embed="rId5"/>
                <a:stretch>
                  <a:fillRect l="-1385" r="-1346"/>
                </a:stretch>
              </a:blipFill>
            </p:spPr>
            <p:txBody>
              <a:bodyPr/>
              <a:lstStyle/>
              <a:p>
                <a:r>
                  <a:rPr lang="en-US">
                    <a:noFill/>
                  </a:rPr>
                  <a:t> </a:t>
                </a:r>
              </a:p>
            </p:txBody>
          </p:sp>
        </mc:Fallback>
      </mc:AlternateContent>
    </p:spTree>
    <p:extLst>
      <p:ext uri="{BB962C8B-B14F-4D97-AF65-F5344CB8AC3E}">
        <p14:creationId xmlns:p14="http://schemas.microsoft.com/office/powerpoint/2010/main" val="359707296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69" name="Picture 68"/>
          <p:cNvPicPr>
            <a:picLocks noChangeAspect="1"/>
          </p:cNvPicPr>
          <p:nvPr/>
        </p:nvPicPr>
        <p:blipFill>
          <a:blip r:embed="rId2"/>
          <a:stretch>
            <a:fillRect/>
          </a:stretch>
        </p:blipFill>
        <p:spPr>
          <a:xfrm>
            <a:off x="152400" y="-15620"/>
            <a:ext cx="17222693" cy="9949534"/>
          </a:xfrm>
          <a:prstGeom prst="rect">
            <a:avLst/>
          </a:prstGeom>
        </p:spPr>
      </p:pic>
      <p:sp>
        <p:nvSpPr>
          <p:cNvPr id="70" name="Google Shape;132;p3"/>
          <p:cNvSpPr/>
          <p:nvPr/>
        </p:nvSpPr>
        <p:spPr>
          <a:xfrm>
            <a:off x="1123161" y="2171700"/>
            <a:ext cx="15700997" cy="3416279"/>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7200" b="1" kern="0">
                <a:ea typeface="Calibri" panose="020F0502020204030204" pitchFamily="34" charset="0"/>
                <a:cs typeface="Times New Roman" panose="02020603050405020304" pitchFamily="18" charset="0"/>
              </a:rPr>
              <a:t>CHƯƠNG I. HÀM SỐ LƯỢNG GIÁC VÀ PHƯƠNG TRÌNH LƯỢNG GIÁC</a:t>
            </a:r>
            <a:endParaRPr lang="en-US" sz="72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1" name="Google Shape;133;p3"/>
          <p:cNvSpPr/>
          <p:nvPr/>
        </p:nvSpPr>
        <p:spPr>
          <a:xfrm>
            <a:off x="1987465" y="5862124"/>
            <a:ext cx="13972387" cy="1779934"/>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vi-VN" sz="7200" b="1">
                <a:solidFill>
                  <a:srgbClr val="FF0000"/>
                </a:solidFill>
                <a:ea typeface="Times New Roman" panose="02020603050405020304" pitchFamily="18" charset="0"/>
                <a:cs typeface="Times New Roman" panose="02020603050405020304" pitchFamily="18" charset="0"/>
              </a:rPr>
              <a:t>BÀI 3: HÀM SỐ LƯỢNG GIÁC </a:t>
            </a:r>
            <a:endParaRPr lang="en-US" sz="72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09600" y="571500"/>
            <a:ext cx="17145000" cy="92202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Rectangle 43"/>
          <p:cNvSpPr/>
          <p:nvPr/>
        </p:nvSpPr>
        <p:spPr>
          <a:xfrm>
            <a:off x="1626018" y="1262271"/>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lang="nl-NL" sz="4200" b="1">
                <a:solidFill>
                  <a:srgbClr val="C00000"/>
                </a:solidFill>
                <a:latin typeface="Arial" panose="020B0604020202020204" pitchFamily="34" charset="0"/>
                <a:ea typeface="Times New Roman" panose="02020603050405020304" pitchFamily="18" charset="0"/>
                <a:cs typeface="Arial" panose="020B0604020202020204" pitchFamily="34" charset="0"/>
              </a:rPr>
              <a:t>3</a:t>
            </a: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(SGK – tr25)</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1" name="Oval Callout 50"/>
          <p:cNvSpPr/>
          <p:nvPr/>
        </p:nvSpPr>
        <p:spPr>
          <a:xfrm>
            <a:off x="8306133" y="28334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2" name="Rectangle 51"/>
              <p:cNvSpPr/>
              <p:nvPr/>
            </p:nvSpPr>
            <p:spPr>
              <a:xfrm>
                <a:off x="2732256" y="4059741"/>
                <a:ext cx="12899685" cy="4170372"/>
              </a:xfrm>
              <a:prstGeom prst="rect">
                <a:avLst/>
              </a:prstGeom>
            </p:spPr>
            <p:txBody>
              <a:bodyPr wrap="non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Hàm</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tập</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xác</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R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mọi</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thực</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x, ta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𝑇</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𝜖</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𝑅</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𝑇</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𝜖</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𝑅</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m:oMathPara>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mbria Math" panose="02040503050406030204" pitchFamily="18" charset="0"/>
                </a:endParaRPr>
              </a:p>
              <a:p>
                <a:pPr>
                  <a:lnSpc>
                    <a:spcPct val="150000"/>
                  </a:lnSpc>
                  <a:spcBef>
                    <a:spcPts val="600"/>
                  </a:spcBef>
                  <a:spcAft>
                    <a:spcPts val="600"/>
                  </a:spcAft>
                  <a:defRPr/>
                </a:pP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𝑠𝑖𝑛</m:t>
                    </m:r>
                    <m:r>
                      <a:rPr lang="en-US" sz="4000" i="1">
                        <a:solidFill>
                          <a:prstClr val="black"/>
                        </a:solidFill>
                        <a:latin typeface="Cambria Math" panose="02040503050406030204" pitchFamily="18" charset="0"/>
                        <a:cs typeface="Arial" panose="020B0604020202020204" pitchFamily="34" charset="0"/>
                      </a:rPr>
                      <m:t>2</m:t>
                    </m:r>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𝑇</m:t>
                        </m:r>
                      </m:e>
                    </m:d>
                    <m:r>
                      <a:rPr lang="en-US" sz="4000" b="0" i="1" smtClean="0">
                        <a:solidFill>
                          <a:prstClr val="black"/>
                        </a:solidFill>
                        <a:latin typeface="Cambria Math" panose="02040503050406030204" pitchFamily="18" charset="0"/>
                        <a:ea typeface="Cambria Math" panose="02040503050406030204" pitchFamily="18" charset="0"/>
                      </a:rPr>
                      <m:t>=</m:t>
                    </m:r>
                    <m:r>
                      <a:rPr lang="en-US" sz="4000" i="1">
                        <a:solidFill>
                          <a:prstClr val="black"/>
                        </a:solidFill>
                        <a:latin typeface="Cambria Math" panose="02040503050406030204" pitchFamily="18" charset="0"/>
                        <a:cs typeface="Arial" panose="020B0604020202020204" pitchFamily="34" charset="0"/>
                      </a:rPr>
                      <m:t>𝑠𝑖𝑛</m:t>
                    </m:r>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+2</m:t>
                        </m:r>
                        <m:r>
                          <a:rPr lang="en-US" sz="4000" b="0" i="1" smtClean="0">
                            <a:solidFill>
                              <a:prstClr val="black"/>
                            </a:solidFill>
                            <a:latin typeface="Cambria Math" panose="02040503050406030204" pitchFamily="18" charset="0"/>
                            <a:cs typeface="Arial" panose="020B0604020202020204" pitchFamily="34" charset="0"/>
                          </a:rPr>
                          <m:t>𝑇</m:t>
                        </m:r>
                      </m:e>
                    </m:d>
                    <m:r>
                      <a:rPr lang="en-US" sz="4000" i="1">
                        <a:solidFill>
                          <a:prstClr val="black"/>
                        </a:solidFill>
                        <a:latin typeface="Cambria Math" panose="02040503050406030204" pitchFamily="18" charset="0"/>
                        <a:ea typeface="Cambria Math" panose="02040503050406030204" pitchFamily="18" charset="0"/>
                      </a:rPr>
                      <m:t>=</m:t>
                    </m:r>
                    <m:r>
                      <a:rPr lang="en-US" sz="4000" b="0" i="1" smtClean="0">
                        <a:solidFill>
                          <a:prstClr val="black"/>
                        </a:solidFill>
                        <a:latin typeface="Cambria Math" panose="02040503050406030204" pitchFamily="18" charset="0"/>
                        <a:ea typeface="Cambria Math" panose="02040503050406030204" pitchFamily="18" charset="0"/>
                      </a:rPr>
                      <m:t>𝑠𝑖𝑛</m:t>
                    </m:r>
                    <m:r>
                      <a:rPr lang="en-US" sz="4000" b="0" i="1" smtClean="0">
                        <a:solidFill>
                          <a:prstClr val="black"/>
                        </a:solidFill>
                        <a:latin typeface="Cambria Math" panose="02040503050406030204" pitchFamily="18" charset="0"/>
                        <a:ea typeface="Cambria Math" panose="02040503050406030204" pitchFamily="18" charset="0"/>
                      </a:rPr>
                      <m:t>2</m:t>
                    </m:r>
                    <m:r>
                      <a:rPr lang="en-US" sz="4000" b="0" i="1" smtClean="0">
                        <a:solidFill>
                          <a:prstClr val="black"/>
                        </a:solidFill>
                        <a:latin typeface="Cambria Math" panose="02040503050406030204" pitchFamily="18" charset="0"/>
                        <a:ea typeface="Cambria Math" panose="02040503050406030204" pitchFamily="18" charset="0"/>
                      </a:rPr>
                      <m:t>𝑥</m:t>
                    </m:r>
                  </m:oMath>
                </a14:m>
                <a:r>
                  <a:rPr lang="en-US" sz="4000" dirty="0">
                    <a:solidFill>
                      <a:prstClr val="black"/>
                    </a:solidFill>
                    <a:latin typeface="Arial" panose="020B0604020202020204" pitchFamily="34" charset="0"/>
                    <a:cs typeface="Arial" panose="020B0604020202020204" pitchFamily="34" charset="0"/>
                  </a:rPr>
                  <a:t>, ta </a:t>
                </a:r>
                <a:r>
                  <a:rPr lang="en-US" sz="4000" dirty="0" err="1">
                    <a:solidFill>
                      <a:prstClr val="black"/>
                    </a:solidFill>
                    <a:latin typeface="Arial" panose="020B0604020202020204" pitchFamily="34" charset="0"/>
                    <a:cs typeface="Arial" panose="020B0604020202020204" pitchFamily="34" charset="0"/>
                  </a:rPr>
                  <a:t>chọn</a:t>
                </a:r>
                <a:r>
                  <a:rPr lang="en-US" sz="4000" dirty="0">
                    <a:solidFill>
                      <a:prstClr val="black"/>
                    </a:solidFill>
                    <a:latin typeface="Arial" panose="020B0604020202020204" pitchFamily="34" charset="0"/>
                    <a:cs typeface="Arial" panose="020B0604020202020204" pitchFamily="34" charset="0"/>
                  </a:rPr>
                  <a:t> </a:t>
                </a:r>
              </a:p>
              <a:p>
                <a:pPr lvl="0">
                  <a:lnSpc>
                    <a:spcPct val="150000"/>
                  </a:lnSpc>
                  <a:spcBef>
                    <a:spcPts val="600"/>
                  </a:spcBef>
                  <a:spcAft>
                    <a:spcPts val="600"/>
                  </a:spcAf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𝑠𝑖𝑛</m:t>
                    </m:r>
                    <m:r>
                      <a:rPr lang="en-US" sz="4000" i="1">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𝑥</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hàm</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tuần</a:t>
                </a:r>
                <a:r>
                  <a:rPr kumimoji="0" lang="en-US"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hoàn</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52" name="Rectangle 51"/>
              <p:cNvSpPr>
                <a:spLocks noRot="1" noChangeAspect="1" noMove="1" noResize="1" noEditPoints="1" noAdjustHandles="1" noChangeArrowheads="1" noChangeShapeType="1" noTextEdit="1"/>
              </p:cNvSpPr>
              <p:nvPr/>
            </p:nvSpPr>
            <p:spPr>
              <a:xfrm>
                <a:off x="2732256" y="4059741"/>
                <a:ext cx="12899685" cy="4170372"/>
              </a:xfrm>
              <a:prstGeom prst="rect">
                <a:avLst/>
              </a:prstGeom>
              <a:blipFill>
                <a:blip r:embed="rId9"/>
                <a:stretch>
                  <a:fillRect l="-1654" r="-709" b="-2632"/>
                </a:stretch>
              </a:blipFill>
            </p:spPr>
            <p:txBody>
              <a:bodyPr/>
              <a:lstStyle/>
              <a:p>
                <a:r>
                  <a:rPr lang="en-US">
                    <a:noFill/>
                  </a:rPr>
                  <a:t> </a:t>
                </a:r>
              </a:p>
            </p:txBody>
          </p:sp>
        </mc:Fallback>
      </mc:AlternateContent>
      <p:pic>
        <p:nvPicPr>
          <p:cNvPr id="61" name="Picture 60"/>
          <p:cNvPicPr>
            <a:picLocks noChangeAspect="1"/>
          </p:cNvPicPr>
          <p:nvPr/>
        </p:nvPicPr>
        <p:blipFill>
          <a:blip r:embed="rId10"/>
          <a:stretch>
            <a:fillRect/>
          </a:stretch>
        </p:blipFill>
        <p:spPr>
          <a:xfrm>
            <a:off x="838200" y="8039100"/>
            <a:ext cx="1561187" cy="1524000"/>
          </a:xfrm>
          <a:prstGeom prst="rect">
            <a:avLst/>
          </a:prstGeom>
        </p:spPr>
      </p:pic>
      <mc:AlternateContent xmlns:mc="http://schemas.openxmlformats.org/markup-compatibility/2006" xmlns:a14="http://schemas.microsoft.com/office/drawing/2010/main">
        <mc:Choice Requires="a14">
          <p:sp>
            <p:nvSpPr>
              <p:cNvPr id="43" name="TextBox 42"/>
              <p:cNvSpPr txBox="1"/>
              <p:nvPr/>
            </p:nvSpPr>
            <p:spPr>
              <a:xfrm>
                <a:off x="7033100" y="1500345"/>
                <a:ext cx="99091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tính tuần hoàn của hàm số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𝑠𝑖𝑛</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7033100" y="1500345"/>
                <a:ext cx="9909104" cy="707886"/>
              </a:xfrm>
              <a:prstGeom prst="rect">
                <a:avLst/>
              </a:prstGeom>
              <a:blipFill>
                <a:blip r:embed="rId11"/>
                <a:stretch>
                  <a:fillRect l="-2215" t="-15517" b="-36207"/>
                </a:stretch>
              </a:blipFill>
            </p:spPr>
            <p:txBody>
              <a:bodyPr/>
              <a:lstStyle/>
              <a:p>
                <a:r>
                  <a:rPr lang="en-US">
                    <a:noFill/>
                  </a:rPr>
                  <a:t> </a:t>
                </a:r>
              </a:p>
            </p:txBody>
          </p:sp>
        </mc:Fallback>
      </mc:AlternateContent>
      <p:pic>
        <p:nvPicPr>
          <p:cNvPr id="10" name="Picture 9"/>
          <p:cNvPicPr>
            <a:picLocks noChangeAspect="1"/>
          </p:cNvPicPr>
          <p:nvPr/>
        </p:nvPicPr>
        <p:blipFill>
          <a:blip r:embed="rId12"/>
          <a:stretch>
            <a:fillRect/>
          </a:stretch>
        </p:blipFill>
        <p:spPr>
          <a:xfrm>
            <a:off x="15240000" y="6967886"/>
            <a:ext cx="2060726" cy="2488355"/>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680704839"/>
              </p:ext>
            </p:extLst>
          </p:nvPr>
        </p:nvGraphicFramePr>
        <p:xfrm>
          <a:off x="13003777" y="6280679"/>
          <a:ext cx="1638073" cy="739775"/>
        </p:xfrm>
        <a:graphic>
          <a:graphicData uri="http://schemas.openxmlformats.org/presentationml/2006/ole">
            <mc:AlternateContent xmlns:mc="http://schemas.openxmlformats.org/markup-compatibility/2006">
              <mc:Choice xmlns:v="urn:schemas-microsoft-com:vml" Requires="v">
                <p:oleObj name="Equation" r:id="rId13" imgW="393480" imgH="177480" progId="Equation.DSMT4">
                  <p:embed/>
                </p:oleObj>
              </mc:Choice>
              <mc:Fallback>
                <p:oleObj name="Equation" r:id="rId13" imgW="393480" imgH="177480" progId="Equation.DSMT4">
                  <p:embed/>
                  <p:pic>
                    <p:nvPicPr>
                      <p:cNvPr id="2" name="Object 1"/>
                      <p:cNvPicPr/>
                      <p:nvPr/>
                    </p:nvPicPr>
                    <p:blipFill>
                      <a:blip r:embed="rId14"/>
                      <a:stretch>
                        <a:fillRect/>
                      </a:stretch>
                    </p:blipFill>
                    <p:spPr>
                      <a:xfrm>
                        <a:off x="13003777" y="6280679"/>
                        <a:ext cx="1638073" cy="739775"/>
                      </a:xfrm>
                      <a:prstGeom prst="rect">
                        <a:avLst/>
                      </a:prstGeom>
                    </p:spPr>
                  </p:pic>
                </p:oleObj>
              </mc:Fallback>
            </mc:AlternateContent>
          </a:graphicData>
        </a:graphic>
      </p:graphicFrame>
    </p:spTree>
    <p:extLst>
      <p:ext uri="{BB962C8B-B14F-4D97-AF65-F5344CB8AC3E}">
        <p14:creationId xmlns:p14="http://schemas.microsoft.com/office/powerpoint/2010/main" val="385768172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randombar(horizontal)">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animBg="1"/>
      <p:bldP spid="52" grpId="0"/>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6" name="Rectangle 25"/>
          <p:cNvSpPr/>
          <p:nvPr/>
        </p:nvSpPr>
        <p:spPr>
          <a:xfrm>
            <a:off x="7885652" y="1866900"/>
            <a:ext cx="257955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Ý</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2279328" y="3054720"/>
                <a:ext cx="13792200" cy="5365380"/>
              </a:xfrm>
              <a:prstGeom prst="rect">
                <a:avLst/>
              </a:prstGeom>
            </p:spPr>
            <p:txBody>
              <a:bodyPr wrap="square">
                <a:spAutoFit/>
              </a:bodyPr>
              <a:lstStyle/>
              <a:p>
                <a:pPr algn="just">
                  <a:lnSpc>
                    <a:spcPct val="150000"/>
                  </a:lnSpc>
                  <a:spcAft>
                    <a:spcPts val="800"/>
                  </a:spcAft>
                </a:pPr>
                <a:r>
                  <a:rPr lang="en-US" sz="4500">
                    <a:latin typeface="Arial" panose="020B0604020202020204" pitchFamily="34" charset="0"/>
                    <a:ea typeface="Dotum" panose="020B0600000101010101" pitchFamily="34" charset="-127"/>
                    <a:cs typeface="Arial" panose="020B0604020202020204" pitchFamily="34" charset="0"/>
                  </a:rPr>
                  <a:t>Tổng quát, người ta chứng minh được các hàm số </a:t>
                </a:r>
                <a14:m>
                  <m:oMath xmlns:m="http://schemas.openxmlformats.org/officeDocument/2006/math">
                    <m:r>
                      <m:rPr>
                        <m:sty m:val="p"/>
                      </m:rPr>
                      <a:rPr lang="en-US" sz="4500">
                        <a:effectLst/>
                        <a:latin typeface="Cambria Math" panose="02040503050406030204" pitchFamily="18" charset="0"/>
                        <a:ea typeface="Dotum" panose="020B0600000101010101" pitchFamily="34" charset="-127"/>
                      </a:rPr>
                      <m:t>y</m:t>
                    </m:r>
                    <m:r>
                      <a:rPr lang="en-US" sz="4500">
                        <a:effectLst/>
                        <a:latin typeface="Cambria Math" panose="02040503050406030204" pitchFamily="18" charset="0"/>
                        <a:ea typeface="Dotum" panose="020B0600000101010101" pitchFamily="34" charset="-127"/>
                      </a:rPr>
                      <m:t>=</m:t>
                    </m:r>
                    <m:r>
                      <m:rPr>
                        <m:sty m:val="p"/>
                      </m:rPr>
                      <a:rPr lang="en-US" sz="4500">
                        <a:effectLst/>
                        <a:latin typeface="Cambria Math" panose="02040503050406030204" pitchFamily="18" charset="0"/>
                        <a:ea typeface="Dotum" panose="020B0600000101010101" pitchFamily="34" charset="-127"/>
                      </a:rPr>
                      <m:t>A</m:t>
                    </m:r>
                    <m:r>
                      <a:rPr lang="en-US" sz="4500">
                        <a:effectLst/>
                        <a:latin typeface="Cambria Math" panose="02040503050406030204" pitchFamily="18" charset="0"/>
                        <a:ea typeface="Dotum" panose="020B0600000101010101" pitchFamily="34" charset="-127"/>
                      </a:rPr>
                      <m:t>.</m:t>
                    </m:r>
                    <m:func>
                      <m:funcPr>
                        <m:ctrlPr>
                          <a:rPr lang="en-US" sz="4500" i="1">
                            <a:effectLst/>
                            <a:latin typeface="Cambria Math" panose="02040503050406030204" pitchFamily="18" charset="0"/>
                            <a:ea typeface="Dotum" panose="020B0600000101010101" pitchFamily="34" charset="-127"/>
                          </a:rPr>
                        </m:ctrlPr>
                      </m:funcPr>
                      <m:fName>
                        <m:r>
                          <m:rPr>
                            <m:sty m:val="p"/>
                          </m:rPr>
                          <a:rPr lang="en-US" sz="4500">
                            <a:effectLst/>
                            <a:latin typeface="Cambria Math" panose="02040503050406030204" pitchFamily="18" charset="0"/>
                            <a:ea typeface="Dotum" panose="020B0600000101010101" pitchFamily="34" charset="-127"/>
                          </a:rPr>
                          <m:t>sin</m:t>
                        </m:r>
                      </m:fName>
                      <m:e>
                        <m:r>
                          <m:rPr>
                            <m:sty m:val="p"/>
                          </m:rPr>
                          <a:rPr lang="en-US" sz="4500">
                            <a:effectLst/>
                            <a:latin typeface="Cambria Math" panose="02040503050406030204" pitchFamily="18" charset="0"/>
                            <a:ea typeface="Dotum" panose="020B0600000101010101" pitchFamily="34" charset="-127"/>
                          </a:rPr>
                          <m:t>ωx</m:t>
                        </m:r>
                      </m:e>
                    </m:func>
                  </m:oMath>
                </a14:m>
                <a:r>
                  <a:rPr lang="en-US" sz="45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4500">
                        <a:effectLst/>
                        <a:latin typeface="Cambria Math" panose="02040503050406030204" pitchFamily="18" charset="0"/>
                        <a:ea typeface="Dotum" panose="020B0600000101010101" pitchFamily="34" charset="-127"/>
                      </a:rPr>
                      <m:t>y</m:t>
                    </m:r>
                    <m:r>
                      <a:rPr lang="en-US" sz="4500">
                        <a:effectLst/>
                        <a:latin typeface="Cambria Math" panose="02040503050406030204" pitchFamily="18" charset="0"/>
                        <a:ea typeface="Dotum" panose="020B0600000101010101" pitchFamily="34" charset="-127"/>
                      </a:rPr>
                      <m:t>=</m:t>
                    </m:r>
                    <m:r>
                      <m:rPr>
                        <m:sty m:val="p"/>
                      </m:rPr>
                      <a:rPr lang="en-US" sz="4500">
                        <a:effectLst/>
                        <a:latin typeface="Cambria Math" panose="02040503050406030204" pitchFamily="18" charset="0"/>
                        <a:ea typeface="Dotum" panose="020B0600000101010101" pitchFamily="34" charset="-127"/>
                      </a:rPr>
                      <m:t>A</m:t>
                    </m:r>
                    <m:r>
                      <a:rPr lang="en-US" sz="4500">
                        <a:effectLst/>
                        <a:latin typeface="Cambria Math" panose="02040503050406030204" pitchFamily="18" charset="0"/>
                        <a:ea typeface="Dotum" panose="020B0600000101010101" pitchFamily="34" charset="-127"/>
                      </a:rPr>
                      <m:t>.</m:t>
                    </m:r>
                    <m:func>
                      <m:funcPr>
                        <m:ctrlPr>
                          <a:rPr lang="en-US" sz="4500" i="1">
                            <a:effectLst/>
                            <a:latin typeface="Cambria Math" panose="02040503050406030204" pitchFamily="18" charset="0"/>
                            <a:ea typeface="Dotum" panose="020B0600000101010101" pitchFamily="34" charset="-127"/>
                          </a:rPr>
                        </m:ctrlPr>
                      </m:funcPr>
                      <m:fName>
                        <m:r>
                          <m:rPr>
                            <m:sty m:val="p"/>
                          </m:rPr>
                          <a:rPr lang="en-US" sz="4500">
                            <a:effectLst/>
                            <a:latin typeface="Cambria Math" panose="02040503050406030204" pitchFamily="18" charset="0"/>
                            <a:ea typeface="Dotum" panose="020B0600000101010101" pitchFamily="34" charset="-127"/>
                          </a:rPr>
                          <m:t>cos</m:t>
                        </m:r>
                      </m:fName>
                      <m:e>
                        <m:r>
                          <m:rPr>
                            <m:sty m:val="p"/>
                          </m:rPr>
                          <a:rPr lang="en-US" sz="4500">
                            <a:effectLst/>
                            <a:latin typeface="Cambria Math" panose="02040503050406030204" pitchFamily="18" charset="0"/>
                            <a:ea typeface="Dotum" panose="020B0600000101010101" pitchFamily="34" charset="-127"/>
                          </a:rPr>
                          <m:t>ωx</m:t>
                        </m:r>
                      </m:e>
                    </m:func>
                  </m:oMath>
                </a14:m>
                <a:r>
                  <a:rPr lang="en-US" sz="45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500">
                        <a:effectLst/>
                        <a:latin typeface="Cambria Math" panose="02040503050406030204" pitchFamily="18" charset="0"/>
                        <a:ea typeface="Dotum" panose="020B0600000101010101" pitchFamily="34" charset="-127"/>
                      </a:rPr>
                      <m:t>(</m:t>
                    </m:r>
                    <m:r>
                      <m:rPr>
                        <m:sty m:val="p"/>
                      </m:rPr>
                      <a:rPr lang="en-US" sz="4500">
                        <a:effectLst/>
                        <a:latin typeface="Cambria Math" panose="02040503050406030204" pitchFamily="18" charset="0"/>
                        <a:ea typeface="Dotum" panose="020B0600000101010101" pitchFamily="34" charset="-127"/>
                      </a:rPr>
                      <m:t>ω</m:t>
                    </m:r>
                    <m:r>
                      <a:rPr lang="en-US" sz="4500">
                        <a:effectLst/>
                        <a:latin typeface="Cambria Math" panose="02040503050406030204" pitchFamily="18" charset="0"/>
                        <a:ea typeface="Dotum" panose="020B0600000101010101" pitchFamily="34" charset="-127"/>
                      </a:rPr>
                      <m:t>&gt;0)</m:t>
                    </m:r>
                  </m:oMath>
                </a14:m>
                <a:r>
                  <a:rPr lang="en-US" sz="4500">
                    <a:effectLst/>
                    <a:latin typeface="Arial" panose="020B0604020202020204" pitchFamily="34" charset="0"/>
                    <a:ea typeface="Dotum" panose="020B0600000101010101" pitchFamily="34" charset="-127"/>
                    <a:cs typeface="Arial" panose="020B0604020202020204" pitchFamily="34" charset="0"/>
                  </a:rPr>
                  <a:t> là những hàm số tuần hoàn với chu kì: </a:t>
                </a:r>
                <a:endParaRPr lang="en-US" sz="45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500">
                          <a:effectLst/>
                          <a:latin typeface="Cambria Math" panose="02040503050406030204" pitchFamily="18" charset="0"/>
                          <a:ea typeface="Dotum" panose="020B0600000101010101" pitchFamily="34" charset="-127"/>
                        </a:rPr>
                        <m:t>T</m:t>
                      </m:r>
                      <m:r>
                        <a:rPr lang="en-US" sz="4500">
                          <a:effectLst/>
                          <a:latin typeface="Cambria Math" panose="02040503050406030204" pitchFamily="18" charset="0"/>
                          <a:ea typeface="Dotum" panose="020B0600000101010101" pitchFamily="34" charset="-127"/>
                        </a:rPr>
                        <m:t>=</m:t>
                      </m:r>
                      <m:f>
                        <m:fPr>
                          <m:ctrlPr>
                            <a:rPr lang="en-US" sz="4500" i="1">
                              <a:effectLst/>
                              <a:latin typeface="Cambria Math" panose="02040503050406030204" pitchFamily="18" charset="0"/>
                              <a:ea typeface="Dotum" panose="020B0600000101010101" pitchFamily="34" charset="-127"/>
                            </a:rPr>
                          </m:ctrlPr>
                        </m:fPr>
                        <m:num>
                          <m:r>
                            <a:rPr lang="en-US" sz="4500">
                              <a:effectLst/>
                              <a:latin typeface="Cambria Math" panose="02040503050406030204" pitchFamily="18" charset="0"/>
                              <a:ea typeface="Dotum" panose="020B0600000101010101" pitchFamily="34" charset="-127"/>
                            </a:rPr>
                            <m:t>2</m:t>
                          </m:r>
                          <m:r>
                            <m:rPr>
                              <m:sty m:val="p"/>
                            </m:rPr>
                            <a:rPr lang="en-US" sz="4500">
                              <a:effectLst/>
                              <a:latin typeface="Cambria Math" panose="02040503050406030204" pitchFamily="18" charset="0"/>
                              <a:ea typeface="Dotum" panose="020B0600000101010101" pitchFamily="34" charset="-127"/>
                            </a:rPr>
                            <m:t>π</m:t>
                          </m:r>
                        </m:num>
                        <m:den>
                          <m:r>
                            <m:rPr>
                              <m:sty m:val="p"/>
                            </m:rPr>
                            <a:rPr lang="en-US" sz="4500">
                              <a:effectLst/>
                              <a:latin typeface="Cambria Math" panose="02040503050406030204" pitchFamily="18" charset="0"/>
                              <a:ea typeface="Dotum" panose="020B0600000101010101" pitchFamily="34" charset="-127"/>
                            </a:rPr>
                            <m:t>ω</m:t>
                          </m:r>
                        </m:den>
                      </m:f>
                    </m:oMath>
                  </m:oMathPara>
                </a14:m>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79328" y="3054720"/>
                <a:ext cx="13792200" cy="5365380"/>
              </a:xfrm>
              <a:prstGeom prst="rect">
                <a:avLst/>
              </a:prstGeom>
              <a:blipFill>
                <a:blip r:embed="rId2"/>
                <a:stretch>
                  <a:fillRect l="-1857" r="-1857"/>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5088620" y="6841099"/>
            <a:ext cx="2139881" cy="3158002"/>
          </a:xfrm>
          <a:prstGeom prst="rect">
            <a:avLst/>
          </a:prstGeom>
        </p:spPr>
      </p:pic>
      <p:pic>
        <p:nvPicPr>
          <p:cNvPr id="7" name="Picture 6"/>
          <p:cNvPicPr>
            <a:picLocks noChangeAspect="1"/>
          </p:cNvPicPr>
          <p:nvPr/>
        </p:nvPicPr>
        <p:blipFill>
          <a:blip r:embed="rId4"/>
          <a:stretch>
            <a:fillRect/>
          </a:stretch>
        </p:blipFill>
        <p:spPr>
          <a:xfrm>
            <a:off x="768700" y="978646"/>
            <a:ext cx="1391511" cy="1072438"/>
          </a:xfrm>
          <a:prstGeom prst="rect">
            <a:avLst/>
          </a:prstGeom>
        </p:spPr>
      </p:pic>
    </p:spTree>
    <p:extLst>
      <p:ext uri="{BB962C8B-B14F-4D97-AF65-F5344CB8AC3E}">
        <p14:creationId xmlns:p14="http://schemas.microsoft.com/office/powerpoint/2010/main" val="68175267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68642" y="1181100"/>
            <a:ext cx="14630400"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xmlns:a14="http://schemas.microsoft.com/office/drawing/2010/main">
        <mc:Choice Requires="a14">
          <p:sp>
            <p:nvSpPr>
              <p:cNvPr id="32" name="Rectangle 31"/>
              <p:cNvSpPr/>
              <p:nvPr/>
            </p:nvSpPr>
            <p:spPr>
              <a:xfrm>
                <a:off x="2811379" y="1362313"/>
                <a:ext cx="12284242" cy="332398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a:solidFill>
                      <a:prstClr val="black"/>
                    </a:solidFill>
                    <a:latin typeface="Arial" panose="020B0604020202020204" pitchFamily="34" charset="0"/>
                    <a:ea typeface="Calibri" panose="020F0502020204030204" pitchFamily="34" charset="0"/>
                    <a:cs typeface="Arial" panose="020B0604020202020204" pitchFamily="34" charset="0"/>
                  </a:rPr>
                  <a:t>3</a:t>
                </a:r>
                <a:r>
                  <a:rPr kumimoji="0" lang="nl-NL" sz="7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ĐỒ THỊ VÀ TÍNH CHẤT CỦA HÀM SỐ </a:t>
                </a:r>
                <a14:m>
                  <m:oMath xmlns:m="http://schemas.openxmlformats.org/officeDocument/2006/math">
                    <m:r>
                      <a:rPr lang="en-US" sz="7000" b="1" i="1" smtClean="0">
                        <a:solidFill>
                          <a:prstClr val="black"/>
                        </a:solidFill>
                        <a:latin typeface="Cambria Math" panose="02040503050406030204" pitchFamily="18" charset="0"/>
                        <a:ea typeface="Calibri" panose="020F0502020204030204" pitchFamily="34" charset="0"/>
                        <a:cs typeface="Arial" panose="020B0604020202020204" pitchFamily="34" charset="0"/>
                      </a:rPr>
                      <m:t>𝒚</m:t>
                    </m:r>
                    <m:r>
                      <a:rPr lang="en-US" sz="7000" b="1"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7000" b="1" i="1" smtClean="0">
                        <a:solidFill>
                          <a:prstClr val="black"/>
                        </a:solidFill>
                        <a:latin typeface="Cambria Math" panose="02040503050406030204" pitchFamily="18" charset="0"/>
                        <a:ea typeface="Calibri" panose="020F0502020204030204" pitchFamily="34" charset="0"/>
                        <a:cs typeface="Arial" panose="020B0604020202020204" pitchFamily="34" charset="0"/>
                      </a:rPr>
                      <m:t>𝒔𝒊𝒏</m:t>
                    </m:r>
                    <m:r>
                      <a:rPr lang="en-US" sz="7000" b="1"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7000" b="1" i="1" smtClean="0">
                        <a:solidFill>
                          <a:prstClr val="black"/>
                        </a:solidFill>
                        <a:latin typeface="Cambria Math" panose="02040503050406030204" pitchFamily="18" charset="0"/>
                        <a:ea typeface="Calibri" panose="020F0502020204030204" pitchFamily="34" charset="0"/>
                        <a:cs typeface="Arial" panose="020B0604020202020204" pitchFamily="34" charset="0"/>
                      </a:rPr>
                      <m:t>𝒙</m:t>
                    </m:r>
                  </m:oMath>
                </a14:m>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811379" y="1362313"/>
                <a:ext cx="12284242" cy="3323987"/>
              </a:xfrm>
              <a:prstGeom prst="rect">
                <a:avLst/>
              </a:prstGeom>
              <a:blipFill>
                <a:blip r:embed="rId2"/>
                <a:stretch>
                  <a:fillRect b="-7692"/>
                </a:stretch>
              </a:blipFill>
            </p:spPr>
            <p:txBody>
              <a:bodyPr/>
              <a:lstStyle/>
              <a:p>
                <a:r>
                  <a:rPr lang="en-US">
                    <a:noFill/>
                  </a:rPr>
                  <a:t> </a:t>
                </a:r>
              </a:p>
            </p:txBody>
          </p:sp>
        </mc:Fallback>
      </mc:AlternateContent>
      <p:pic>
        <p:nvPicPr>
          <p:cNvPr id="3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7"/>
          <a:stretch>
            <a:fillRect/>
          </a:stretch>
        </p:blipFill>
        <p:spPr>
          <a:xfrm>
            <a:off x="8074065" y="5981700"/>
            <a:ext cx="1987468" cy="3889585"/>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400000"/>
                    </a14:imgEffect>
                    <a14:imgEffect>
                      <a14:brightnessContrast contrast="-40000"/>
                    </a14:imgEffect>
                  </a14:imgLayer>
                </a14:imgProps>
              </a:ext>
            </a:extLst>
          </a:blip>
          <a:stretch>
            <a:fillRect/>
          </a:stretch>
        </p:blipFill>
        <p:spPr>
          <a:xfrm rot="1384840">
            <a:off x="15525798" y="600871"/>
            <a:ext cx="1196313" cy="1317310"/>
          </a:xfrm>
          <a:prstGeom prst="rect">
            <a:avLst/>
          </a:prstGeom>
        </p:spPr>
      </p:pic>
    </p:spTree>
    <p:extLst>
      <p:ext uri="{BB962C8B-B14F-4D97-AF65-F5344CB8AC3E}">
        <p14:creationId xmlns:p14="http://schemas.microsoft.com/office/powerpoint/2010/main" val="1764696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4" name="Picture 23"/>
          <p:cNvPicPr>
            <a:picLocks noChangeAspect="1"/>
          </p:cNvPicPr>
          <p:nvPr/>
        </p:nvPicPr>
        <p:blipFill>
          <a:blip r:embed="rId2"/>
          <a:stretch>
            <a:fillRect/>
          </a:stretch>
        </p:blipFill>
        <p:spPr>
          <a:xfrm rot="18785483">
            <a:off x="16072393" y="459417"/>
            <a:ext cx="1264694" cy="1855801"/>
          </a:xfrm>
          <a:prstGeom prst="rect">
            <a:avLst/>
          </a:prstGeom>
        </p:spPr>
      </p:pic>
      <p:pic>
        <p:nvPicPr>
          <p:cNvPr id="40" name="Picture 39"/>
          <p:cNvPicPr>
            <a:picLocks noChangeAspect="1"/>
          </p:cNvPicPr>
          <p:nvPr/>
        </p:nvPicPr>
        <p:blipFill>
          <a:blip r:embed="rId3"/>
          <a:stretch>
            <a:fillRect/>
          </a:stretch>
        </p:blipFill>
        <p:spPr>
          <a:xfrm>
            <a:off x="16078200" y="7793587"/>
            <a:ext cx="1543110" cy="1830578"/>
          </a:xfrm>
          <a:prstGeom prst="rect">
            <a:avLst/>
          </a:prstGeom>
        </p:spPr>
      </p:pic>
      <p:sp>
        <p:nvSpPr>
          <p:cNvPr id="6" name="Rectangle 5"/>
          <p:cNvSpPr/>
          <p:nvPr/>
        </p:nvSpPr>
        <p:spPr>
          <a:xfrm>
            <a:off x="1447801" y="2321429"/>
            <a:ext cx="8497839" cy="840871"/>
          </a:xfrm>
          <a:prstGeom prst="rect">
            <a:avLst/>
          </a:prstGeom>
        </p:spPr>
        <p:txBody>
          <a:bodyPr wrap="none">
            <a:spAutoFit/>
          </a:bodyPr>
          <a:lstStyle/>
          <a:p>
            <a:pPr marL="457200" indent="-457200">
              <a:lnSpc>
                <a:spcPct val="150000"/>
              </a:lnSpc>
              <a:spcAft>
                <a:spcPts val="800"/>
              </a:spcAft>
            </a:pPr>
            <a:r>
              <a:rPr lang="en-US" sz="3700">
                <a:latin typeface="Arial" panose="020B0604020202020204" pitchFamily="34" charset="0"/>
                <a:ea typeface="Dotum" panose="020B0600000101010101" pitchFamily="34" charset="-127"/>
                <a:cs typeface="Arial" panose="020B0604020202020204" pitchFamily="34" charset="0"/>
              </a:rPr>
              <a:t>Vậy ta hoàn thành được bảng như sau:</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nvGraphicFramePr>
            <p:xfrm>
              <a:off x="1447801" y="3877937"/>
              <a:ext cx="15214134" cy="3551563"/>
            </p:xfrm>
            <a:graphic>
              <a:graphicData uri="http://schemas.openxmlformats.org/drawingml/2006/table">
                <a:tbl>
                  <a:tblPr firstRow="1" bandRow="1">
                    <a:tableStyleId>{5C22544A-7EE6-4342-B048-85BDC9FD1C3A}</a:tableStyleId>
                  </a:tblPr>
                  <a:tblGrid>
                    <a:gridCol w="2412957">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849363">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r>
                                  <m:rPr>
                                    <m:sty m:val="p"/>
                                  </m:rPr>
                                  <a:rPr lang="nl-NL" sz="350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nl-NL" sz="3500" smtClean="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702200">
                    <a:tc>
                      <a:txBody>
                        <a:bodyPr/>
                        <a:lstStyle/>
                        <a:p>
                          <a:pPr algn="ctr"/>
                          <a14:m>
                            <m:oMathPara xmlns:m="http://schemas.openxmlformats.org/officeDocument/2006/math">
                              <m:oMathParaPr>
                                <m:jc m:val="centerGroup"/>
                              </m:oMathParaPr>
                              <m:oMath xmlns:m="http://schemas.openxmlformats.org/officeDocument/2006/math">
                                <m:r>
                                  <a:rPr lang="en-US" sz="3500" b="1" i="1" smtClean="0">
                                    <a:latin typeface="Cambria Math" panose="02040503050406030204" pitchFamily="18" charset="0"/>
                                  </a:rPr>
                                  <m:t>𝒚</m:t>
                                </m:r>
                                <m:r>
                                  <a:rPr lang="en-US" sz="3500" b="1" i="1" smtClean="0">
                                    <a:latin typeface="Cambria Math" panose="02040503050406030204" pitchFamily="18" charset="0"/>
                                  </a:rPr>
                                  <m:t> = </m:t>
                                </m:r>
                                <m:r>
                                  <a:rPr lang="en-US" sz="3500" b="1" i="1" smtClean="0">
                                    <a:latin typeface="Cambria Math" panose="02040503050406030204" pitchFamily="18" charset="0"/>
                                  </a:rPr>
                                  <m:t>𝒔𝒊𝒏𝒙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1332470842"/>
                  </p:ext>
                </p:extLst>
              </p:nvPr>
            </p:nvGraphicFramePr>
            <p:xfrm>
              <a:off x="1447801" y="3877937"/>
              <a:ext cx="15214134" cy="3551563"/>
            </p:xfrm>
            <a:graphic>
              <a:graphicData uri="http://schemas.openxmlformats.org/drawingml/2006/table">
                <a:tbl>
                  <a:tblPr firstRow="1" bandRow="1">
                    <a:tableStyleId>{5C22544A-7EE6-4342-B048-85BDC9FD1C3A}</a:tableStyleId>
                  </a:tblPr>
                  <a:tblGrid>
                    <a:gridCol w="2412957">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84936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53" t="-329" r="-531061"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70386" t="-329" r="-8025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69231" t="-329" r="-69914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70815" t="-329" r="-602146"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468803" t="-329" r="-499573" b="-92434"/>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68376" t="-329" r="-300000"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771674" t="-329" r="-201288"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67949" t="-329" r="-10042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972103" t="-329" r="-858" b="-92434"/>
                          </a:stretch>
                        </a:blipFill>
                      </a:tcPr>
                    </a:tc>
                    <a:extLst>
                      <a:ext uri="{0D108BD9-81ED-4DB2-BD59-A6C34878D82A}">
                        <a16:rowId xmlns:a16="http://schemas.microsoft.com/office/drawing/2014/main" val="58603989"/>
                      </a:ext>
                    </a:extLst>
                  </a:tr>
                  <a:tr h="17022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53" t="-109319" r="-531061" b="-717"/>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p:sp>
        <p:nvSpPr>
          <p:cNvPr id="12" name="Rectangle 11"/>
          <p:cNvSpPr/>
          <p:nvPr/>
        </p:nvSpPr>
        <p:spPr>
          <a:xfrm>
            <a:off x="4415183" y="6134100"/>
            <a:ext cx="381000" cy="900246"/>
          </a:xfrm>
          <a:prstGeom prst="rect">
            <a:avLst/>
          </a:prstGeom>
          <a:solidFill>
            <a:schemeClr val="bg1"/>
          </a:solidFill>
        </p:spPr>
        <p:txBody>
          <a:bodyPr wrap="square">
            <a:spAutoFit/>
          </a:bodyPr>
          <a:lstStyle/>
          <a:p>
            <a:pPr lvl="0" algn="ctr">
              <a:lnSpc>
                <a:spcPct val="150000"/>
              </a:lnSpc>
            </a:pPr>
            <a:r>
              <a:rPr lang="nl-NL" sz="3500" b="1">
                <a:solidFill>
                  <a:srgbClr val="FF0000"/>
                </a:solidFill>
                <a:latin typeface="Arial" panose="020B0604020202020204" pitchFamily="34" charset="0"/>
                <a:ea typeface="Dotum" panose="020B0600000101010101" pitchFamily="34" charset="-127"/>
                <a:cs typeface="Arial" panose="020B0604020202020204" pitchFamily="34" charset="0"/>
              </a:rPr>
              <a:t>0</a:t>
            </a:r>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5326915" y="5981700"/>
                <a:ext cx="1267125" cy="1223668"/>
              </a:xfrm>
              <a:prstGeom prst="rect">
                <a:avLst/>
              </a:prstGeom>
              <a:solidFill>
                <a:schemeClr val="bg1"/>
              </a:solidFill>
            </p:spPr>
            <p:txBody>
              <a:bodyPr wrap="square">
                <a:spAutoFit/>
              </a:bodyPr>
              <a:lstStyle/>
              <a:p>
                <a:pPr lvl="0" algn="ctr"/>
                <a14:m>
                  <m:oMathPara xmlns:m="http://schemas.openxmlformats.org/officeDocument/2006/math">
                    <m:oMathParaPr>
                      <m:jc m:val="centerGroup"/>
                    </m:oMathParaPr>
                    <m:oMath xmlns:m="http://schemas.openxmlformats.org/officeDocument/2006/math">
                      <m:r>
                        <a:rPr lang="nl-NL" sz="3500" b="1" i="1" smtClean="0">
                          <a:solidFill>
                            <a:srgbClr val="FF0000"/>
                          </a:solidFill>
                          <a:latin typeface="Cambria Math" panose="02040503050406030204" pitchFamily="18" charset="0"/>
                          <a:ea typeface="Dotum" panose="020B0600000101010101" pitchFamily="34" charset="-127"/>
                        </a:rPr>
                        <m:t>−</m:t>
                      </m:r>
                      <m:f>
                        <m:fPr>
                          <m:ctrlPr>
                            <a:rPr lang="en-US" sz="3500" b="1" i="1">
                              <a:solidFill>
                                <a:srgbClr val="FF0000"/>
                              </a:solidFill>
                              <a:latin typeface="Cambria Math" panose="02040503050406030204" pitchFamily="18" charset="0"/>
                              <a:ea typeface="Dotum" panose="020B0600000101010101" pitchFamily="34" charset="-127"/>
                            </a:rPr>
                          </m:ctrlPr>
                        </m:fPr>
                        <m:num>
                          <m:rad>
                            <m:radPr>
                              <m:degHide m:val="on"/>
                              <m:ctrlPr>
                                <a:rPr lang="en-US" sz="3500" b="1" i="1">
                                  <a:solidFill>
                                    <a:srgbClr val="FF0000"/>
                                  </a:solidFill>
                                  <a:latin typeface="Cambria Math" panose="02040503050406030204" pitchFamily="18" charset="0"/>
                                  <a:ea typeface="Dotum" panose="020B0600000101010101" pitchFamily="34" charset="-127"/>
                                </a:rPr>
                              </m:ctrlPr>
                            </m:radPr>
                            <m:deg/>
                            <m:e>
                              <m:r>
                                <a:rPr lang="nl-NL" sz="3500" b="1" i="1">
                                  <a:solidFill>
                                    <a:srgbClr val="FF0000"/>
                                  </a:solidFill>
                                  <a:latin typeface="Cambria Math" panose="02040503050406030204" pitchFamily="18" charset="0"/>
                                  <a:ea typeface="Dotum" panose="020B0600000101010101" pitchFamily="34" charset="-127"/>
                                </a:rPr>
                                <m:t>𝟐</m:t>
                              </m:r>
                            </m:e>
                          </m:rad>
                        </m:num>
                        <m:den>
                          <m:r>
                            <a:rPr lang="nl-NL" sz="3500" b="1" i="1">
                              <a:solidFill>
                                <a:srgbClr val="FF0000"/>
                              </a:solidFill>
                              <a:latin typeface="Cambria Math" panose="02040503050406030204" pitchFamily="18" charset="0"/>
                              <a:ea typeface="Dotum" panose="020B0600000101010101" pitchFamily="34" charset="-127"/>
                            </a:rPr>
                            <m:t>𝟐</m:t>
                          </m:r>
                        </m:den>
                      </m:f>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326915" y="5981700"/>
                <a:ext cx="1267125" cy="122366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002551" y="6143411"/>
                <a:ext cx="912429" cy="900246"/>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nl-NL" sz="3500" b="1" i="1" smtClean="0">
                          <a:solidFill>
                            <a:srgbClr val="FF0000"/>
                          </a:solidFill>
                          <a:latin typeface="Cambria Math" panose="02040503050406030204" pitchFamily="18" charset="0"/>
                          <a:ea typeface="Dotum" panose="020B0600000101010101" pitchFamily="34" charset="-127"/>
                        </a:rPr>
                        <m:t>−</m:t>
                      </m:r>
                      <m:r>
                        <a:rPr lang="nl-NL" sz="3500" b="1" i="1">
                          <a:solidFill>
                            <a:srgbClr val="FF0000"/>
                          </a:solidFill>
                          <a:latin typeface="Cambria Math" panose="02040503050406030204" pitchFamily="18" charset="0"/>
                          <a:ea typeface="Dotum" panose="020B0600000101010101" pitchFamily="34" charset="-127"/>
                        </a:rPr>
                        <m:t>𝟏</m:t>
                      </m:r>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7002551" y="6143411"/>
                <a:ext cx="912429" cy="90024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8196356" y="5972389"/>
                <a:ext cx="1267125" cy="1223668"/>
              </a:xfrm>
              <a:prstGeom prst="rect">
                <a:avLst/>
              </a:prstGeom>
              <a:solidFill>
                <a:schemeClr val="bg1"/>
              </a:solidFill>
            </p:spPr>
            <p:txBody>
              <a:bodyPr wrap="square">
                <a:spAutoFit/>
              </a:bodyPr>
              <a:lstStyle/>
              <a:p>
                <a:pPr lvl="0" algn="ctr"/>
                <a14:m>
                  <m:oMathPara xmlns:m="http://schemas.openxmlformats.org/officeDocument/2006/math">
                    <m:oMathParaPr>
                      <m:jc m:val="centerGroup"/>
                    </m:oMathParaPr>
                    <m:oMath xmlns:m="http://schemas.openxmlformats.org/officeDocument/2006/math">
                      <m:r>
                        <a:rPr lang="nl-NL" sz="3500" b="1" i="1" smtClean="0">
                          <a:solidFill>
                            <a:srgbClr val="FF0000"/>
                          </a:solidFill>
                          <a:latin typeface="Cambria Math" panose="02040503050406030204" pitchFamily="18" charset="0"/>
                          <a:ea typeface="Dotum" panose="020B0600000101010101" pitchFamily="34" charset="-127"/>
                        </a:rPr>
                        <m:t>−</m:t>
                      </m:r>
                      <m:f>
                        <m:fPr>
                          <m:ctrlPr>
                            <a:rPr lang="en-US" sz="3500" b="1" i="1">
                              <a:solidFill>
                                <a:srgbClr val="FF0000"/>
                              </a:solidFill>
                              <a:latin typeface="Cambria Math" panose="02040503050406030204" pitchFamily="18" charset="0"/>
                              <a:ea typeface="Dotum" panose="020B0600000101010101" pitchFamily="34" charset="-127"/>
                            </a:rPr>
                          </m:ctrlPr>
                        </m:fPr>
                        <m:num>
                          <m:rad>
                            <m:radPr>
                              <m:degHide m:val="on"/>
                              <m:ctrlPr>
                                <a:rPr lang="en-US" sz="3500" b="1" i="1">
                                  <a:solidFill>
                                    <a:srgbClr val="FF0000"/>
                                  </a:solidFill>
                                  <a:latin typeface="Cambria Math" panose="02040503050406030204" pitchFamily="18" charset="0"/>
                                  <a:ea typeface="Dotum" panose="020B0600000101010101" pitchFamily="34" charset="-127"/>
                                </a:rPr>
                              </m:ctrlPr>
                            </m:radPr>
                            <m:deg/>
                            <m:e>
                              <m:r>
                                <a:rPr lang="nl-NL" sz="3500" b="1" i="1">
                                  <a:solidFill>
                                    <a:srgbClr val="FF0000"/>
                                  </a:solidFill>
                                  <a:latin typeface="Cambria Math" panose="02040503050406030204" pitchFamily="18" charset="0"/>
                                  <a:ea typeface="Dotum" panose="020B0600000101010101" pitchFamily="34" charset="-127"/>
                                </a:rPr>
                                <m:t>𝟐</m:t>
                              </m:r>
                            </m:e>
                          </m:rad>
                        </m:num>
                        <m:den>
                          <m:r>
                            <a:rPr lang="nl-NL" sz="3500" b="1" i="1">
                              <a:solidFill>
                                <a:srgbClr val="FF0000"/>
                              </a:solidFill>
                              <a:latin typeface="Cambria Math" panose="02040503050406030204" pitchFamily="18" charset="0"/>
                              <a:ea typeface="Dotum" panose="020B0600000101010101" pitchFamily="34" charset="-127"/>
                            </a:rPr>
                            <m:t>𝟐</m:t>
                          </m:r>
                        </m:den>
                      </m:f>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196356" y="5972389"/>
                <a:ext cx="1267125" cy="1223668"/>
              </a:xfrm>
              <a:prstGeom prst="rect">
                <a:avLst/>
              </a:prstGeom>
              <a:blipFill>
                <a:blip r:embed="rId7"/>
                <a:stretch>
                  <a:fillRect/>
                </a:stretch>
              </a:blipFill>
            </p:spPr>
            <p:txBody>
              <a:bodyPr/>
              <a:lstStyle/>
              <a:p>
                <a:r>
                  <a:rPr lang="en-US">
                    <a:noFill/>
                  </a:rPr>
                  <a:t> </a:t>
                </a:r>
              </a:p>
            </p:txBody>
          </p:sp>
        </mc:Fallback>
      </mc:AlternateContent>
      <p:sp>
        <p:nvSpPr>
          <p:cNvPr id="17" name="Rectangle 16"/>
          <p:cNvSpPr/>
          <p:nvPr/>
        </p:nvSpPr>
        <p:spPr>
          <a:xfrm>
            <a:off x="10027438" y="6143411"/>
            <a:ext cx="381000" cy="900246"/>
          </a:xfrm>
          <a:prstGeom prst="rect">
            <a:avLst/>
          </a:prstGeom>
          <a:solidFill>
            <a:schemeClr val="bg1"/>
          </a:solidFill>
        </p:spPr>
        <p:txBody>
          <a:bodyPr wrap="square">
            <a:spAutoFit/>
          </a:bodyPr>
          <a:lstStyle/>
          <a:p>
            <a:pPr lvl="0" algn="ctr">
              <a:lnSpc>
                <a:spcPct val="150000"/>
              </a:lnSpc>
            </a:pPr>
            <a:r>
              <a:rPr lang="nl-NL" sz="3500" b="1">
                <a:solidFill>
                  <a:srgbClr val="FF0000"/>
                </a:solidFill>
                <a:latin typeface="Arial" panose="020B0604020202020204" pitchFamily="34" charset="0"/>
                <a:ea typeface="Dotum" panose="020B0600000101010101" pitchFamily="34" charset="-127"/>
                <a:cs typeface="Arial" panose="020B0604020202020204" pitchFamily="34" charset="0"/>
              </a:rPr>
              <a:t>0</a:t>
            </a:r>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11064514" y="5865166"/>
                <a:ext cx="1267125" cy="1223668"/>
              </a:xfrm>
              <a:prstGeom prst="rect">
                <a:avLst/>
              </a:prstGeom>
              <a:solidFill>
                <a:schemeClr val="bg1"/>
              </a:solidFill>
            </p:spPr>
            <p:txBody>
              <a:bodyPr wrap="square">
                <a:spAutoFit/>
              </a:bodyPr>
              <a:lstStyle/>
              <a:p>
                <a:pPr lvl="0" algn="ctr"/>
                <a14:m>
                  <m:oMathPara xmlns:m="http://schemas.openxmlformats.org/officeDocument/2006/math">
                    <m:oMathParaPr>
                      <m:jc m:val="centerGroup"/>
                    </m:oMathParaPr>
                    <m:oMath xmlns:m="http://schemas.openxmlformats.org/officeDocument/2006/math">
                      <m:f>
                        <m:fPr>
                          <m:ctrlPr>
                            <a:rPr lang="en-US" sz="3500" b="1" i="1">
                              <a:solidFill>
                                <a:srgbClr val="FF0000"/>
                              </a:solidFill>
                              <a:latin typeface="Cambria Math" panose="02040503050406030204" pitchFamily="18" charset="0"/>
                              <a:ea typeface="Dotum" panose="020B0600000101010101" pitchFamily="34" charset="-127"/>
                            </a:rPr>
                          </m:ctrlPr>
                        </m:fPr>
                        <m:num>
                          <m:rad>
                            <m:radPr>
                              <m:degHide m:val="on"/>
                              <m:ctrlPr>
                                <a:rPr lang="en-US" sz="3500" b="1" i="1">
                                  <a:solidFill>
                                    <a:srgbClr val="FF0000"/>
                                  </a:solidFill>
                                  <a:latin typeface="Cambria Math" panose="02040503050406030204" pitchFamily="18" charset="0"/>
                                  <a:ea typeface="Dotum" panose="020B0600000101010101" pitchFamily="34" charset="-127"/>
                                </a:rPr>
                              </m:ctrlPr>
                            </m:radPr>
                            <m:deg/>
                            <m:e>
                              <m:r>
                                <a:rPr lang="nl-NL" sz="3500" b="1" i="1">
                                  <a:solidFill>
                                    <a:srgbClr val="FF0000"/>
                                  </a:solidFill>
                                  <a:latin typeface="Cambria Math" panose="02040503050406030204" pitchFamily="18" charset="0"/>
                                  <a:ea typeface="Dotum" panose="020B0600000101010101" pitchFamily="34" charset="-127"/>
                                </a:rPr>
                                <m:t>𝟐</m:t>
                              </m:r>
                            </m:e>
                          </m:rad>
                        </m:num>
                        <m:den>
                          <m:r>
                            <a:rPr lang="nl-NL" sz="3500" b="1" i="1">
                              <a:solidFill>
                                <a:srgbClr val="FF0000"/>
                              </a:solidFill>
                              <a:latin typeface="Cambria Math" panose="02040503050406030204" pitchFamily="18" charset="0"/>
                              <a:ea typeface="Dotum" panose="020B0600000101010101" pitchFamily="34" charset="-127"/>
                            </a:rPr>
                            <m:t>𝟐</m:t>
                          </m:r>
                        </m:den>
                      </m:f>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1064514" y="5865166"/>
                <a:ext cx="1267125" cy="122366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2911194" y="6153895"/>
                <a:ext cx="577402" cy="818405"/>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nl-NL" sz="3500" b="1" i="1">
                          <a:solidFill>
                            <a:srgbClr val="FF0000"/>
                          </a:solidFill>
                          <a:latin typeface="Cambria Math" panose="02040503050406030204" pitchFamily="18" charset="0"/>
                          <a:ea typeface="Dotum" panose="020B0600000101010101" pitchFamily="34" charset="-127"/>
                        </a:rPr>
                        <m:t>𝟏</m:t>
                      </m:r>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2911194" y="6153895"/>
                <a:ext cx="577402" cy="81840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3872455" y="5896189"/>
                <a:ext cx="1267125" cy="1223668"/>
              </a:xfrm>
              <a:prstGeom prst="rect">
                <a:avLst/>
              </a:prstGeom>
              <a:solidFill>
                <a:schemeClr val="bg1"/>
              </a:solidFill>
            </p:spPr>
            <p:txBody>
              <a:bodyPr wrap="square">
                <a:spAutoFit/>
              </a:bodyPr>
              <a:lstStyle/>
              <a:p>
                <a:pPr lvl="0" algn="ctr"/>
                <a14:m>
                  <m:oMathPara xmlns:m="http://schemas.openxmlformats.org/officeDocument/2006/math">
                    <m:oMathParaPr>
                      <m:jc m:val="centerGroup"/>
                    </m:oMathParaPr>
                    <m:oMath xmlns:m="http://schemas.openxmlformats.org/officeDocument/2006/math">
                      <m:f>
                        <m:fPr>
                          <m:ctrlPr>
                            <a:rPr lang="en-US" sz="3500" b="1" i="1">
                              <a:solidFill>
                                <a:srgbClr val="FF0000"/>
                              </a:solidFill>
                              <a:latin typeface="Cambria Math" panose="02040503050406030204" pitchFamily="18" charset="0"/>
                              <a:ea typeface="Dotum" panose="020B0600000101010101" pitchFamily="34" charset="-127"/>
                            </a:rPr>
                          </m:ctrlPr>
                        </m:fPr>
                        <m:num>
                          <m:rad>
                            <m:radPr>
                              <m:degHide m:val="on"/>
                              <m:ctrlPr>
                                <a:rPr lang="en-US" sz="3500" b="1" i="1">
                                  <a:solidFill>
                                    <a:srgbClr val="FF0000"/>
                                  </a:solidFill>
                                  <a:latin typeface="Cambria Math" panose="02040503050406030204" pitchFamily="18" charset="0"/>
                                  <a:ea typeface="Dotum" panose="020B0600000101010101" pitchFamily="34" charset="-127"/>
                                </a:rPr>
                              </m:ctrlPr>
                            </m:radPr>
                            <m:deg/>
                            <m:e>
                              <m:r>
                                <a:rPr lang="nl-NL" sz="3500" b="1" i="1">
                                  <a:solidFill>
                                    <a:srgbClr val="FF0000"/>
                                  </a:solidFill>
                                  <a:latin typeface="Cambria Math" panose="02040503050406030204" pitchFamily="18" charset="0"/>
                                  <a:ea typeface="Dotum" panose="020B0600000101010101" pitchFamily="34" charset="-127"/>
                                </a:rPr>
                                <m:t>𝟐</m:t>
                              </m:r>
                            </m:e>
                          </m:rad>
                        </m:num>
                        <m:den>
                          <m:r>
                            <a:rPr lang="nl-NL" sz="3500" b="1" i="1">
                              <a:solidFill>
                                <a:srgbClr val="FF0000"/>
                              </a:solidFill>
                              <a:latin typeface="Cambria Math" panose="02040503050406030204" pitchFamily="18" charset="0"/>
                              <a:ea typeface="Dotum" panose="020B0600000101010101" pitchFamily="34" charset="-127"/>
                            </a:rPr>
                            <m:t>𝟐</m:t>
                          </m:r>
                        </m:den>
                      </m:f>
                    </m:oMath>
                  </m:oMathPara>
                </a14:m>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3872455" y="5896189"/>
                <a:ext cx="1267125" cy="1223668"/>
              </a:xfrm>
              <a:prstGeom prst="rect">
                <a:avLst/>
              </a:prstGeom>
              <a:blipFill>
                <a:blip r:embed="rId10"/>
                <a:stretch>
                  <a:fillRect/>
                </a:stretch>
              </a:blipFill>
            </p:spPr>
            <p:txBody>
              <a:bodyPr/>
              <a:lstStyle/>
              <a:p>
                <a:r>
                  <a:rPr lang="en-US">
                    <a:noFill/>
                  </a:rPr>
                  <a:t> </a:t>
                </a:r>
              </a:p>
            </p:txBody>
          </p:sp>
        </mc:Fallback>
      </mc:AlternateContent>
      <p:sp>
        <p:nvSpPr>
          <p:cNvPr id="21" name="Rectangle 20"/>
          <p:cNvSpPr/>
          <p:nvPr/>
        </p:nvSpPr>
        <p:spPr>
          <a:xfrm>
            <a:off x="15710257" y="6167932"/>
            <a:ext cx="381000" cy="900246"/>
          </a:xfrm>
          <a:prstGeom prst="rect">
            <a:avLst/>
          </a:prstGeom>
          <a:solidFill>
            <a:schemeClr val="bg1"/>
          </a:solidFill>
        </p:spPr>
        <p:txBody>
          <a:bodyPr wrap="square">
            <a:spAutoFit/>
          </a:bodyPr>
          <a:lstStyle/>
          <a:p>
            <a:pPr lvl="0" algn="ctr">
              <a:lnSpc>
                <a:spcPct val="150000"/>
              </a:lnSpc>
            </a:pPr>
            <a:r>
              <a:rPr lang="nl-NL" sz="3500" b="1">
                <a:solidFill>
                  <a:srgbClr val="FF0000"/>
                </a:solidFill>
                <a:latin typeface="Arial" panose="020B0604020202020204" pitchFamily="34" charset="0"/>
                <a:ea typeface="Dotum" panose="020B0600000101010101" pitchFamily="34" charset="-127"/>
                <a:cs typeface="Arial" panose="020B0604020202020204" pitchFamily="34" charset="0"/>
              </a:rPr>
              <a:t>0</a:t>
            </a:r>
            <a:endPar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3178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par>
                          <p:cTn id="53" fill="hold">
                            <p:stCondLst>
                              <p:cond delay="4000"/>
                            </p:stCondLst>
                            <p:childTnLst>
                              <p:par>
                                <p:cTn id="54" presetID="53" presetClass="entr" presetSubtype="16"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par>
                          <p:cTn id="59" fill="hold">
                            <p:stCondLst>
                              <p:cond delay="4500"/>
                            </p:stCondLst>
                            <p:childTnLst>
                              <p:par>
                                <p:cTn id="60" presetID="53" presetClass="entr" presetSubtype="16"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animEffect transition="in" filter="fade">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879" y="653244"/>
            <a:ext cx="979790" cy="914400"/>
          </a:xfrm>
          <a:prstGeom prst="rect">
            <a:avLst/>
          </a:prstGeom>
        </p:spPr>
      </p:pic>
      <p:sp>
        <p:nvSpPr>
          <p:cNvPr id="15" name="TextBox 14"/>
          <p:cNvSpPr txBox="1"/>
          <p:nvPr/>
        </p:nvSpPr>
        <p:spPr>
          <a:xfrm>
            <a:off x="1828800" y="781549"/>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a:blip r:embed="rId4"/>
          <a:stretch>
            <a:fillRect/>
          </a:stretch>
        </p:blipFill>
        <p:spPr>
          <a:xfrm rot="18785483">
            <a:off x="16315082" y="8520162"/>
            <a:ext cx="1328558" cy="1949514"/>
          </a:xfrm>
          <a:prstGeom prst="rect">
            <a:avLst/>
          </a:prstGeom>
        </p:spPr>
      </p:pic>
      <p:pic>
        <p:nvPicPr>
          <p:cNvPr id="40" name="Picture 39"/>
          <p:cNvPicPr>
            <a:picLocks noChangeAspect="1"/>
          </p:cNvPicPr>
          <p:nvPr/>
        </p:nvPicPr>
        <p:blipFill>
          <a:blip r:embed="rId5"/>
          <a:stretch>
            <a:fillRect/>
          </a:stretch>
        </p:blipFill>
        <p:spPr>
          <a:xfrm>
            <a:off x="16567029" y="95861"/>
            <a:ext cx="1416171" cy="167999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38200" y="1666607"/>
                <a:ext cx="16731964" cy="1800493"/>
              </a:xfrm>
              <a:prstGeom prst="rect">
                <a:avLst/>
              </a:prstGeom>
            </p:spPr>
            <p:txBody>
              <a:bodyPr wrap="square">
                <a:spAutoFit/>
              </a:bodyPr>
              <a:lstStyle/>
              <a:p>
                <a:pPr>
                  <a:lnSpc>
                    <a:spcPct val="150000"/>
                  </a:lnSpc>
                </a:pPr>
                <a:r>
                  <a:rPr lang="en-US" sz="3700">
                    <a:solidFill>
                      <a:srgbClr val="000000"/>
                    </a:solidFill>
                    <a:latin typeface="OpenSans"/>
                  </a:rPr>
                  <a:t>c) </a:t>
                </a:r>
                <a:r>
                  <a:rPr lang="vi-VN" sz="3700">
                    <a:solidFill>
                      <a:srgbClr val="000000"/>
                    </a:solidFill>
                    <a:latin typeface="OpenSans"/>
                  </a:rPr>
                  <a:t>Bằng cách làm tương tự câu b cho các đoạn khác có độ dài bằng chu kỳ </a:t>
                </a:r>
                <a:endParaRPr lang="en-US" sz="3700">
                  <a:solidFill>
                    <a:srgbClr val="000000"/>
                  </a:solidFill>
                  <a:latin typeface="OpenSans"/>
                </a:endParaRPr>
              </a:p>
              <a:p>
                <a:pPr>
                  <a:lnSpc>
                    <a:spcPct val="150000"/>
                  </a:lnSpc>
                </a:pPr>
                <a14:m>
                  <m:oMath xmlns:m="http://schemas.openxmlformats.org/officeDocument/2006/math">
                    <m:r>
                      <a:rPr lang="vi-VN" sz="3700" i="1" smtClean="0">
                        <a:solidFill>
                          <a:srgbClr val="000000"/>
                        </a:solidFill>
                        <a:latin typeface="Cambria Math" panose="02040503050406030204" pitchFamily="18" charset="0"/>
                      </a:rPr>
                      <m:t>𝑇</m:t>
                    </m:r>
                    <m:r>
                      <a:rPr lang="vi-VN" sz="3700" i="1" smtClean="0">
                        <a:solidFill>
                          <a:srgbClr val="000000"/>
                        </a:solidFill>
                        <a:latin typeface="Cambria Math" panose="02040503050406030204" pitchFamily="18" charset="0"/>
                      </a:rPr>
                      <m:t>=2</m:t>
                    </m:r>
                    <m:r>
                      <a:rPr lang="el-GR" sz="3700" i="1" smtClean="0">
                        <a:solidFill>
                          <a:srgbClr val="000000"/>
                        </a:solidFill>
                        <a:latin typeface="Cambria Math" panose="02040503050406030204" pitchFamily="18" charset="0"/>
                      </a:rPr>
                      <m:t>𝜋</m:t>
                    </m:r>
                  </m:oMath>
                </a14:m>
                <a:r>
                  <a:rPr lang="el-GR" sz="3700">
                    <a:solidFill>
                      <a:srgbClr val="000000"/>
                    </a:solidFill>
                    <a:latin typeface="OpenSans"/>
                  </a:rPr>
                  <a:t>, </a:t>
                </a:r>
                <a:r>
                  <a:rPr lang="vi-VN" sz="3700">
                    <a:solidFill>
                      <a:srgbClr val="000000"/>
                    </a:solidFill>
                    <a:latin typeface="OpenSans"/>
                  </a:rPr>
                  <a:t>ta được đồ thị của hàm số </a:t>
                </a:r>
                <a14:m>
                  <m:oMath xmlns:m="http://schemas.openxmlformats.org/officeDocument/2006/math">
                    <m:r>
                      <a:rPr lang="vi-VN" sz="3700" i="1" smtClean="0">
                        <a:solidFill>
                          <a:srgbClr val="000000"/>
                        </a:solidFill>
                        <a:latin typeface="Cambria Math" panose="02040503050406030204" pitchFamily="18" charset="0"/>
                      </a:rPr>
                      <m:t>𝑦</m:t>
                    </m:r>
                    <m:r>
                      <a:rPr lang="vi-VN" sz="3700" i="1" smtClean="0">
                        <a:solidFill>
                          <a:srgbClr val="000000"/>
                        </a:solidFill>
                        <a:latin typeface="Cambria Math" panose="02040503050406030204" pitchFamily="18" charset="0"/>
                      </a:rPr>
                      <m:t>=</m:t>
                    </m:r>
                    <m:r>
                      <a:rPr lang="vi-VN" sz="3700" i="1" smtClean="0">
                        <a:solidFill>
                          <a:srgbClr val="000000"/>
                        </a:solidFill>
                        <a:latin typeface="Cambria Math" panose="02040503050406030204" pitchFamily="18" charset="0"/>
                      </a:rPr>
                      <m:t>𝑠𝑖𝑛𝑥</m:t>
                    </m:r>
                  </m:oMath>
                </a14:m>
                <a:r>
                  <a:rPr lang="en-US" sz="3700">
                    <a:solidFill>
                      <a:srgbClr val="000000"/>
                    </a:solidFill>
                    <a:latin typeface="MJXc-TeX-math-I"/>
                  </a:rPr>
                  <a:t> </a:t>
                </a:r>
                <a:r>
                  <a:rPr lang="vi-VN" sz="3700">
                    <a:solidFill>
                      <a:srgbClr val="000000"/>
                    </a:solidFill>
                    <a:latin typeface="OpenSans"/>
                  </a:rPr>
                  <a:t>như hình dưới đây.</a:t>
                </a:r>
              </a:p>
            </p:txBody>
          </p:sp>
        </mc:Choice>
        <mc:Fallback xmlns="">
          <p:sp>
            <p:nvSpPr>
              <p:cNvPr id="5" name="Rectangle 4"/>
              <p:cNvSpPr>
                <a:spLocks noRot="1" noChangeAspect="1" noMove="1" noResize="1" noEditPoints="1" noAdjustHandles="1" noChangeArrowheads="1" noChangeShapeType="1" noTextEdit="1"/>
              </p:cNvSpPr>
              <p:nvPr/>
            </p:nvSpPr>
            <p:spPr>
              <a:xfrm>
                <a:off x="838200" y="1666607"/>
                <a:ext cx="16731964" cy="1800493"/>
              </a:xfrm>
              <a:prstGeom prst="rect">
                <a:avLst/>
              </a:prstGeom>
              <a:blipFill>
                <a:blip r:embed="rId6"/>
                <a:stretch>
                  <a:fillRect l="-1166" b="-60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356837" y="623236"/>
                <a:ext cx="4811702" cy="94641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hàm số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𝑠𝑖𝑛𝑥</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mc:Choice>
        <mc:Fallback xmlns="">
          <p:sp>
            <p:nvSpPr>
              <p:cNvPr id="8" name="Rectangle 7"/>
              <p:cNvSpPr>
                <a:spLocks noRot="1" noChangeAspect="1" noMove="1" noResize="1" noEditPoints="1" noAdjustHandles="1" noChangeArrowheads="1" noChangeShapeType="1" noTextEdit="1"/>
              </p:cNvSpPr>
              <p:nvPr/>
            </p:nvSpPr>
            <p:spPr>
              <a:xfrm>
                <a:off x="3356837" y="623236"/>
                <a:ext cx="4811702" cy="946413"/>
              </a:xfrm>
              <a:prstGeom prst="rect">
                <a:avLst/>
              </a:prstGeom>
              <a:blipFill>
                <a:blip r:embed="rId7"/>
                <a:stretch>
                  <a:fillRect l="-4056" b="-12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27878" y="7487149"/>
                <a:ext cx="16088521" cy="1694951"/>
              </a:xfrm>
              <a:prstGeom prst="rect">
                <a:avLst/>
              </a:prstGeom>
            </p:spPr>
            <p:txBody>
              <a:bodyPr wrap="square">
                <a:spAutoFit/>
              </a:bodyPr>
              <a:lstStyle/>
              <a:p>
                <a:pPr lvl="0" algn="just">
                  <a:lnSpc>
                    <a:spcPct val="150000"/>
                  </a:lnSpc>
                  <a:defRPr/>
                </a:pPr>
                <a:r>
                  <a:rPr lang="en-US" sz="3700">
                    <a:solidFill>
                      <a:srgbClr val="000000"/>
                    </a:solidFill>
                    <a:latin typeface="Arial" panose="020B0604020202020204" pitchFamily="34" charset="0"/>
                    <a:cs typeface="Arial" panose="020B0604020202020204" pitchFamily="34" charset="0"/>
                  </a:rPr>
                  <a:t>Từ đồ thị ở Hình 1.14, hãy cho biết tập giá trị, các khoảng đồng biến, các khoảng nghịch biến của hàm số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vi-VN" sz="3700" i="1">
                        <a:solidFill>
                          <a:srgbClr val="000000"/>
                        </a:solidFill>
                        <a:latin typeface="Cambria Math" panose="02040503050406030204" pitchFamily="18" charset="0"/>
                        <a:cs typeface="Arial" panose="020B0604020202020204" pitchFamily="34" charset="0"/>
                      </a:rPr>
                      <m:t>𝑠𝑖𝑛𝑥</m:t>
                    </m:r>
                    <m:r>
                      <a:rPr lang="en-US" sz="3700" b="0" i="0" smtClean="0">
                        <a:solidFill>
                          <a:srgbClr val="000000"/>
                        </a:solidFill>
                        <a:latin typeface="Cambria Math" panose="02040503050406030204" pitchFamily="18" charset="0"/>
                        <a:cs typeface="Arial" panose="020B0604020202020204" pitchFamily="34" charset="0"/>
                      </a:rPr>
                      <m:t>.</m:t>
                    </m:r>
                  </m:oMath>
                </a14:m>
                <a:endParaRPr lang="en-US" sz="3700">
                  <a:solidFill>
                    <a:srgbClr val="000000"/>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27878" y="7487149"/>
                <a:ext cx="16088521" cy="1694951"/>
              </a:xfrm>
              <a:prstGeom prst="rect">
                <a:avLst/>
              </a:prstGeom>
              <a:blipFill>
                <a:blip r:embed="rId8"/>
                <a:stretch>
                  <a:fillRect l="-1213" r="-1175" b="-12950"/>
                </a:stretch>
              </a:blipFill>
            </p:spPr>
            <p:txBody>
              <a:bodyPr/>
              <a:lstStyle/>
              <a:p>
                <a:r>
                  <a:rPr lang="en-US">
                    <a:noFill/>
                  </a:rPr>
                  <a:t> </a:t>
                </a:r>
              </a:p>
            </p:txBody>
          </p:sp>
        </mc:Fallback>
      </mc:AlternateContent>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448631" y="3578098"/>
            <a:ext cx="13365087" cy="3775202"/>
          </a:xfrm>
          <a:prstGeom prst="rect">
            <a:avLst/>
          </a:prstGeom>
        </p:spPr>
      </p:pic>
    </p:spTree>
    <p:extLst>
      <p:ext uri="{BB962C8B-B14F-4D97-AF65-F5344CB8AC3E}">
        <p14:creationId xmlns:p14="http://schemas.microsoft.com/office/powerpoint/2010/main" val="379032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06542"/>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4" name="Picture 23"/>
          <p:cNvPicPr>
            <a:picLocks noChangeAspect="1"/>
          </p:cNvPicPr>
          <p:nvPr/>
        </p:nvPicPr>
        <p:blipFill>
          <a:blip r:embed="rId2"/>
          <a:stretch>
            <a:fillRect/>
          </a:stretch>
        </p:blipFill>
        <p:spPr>
          <a:xfrm rot="18785483">
            <a:off x="16072393" y="459417"/>
            <a:ext cx="1264694" cy="1855801"/>
          </a:xfrm>
          <a:prstGeom prst="rect">
            <a:avLst/>
          </a:prstGeom>
        </p:spPr>
      </p:pic>
      <p:pic>
        <p:nvPicPr>
          <p:cNvPr id="40" name="Picture 39"/>
          <p:cNvPicPr>
            <a:picLocks noChangeAspect="1"/>
          </p:cNvPicPr>
          <p:nvPr/>
        </p:nvPicPr>
        <p:blipFill>
          <a:blip r:embed="rId3"/>
          <a:stretch>
            <a:fillRect/>
          </a:stretch>
        </p:blipFill>
        <p:spPr>
          <a:xfrm>
            <a:off x="16416098" y="8377608"/>
            <a:ext cx="1398252" cy="1658734"/>
          </a:xfrm>
          <a:prstGeom prst="rect">
            <a:avLst/>
          </a:prstGeom>
        </p:spPr>
      </p:pic>
      <p:sp>
        <p:nvSpPr>
          <p:cNvPr id="13" name="Oval Callout 12"/>
          <p:cNvSpPr/>
          <p:nvPr/>
        </p:nvSpPr>
        <p:spPr>
          <a:xfrm>
            <a:off x="8292868" y="894785"/>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p:cNvSpPr/>
          <p:nvPr/>
        </p:nvSpPr>
        <p:spPr>
          <a:xfrm>
            <a:off x="1077031" y="2009800"/>
            <a:ext cx="1371600" cy="946413"/>
          </a:xfrm>
          <a:prstGeom prst="rect">
            <a:avLst/>
          </a:prstGeom>
        </p:spPr>
        <p:txBody>
          <a:bodyPr wrap="square">
            <a:spAutoFit/>
          </a:bodyPr>
          <a:lstStyle/>
          <a:p>
            <a:pPr>
              <a:lnSpc>
                <a:spcPct val="150000"/>
              </a:lnSpc>
            </a:pPr>
            <a:r>
              <a:rPr lang="en-US" sz="3700">
                <a:solidFill>
                  <a:srgbClr val="000000"/>
                </a:solidFill>
                <a:latin typeface="OpenSans"/>
              </a:rPr>
              <a:t>c)</a:t>
            </a:r>
            <a:endParaRPr lang="vi-VN" sz="3700">
              <a:solidFill>
                <a:srgbClr val="000000"/>
              </a:solidFill>
              <a:latin typeface="OpenSans"/>
            </a:endParaRPr>
          </a:p>
        </p:txBody>
      </p:sp>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76600" y="2476500"/>
            <a:ext cx="11953169" cy="337638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077031" y="6047253"/>
                <a:ext cx="16144169" cy="3287247"/>
              </a:xfrm>
              <a:prstGeom prst="rect">
                <a:avLst/>
              </a:prstGeom>
            </p:spPr>
            <p:txBody>
              <a:bodyPr wrap="square">
                <a:spAutoFit/>
              </a:bodyPr>
              <a:lstStyle/>
              <a:p>
                <a:pPr algn="just">
                  <a:lnSpc>
                    <a:spcPct val="150000"/>
                  </a:lnSpc>
                </a:pPr>
                <a:r>
                  <a:rPr lang="en-US" sz="3700">
                    <a:solidFill>
                      <a:srgbClr val="000000"/>
                    </a:solidFill>
                    <a:latin typeface="Arial" panose="020B0604020202020204" pitchFamily="34" charset="0"/>
                    <a:cs typeface="Arial" panose="020B0604020202020204" pitchFamily="34" charset="0"/>
                  </a:rPr>
                  <a:t>Từ đồ thị trên, ta thấy hàm số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𝑦</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𝑠𝑖𝑛𝑥</m:t>
                    </m:r>
                  </m:oMath>
                </a14:m>
                <a:r>
                  <a:rPr lang="en-US" sz="3700">
                    <a:solidFill>
                      <a:srgbClr val="000000"/>
                    </a:solidFill>
                    <a:latin typeface="Arial" panose="020B0604020202020204" pitchFamily="34" charset="0"/>
                    <a:cs typeface="Arial" panose="020B0604020202020204" pitchFamily="34" charset="0"/>
                  </a:rPr>
                  <a:t> có tập xác định là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𝑅</m:t>
                    </m:r>
                  </m:oMath>
                </a14:m>
                <a:r>
                  <a:rPr lang="en-US" sz="3700">
                    <a:solidFill>
                      <a:srgbClr val="000000"/>
                    </a:solidFill>
                    <a:latin typeface="Arial" panose="020B0604020202020204" pitchFamily="34" charset="0"/>
                    <a:cs typeface="Arial" panose="020B0604020202020204" pitchFamily="34" charset="0"/>
                  </a:rPr>
                  <a:t>, tập giá trị là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[−1;1] </m:t>
                    </m:r>
                  </m:oMath>
                </a14:m>
                <a:r>
                  <a:rPr lang="en-US" sz="3700">
                    <a:solidFill>
                      <a:srgbClr val="000000"/>
                    </a:solidFill>
                    <a:latin typeface="Arial" panose="020B0604020202020204" pitchFamily="34" charset="0"/>
                    <a:cs typeface="Arial" panose="020B0604020202020204" pitchFamily="34" charset="0"/>
                  </a:rPr>
                  <a:t>và đồng biến trên mỗi khoảng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m:t>
                    </m:r>
                    <m:f>
                      <m:fPr>
                        <m:ctrlPr>
                          <a:rPr lang="en-US" sz="3700" i="1" smtClean="0">
                            <a:solidFill>
                              <a:srgbClr val="000000"/>
                            </a:solidFill>
                            <a:latin typeface="Cambria Math" panose="02040503050406030204" pitchFamily="18" charset="0"/>
                            <a:cs typeface="Arial" panose="020B0604020202020204" pitchFamily="34" charset="0"/>
                          </a:rPr>
                        </m:ctrlPr>
                      </m:fPr>
                      <m:num>
                        <m:r>
                          <a:rPr lang="el-GR" sz="3700" i="1">
                            <a:solidFill>
                              <a:srgbClr val="000000"/>
                            </a:solidFill>
                            <a:latin typeface="Cambria Math" panose="02040503050406030204" pitchFamily="18" charset="0"/>
                            <a:cs typeface="Arial" panose="020B0604020202020204" pitchFamily="34" charset="0"/>
                          </a:rPr>
                          <m:t>𝜋</m:t>
                        </m:r>
                      </m:num>
                      <m:den>
                        <m:r>
                          <a:rPr lang="el-GR" sz="3700" i="1">
                            <a:solidFill>
                              <a:srgbClr val="000000"/>
                            </a:solidFill>
                            <a:latin typeface="Cambria Math" panose="02040503050406030204" pitchFamily="18" charset="0"/>
                            <a:cs typeface="Arial" panose="020B0604020202020204" pitchFamily="34" charset="0"/>
                          </a:rPr>
                          <m:t>2</m:t>
                        </m:r>
                      </m:den>
                    </m:f>
                    <m:r>
                      <a:rPr lang="el-GR"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𝑘</m:t>
                    </m:r>
                    <m:r>
                      <a:rPr lang="en-US" sz="3700" i="1">
                        <a:solidFill>
                          <a:srgbClr val="000000"/>
                        </a:solidFill>
                        <a:latin typeface="Cambria Math" panose="02040503050406030204" pitchFamily="18" charset="0"/>
                        <a:cs typeface="Arial" panose="020B0604020202020204" pitchFamily="34" charset="0"/>
                      </a:rPr>
                      <m:t>2</m:t>
                    </m:r>
                    <m:r>
                      <a:rPr lang="el-GR" sz="3700" i="1">
                        <a:solidFill>
                          <a:srgbClr val="000000"/>
                        </a:solidFill>
                        <a:latin typeface="Cambria Math" panose="02040503050406030204" pitchFamily="18" charset="0"/>
                        <a:cs typeface="Arial" panose="020B0604020202020204" pitchFamily="34" charset="0"/>
                      </a:rPr>
                      <m:t>𝜋</m:t>
                    </m:r>
                    <m:r>
                      <a:rPr lang="el-GR" sz="3700" i="1">
                        <a:solidFill>
                          <a:srgbClr val="000000"/>
                        </a:solidFill>
                        <a:latin typeface="Cambria Math" panose="02040503050406030204" pitchFamily="18" charset="0"/>
                        <a:cs typeface="Arial" panose="020B0604020202020204" pitchFamily="34" charset="0"/>
                      </a:rPr>
                      <m:t>;</m:t>
                    </m:r>
                    <m:f>
                      <m:fPr>
                        <m:ctrlPr>
                          <a:rPr lang="en-US" sz="3700" i="1">
                            <a:solidFill>
                              <a:srgbClr val="000000"/>
                            </a:solidFill>
                            <a:latin typeface="Cambria Math" panose="02040503050406030204" pitchFamily="18" charset="0"/>
                            <a:cs typeface="Arial" panose="020B0604020202020204" pitchFamily="34" charset="0"/>
                          </a:rPr>
                        </m:ctrlPr>
                      </m:fPr>
                      <m:num>
                        <m:r>
                          <a:rPr lang="el-GR" sz="3700" i="1">
                            <a:solidFill>
                              <a:srgbClr val="000000"/>
                            </a:solidFill>
                            <a:latin typeface="Cambria Math" panose="02040503050406030204" pitchFamily="18" charset="0"/>
                            <a:cs typeface="Arial" panose="020B0604020202020204" pitchFamily="34" charset="0"/>
                          </a:rPr>
                          <m:t>𝜋</m:t>
                        </m:r>
                      </m:num>
                      <m:den>
                        <m:r>
                          <a:rPr lang="el-GR" sz="3700" i="1">
                            <a:solidFill>
                              <a:srgbClr val="000000"/>
                            </a:solidFill>
                            <a:latin typeface="Cambria Math" panose="02040503050406030204" pitchFamily="18" charset="0"/>
                            <a:cs typeface="Arial" panose="020B0604020202020204" pitchFamily="34" charset="0"/>
                          </a:rPr>
                          <m:t>2</m:t>
                        </m:r>
                      </m:den>
                    </m:f>
                    <m:r>
                      <a:rPr lang="el-GR"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𝑘</m:t>
                    </m:r>
                    <m:r>
                      <a:rPr lang="en-US" sz="3700" i="1">
                        <a:solidFill>
                          <a:srgbClr val="000000"/>
                        </a:solidFill>
                        <a:latin typeface="Cambria Math" panose="02040503050406030204" pitchFamily="18" charset="0"/>
                        <a:cs typeface="Arial" panose="020B0604020202020204" pitchFamily="34" charset="0"/>
                      </a:rPr>
                      <m:t>2</m:t>
                    </m:r>
                    <m:r>
                      <a:rPr lang="el-GR" sz="3700" i="1">
                        <a:solidFill>
                          <a:srgbClr val="000000"/>
                        </a:solidFill>
                        <a:latin typeface="Cambria Math" panose="02040503050406030204" pitchFamily="18" charset="0"/>
                        <a:cs typeface="Arial" panose="020B0604020202020204" pitchFamily="34" charset="0"/>
                      </a:rPr>
                      <m:t>𝜋</m:t>
                    </m:r>
                    <m:r>
                      <a:rPr lang="el-GR" sz="3700" i="1" smtClean="0">
                        <a:solidFill>
                          <a:srgbClr val="000000"/>
                        </a:solidFill>
                        <a:latin typeface="Cambria Math" panose="02040503050406030204" pitchFamily="18" charset="0"/>
                        <a:cs typeface="Arial" panose="020B0604020202020204" pitchFamily="34" charset="0"/>
                      </a:rPr>
                      <m:t>)</m:t>
                    </m:r>
                  </m:oMath>
                </a14:m>
                <a:r>
                  <a:rPr lang="en-US" sz="3700">
                    <a:solidFill>
                      <a:srgbClr val="000000"/>
                    </a:solidFill>
                    <a:latin typeface="Arial" panose="020B0604020202020204" pitchFamily="34" charset="0"/>
                    <a:cs typeface="Arial" panose="020B0604020202020204" pitchFamily="34" charset="0"/>
                  </a:rPr>
                  <a:t> và nghịch biến trên mỗi khoảng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m:t>
                    </m:r>
                    <m:f>
                      <m:fPr>
                        <m:ctrlPr>
                          <a:rPr lang="en-US" sz="3700" i="1">
                            <a:solidFill>
                              <a:srgbClr val="000000"/>
                            </a:solidFill>
                            <a:latin typeface="Cambria Math" panose="02040503050406030204" pitchFamily="18" charset="0"/>
                            <a:cs typeface="Arial" panose="020B0604020202020204" pitchFamily="34" charset="0"/>
                          </a:rPr>
                        </m:ctrlPr>
                      </m:fPr>
                      <m:num>
                        <m:r>
                          <a:rPr lang="el-GR" sz="3700" i="1">
                            <a:solidFill>
                              <a:srgbClr val="000000"/>
                            </a:solidFill>
                            <a:latin typeface="Cambria Math" panose="02040503050406030204" pitchFamily="18" charset="0"/>
                            <a:cs typeface="Arial" panose="020B0604020202020204" pitchFamily="34" charset="0"/>
                          </a:rPr>
                          <m:t>𝜋</m:t>
                        </m:r>
                      </m:num>
                      <m:den>
                        <m:r>
                          <a:rPr lang="el-GR" sz="3700" i="1">
                            <a:solidFill>
                              <a:srgbClr val="000000"/>
                            </a:solidFill>
                            <a:latin typeface="Cambria Math" panose="02040503050406030204" pitchFamily="18" charset="0"/>
                            <a:cs typeface="Arial" panose="020B0604020202020204" pitchFamily="34" charset="0"/>
                          </a:rPr>
                          <m:t>2</m:t>
                        </m:r>
                      </m:den>
                    </m:f>
                    <m:r>
                      <a:rPr lang="el-GR"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𝑘</m:t>
                    </m:r>
                    <m:r>
                      <a:rPr lang="en-US" sz="3700" i="1">
                        <a:solidFill>
                          <a:srgbClr val="000000"/>
                        </a:solidFill>
                        <a:latin typeface="Cambria Math" panose="02040503050406030204" pitchFamily="18" charset="0"/>
                        <a:cs typeface="Arial" panose="020B0604020202020204" pitchFamily="34" charset="0"/>
                      </a:rPr>
                      <m:t>2</m:t>
                    </m:r>
                    <m:r>
                      <a:rPr lang="el-GR" sz="3700" i="1">
                        <a:solidFill>
                          <a:srgbClr val="000000"/>
                        </a:solidFill>
                        <a:latin typeface="Cambria Math" panose="02040503050406030204" pitchFamily="18" charset="0"/>
                        <a:cs typeface="Arial" panose="020B0604020202020204" pitchFamily="34" charset="0"/>
                      </a:rPr>
                      <m:t>𝜋</m:t>
                    </m:r>
                    <m:r>
                      <a:rPr lang="el-GR" sz="3700" i="1">
                        <a:solidFill>
                          <a:srgbClr val="000000"/>
                        </a:solidFill>
                        <a:latin typeface="Cambria Math" panose="02040503050406030204" pitchFamily="18" charset="0"/>
                        <a:cs typeface="Arial" panose="020B0604020202020204" pitchFamily="34" charset="0"/>
                      </a:rPr>
                      <m:t>; </m:t>
                    </m:r>
                    <m:f>
                      <m:fPr>
                        <m:ctrlPr>
                          <a:rPr lang="en-US" sz="3700" i="1">
                            <a:solidFill>
                              <a:srgbClr val="000000"/>
                            </a:solidFill>
                            <a:latin typeface="Cambria Math" panose="02040503050406030204" pitchFamily="18" charset="0"/>
                            <a:cs typeface="Arial" panose="020B0604020202020204" pitchFamily="34" charset="0"/>
                          </a:rPr>
                        </m:ctrlPr>
                      </m:fPr>
                      <m:num>
                        <m:r>
                          <a:rPr lang="en-US" sz="3700" b="0" i="1" smtClean="0">
                            <a:solidFill>
                              <a:srgbClr val="000000"/>
                            </a:solidFill>
                            <a:latin typeface="Cambria Math" panose="02040503050406030204" pitchFamily="18" charset="0"/>
                            <a:cs typeface="Arial" panose="020B0604020202020204" pitchFamily="34" charset="0"/>
                          </a:rPr>
                          <m:t>3</m:t>
                        </m:r>
                        <m:r>
                          <a:rPr lang="el-GR" sz="3700" i="1">
                            <a:solidFill>
                              <a:srgbClr val="000000"/>
                            </a:solidFill>
                            <a:latin typeface="Cambria Math" panose="02040503050406030204" pitchFamily="18" charset="0"/>
                            <a:cs typeface="Arial" panose="020B0604020202020204" pitchFamily="34" charset="0"/>
                          </a:rPr>
                          <m:t>𝜋</m:t>
                        </m:r>
                      </m:num>
                      <m:den>
                        <m:r>
                          <a:rPr lang="el-GR" sz="3700" i="1">
                            <a:solidFill>
                              <a:srgbClr val="000000"/>
                            </a:solidFill>
                            <a:latin typeface="Cambria Math" panose="02040503050406030204" pitchFamily="18" charset="0"/>
                            <a:cs typeface="Arial" panose="020B0604020202020204" pitchFamily="34" charset="0"/>
                          </a:rPr>
                          <m:t>2</m:t>
                        </m:r>
                      </m:den>
                    </m:f>
                    <m:r>
                      <a:rPr lang="el-GR"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𝑘</m:t>
                    </m:r>
                    <m:r>
                      <a:rPr lang="en-US" sz="3700" i="1">
                        <a:solidFill>
                          <a:srgbClr val="000000"/>
                        </a:solidFill>
                        <a:latin typeface="Cambria Math" panose="02040503050406030204" pitchFamily="18" charset="0"/>
                        <a:cs typeface="Arial" panose="020B0604020202020204" pitchFamily="34" charset="0"/>
                      </a:rPr>
                      <m:t>2</m:t>
                    </m:r>
                    <m:r>
                      <a:rPr lang="el-GR" sz="3700" i="1">
                        <a:solidFill>
                          <a:srgbClr val="000000"/>
                        </a:solidFill>
                        <a:latin typeface="Cambria Math" panose="02040503050406030204" pitchFamily="18" charset="0"/>
                        <a:cs typeface="Arial" panose="020B0604020202020204" pitchFamily="34" charset="0"/>
                      </a:rPr>
                      <m:t>𝜋</m:t>
                    </m:r>
                    <m:r>
                      <a:rPr lang="el-GR"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𝑘</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𝑍</m:t>
                    </m:r>
                    <m:r>
                      <a:rPr lang="en-US" sz="3700" i="1" smtClean="0">
                        <a:solidFill>
                          <a:srgbClr val="000000"/>
                        </a:solidFill>
                        <a:latin typeface="Cambria Math" panose="02040503050406030204" pitchFamily="18" charset="0"/>
                        <a:cs typeface="Arial" panose="020B0604020202020204" pitchFamily="34" charset="0"/>
                      </a:rPr>
                      <m:t>.</m:t>
                    </m:r>
                  </m:oMath>
                </a14:m>
                <a:endParaRPr lang="en-US" sz="37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77031" y="6047253"/>
                <a:ext cx="16144169" cy="3287247"/>
              </a:xfrm>
              <a:prstGeom prst="rect">
                <a:avLst/>
              </a:prstGeom>
              <a:blipFill>
                <a:blip r:embed="rId6"/>
                <a:stretch>
                  <a:fillRect l="-1208" r="-1171"/>
                </a:stretch>
              </a:blipFill>
            </p:spPr>
            <p:txBody>
              <a:bodyPr/>
              <a:lstStyle/>
              <a:p>
                <a:r>
                  <a:rPr lang="en-US">
                    <a:noFill/>
                  </a:rPr>
                  <a:t> </a:t>
                </a:r>
              </a:p>
            </p:txBody>
          </p:sp>
        </mc:Fallback>
      </mc:AlternateContent>
    </p:spTree>
    <p:extLst>
      <p:ext uri="{BB962C8B-B14F-4D97-AF65-F5344CB8AC3E}">
        <p14:creationId xmlns:p14="http://schemas.microsoft.com/office/powerpoint/2010/main" val="331144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anim calcmode="lin" valueType="num">
                                      <p:cBhvr>
                                        <p:cTn id="1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56134" y="0"/>
            <a:ext cx="20380694" cy="11680948"/>
          </a:xfrm>
          <a:prstGeom prst="rect">
            <a:avLst/>
          </a:prstGeom>
        </p:spPr>
      </p:pic>
      <p:sp>
        <p:nvSpPr>
          <p:cNvPr id="25" name="Rectangle 24"/>
          <p:cNvSpPr/>
          <p:nvPr/>
        </p:nvSpPr>
        <p:spPr>
          <a:xfrm>
            <a:off x="7068322" y="715861"/>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4" name="AutoShape 7"/>
          <p:cNvSpPr/>
          <p:nvPr/>
        </p:nvSpPr>
        <p:spPr>
          <a:xfrm>
            <a:off x="-76200" y="2171700"/>
            <a:ext cx="18364200" cy="8153400"/>
          </a:xfrm>
          <a:prstGeom prst="rect">
            <a:avLst/>
          </a:prstGeom>
          <a:solidFill>
            <a:srgbClr val="FFFBEC"/>
          </a:solidFill>
        </p:spPr>
      </p:sp>
      <p:pic>
        <p:nvPicPr>
          <p:cNvPr id="21" name="Picture 20"/>
          <p:cNvPicPr>
            <a:picLocks noChangeAspect="1"/>
          </p:cNvPicPr>
          <p:nvPr/>
        </p:nvPicPr>
        <p:blipFill>
          <a:blip r:embed="rId3"/>
          <a:stretch>
            <a:fillRect/>
          </a:stretch>
        </p:blipFill>
        <p:spPr>
          <a:xfrm flipH="1">
            <a:off x="152400" y="1248018"/>
            <a:ext cx="1327606" cy="139748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90600" y="2691051"/>
                <a:ext cx="16002000" cy="6948249"/>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nl-NL" sz="4000">
                        <a:effectLst/>
                        <a:latin typeface="Cambria Math" panose="02040503050406030204" pitchFamily="18" charset="0"/>
                        <a:ea typeface="Dotum" panose="020B0600000101010101" pitchFamily="34" charset="-127"/>
                      </a:rPr>
                      <m:t>y</m:t>
                    </m:r>
                    <m:r>
                      <a:rPr lang="nl-NL"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sin</m:t>
                        </m:r>
                      </m:fName>
                      <m:e>
                        <m:r>
                          <m:rPr>
                            <m:sty m:val="p"/>
                          </m:rPr>
                          <a:rPr lang="nl-NL" sz="4000">
                            <a:effectLst/>
                            <a:latin typeface="Cambria Math" panose="02040503050406030204" pitchFamily="18" charset="0"/>
                            <a:ea typeface="Dotum" panose="020B0600000101010101" pitchFamily="34" charset="-127"/>
                          </a:rPr>
                          <m:t>x</m:t>
                        </m:r>
                      </m:e>
                    </m:func>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a:effectLst/>
                    <a:latin typeface="Arial" panose="020B0604020202020204" pitchFamily="34" charset="0"/>
                    <a:ea typeface="Dotum" panose="020B0600000101010101" pitchFamily="34" charset="-127"/>
                    <a:cs typeface="Arial" panose="020B0604020202020204" pitchFamily="34" charset="0"/>
                  </a:rPr>
                  <a:t>Có tập xác định là </a:t>
                </a:r>
                <a14:m>
                  <m:oMath xmlns:m="http://schemas.openxmlformats.org/officeDocument/2006/math">
                    <m:r>
                      <a:rPr lang="nl-NL" sz="4000" i="1">
                        <a:effectLst/>
                        <a:latin typeface="Cambria Math" panose="02040503050406030204" pitchFamily="18" charset="0"/>
                        <a:ea typeface="Dotum" panose="020B0600000101010101" pitchFamily="34" charset="-127"/>
                      </a:rPr>
                      <m:t>ℝ</m:t>
                    </m:r>
                  </m:oMath>
                </a14:m>
                <a:r>
                  <a:rPr lang="nl-NL" sz="4000">
                    <a:effectLst/>
                    <a:latin typeface="Arial" panose="020B0604020202020204" pitchFamily="34" charset="0"/>
                    <a:ea typeface="Dotum" panose="020B0600000101010101" pitchFamily="34" charset="-127"/>
                    <a:cs typeface="Arial" panose="020B0604020202020204" pitchFamily="34" charset="0"/>
                  </a:rPr>
                  <a:t> và tập giá trị là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1;1</m:t>
                        </m:r>
                      </m:e>
                    </m:d>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a:effectLst/>
                    <a:latin typeface="Arial" panose="020B0604020202020204" pitchFamily="34" charset="0"/>
                    <a:ea typeface="Dotum" panose="020B0600000101010101" pitchFamily="34" charset="-127"/>
                    <a:cs typeface="Arial" panose="020B0604020202020204" pitchFamily="34" charset="0"/>
                  </a:rPr>
                  <a:t>Là hàm số lẻ và tuần hoàn với chu kì </a:t>
                </a:r>
                <a14:m>
                  <m:oMath xmlns:m="http://schemas.openxmlformats.org/officeDocument/2006/math">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a:effectLst/>
                    <a:latin typeface="Arial" panose="020B0604020202020204" pitchFamily="34" charset="0"/>
                    <a:ea typeface="Dotum" panose="020B0600000101010101" pitchFamily="34" charset="-127"/>
                    <a:cs typeface="Arial" panose="020B0604020202020204" pitchFamily="34" charset="0"/>
                  </a:rPr>
                  <a:t>Đồng biến trên mỗi khoảng:</a:t>
                </a:r>
                <a:r>
                  <a:rPr lang="en-US" sz="400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ctrlPr>
                          <a:rPr lang="en-US" sz="4000" i="1">
                            <a:effectLst/>
                            <a:latin typeface="Cambria Math" panose="02040503050406030204" pitchFamily="18" charset="0"/>
                            <a:ea typeface="Dotum" panose="020B0600000101010101" pitchFamily="34" charset="-127"/>
                          </a:rPr>
                        </m:ctrlPr>
                      </m:dPr>
                      <m:e>
                        <m:r>
                          <a:rPr lang="nl-NL"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nl-NL"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e>
                    </m:d>
                    <m:r>
                      <a:rPr lang="nl-NL" sz="4000" i="1">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a:effectLst/>
                    <a:latin typeface="Arial" panose="020B0604020202020204" pitchFamily="34" charset="0"/>
                    <a:ea typeface="Dotum" panose="020B0600000101010101" pitchFamily="34" charset="-127"/>
                    <a:cs typeface="Arial" panose="020B0604020202020204" pitchFamily="34" charset="0"/>
                  </a:rPr>
                  <a:t>Nghịch biến trên mỗi khoảng: </a:t>
                </a:r>
                <a14:m>
                  <m:oMath xmlns:m="http://schemas.openxmlformats.org/officeDocument/2006/math">
                    <m:d>
                      <m:dPr>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nl-NL"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a:rPr lang="nl-NL" sz="4000">
                                <a:effectLst/>
                                <a:latin typeface="Cambria Math" panose="02040503050406030204" pitchFamily="18" charset="0"/>
                                <a:ea typeface="Dotum" panose="020B0600000101010101" pitchFamily="34" charset="-127"/>
                              </a:rPr>
                              <m:t>3</m:t>
                            </m:r>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2</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e>
                    </m:d>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a:effectLst/>
                    <a:latin typeface="Arial" panose="020B0604020202020204" pitchFamily="34" charset="0"/>
                    <a:ea typeface="Dotum" panose="020B0600000101010101" pitchFamily="34" charset="-127"/>
                    <a:cs typeface="Arial" panose="020B0604020202020204" pitchFamily="34" charset="0"/>
                  </a:rPr>
                  <a:t>Có đồ thị đối xứng qua gốc tọa độ và gọi là một đường hình sin.</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90600" y="2691051"/>
                <a:ext cx="16002000" cy="6948249"/>
              </a:xfrm>
              <a:prstGeom prst="rect">
                <a:avLst/>
              </a:prstGeom>
              <a:blipFill>
                <a:blip r:embed="rId4"/>
                <a:stretch>
                  <a:fillRect l="-1371" b="-2807"/>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5879339" y="1971162"/>
            <a:ext cx="1760961" cy="1760961"/>
          </a:xfrm>
          <a:prstGeom prst="rect">
            <a:avLst/>
          </a:prstGeom>
        </p:spPr>
      </p:pic>
    </p:spTree>
    <p:extLst>
      <p:ext uri="{BB962C8B-B14F-4D97-AF65-F5344CB8AC3E}">
        <p14:creationId xmlns:p14="http://schemas.microsoft.com/office/powerpoint/2010/main" val="275984335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Callout 50"/>
          <p:cNvSpPr/>
          <p:nvPr/>
        </p:nvSpPr>
        <p:spPr>
          <a:xfrm>
            <a:off x="8268033" y="41288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8"/>
          <a:stretch>
            <a:fillRect/>
          </a:stretch>
        </p:blipFill>
        <p:spPr>
          <a:xfrm>
            <a:off x="16842259" y="8877300"/>
            <a:ext cx="988541" cy="1143000"/>
          </a:xfrm>
          <a:prstGeom prst="rect">
            <a:avLst/>
          </a:prstGeom>
        </p:spPr>
      </p:pic>
      <p:grpSp>
        <p:nvGrpSpPr>
          <p:cNvPr id="5" name="Group 4"/>
          <p:cNvGrpSpPr/>
          <p:nvPr/>
        </p:nvGrpSpPr>
        <p:grpSpPr>
          <a:xfrm>
            <a:off x="918097" y="616988"/>
            <a:ext cx="17275774" cy="2368666"/>
            <a:chOff x="457200" y="406812"/>
            <a:chExt cx="17275774" cy="2368666"/>
          </a:xfrm>
        </p:grpSpPr>
        <p:sp>
          <p:nvSpPr>
            <p:cNvPr id="44" name="Rectangle 43"/>
            <p:cNvSpPr/>
            <p:nvPr/>
          </p:nvSpPr>
          <p:spPr>
            <a:xfrm>
              <a:off x="509164" y="406812"/>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4: (SGK – tr26)</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3" name="TextBox 42"/>
                <p:cNvSpPr txBox="1"/>
                <p:nvPr/>
              </p:nvSpPr>
              <p:spPr>
                <a:xfrm>
                  <a:off x="457200" y="499662"/>
                  <a:ext cx="17275774" cy="227581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Sử dụng</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đồ thị ở Hình 1.14, hãy xác định các giá trị của </a:t>
                  </a:r>
                  <a14:m>
                    <m:oMath xmlns:m="http://schemas.openxmlformats.org/officeDocument/2006/math">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𝑥</m:t>
                      </m:r>
                    </m:oMath>
                  </a14:m>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trên đoạn </a:t>
                  </a:r>
                  <a14:m>
                    <m:oMath xmlns:m="http://schemas.openxmlformats.org/officeDocument/2006/math">
                      <m:d>
                        <m:dPr>
                          <m:begChr m:val="["/>
                          <m:endChr m:val="]"/>
                          <m:ctrlP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dPr>
                        <m:e>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m:t>
                              </m:r>
                            </m:den>
                          </m:f>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f>
                            <m:fPr>
                              <m:ctrlP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3</m:t>
                              </m:r>
                              <m: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m:t>
                              </m:r>
                            </m:den>
                          </m:f>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để</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hàm số </a:t>
                  </a:r>
                  <a14:m>
                    <m:oMath xmlns:m="http://schemas.openxmlformats.org/officeDocument/2006/math">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𝑦</m:t>
                      </m:r>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 = </m:t>
                      </m:r>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𝑠𝑖𝑛𝑥</m:t>
                      </m:r>
                    </m:oMath>
                  </a14:m>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457200" y="499662"/>
                  <a:ext cx="17275774" cy="2275816"/>
                </a:xfrm>
                <a:prstGeom prst="rect">
                  <a:avLst/>
                </a:prstGeom>
                <a:blipFill>
                  <a:blip r:embed="rId9"/>
                  <a:stretch>
                    <a:fillRect l="-1164"/>
                  </a:stretch>
                </a:blipFill>
              </p:spPr>
              <p:txBody>
                <a:bodyPr/>
                <a:lstStyle/>
                <a:p>
                  <a:r>
                    <a:rPr lang="en-US">
                      <a:noFill/>
                    </a:rPr>
                    <a:t> </a:t>
                  </a:r>
                </a:p>
              </p:txBody>
            </p:sp>
          </mc:Fallback>
        </mc:AlternateContent>
      </p:grpSp>
      <p:pic>
        <p:nvPicPr>
          <p:cNvPr id="46" name="Picture 45"/>
          <p:cNvPicPr>
            <a:picLocks noChangeAspect="1"/>
          </p:cNvPicPr>
          <p:nvPr/>
        </p:nvPicPr>
        <p:blipFill>
          <a:blip r:embed="rId10"/>
          <a:stretch>
            <a:fillRect/>
          </a:stretch>
        </p:blipFill>
        <p:spPr>
          <a:xfrm>
            <a:off x="441030" y="8797624"/>
            <a:ext cx="1058061" cy="1225407"/>
          </a:xfrm>
          <a:prstGeom prst="rect">
            <a:avLst/>
          </a:prstGeom>
        </p:spPr>
      </p:pic>
      <p:sp>
        <p:nvSpPr>
          <p:cNvPr id="4" name="TextBox 3"/>
          <p:cNvSpPr txBox="1"/>
          <p:nvPr/>
        </p:nvSpPr>
        <p:spPr>
          <a:xfrm>
            <a:off x="2001461" y="3181559"/>
            <a:ext cx="14903116" cy="677108"/>
          </a:xfrm>
          <a:prstGeom prst="rect">
            <a:avLst/>
          </a:prstGeom>
          <a:noFill/>
        </p:spPr>
        <p:txBody>
          <a:bodyPr wrap="square" rtlCol="0">
            <a:spAutoFit/>
          </a:bodyPr>
          <a:lstStyle/>
          <a:p>
            <a:r>
              <a:rPr lang="en-US" sz="3800">
                <a:latin typeface="Arial" panose="020B0604020202020204" pitchFamily="34" charset="0"/>
                <a:cs typeface="Arial" panose="020B0604020202020204" pitchFamily="34" charset="0"/>
              </a:rPr>
              <a:t>a) Nhận giá trị bằng 0;                                b) Nhận giá trị dương.</a:t>
            </a:r>
          </a:p>
        </p:txBody>
      </p:sp>
      <mc:AlternateContent xmlns:mc="http://schemas.openxmlformats.org/markup-compatibility/2006" xmlns:a14="http://schemas.microsoft.com/office/drawing/2010/main">
        <mc:Choice Requires="a14">
          <p:sp>
            <p:nvSpPr>
              <p:cNvPr id="6" name="Rectangle 5"/>
              <p:cNvSpPr/>
              <p:nvPr/>
            </p:nvSpPr>
            <p:spPr>
              <a:xfrm>
                <a:off x="1963361" y="5551888"/>
                <a:ext cx="13825580" cy="963212"/>
              </a:xfrm>
              <a:prstGeom prst="rect">
                <a:avLst/>
              </a:prstGeom>
            </p:spPr>
            <p:txBody>
              <a:bodyPr wrap="none">
                <a:spAutoFit/>
              </a:bodyPr>
              <a:lstStyle/>
              <a:p>
                <a:r>
                  <a:rPr lang="en-US" sz="3800" dirty="0">
                    <a:solidFill>
                      <a:prstClr val="black"/>
                    </a:solidFill>
                    <a:latin typeface="Arial" panose="020B0604020202020204" pitchFamily="34" charset="0"/>
                    <a:cs typeface="Arial" panose="020B0604020202020204" pitchFamily="34" charset="0"/>
                  </a:rPr>
                  <a:t>a) </a:t>
                </a:r>
                <a:r>
                  <a:rPr lang="en-US" sz="3800" dirty="0" err="1">
                    <a:solidFill>
                      <a:prstClr val="black"/>
                    </a:solidFill>
                    <a:latin typeface="Arial" panose="020B0604020202020204" pitchFamily="34" charset="0"/>
                    <a:cs typeface="Arial" panose="020B0604020202020204" pitchFamily="34" charset="0"/>
                  </a:rPr>
                  <a:t>Từ</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đồ</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thị</a:t>
                </a:r>
                <a:r>
                  <a:rPr lang="en-US" sz="3800" dirty="0">
                    <a:solidFill>
                      <a:prstClr val="black"/>
                    </a:solidFill>
                    <a:latin typeface="Arial" panose="020B0604020202020204" pitchFamily="34" charset="0"/>
                    <a:cs typeface="Arial" panose="020B0604020202020204" pitchFamily="34" charset="0"/>
                  </a:rPr>
                  <a:t> ta </a:t>
                </a:r>
                <a:r>
                  <a:rPr lang="en-US" sz="3800" dirty="0" err="1">
                    <a:solidFill>
                      <a:prstClr val="black"/>
                    </a:solidFill>
                    <a:latin typeface="Arial" panose="020B0604020202020204" pitchFamily="34" charset="0"/>
                    <a:cs typeface="Arial" panose="020B0604020202020204" pitchFamily="34" charset="0"/>
                  </a:rPr>
                  <a:t>suy</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ra</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trên</a:t>
                </a:r>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đoạn</a:t>
                </a:r>
                <a:r>
                  <a:rPr lang="en-US" sz="3800" dirty="0">
                    <a:solidFill>
                      <a:prstClr val="black"/>
                    </a:solidFill>
                    <a:latin typeface="Arial" panose="020B0604020202020204" pitchFamily="34" charset="0"/>
                    <a:cs typeface="Arial" panose="020B0604020202020204" pitchFamily="34" charset="0"/>
                  </a:rPr>
                  <a:t>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r>
                  <a:rPr lang="en-US" sz="38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𝑦</m:t>
                    </m:r>
                    <m:r>
                      <a:rPr lang="en-US" sz="3800" i="1" smtClean="0">
                        <a:solidFill>
                          <a:prstClr val="black"/>
                        </a:solidFill>
                        <a:latin typeface="Cambria Math" panose="02040503050406030204" pitchFamily="18" charset="0"/>
                        <a:cs typeface="Arial" panose="020B0604020202020204" pitchFamily="34" charset="0"/>
                      </a:rPr>
                      <m:t>=0</m:t>
                    </m:r>
                  </m:oMath>
                </a14:m>
                <a:r>
                  <a:rPr lang="en-US" sz="3800" dirty="0">
                    <a:solidFill>
                      <a:prstClr val="black"/>
                    </a:solidFill>
                    <a:latin typeface="Arial" panose="020B0604020202020204" pitchFamily="34" charset="0"/>
                    <a:cs typeface="Arial" panose="020B0604020202020204" pitchFamily="34" charset="0"/>
                  </a:rPr>
                  <a:t> </a:t>
                </a:r>
                <a:r>
                  <a:rPr lang="en-US" sz="3800" dirty="0" err="1">
                    <a:solidFill>
                      <a:prstClr val="black"/>
                    </a:solidFill>
                    <a:latin typeface="Arial" panose="020B0604020202020204" pitchFamily="34" charset="0"/>
                    <a:cs typeface="Arial" panose="020B0604020202020204" pitchFamily="34" charset="0"/>
                  </a:rPr>
                  <a:t>khi</a:t>
                </a:r>
                <a:r>
                  <a:rPr lang="en-US" sz="38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𝑥</m:t>
                    </m:r>
                    <m:r>
                      <a:rPr lang="en-US" sz="3800" i="1" smtClean="0">
                        <a:solidFill>
                          <a:prstClr val="black"/>
                        </a:solidFill>
                        <a:latin typeface="Cambria Math" panose="02040503050406030204" pitchFamily="18" charset="0"/>
                        <a:cs typeface="Arial" panose="020B0604020202020204" pitchFamily="34" charset="0"/>
                      </a:rPr>
                      <m:t>=0, </m:t>
                    </m:r>
                    <m:r>
                      <a:rPr lang="en-US" sz="3800" i="1" smtClean="0">
                        <a:solidFill>
                          <a:prstClr val="black"/>
                        </a:solidFill>
                        <a:latin typeface="Cambria Math" panose="02040503050406030204" pitchFamily="18" charset="0"/>
                        <a:cs typeface="Arial" panose="020B0604020202020204" pitchFamily="34" charset="0"/>
                      </a:rPr>
                      <m:t>𝑥</m:t>
                    </m:r>
                    <m:r>
                      <a:rPr lang="en-US" sz="3800" i="1" smtClean="0">
                        <a:solidFill>
                          <a:prstClr val="black"/>
                        </a:solidFill>
                        <a:latin typeface="Cambria Math" panose="02040503050406030204" pitchFamily="18" charset="0"/>
                        <a:cs typeface="Arial" panose="020B0604020202020204" pitchFamily="34" charset="0"/>
                      </a:rPr>
                      <m:t>=</m:t>
                    </m:r>
                    <m:r>
                      <a:rPr lang="en-US" sz="3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smtClean="0">
                        <a:solidFill>
                          <a:prstClr val="black"/>
                        </a:solidFill>
                        <a:latin typeface="Cambria Math" panose="02040503050406030204" pitchFamily="18" charset="0"/>
                        <a:cs typeface="Arial" panose="020B0604020202020204" pitchFamily="34" charset="0"/>
                      </a:rPr>
                      <m:t> </m:t>
                    </m:r>
                  </m:oMath>
                </a14:m>
                <a:endParaRPr lang="en-US" sz="3800" dirty="0"/>
              </a:p>
            </p:txBody>
          </p:sp>
        </mc:Choice>
        <mc:Fallback xmlns="">
          <p:sp>
            <p:nvSpPr>
              <p:cNvPr id="6" name="Rectangle 5"/>
              <p:cNvSpPr>
                <a:spLocks noRot="1" noChangeAspect="1" noMove="1" noResize="1" noEditPoints="1" noAdjustHandles="1" noChangeArrowheads="1" noChangeShapeType="1" noTextEdit="1"/>
              </p:cNvSpPr>
              <p:nvPr/>
            </p:nvSpPr>
            <p:spPr>
              <a:xfrm>
                <a:off x="1963361" y="5551888"/>
                <a:ext cx="13825580" cy="963212"/>
              </a:xfrm>
              <a:prstGeom prst="rect">
                <a:avLst/>
              </a:prstGeom>
              <a:blipFill>
                <a:blip r:embed="rId11"/>
                <a:stretch>
                  <a:fillRect l="-1455" b="-88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963361" y="6862697"/>
                <a:ext cx="16075623" cy="2167003"/>
              </a:xfrm>
              <a:prstGeom prst="rect">
                <a:avLst/>
              </a:prstGeom>
            </p:spPr>
            <p:txBody>
              <a:bodyPr wrap="square">
                <a:spAutoFit/>
              </a:bodyPr>
              <a:lstStyle/>
              <a:p>
                <a:pPr>
                  <a:lnSpc>
                    <a:spcPct val="150000"/>
                  </a:lnSpc>
                </a:pPr>
                <a:r>
                  <a:rPr lang="en-US" sz="3800">
                    <a:solidFill>
                      <a:prstClr val="black"/>
                    </a:solidFill>
                    <a:latin typeface="Arial" panose="020B0604020202020204" pitchFamily="34" charset="0"/>
                    <a:cs typeface="Arial" panose="020B0604020202020204" pitchFamily="34" charset="0"/>
                  </a:rPr>
                  <a:t>b) Hàm số nhận giá trị dương ứng với phần đồ thị nằm trên trục hoành. Từ đồ thị ta suy ra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r>
                  <a:rPr lang="en-US" sz="3800">
                    <a:latin typeface="Arial" panose="020B0604020202020204" pitchFamily="34" charset="0"/>
                    <a:cs typeface="Arial" panose="020B0604020202020204" pitchFamily="34" charset="0"/>
                  </a:rPr>
                  <a:t>, thì </a:t>
                </a:r>
                <a14:m>
                  <m:oMath xmlns:m="http://schemas.openxmlformats.org/officeDocument/2006/math">
                    <m:r>
                      <a:rPr lang="en-US" sz="3800" i="1" smtClean="0">
                        <a:latin typeface="Cambria Math" panose="02040503050406030204" pitchFamily="18" charset="0"/>
                        <a:cs typeface="Arial" panose="020B0604020202020204" pitchFamily="34" charset="0"/>
                      </a:rPr>
                      <m:t>𝑦</m:t>
                    </m:r>
                    <m:r>
                      <a:rPr lang="en-US" sz="3800" i="1" smtClean="0">
                        <a:latin typeface="Cambria Math" panose="02040503050406030204" pitchFamily="18" charset="0"/>
                        <a:cs typeface="Arial" panose="020B0604020202020204" pitchFamily="34" charset="0"/>
                      </a:rPr>
                      <m:t>&gt;0</m:t>
                    </m:r>
                  </m:oMath>
                </a14:m>
                <a:r>
                  <a:rPr lang="en-US" sz="3800">
                    <a:latin typeface="Arial" panose="020B0604020202020204" pitchFamily="34" charset="0"/>
                    <a:cs typeface="Arial" panose="020B0604020202020204" pitchFamily="34" charset="0"/>
                  </a:rPr>
                  <a:t> khi </a:t>
                </a:r>
                <a14:m>
                  <m:oMath xmlns:m="http://schemas.openxmlformats.org/officeDocument/2006/math">
                    <m:r>
                      <a:rPr lang="en-US" sz="3800" b="0" i="1" smtClean="0">
                        <a:latin typeface="Cambria Math" panose="02040503050406030204" pitchFamily="18" charset="0"/>
                        <a:cs typeface="Arial" panose="020B0604020202020204" pitchFamily="34" charset="0"/>
                      </a:rPr>
                      <m:t>𝑥</m:t>
                    </m:r>
                    <m:r>
                      <a:rPr lang="en-US" sz="3800" b="0" i="1" smtClean="0">
                        <a:latin typeface="Cambria Math" panose="02040503050406030204" pitchFamily="18" charset="0"/>
                        <a:ea typeface="Cambria Math" panose="02040503050406030204" pitchFamily="18" charset="0"/>
                        <a:cs typeface="Arial" panose="020B0604020202020204" pitchFamily="34" charset="0"/>
                      </a:rPr>
                      <m:t>𝜖</m:t>
                    </m:r>
                    <m:d>
                      <m:dPr>
                        <m:ctrlPr>
                          <a:rPr lang="en-US" sz="3800" b="0" i="1" smtClean="0">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latin typeface="Cambria Math" panose="02040503050406030204" pitchFamily="18" charset="0"/>
                            <a:ea typeface="Cambria Math" panose="02040503050406030204" pitchFamily="18" charset="0"/>
                            <a:cs typeface="Arial" panose="020B0604020202020204" pitchFamily="34" charset="0"/>
                          </a:rPr>
                          <m:t>0; </m:t>
                        </m:r>
                        <m:r>
                          <a:rPr lang="en-US" sz="3800" b="0" i="1" smtClean="0">
                            <a:latin typeface="Cambria Math" panose="02040503050406030204" pitchFamily="18" charset="0"/>
                            <a:ea typeface="Cambria Math" panose="02040503050406030204" pitchFamily="18" charset="0"/>
                            <a:cs typeface="Arial" panose="020B0604020202020204" pitchFamily="34" charset="0"/>
                          </a:rPr>
                          <m:t>𝜋</m:t>
                        </m:r>
                      </m:e>
                    </m:d>
                    <m:r>
                      <a:rPr lang="en-US" sz="3800" b="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800">
                    <a:latin typeface="Arial" panose="020B060402020202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963361" y="6862697"/>
                <a:ext cx="16075623" cy="2167003"/>
              </a:xfrm>
              <a:prstGeom prst="rect">
                <a:avLst/>
              </a:prstGeom>
              <a:blipFill>
                <a:blip r:embed="rId12"/>
                <a:stretch>
                  <a:fillRect l="-1251" b="-3662"/>
                </a:stretch>
              </a:blipFill>
            </p:spPr>
            <p:txBody>
              <a:bodyPr/>
              <a:lstStyle/>
              <a:p>
                <a:r>
                  <a:rPr lang="en-US">
                    <a:noFill/>
                  </a:rPr>
                  <a:t> </a:t>
                </a:r>
              </a:p>
            </p:txBody>
          </p:sp>
        </mc:Fallback>
      </mc:AlternateContent>
    </p:spTree>
    <p:extLst>
      <p:ext uri="{BB962C8B-B14F-4D97-AF65-F5344CB8AC3E}">
        <p14:creationId xmlns:p14="http://schemas.microsoft.com/office/powerpoint/2010/main" val="30456531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6915292" y="571500"/>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a:ln>
                  <a:noFill/>
                </a:ln>
                <a:solidFill>
                  <a:prstClr val="white"/>
                </a:solidFill>
                <a:effectLst/>
                <a:uLnTx/>
                <a:uFillTx/>
                <a:latin typeface="Arial"/>
                <a:ea typeface="Arial"/>
                <a:cs typeface="Arial"/>
                <a:sym typeface="Arial"/>
              </a:rPr>
              <a:t> TẬP </a:t>
            </a: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4</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6471350" y="8265801"/>
            <a:ext cx="3633301" cy="3410958"/>
          </a:xfrm>
          <a:prstGeom prst="rect">
            <a:avLst/>
          </a:prstGeom>
        </p:spPr>
      </p:pic>
      <p:pic>
        <p:nvPicPr>
          <p:cNvPr id="5" name="Picture 4"/>
          <p:cNvPicPr>
            <a:picLocks noChangeAspect="1"/>
          </p:cNvPicPr>
          <p:nvPr/>
        </p:nvPicPr>
        <p:blipFill>
          <a:blip r:embed="rId3"/>
          <a:stretch>
            <a:fillRect/>
          </a:stretch>
        </p:blipFill>
        <p:spPr>
          <a:xfrm rot="16200000">
            <a:off x="16577121" y="393097"/>
            <a:ext cx="1305116" cy="1236158"/>
          </a:xfrm>
          <a:prstGeom prst="rect">
            <a:avLst/>
          </a:prstGeom>
        </p:spPr>
      </p:pic>
      <p:sp>
        <p:nvSpPr>
          <p:cNvPr id="18" name="Oval Callout 17"/>
          <p:cNvSpPr/>
          <p:nvPr/>
        </p:nvSpPr>
        <p:spPr>
          <a:xfrm>
            <a:off x="8261097" y="3797995"/>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TextBox 16"/>
              <p:cNvSpPr txBox="1"/>
              <p:nvPr/>
            </p:nvSpPr>
            <p:spPr>
              <a:xfrm>
                <a:off x="4953000" y="2530614"/>
                <a:ext cx="9525000" cy="707886"/>
              </a:xfrm>
              <a:prstGeom prst="rect">
                <a:avLst/>
              </a:prstGeom>
              <a:noFill/>
            </p:spPr>
            <p:txBody>
              <a:bodyPr wrap="square" rtlCol="0">
                <a:spAutoFit/>
              </a:bodyPr>
              <a:lstStyle/>
              <a:p>
                <a:pPr lvl="0"/>
                <a:r>
                  <a:rPr lang="en-US" sz="4000">
                    <a:solidFill>
                      <a:srgbClr val="000000"/>
                    </a:solidFill>
                    <a:latin typeface="OpenSans"/>
                  </a:rPr>
                  <a:t>Tìm tập giá trị của hàm số </a:t>
                </a:r>
                <a14:m>
                  <m:oMath xmlns:m="http://schemas.openxmlformats.org/officeDocument/2006/math">
                    <m:r>
                      <a:rPr lang="en-US" sz="4000" i="1" smtClean="0">
                        <a:solidFill>
                          <a:srgbClr val="000000"/>
                        </a:solidFill>
                        <a:latin typeface="Cambria Math" panose="02040503050406030204" pitchFamily="18" charset="0"/>
                      </a:rPr>
                      <m:t>𝑦</m:t>
                    </m:r>
                    <m:r>
                      <a:rPr lang="en-US" sz="4000" i="1" smtClean="0">
                        <a:solidFill>
                          <a:srgbClr val="000000"/>
                        </a:solidFill>
                        <a:latin typeface="Cambria Math" panose="02040503050406030204" pitchFamily="18" charset="0"/>
                      </a:rPr>
                      <m:t>=2</m:t>
                    </m:r>
                    <m:r>
                      <a:rPr lang="en-US" sz="4000" i="1" smtClean="0">
                        <a:solidFill>
                          <a:srgbClr val="000000"/>
                        </a:solidFill>
                        <a:latin typeface="Cambria Math" panose="02040503050406030204" pitchFamily="18" charset="0"/>
                      </a:rPr>
                      <m:t>𝑠𝑖𝑛𝑥</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953000" y="2530614"/>
                <a:ext cx="9525000" cy="707886"/>
              </a:xfrm>
              <a:prstGeom prst="rect">
                <a:avLst/>
              </a:prstGeom>
              <a:blipFill>
                <a:blip r:embed="rId4"/>
                <a:stretch>
                  <a:fillRect l="-2305" t="-15517" b="-36207"/>
                </a:stretch>
              </a:blipFill>
            </p:spPr>
            <p:txBody>
              <a:bodyPr/>
              <a:lstStyle/>
              <a:p>
                <a:r>
                  <a:rPr lang="en-US">
                    <a:noFill/>
                  </a:rPr>
                  <a:t> </a:t>
                </a:r>
              </a:p>
            </p:txBody>
          </p:sp>
        </mc:Fallback>
      </mc:AlternateContent>
      <p:pic>
        <p:nvPicPr>
          <p:cNvPr id="24" name="Picture 23"/>
          <p:cNvPicPr>
            <a:picLocks noChangeAspect="1"/>
          </p:cNvPicPr>
          <p:nvPr/>
        </p:nvPicPr>
        <p:blipFill>
          <a:blip r:embed="rId5"/>
          <a:stretch>
            <a:fillRect/>
          </a:stretch>
        </p:blipFill>
        <p:spPr>
          <a:xfrm>
            <a:off x="292373" y="6883208"/>
            <a:ext cx="3072853" cy="3068924"/>
          </a:xfrm>
          <a:prstGeom prst="rect">
            <a:avLst/>
          </a:prstGeom>
        </p:spPr>
      </p:pic>
      <p:pic>
        <p:nvPicPr>
          <p:cNvPr id="25" name="Picture 24"/>
          <p:cNvPicPr>
            <a:picLocks noChangeAspect="1"/>
          </p:cNvPicPr>
          <p:nvPr/>
        </p:nvPicPr>
        <p:blipFill>
          <a:blip r:embed="rId6"/>
          <a:stretch>
            <a:fillRect/>
          </a:stretch>
        </p:blipFill>
        <p:spPr>
          <a:xfrm>
            <a:off x="449685" y="386614"/>
            <a:ext cx="1245503" cy="1295400"/>
          </a:xfrm>
          <a:prstGeom prst="rect">
            <a:avLst/>
          </a:prstGeom>
        </p:spPr>
      </p:pic>
      <p:pic>
        <p:nvPicPr>
          <p:cNvPr id="26" name="Picture 25"/>
          <p:cNvPicPr>
            <a:picLocks noChangeAspect="1"/>
          </p:cNvPicPr>
          <p:nvPr/>
        </p:nvPicPr>
        <p:blipFill>
          <a:blip r:embed="rId7"/>
          <a:stretch>
            <a:fillRect/>
          </a:stretch>
        </p:blipFill>
        <p:spPr>
          <a:xfrm>
            <a:off x="1048321" y="1111793"/>
            <a:ext cx="987723" cy="102729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953000" y="5164872"/>
                <a:ext cx="10972800" cy="4093428"/>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a:rPr lang="nl-NL" sz="4000" i="1">
                        <a:effectLst/>
                        <a:latin typeface="Cambria Math" panose="02040503050406030204" pitchFamily="18" charset="0"/>
                        <a:ea typeface="Dotum" panose="020B0600000101010101" pitchFamily="34" charset="-127"/>
                      </a:rPr>
                      <m:t>−</m:t>
                    </m:r>
                    <m:r>
                      <a:rPr lang="nl-NL" sz="4000">
                        <a:effectLst/>
                        <a:latin typeface="Cambria Math" panose="02040503050406030204" pitchFamily="18" charset="0"/>
                        <a:ea typeface="Dotum" panose="020B0600000101010101" pitchFamily="34" charset="-127"/>
                      </a:rPr>
                      <m:t>1≤</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sin</m:t>
                        </m:r>
                      </m:fName>
                      <m:e>
                        <m:r>
                          <m:rPr>
                            <m:sty m:val="p"/>
                          </m:rPr>
                          <a:rPr lang="nl-NL" sz="4000">
                            <a:effectLst/>
                            <a:latin typeface="Cambria Math" panose="02040503050406030204" pitchFamily="18" charset="0"/>
                            <a:ea typeface="Dotum" panose="020B0600000101010101" pitchFamily="34" charset="-127"/>
                          </a:rPr>
                          <m:t>x</m:t>
                        </m:r>
                      </m:e>
                    </m:func>
                    <m:r>
                      <a:rPr lang="nl-NL" sz="4000">
                        <a:effectLst/>
                        <a:latin typeface="Cambria Math" panose="02040503050406030204" pitchFamily="18" charset="0"/>
                        <a:ea typeface="Dotum" panose="020B0600000101010101" pitchFamily="34" charset="-127"/>
                      </a:rPr>
                      <m:t>≤1</m:t>
                    </m:r>
                  </m:oMath>
                </a14:m>
                <a:r>
                  <a:rPr lang="nl-NL" sz="4000">
                    <a:effectLst/>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x</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ℝ</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Suy ra </a:t>
                </a:r>
                <a14:m>
                  <m:oMath xmlns:m="http://schemas.openxmlformats.org/officeDocument/2006/math">
                    <m:r>
                      <a:rPr lang="en-US" sz="4000">
                        <a:effectLst/>
                        <a:latin typeface="Cambria Math" panose="02040503050406030204" pitchFamily="18" charset="0"/>
                        <a:ea typeface="Dotum" panose="020B0600000101010101" pitchFamily="34" charset="-127"/>
                      </a:rPr>
                      <m:t>2.</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1</m:t>
                        </m:r>
                      </m:e>
                    </m:d>
                    <m:r>
                      <a:rPr lang="en-US" sz="4000">
                        <a:effectLst/>
                        <a:latin typeface="Cambria Math" panose="02040503050406030204" pitchFamily="18" charset="0"/>
                        <a:ea typeface="Dotum" panose="020B0600000101010101" pitchFamily="34" charset="-127"/>
                      </a:rPr>
                      <m:t>≤2</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≤2</m:t>
                    </m:r>
                  </m:oMath>
                </a14:m>
                <a:r>
                  <a:rPr lang="en-US" sz="4000">
                    <a:effectLst/>
                    <a:latin typeface="Arial" panose="020B0604020202020204" pitchFamily="34" charset="0"/>
                    <a:ea typeface="Dotum" panose="020B0600000101010101" pitchFamily="34" charset="-127"/>
                    <a:cs typeface="Arial" panose="020B0604020202020204" pitchFamily="34" charset="0"/>
                  </a:rPr>
                  <a:t>.1; hay:</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2≤2</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≤2</m:t>
                    </m:r>
                  </m:oMath>
                </a14:m>
                <a:r>
                  <a:rPr lang="en-US" sz="4000">
                    <a:effectLst/>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Vậy hàm số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y</m:t>
                    </m:r>
                    <m:r>
                      <a:rPr lang="en-US" sz="4000">
                        <a:effectLst/>
                        <a:latin typeface="Cambria Math" panose="02040503050406030204" pitchFamily="18" charset="0"/>
                        <a:ea typeface="Dotum" panose="020B0600000101010101" pitchFamily="34" charset="-127"/>
                      </a:rPr>
                      <m:t>=2</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sin</m:t>
                        </m:r>
                      </m:fName>
                      <m:e>
                        <m:r>
                          <m:rPr>
                            <m:sty m:val="p"/>
                          </m:rPr>
                          <a:rPr lang="en-US" sz="4000">
                            <a:effectLst/>
                            <a:latin typeface="Cambria Math" panose="02040503050406030204" pitchFamily="18" charset="0"/>
                            <a:ea typeface="Dotum" panose="020B0600000101010101" pitchFamily="34" charset="-127"/>
                          </a:rPr>
                          <m:t>x</m:t>
                        </m:r>
                      </m:e>
                    </m:func>
                  </m:oMath>
                </a14:m>
                <a:r>
                  <a:rPr lang="en-US" sz="4000">
                    <a:effectLst/>
                    <a:latin typeface="Arial" panose="020B0604020202020204" pitchFamily="34" charset="0"/>
                    <a:ea typeface="Dotum" panose="020B0600000101010101" pitchFamily="34" charset="-127"/>
                    <a:cs typeface="Arial" panose="020B0604020202020204" pitchFamily="34" charset="0"/>
                  </a:rPr>
                  <a:t> có tập giá trị là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2;2</m:t>
                        </m:r>
                      </m:e>
                    </m:d>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953000" y="5164872"/>
                <a:ext cx="10972800" cy="4093428"/>
              </a:xfrm>
              <a:prstGeom prst="rect">
                <a:avLst/>
              </a:prstGeom>
              <a:blipFill>
                <a:blip r:embed="rId8"/>
                <a:stretch>
                  <a:fillRect l="-2000" b="-2679"/>
                </a:stretch>
              </a:blipFill>
            </p:spPr>
            <p:txBody>
              <a:bodyPr/>
              <a:lstStyle/>
              <a:p>
                <a:r>
                  <a:rPr lang="en-US">
                    <a:noFill/>
                  </a:rPr>
                  <a:t> </a:t>
                </a:r>
              </a:p>
            </p:txBody>
          </p:sp>
        </mc:Fallback>
      </mc:AlternateContent>
    </p:spTree>
    <p:extLst>
      <p:ext uri="{BB962C8B-B14F-4D97-AF65-F5344CB8AC3E}">
        <p14:creationId xmlns:p14="http://schemas.microsoft.com/office/powerpoint/2010/main" val="387700250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500"/>
                                        <p:tgtEl>
                                          <p:spTgt spid="3">
                                            <p:txEl>
                                              <p:pRg st="0" end="0"/>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anim calcmode="lin" valueType="num">
                                      <p:cBhvr>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4995578" y="841626"/>
            <a:ext cx="2606622" cy="2606622"/>
          </a:xfrm>
          <a:prstGeom prst="rect">
            <a:avLst/>
          </a:prstGeom>
        </p:spPr>
      </p:pic>
      <p:sp>
        <p:nvSpPr>
          <p:cNvPr id="41" name="Rectangle 40"/>
          <p:cNvSpPr/>
          <p:nvPr/>
        </p:nvSpPr>
        <p:spPr>
          <a:xfrm>
            <a:off x="7032514" y="852726"/>
            <a:ext cx="4198893"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4F81B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5000" b="1" i="0" u="none" strike="noStrike" kern="1200" cap="none" spc="0" normalizeH="0" noProof="0">
                <a:ln>
                  <a:noFill/>
                </a:ln>
                <a:solidFill>
                  <a:srgbClr val="4F81BD"/>
                </a:solidFill>
                <a:effectLst/>
                <a:uLnTx/>
                <a:uFillTx/>
                <a:latin typeface="Arial" panose="020B0604020202020204" pitchFamily="34" charset="0"/>
                <a:ea typeface="Calibri" panose="020F0502020204030204" pitchFamily="34" charset="0"/>
                <a:cs typeface="Arial" panose="020B0604020202020204" pitchFamily="34" charset="0"/>
              </a:rPr>
              <a:t> DỤNG 1</a:t>
            </a:r>
            <a:endParaRPr kumimoji="0" lang="en-US" sz="5000" b="0" i="0" u="none" strike="noStrike" kern="1200" cap="none" spc="0" normalizeH="0" baseline="0" noProof="0">
              <a:ln>
                <a:noFill/>
              </a:ln>
              <a:solidFill>
                <a:srgbClr val="4F81BD"/>
              </a:solidFill>
              <a:effectLst/>
              <a:uLnTx/>
              <a:uFillTx/>
              <a:latin typeface="Calibri"/>
            </a:endParaRPr>
          </a:p>
        </p:txBody>
      </p:sp>
      <p:pic>
        <p:nvPicPr>
          <p:cNvPr id="8" name="Picture 7"/>
          <p:cNvPicPr>
            <a:picLocks noChangeAspect="1"/>
          </p:cNvPicPr>
          <p:nvPr/>
        </p:nvPicPr>
        <p:blipFill>
          <a:blip r:embed="rId3"/>
          <a:stretch>
            <a:fillRect/>
          </a:stretch>
        </p:blipFill>
        <p:spPr>
          <a:xfrm rot="1827502">
            <a:off x="16890528" y="6736887"/>
            <a:ext cx="1342531" cy="1358634"/>
          </a:xfrm>
          <a:prstGeom prst="rect">
            <a:avLst/>
          </a:prstGeom>
        </p:spPr>
      </p:pic>
      <p:sp>
        <p:nvSpPr>
          <p:cNvPr id="6" name="Rectangle 5"/>
          <p:cNvSpPr/>
          <p:nvPr/>
        </p:nvSpPr>
        <p:spPr>
          <a:xfrm>
            <a:off x="1086035" y="1772841"/>
            <a:ext cx="13010965" cy="1846659"/>
          </a:xfrm>
          <a:prstGeom prst="rect">
            <a:avLst/>
          </a:prstGeom>
        </p:spPr>
        <p:txBody>
          <a:bodyPr wrap="square">
            <a:spAutoFit/>
          </a:bodyPr>
          <a:lstStyle/>
          <a:p>
            <a:pPr algn="just">
              <a:lnSpc>
                <a:spcPct val="150000"/>
              </a:lnSpc>
            </a:pPr>
            <a:r>
              <a:rPr lang="vi-VN" sz="3800">
                <a:solidFill>
                  <a:srgbClr val="000000"/>
                </a:solidFill>
              </a:rPr>
              <a:t>Xét tình huống mở đầu.</a:t>
            </a:r>
          </a:p>
          <a:p>
            <a:pPr algn="just">
              <a:lnSpc>
                <a:spcPct val="150000"/>
              </a:lnSpc>
            </a:pPr>
            <a:r>
              <a:rPr lang="vi-VN" sz="3800">
                <a:solidFill>
                  <a:srgbClr val="000000"/>
                </a:solidFill>
              </a:rPr>
              <a:t>a) Giải bài toán ở tình huống mở đầu</a:t>
            </a:r>
            <a:r>
              <a:rPr lang="en-US" sz="3800">
                <a:solidFill>
                  <a:srgbClr val="000000"/>
                </a:solidFill>
              </a:rPr>
              <a:t>.</a:t>
            </a:r>
            <a:endParaRPr lang="vi-VN" sz="3800">
              <a:solidFill>
                <a:srgbClr val="000000"/>
              </a:solidFill>
            </a:endParaRPr>
          </a:p>
        </p:txBody>
      </p:sp>
      <p:sp>
        <p:nvSpPr>
          <p:cNvPr id="15" name="Oval Callout 14"/>
          <p:cNvSpPr/>
          <p:nvPr/>
        </p:nvSpPr>
        <p:spPr>
          <a:xfrm>
            <a:off x="8345059" y="3976490"/>
            <a:ext cx="1573805"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1076530" y="5099929"/>
                <a:ext cx="15706039" cy="4632550"/>
              </a:xfrm>
              <a:prstGeom prst="rect">
                <a:avLst/>
              </a:prstGeom>
            </p:spPr>
            <p:txBody>
              <a:bodyPr wrap="square">
                <a:spAutoFit/>
              </a:bodyPr>
              <a:lstStyle/>
              <a:p>
                <a:pPr algn="just">
                  <a:lnSpc>
                    <a:spcPct val="150000"/>
                  </a:lnSpc>
                </a:pPr>
                <a:r>
                  <a:rPr lang="en-US" sz="3800">
                    <a:latin typeface="Arial" panose="020B0604020202020204" pitchFamily="34" charset="0"/>
                    <a:ea typeface="Dotum" panose="020B0600000101010101" pitchFamily="34" charset="-127"/>
                    <a:cs typeface="Arial" panose="020B0604020202020204" pitchFamily="34" charset="0"/>
                  </a:rPr>
                  <a:t>Thời gian của một chu kì hô hấp đầy đủ chính là một chu kì tuần hoàn của hàm v(t) và là: </a:t>
                </a:r>
                <a14:m>
                  <m:oMath xmlns:m="http://schemas.openxmlformats.org/officeDocument/2006/math">
                    <m:r>
                      <a:rPr lang="en-US" sz="3800" i="1">
                        <a:effectLst/>
                        <a:latin typeface="Cambria Math" panose="02040503050406030204" pitchFamily="18" charset="0"/>
                        <a:ea typeface="Dotum" panose="020B0600000101010101" pitchFamily="34" charset="-127"/>
                      </a:rPr>
                      <m:t>𝑇</m:t>
                    </m:r>
                    <m:r>
                      <a:rPr lang="en-US" sz="3800" i="1">
                        <a:effectLst/>
                        <a:latin typeface="Cambria Math" panose="02040503050406030204" pitchFamily="18" charset="0"/>
                        <a:ea typeface="Dotum" panose="020B0600000101010101" pitchFamily="34" charset="-127"/>
                      </a:rPr>
                      <m:t>=</m:t>
                    </m:r>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2</m:t>
                        </m:r>
                        <m:r>
                          <a:rPr lang="en-US" sz="3800" i="1">
                            <a:effectLst/>
                            <a:latin typeface="Cambria Math" panose="02040503050406030204" pitchFamily="18" charset="0"/>
                            <a:ea typeface="Dotum" panose="020B0600000101010101" pitchFamily="34" charset="-127"/>
                          </a:rPr>
                          <m:t>𝜋</m:t>
                        </m:r>
                      </m:num>
                      <m:den>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𝜋</m:t>
                            </m:r>
                          </m:num>
                          <m:den>
                            <m:r>
                              <a:rPr lang="en-US" sz="3800" i="1">
                                <a:effectLst/>
                                <a:latin typeface="Cambria Math" panose="02040503050406030204" pitchFamily="18" charset="0"/>
                                <a:ea typeface="Dotum" panose="020B0600000101010101" pitchFamily="34" charset="-127"/>
                              </a:rPr>
                              <m:t>3</m:t>
                            </m:r>
                          </m:den>
                        </m:f>
                      </m:den>
                    </m:f>
                    <m:r>
                      <a:rPr lang="en-US" sz="3800" i="1">
                        <a:effectLst/>
                        <a:latin typeface="Cambria Math" panose="02040503050406030204" pitchFamily="18" charset="0"/>
                        <a:ea typeface="Dotum" panose="020B0600000101010101" pitchFamily="34" charset="-127"/>
                      </a:rPr>
                      <m:t>=6</m:t>
                    </m:r>
                  </m:oMath>
                </a14:m>
                <a:r>
                  <a:rPr lang="en-US" sz="3800">
                    <a:effectLst/>
                    <a:latin typeface="Arial" panose="020B0604020202020204" pitchFamily="34" charset="0"/>
                    <a:ea typeface="Dotum" panose="020B0600000101010101" pitchFamily="34" charset="-127"/>
                    <a:cs typeface="Arial" panose="020B0604020202020204" pitchFamily="34" charset="0"/>
                  </a:rPr>
                  <a:t> (giây).</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Ta có: 1 phút = 60 giây.</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Do đó, số chu kì hô hấp trong một phút của người đó là </a:t>
                </a:r>
                <a14:m>
                  <m:oMath xmlns:m="http://schemas.openxmlformats.org/officeDocument/2006/math">
                    <m:f>
                      <m:fPr>
                        <m:ctrlPr>
                          <a:rPr lang="en-US" sz="3800" i="1">
                            <a:effectLst/>
                            <a:latin typeface="Cambria Math" panose="02040503050406030204" pitchFamily="18" charset="0"/>
                            <a:ea typeface="Dotum" panose="020B0600000101010101" pitchFamily="34" charset="-127"/>
                          </a:rPr>
                        </m:ctrlPr>
                      </m:fPr>
                      <m:num>
                        <m:r>
                          <a:rPr lang="en-US" sz="3800" i="1">
                            <a:effectLst/>
                            <a:latin typeface="Cambria Math" panose="02040503050406030204" pitchFamily="18" charset="0"/>
                            <a:ea typeface="Dotum" panose="020B0600000101010101" pitchFamily="34" charset="-127"/>
                          </a:rPr>
                          <m:t>60</m:t>
                        </m:r>
                      </m:num>
                      <m:den>
                        <m:r>
                          <a:rPr lang="en-US" sz="3800" i="1">
                            <a:effectLst/>
                            <a:latin typeface="Cambria Math" panose="02040503050406030204" pitchFamily="18" charset="0"/>
                            <a:ea typeface="Dotum" panose="020B0600000101010101" pitchFamily="34" charset="-127"/>
                          </a:rPr>
                          <m:t>6</m:t>
                        </m:r>
                      </m:den>
                    </m:f>
                    <m:r>
                      <a:rPr lang="en-US" sz="3800" i="1">
                        <a:effectLst/>
                        <a:latin typeface="Cambria Math" panose="02040503050406030204" pitchFamily="18" charset="0"/>
                        <a:ea typeface="Dotum" panose="020B0600000101010101" pitchFamily="34" charset="-127"/>
                      </a:rPr>
                      <m:t>=10</m:t>
                    </m:r>
                  </m:oMath>
                </a14:m>
                <a:r>
                  <a:rPr lang="en-US" sz="3800">
                    <a:effectLst/>
                    <a:latin typeface="Arial" panose="020B0604020202020204" pitchFamily="34" charset="0"/>
                    <a:ea typeface="Dotum" panose="020B0600000101010101" pitchFamily="34" charset="-127"/>
                    <a:cs typeface="Arial" panose="020B0604020202020204" pitchFamily="34" charset="0"/>
                  </a:rPr>
                  <a:t> (chu kì).</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76530" y="5099929"/>
                <a:ext cx="15706039" cy="4632550"/>
              </a:xfrm>
              <a:prstGeom prst="rect">
                <a:avLst/>
              </a:prstGeom>
              <a:blipFill>
                <a:blip r:embed="rId4"/>
                <a:stretch>
                  <a:fillRect l="-1281" r="-1281"/>
                </a:stretch>
              </a:blipFill>
            </p:spPr>
            <p:txBody>
              <a:bodyPr/>
              <a:lstStyle/>
              <a:p>
                <a:r>
                  <a:rPr lang="en-US">
                    <a:noFill/>
                  </a:rPr>
                  <a:t> </a:t>
                </a:r>
              </a:p>
            </p:txBody>
          </p:sp>
        </mc:Fallback>
      </mc:AlternateContent>
    </p:spTree>
    <p:extLst>
      <p:ext uri="{BB962C8B-B14F-4D97-AF65-F5344CB8AC3E}">
        <p14:creationId xmlns:p14="http://schemas.microsoft.com/office/powerpoint/2010/main" val="365630254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1" dur="500"/>
                                        <p:tgtEl>
                                          <p:spTgt spid="9">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down)">
                                      <p:cBhvr>
                                        <p:cTn id="25" dur="500"/>
                                        <p:tgtEl>
                                          <p:spTgt spid="9">
                                            <p:txEl>
                                              <p:pRg st="1" end="1"/>
                                            </p:txEl>
                                          </p:spTgt>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left)">
                                      <p:cBhvr>
                                        <p:cTn id="2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41" name="Group 18"/>
          <p:cNvGrpSpPr/>
          <p:nvPr/>
        </p:nvGrpSpPr>
        <p:grpSpPr>
          <a:xfrm>
            <a:off x="399618" y="298551"/>
            <a:ext cx="17507381" cy="9645548"/>
            <a:chOff x="0" y="0"/>
            <a:chExt cx="10671496" cy="5709653"/>
          </a:xfrm>
        </p:grpSpPr>
        <p:sp>
          <p:nvSpPr>
            <p:cNvPr id="42" name="Freeform 19"/>
            <p:cNvSpPr/>
            <p:nvPr/>
          </p:nvSpPr>
          <p:spPr>
            <a:xfrm>
              <a:off x="0" y="0"/>
              <a:ext cx="10671497" cy="5709653"/>
            </a:xfrm>
            <a:custGeom>
              <a:avLst/>
              <a:gdLst/>
              <a:ahLst/>
              <a:cxnLst/>
              <a:rect l="l" t="t" r="r" b="b"/>
              <a:pathLst>
                <a:path w="10671497" h="5709653">
                  <a:moveTo>
                    <a:pt x="17481" y="0"/>
                  </a:moveTo>
                  <a:lnTo>
                    <a:pt x="10654016" y="0"/>
                  </a:lnTo>
                  <a:cubicBezTo>
                    <a:pt x="10658652" y="0"/>
                    <a:pt x="10663098" y="1842"/>
                    <a:pt x="10666377" y="5120"/>
                  </a:cubicBezTo>
                  <a:cubicBezTo>
                    <a:pt x="10669655" y="8398"/>
                    <a:pt x="10671497" y="12845"/>
                    <a:pt x="10671497" y="17481"/>
                  </a:cubicBezTo>
                  <a:lnTo>
                    <a:pt x="10671497" y="5692172"/>
                  </a:lnTo>
                  <a:cubicBezTo>
                    <a:pt x="10671497" y="5696808"/>
                    <a:pt x="10669655" y="5701255"/>
                    <a:pt x="10666377" y="5704533"/>
                  </a:cubicBezTo>
                  <a:cubicBezTo>
                    <a:pt x="10663098" y="5707812"/>
                    <a:pt x="10658652" y="5709653"/>
                    <a:pt x="10654016" y="5709653"/>
                  </a:cubicBezTo>
                  <a:lnTo>
                    <a:pt x="17481" y="5709653"/>
                  </a:lnTo>
                  <a:cubicBezTo>
                    <a:pt x="12845" y="5709653"/>
                    <a:pt x="8398" y="5707812"/>
                    <a:pt x="5120" y="5704533"/>
                  </a:cubicBezTo>
                  <a:cubicBezTo>
                    <a:pt x="1842" y="5701255"/>
                    <a:pt x="0" y="5696808"/>
                    <a:pt x="0" y="5692172"/>
                  </a:cubicBezTo>
                  <a:lnTo>
                    <a:pt x="0" y="17481"/>
                  </a:lnTo>
                  <a:cubicBezTo>
                    <a:pt x="0" y="12845"/>
                    <a:pt x="1842" y="8398"/>
                    <a:pt x="5120" y="5120"/>
                  </a:cubicBezTo>
                  <a:cubicBezTo>
                    <a:pt x="8398" y="1842"/>
                    <a:pt x="12845" y="0"/>
                    <a:pt x="17481" y="0"/>
                  </a:cubicBezTo>
                  <a:close/>
                </a:path>
              </a:pathLst>
            </a:custGeom>
            <a:solidFill>
              <a:srgbClr val="FDFAE6"/>
            </a:solidFill>
            <a:ln w="142875">
              <a:solidFill>
                <a:srgbClr val="6B3B32"/>
              </a:solidFill>
            </a:ln>
          </p:spPr>
        </p:sp>
        <p:sp>
          <p:nvSpPr>
            <p:cNvPr id="43" name="TextBox 20"/>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Rectangle 52"/>
          <p:cNvSpPr/>
          <p:nvPr/>
        </p:nvSpPr>
        <p:spPr>
          <a:xfrm>
            <a:off x="5562600" y="848261"/>
            <a:ext cx="7494359" cy="1323439"/>
          </a:xfrm>
          <a:prstGeom prst="rect">
            <a:avLst/>
          </a:prstGeom>
        </p:spPr>
        <p:txBody>
          <a:bodyPr wrap="none">
            <a:spAutoFit/>
          </a:bodyPr>
          <a:lstStyle/>
          <a:p>
            <a:pPr lvl="0" algn="ctr">
              <a:lnSpc>
                <a:spcPts val="9600"/>
              </a:lnSpc>
            </a:pPr>
            <a:r>
              <a:rPr lang="en-US" sz="6000" b="1">
                <a:solidFill>
                  <a:srgbClr val="C00000"/>
                </a:solidFill>
                <a:latin typeface="Arial" panose="020B060402020202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cs typeface="Arial" panose="020B0604020202020204" pitchFamily="34" charset="0"/>
            </a:endParaRPr>
          </a:p>
        </p:txBody>
      </p:sp>
      <p:sp>
        <p:nvSpPr>
          <p:cNvPr id="54" name="Rectangle 53"/>
          <p:cNvSpPr/>
          <p:nvPr/>
        </p:nvSpPr>
        <p:spPr>
          <a:xfrm>
            <a:off x="3544194" y="2276975"/>
            <a:ext cx="10147085" cy="1015663"/>
          </a:xfrm>
          <a:prstGeom prst="rect">
            <a:avLst/>
          </a:prstGeom>
        </p:spPr>
        <p:txBody>
          <a:bodyPr wrap="square">
            <a:spAutoFit/>
          </a:bodyPr>
          <a:lstStyle/>
          <a:p>
            <a:pPr algn="just">
              <a:lnSpc>
                <a:spcPct val="150000"/>
              </a:lnSpc>
              <a:tabLst>
                <a:tab pos="360045" algn="l"/>
                <a:tab pos="720090" algn="l"/>
              </a:tabLst>
            </a:pPr>
            <a:r>
              <a:rPr lang="en-US" sz="4000" b="1">
                <a:latin typeface="Arial" panose="020B0604020202020204" pitchFamily="34" charset="0"/>
                <a:ea typeface="Calibri" panose="020F0502020204030204" pitchFamily="34" charset="0"/>
                <a:cs typeface="Arial" panose="020B0604020202020204" pitchFamily="34" charset="0"/>
              </a:rPr>
              <a:t>1. </a:t>
            </a:r>
            <a:r>
              <a:rPr lang="vi-VN" sz="4000" b="1">
                <a:ea typeface="Calibri" panose="020F0502020204030204" pitchFamily="34" charset="0"/>
                <a:cs typeface="Arial" panose="020B0604020202020204" pitchFamily="34" charset="0"/>
              </a:rPr>
              <a:t>Định nghĩa hàm số lượng giác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5" name="Rectangle 54"/>
          <p:cNvSpPr/>
          <p:nvPr/>
        </p:nvSpPr>
        <p:spPr>
          <a:xfrm>
            <a:off x="3544194" y="3642816"/>
            <a:ext cx="11269432" cy="707886"/>
          </a:xfrm>
          <a:prstGeom prst="rect">
            <a:avLst/>
          </a:prstGeom>
        </p:spPr>
        <p:txBody>
          <a:bodyPr wrap="none">
            <a:spAutoFit/>
          </a:bodyPr>
          <a:lstStyle/>
          <a:p>
            <a:r>
              <a:rPr lang="nl-NL" sz="4000" b="1">
                <a:latin typeface="Arial" panose="020B0604020202020204" pitchFamily="34" charset="0"/>
                <a:ea typeface="Calibri" panose="020F0502020204030204" pitchFamily="34" charset="0"/>
                <a:cs typeface="Arial" panose="020B0604020202020204" pitchFamily="34" charset="0"/>
              </a:rPr>
              <a:t>2. Hàm số chẵn, hàm số lẻ, hàm số tuần hoàn</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3" name="Rectangle 62"/>
              <p:cNvSpPr/>
              <p:nvPr/>
            </p:nvSpPr>
            <p:spPr>
              <a:xfrm>
                <a:off x="3529972" y="4640388"/>
                <a:ext cx="12014828" cy="1015663"/>
              </a:xfrm>
              <a:prstGeom prst="rect">
                <a:avLst/>
              </a:prstGeom>
            </p:spPr>
            <p:txBody>
              <a:bodyPr wrap="square">
                <a:spAutoFit/>
              </a:bodyPr>
              <a:lstStyle/>
              <a:p>
                <a:pPr>
                  <a:lnSpc>
                    <a:spcPct val="150000"/>
                  </a:lnSpc>
                </a:pPr>
                <a:r>
                  <a:rPr lang="nl-NL" sz="4000" b="1">
                    <a:latin typeface="Arial" panose="020B0604020202020204" pitchFamily="34" charset="0"/>
                    <a:ea typeface="Calibri" panose="020F0502020204030204" pitchFamily="34" charset="0"/>
                    <a:cs typeface="Arial" panose="020B0604020202020204" pitchFamily="34" charset="0"/>
                  </a:rPr>
                  <a:t>3. Đồ thị và tính chất của hàm số </a:t>
                </a:r>
                <a14:m>
                  <m:oMath xmlns:m="http://schemas.openxmlformats.org/officeDocument/2006/math">
                    <m:r>
                      <a:rPr lang="nl-NL" sz="4000" b="1" i="1" smtClean="0">
                        <a:latin typeface="Cambria Math" panose="02040503050406030204" pitchFamily="18" charset="0"/>
                        <a:ea typeface="Calibri" panose="020F0502020204030204" pitchFamily="34" charset="0"/>
                        <a:cs typeface="Arial" panose="020B0604020202020204" pitchFamily="34" charset="0"/>
                      </a:rPr>
                      <m:t>𝒚</m:t>
                    </m:r>
                    <m:r>
                      <a:rPr lang="nl-NL" sz="4000" b="1" i="1" smtClean="0">
                        <a:latin typeface="Cambria Math" panose="02040503050406030204" pitchFamily="18" charset="0"/>
                        <a:ea typeface="Calibri" panose="020F0502020204030204" pitchFamily="34" charset="0"/>
                        <a:cs typeface="Arial" panose="020B0604020202020204" pitchFamily="34" charset="0"/>
                      </a:rPr>
                      <m:t>=</m:t>
                    </m:r>
                    <m:r>
                      <m:rPr>
                        <m:sty m:val="p"/>
                      </m:rPr>
                      <a:rPr lang="nl-NL" sz="4000" b="1" i="1" smtClean="0">
                        <a:latin typeface="Cambria Math" panose="02040503050406030204" pitchFamily="18" charset="0"/>
                        <a:ea typeface="Calibri" panose="020F0502020204030204" pitchFamily="34" charset="0"/>
                        <a:cs typeface="Arial" panose="020B0604020202020204" pitchFamily="34" charset="0"/>
                      </a:rPr>
                      <m:t>sin</m:t>
                    </m:r>
                    <m:r>
                      <a:rPr lang="nl-NL" sz="4000" b="1" i="1" smtClean="0">
                        <a:latin typeface="Cambria Math" panose="02040503050406030204" pitchFamily="18" charset="0"/>
                        <a:ea typeface="Calibri" panose="020F0502020204030204" pitchFamily="34" charset="0"/>
                        <a:cs typeface="Arial" panose="020B0604020202020204" pitchFamily="34" charset="0"/>
                      </a:rPr>
                      <m:t>⁡</m:t>
                    </m:r>
                    <m:r>
                      <a:rPr lang="nl-NL" sz="4000" b="1" i="1" smtClean="0">
                        <a:latin typeface="Cambria Math" panose="02040503050406030204" pitchFamily="18" charset="0"/>
                        <a:ea typeface="Calibri" panose="020F0502020204030204" pitchFamily="34" charset="0"/>
                        <a:cs typeface="Arial" panose="020B0604020202020204" pitchFamily="34" charset="0"/>
                      </a:rPr>
                      <m:t>𝒙</m:t>
                    </m:r>
                  </m:oMath>
                </a14:m>
                <a:endParaRPr lang="en-US" sz="4000" dirty="0">
                  <a:latin typeface="Arial" panose="020B0604020202020204" pitchFamily="34" charset="0"/>
                  <a:cs typeface="Arial" panose="020B0604020202020204" pitchFamily="34"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a:off x="3529972" y="4640388"/>
                <a:ext cx="12014828" cy="1015663"/>
              </a:xfrm>
              <a:prstGeom prst="rect">
                <a:avLst/>
              </a:prstGeom>
              <a:blipFill>
                <a:blip r:embed="rId2"/>
                <a:stretch>
                  <a:fillRect l="-1776" b="-13772"/>
                </a:stretch>
              </a:blipFill>
            </p:spPr>
            <p:txBody>
              <a:bodyPr/>
              <a:lstStyle/>
              <a:p>
                <a:r>
                  <a:rPr lang="en-US">
                    <a:noFill/>
                  </a:rPr>
                  <a:t> </a:t>
                </a:r>
              </a:p>
            </p:txBody>
          </p:sp>
        </mc:Fallback>
      </mc:AlternateContent>
      <p:pic>
        <p:nvPicPr>
          <p:cNvPr id="2" name="Picture 1"/>
          <p:cNvPicPr>
            <a:picLocks noChangeAspect="1"/>
          </p:cNvPicPr>
          <p:nvPr/>
        </p:nvPicPr>
        <p:blipFill>
          <a:blip r:embed="rId3"/>
          <a:stretch>
            <a:fillRect/>
          </a:stretch>
        </p:blipFill>
        <p:spPr>
          <a:xfrm>
            <a:off x="15087600" y="7734300"/>
            <a:ext cx="2243142" cy="1888496"/>
          </a:xfrm>
          <a:prstGeom prst="rect">
            <a:avLst/>
          </a:prstGeom>
        </p:spPr>
      </p:pic>
      <p:pic>
        <p:nvPicPr>
          <p:cNvPr id="3" name="Picture 2"/>
          <p:cNvPicPr>
            <a:picLocks noChangeAspect="1"/>
          </p:cNvPicPr>
          <p:nvPr/>
        </p:nvPicPr>
        <p:blipFill>
          <a:blip r:embed="rId4"/>
          <a:stretch>
            <a:fillRect/>
          </a:stretch>
        </p:blipFill>
        <p:spPr>
          <a:xfrm rot="13292260" flipV="1">
            <a:off x="16599410" y="826942"/>
            <a:ext cx="1149163" cy="405080"/>
          </a:xfrm>
          <a:prstGeom prst="rect">
            <a:avLst/>
          </a:prstGeom>
        </p:spPr>
      </p:pic>
      <p:pic>
        <p:nvPicPr>
          <p:cNvPr id="4" name="Picture 3"/>
          <p:cNvPicPr>
            <a:picLocks noChangeAspect="1"/>
          </p:cNvPicPr>
          <p:nvPr/>
        </p:nvPicPr>
        <p:blipFill>
          <a:blip r:embed="rId5"/>
          <a:stretch>
            <a:fillRect/>
          </a:stretch>
        </p:blipFill>
        <p:spPr>
          <a:xfrm>
            <a:off x="733817" y="1103910"/>
            <a:ext cx="2725153" cy="1714334"/>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3529972" y="5867630"/>
                <a:ext cx="12014828" cy="1015663"/>
              </a:xfrm>
              <a:prstGeom prst="rect">
                <a:avLst/>
              </a:prstGeom>
            </p:spPr>
            <p:txBody>
              <a:bodyPr wrap="square">
                <a:spAutoFit/>
              </a:bodyPr>
              <a:lstStyle/>
              <a:p>
                <a:pPr>
                  <a:lnSpc>
                    <a:spcPct val="150000"/>
                  </a:lnSpc>
                </a:pPr>
                <a:r>
                  <a:rPr lang="nl-NL" sz="4000" b="1">
                    <a:latin typeface="Arial" panose="020B0604020202020204" pitchFamily="34" charset="0"/>
                    <a:ea typeface="Calibri" panose="020F0502020204030204" pitchFamily="34" charset="0"/>
                    <a:cs typeface="Arial" panose="020B0604020202020204" pitchFamily="34" charset="0"/>
                  </a:rPr>
                  <a:t>4. Đồ thị và tính chất của hàm số </a:t>
                </a:r>
                <a14:m>
                  <m:oMath xmlns:m="http://schemas.openxmlformats.org/officeDocument/2006/math">
                    <m:r>
                      <a:rPr lang="nl-NL" sz="4000" b="1" i="1" smtClean="0">
                        <a:latin typeface="Cambria Math" panose="02040503050406030204" pitchFamily="18" charset="0"/>
                        <a:ea typeface="Calibri" panose="020F0502020204030204" pitchFamily="34" charset="0"/>
                        <a:cs typeface="Arial" panose="020B0604020202020204" pitchFamily="34" charset="0"/>
                      </a:rPr>
                      <m:t>𝒚</m:t>
                    </m:r>
                    <m:r>
                      <a:rPr lang="nl-NL" sz="4000" b="1" i="1" smtClean="0">
                        <a:latin typeface="Cambria Math" panose="02040503050406030204" pitchFamily="18" charset="0"/>
                        <a:ea typeface="Calibri" panose="020F0502020204030204" pitchFamily="34" charset="0"/>
                        <a:cs typeface="Arial" panose="020B0604020202020204" pitchFamily="34" charset="0"/>
                      </a:rPr>
                      <m:t>=</m:t>
                    </m:r>
                    <m:r>
                      <m:rPr>
                        <m:sty m:val="p"/>
                      </m:rPr>
                      <a:rPr lang="nl-NL" sz="4000" b="1" i="1" smtClean="0">
                        <a:latin typeface="Cambria Math" panose="02040503050406030204" pitchFamily="18" charset="0"/>
                        <a:ea typeface="Calibri" panose="020F0502020204030204" pitchFamily="34" charset="0"/>
                        <a:cs typeface="Arial" panose="020B0604020202020204" pitchFamily="34" charset="0"/>
                      </a:rPr>
                      <m:t>cos</m:t>
                    </m:r>
                    <m:r>
                      <a:rPr lang="nl-NL" sz="4000" b="1" i="1" smtClean="0">
                        <a:latin typeface="Cambria Math" panose="02040503050406030204" pitchFamily="18" charset="0"/>
                        <a:ea typeface="Calibri" panose="020F0502020204030204" pitchFamily="34" charset="0"/>
                        <a:cs typeface="Arial" panose="020B0604020202020204" pitchFamily="34" charset="0"/>
                      </a:rPr>
                      <m:t>⁡</m:t>
                    </m:r>
                    <m:r>
                      <a:rPr lang="nl-NL" sz="4000" b="1" i="1" smtClean="0">
                        <a:latin typeface="Cambria Math" panose="02040503050406030204" pitchFamily="18" charset="0"/>
                        <a:ea typeface="Calibri" panose="020F0502020204030204" pitchFamily="34" charset="0"/>
                        <a:cs typeface="Arial" panose="020B0604020202020204" pitchFamily="34" charset="0"/>
                      </a:rPr>
                      <m:t>𝒙</m:t>
                    </m:r>
                  </m:oMath>
                </a14:m>
                <a:endParaRPr lang="en-US" sz="4000" dirty="0">
                  <a:latin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529972" y="5867630"/>
                <a:ext cx="12014828" cy="1015663"/>
              </a:xfrm>
              <a:prstGeom prst="rect">
                <a:avLst/>
              </a:prstGeom>
              <a:blipFill>
                <a:blip r:embed="rId6"/>
                <a:stretch>
                  <a:fillRect l="-1776"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529972" y="7140383"/>
                <a:ext cx="12014828" cy="1015663"/>
              </a:xfrm>
              <a:prstGeom prst="rect">
                <a:avLst/>
              </a:prstGeom>
            </p:spPr>
            <p:txBody>
              <a:bodyPr wrap="square">
                <a:spAutoFit/>
              </a:bodyPr>
              <a:lstStyle/>
              <a:p>
                <a:pPr>
                  <a:lnSpc>
                    <a:spcPct val="150000"/>
                  </a:lnSpc>
                </a:pPr>
                <a:r>
                  <a:rPr lang="nl-NL" sz="4000" b="1">
                    <a:latin typeface="Arial" panose="020B0604020202020204" pitchFamily="34" charset="0"/>
                    <a:ea typeface="Calibri" panose="020F0502020204030204" pitchFamily="34" charset="0"/>
                    <a:cs typeface="Arial" panose="020B0604020202020204" pitchFamily="34" charset="0"/>
                  </a:rPr>
                  <a:t>5. Đồ thị và tính chất của hàm số </a:t>
                </a:r>
                <a14:m>
                  <m:oMath xmlns:m="http://schemas.openxmlformats.org/officeDocument/2006/math">
                    <m:r>
                      <a:rPr lang="nl-NL" sz="4000" b="1" i="1" smtClean="0">
                        <a:latin typeface="Cambria Math" panose="02040503050406030204" pitchFamily="18" charset="0"/>
                        <a:ea typeface="Calibri" panose="020F0502020204030204" pitchFamily="34" charset="0"/>
                        <a:cs typeface="Arial" panose="020B0604020202020204" pitchFamily="34" charset="0"/>
                      </a:rPr>
                      <m:t>𝒚</m:t>
                    </m:r>
                    <m:r>
                      <a:rPr lang="nl-NL" sz="4000" b="1" i="1" smtClean="0">
                        <a:latin typeface="Cambria Math" panose="02040503050406030204" pitchFamily="18" charset="0"/>
                        <a:ea typeface="Calibri" panose="020F0502020204030204" pitchFamily="34" charset="0"/>
                        <a:cs typeface="Arial" panose="020B0604020202020204" pitchFamily="34" charset="0"/>
                      </a:rPr>
                      <m:t>=</m:t>
                    </m:r>
                    <m:r>
                      <m:rPr>
                        <m:sty m:val="p"/>
                      </m:rPr>
                      <a:rPr lang="nl-NL" sz="4000" b="1" i="1" smtClean="0">
                        <a:latin typeface="Cambria Math" panose="02040503050406030204" pitchFamily="18" charset="0"/>
                        <a:ea typeface="Calibri" panose="020F0502020204030204" pitchFamily="34" charset="0"/>
                        <a:cs typeface="Arial" panose="020B0604020202020204" pitchFamily="34" charset="0"/>
                      </a:rPr>
                      <m:t>tan</m:t>
                    </m:r>
                    <m:r>
                      <a:rPr lang="nl-NL" sz="4000" b="1" i="1" smtClean="0">
                        <a:latin typeface="Cambria Math" panose="02040503050406030204" pitchFamily="18" charset="0"/>
                        <a:ea typeface="Calibri" panose="020F0502020204030204" pitchFamily="34" charset="0"/>
                        <a:cs typeface="Arial" panose="020B0604020202020204" pitchFamily="34" charset="0"/>
                      </a:rPr>
                      <m:t>⁡</m:t>
                    </m:r>
                    <m:r>
                      <a:rPr lang="nl-NL" sz="4000" b="1" i="1" smtClean="0">
                        <a:latin typeface="Cambria Math" panose="02040503050406030204" pitchFamily="18" charset="0"/>
                        <a:ea typeface="Calibri" panose="020F0502020204030204" pitchFamily="34" charset="0"/>
                        <a:cs typeface="Arial" panose="020B0604020202020204" pitchFamily="34" charset="0"/>
                      </a:rPr>
                      <m:t>𝒙</m:t>
                    </m:r>
                  </m:oMath>
                </a14:m>
                <a:endParaRPr lang="en-US" sz="4000" dirty="0">
                  <a:latin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3529972" y="7140383"/>
                <a:ext cx="12014828" cy="1015663"/>
              </a:xfrm>
              <a:prstGeom prst="rect">
                <a:avLst/>
              </a:prstGeom>
              <a:blipFill>
                <a:blip r:embed="rId7"/>
                <a:stretch>
                  <a:fillRect l="-1776"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3544194" y="8395037"/>
                <a:ext cx="12014828" cy="1015663"/>
              </a:xfrm>
              <a:prstGeom prst="rect">
                <a:avLst/>
              </a:prstGeom>
            </p:spPr>
            <p:txBody>
              <a:bodyPr wrap="square">
                <a:spAutoFit/>
              </a:bodyPr>
              <a:lstStyle/>
              <a:p>
                <a:pPr>
                  <a:lnSpc>
                    <a:spcPct val="150000"/>
                  </a:lnSpc>
                </a:pPr>
                <a:r>
                  <a:rPr lang="nl-NL" sz="4000" b="1">
                    <a:latin typeface="Arial" panose="020B0604020202020204" pitchFamily="34" charset="0"/>
                    <a:ea typeface="Calibri" panose="020F0502020204030204" pitchFamily="34" charset="0"/>
                    <a:cs typeface="Arial" panose="020B0604020202020204" pitchFamily="34" charset="0"/>
                  </a:rPr>
                  <a:t>6. Đồ thị và tính chất của hàm số </a:t>
                </a:r>
                <a14:m>
                  <m:oMath xmlns:m="http://schemas.openxmlformats.org/officeDocument/2006/math">
                    <m:r>
                      <a:rPr lang="nl-NL" sz="4000" b="1" i="1" smtClean="0">
                        <a:latin typeface="Cambria Math" panose="02040503050406030204" pitchFamily="18" charset="0"/>
                        <a:ea typeface="Calibri" panose="020F0502020204030204" pitchFamily="34" charset="0"/>
                        <a:cs typeface="Arial" panose="020B0604020202020204" pitchFamily="34" charset="0"/>
                      </a:rPr>
                      <m:t>𝒚</m:t>
                    </m:r>
                    <m:r>
                      <a:rPr lang="nl-NL" sz="4000" b="1" i="1" smtClean="0">
                        <a:latin typeface="Cambria Math" panose="02040503050406030204" pitchFamily="18" charset="0"/>
                        <a:ea typeface="Calibri" panose="020F0502020204030204" pitchFamily="34" charset="0"/>
                        <a:cs typeface="Arial" panose="020B0604020202020204" pitchFamily="34" charset="0"/>
                      </a:rPr>
                      <m:t>=</m:t>
                    </m:r>
                    <m:r>
                      <m:rPr>
                        <m:sty m:val="p"/>
                      </m:rPr>
                      <a:rPr lang="nl-NL" sz="4000" b="1" i="1" smtClean="0">
                        <a:latin typeface="Cambria Math" panose="02040503050406030204" pitchFamily="18" charset="0"/>
                        <a:ea typeface="Calibri" panose="020F0502020204030204" pitchFamily="34" charset="0"/>
                        <a:cs typeface="Arial" panose="020B0604020202020204" pitchFamily="34" charset="0"/>
                      </a:rPr>
                      <m:t>cot</m:t>
                    </m:r>
                    <m:r>
                      <a:rPr lang="nl-NL" sz="4000" b="1" i="1" smtClean="0">
                        <a:latin typeface="Cambria Math" panose="02040503050406030204" pitchFamily="18" charset="0"/>
                        <a:ea typeface="Calibri" panose="020F0502020204030204" pitchFamily="34" charset="0"/>
                        <a:cs typeface="Arial" panose="020B0604020202020204" pitchFamily="34" charset="0"/>
                      </a:rPr>
                      <m:t>⁡</m:t>
                    </m:r>
                    <m:r>
                      <a:rPr lang="nl-NL" sz="4000" b="1" i="1" smtClean="0">
                        <a:latin typeface="Cambria Math" panose="02040503050406030204" pitchFamily="18" charset="0"/>
                        <a:ea typeface="Calibri" panose="020F0502020204030204" pitchFamily="34" charset="0"/>
                        <a:cs typeface="Arial" panose="020B0604020202020204" pitchFamily="34" charset="0"/>
                      </a:rPr>
                      <m:t>𝒙</m:t>
                    </m:r>
                  </m:oMath>
                </a14:m>
                <a:endParaRPr lang="en-US" sz="4000" dirty="0">
                  <a:latin typeface="Arial" panose="020B060402020202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3544194" y="8395037"/>
                <a:ext cx="12014828" cy="1015663"/>
              </a:xfrm>
              <a:prstGeom prst="rect">
                <a:avLst/>
              </a:prstGeom>
              <a:blipFill>
                <a:blip r:embed="rId8"/>
                <a:stretch>
                  <a:fillRect l="-1776" b="-13772"/>
                </a:stretch>
              </a:blipFill>
            </p:spPr>
            <p:txBody>
              <a:bodyPr/>
              <a:lstStyle/>
              <a:p>
                <a:r>
                  <a:rPr lang="en-US">
                    <a:noFill/>
                  </a:rPr>
                  <a:t> </a:t>
                </a:r>
              </a:p>
            </p:txBody>
          </p:sp>
        </mc:Fallback>
      </mc:AlternateContent>
    </p:spTree>
    <p:extLst>
      <p:ext uri="{BB962C8B-B14F-4D97-AF65-F5344CB8AC3E}">
        <p14:creationId xmlns:p14="http://schemas.microsoft.com/office/powerpoint/2010/main" val="46368943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down)">
                                      <p:cBhvr>
                                        <p:cTn id="15" dur="500"/>
                                        <p:tgtEl>
                                          <p:spTgt spid="55"/>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randombar(horizontal)">
                                      <p:cBhvr>
                                        <p:cTn id="19" dur="500"/>
                                        <p:tgtEl>
                                          <p:spTgt spid="6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63" grpId="0"/>
      <p:bldP spid="23" grpId="0"/>
      <p:bldP spid="27"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5621000" y="7882748"/>
            <a:ext cx="2060134" cy="2060134"/>
          </a:xfrm>
          <a:prstGeom prst="rect">
            <a:avLst/>
          </a:prstGeom>
        </p:spPr>
      </p:pic>
      <p:sp>
        <p:nvSpPr>
          <p:cNvPr id="41" name="Rectangle 40"/>
          <p:cNvSpPr/>
          <p:nvPr/>
        </p:nvSpPr>
        <p:spPr>
          <a:xfrm>
            <a:off x="7032514" y="852726"/>
            <a:ext cx="4198893"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4F81BD"/>
                </a:solidFill>
                <a:effectLst/>
                <a:uLnTx/>
                <a:uFillTx/>
                <a:latin typeface="Arial" panose="020B0604020202020204" pitchFamily="34" charset="0"/>
                <a:ea typeface="Calibri" panose="020F0502020204030204" pitchFamily="34" charset="0"/>
                <a:cs typeface="Arial" panose="020B0604020202020204" pitchFamily="34" charset="0"/>
              </a:rPr>
              <a:t>VẬN DỤNG 1</a:t>
            </a:r>
            <a:endParaRPr kumimoji="0" lang="en-US" sz="5000" b="0" i="0" u="none" strike="noStrike" kern="1200" cap="none" spc="0" normalizeH="0" baseline="0" noProof="0">
              <a:ln>
                <a:noFill/>
              </a:ln>
              <a:solidFill>
                <a:srgbClr val="4F81BD"/>
              </a:solidFill>
              <a:effectLst/>
              <a:uLnTx/>
              <a:uFillTx/>
              <a:latin typeface="Calibri"/>
              <a:ea typeface="+mn-ea"/>
              <a:cs typeface="+mn-cs"/>
            </a:endParaRPr>
          </a:p>
        </p:txBody>
      </p:sp>
      <p:pic>
        <p:nvPicPr>
          <p:cNvPr id="8" name="Picture 7"/>
          <p:cNvPicPr>
            <a:picLocks noChangeAspect="1"/>
          </p:cNvPicPr>
          <p:nvPr/>
        </p:nvPicPr>
        <p:blipFill>
          <a:blip r:embed="rId3"/>
          <a:stretch>
            <a:fillRect/>
          </a:stretch>
        </p:blipFill>
        <p:spPr>
          <a:xfrm rot="20309489">
            <a:off x="16795038" y="547193"/>
            <a:ext cx="959360" cy="970867"/>
          </a:xfrm>
          <a:prstGeom prst="rect">
            <a:avLst/>
          </a:prstGeom>
        </p:spPr>
      </p:pic>
      <p:sp>
        <p:nvSpPr>
          <p:cNvPr id="6" name="Rectangle 5"/>
          <p:cNvSpPr/>
          <p:nvPr/>
        </p:nvSpPr>
        <p:spPr>
          <a:xfrm>
            <a:off x="1086035" y="1772841"/>
            <a:ext cx="15982765" cy="2723823"/>
          </a:xfrm>
          <a:prstGeom prst="rect">
            <a:avLst/>
          </a:prstGeom>
        </p:spPr>
        <p:txBody>
          <a:bodyPr wrap="square">
            <a:spAutoFit/>
          </a:bodyPr>
          <a:lstStyle/>
          <a:p>
            <a:pPr lvl="0" algn="just">
              <a:lnSpc>
                <a:spcPct val="150000"/>
              </a:lnSpc>
              <a:defRPr/>
            </a:pPr>
            <a:r>
              <a:rPr lang="vi-VN" sz="3800">
                <a:solidFill>
                  <a:srgbClr val="000000"/>
                </a:solidFill>
              </a:rPr>
              <a:t>b) Biết rằng quá trình hít vào xảy ra khi v &gt; 0 và quá trình thở ra khi v &lt; 0. Trong khoảng thời gian từ 0 đến 5 giây, khoảng thời điểm nào thì người đó hít vào? Người đó thở ra?</a:t>
            </a:r>
          </a:p>
        </p:txBody>
      </p:sp>
      <p:sp>
        <p:nvSpPr>
          <p:cNvPr id="15" name="Oval Callout 14"/>
          <p:cNvSpPr/>
          <p:nvPr/>
        </p:nvSpPr>
        <p:spPr>
          <a:xfrm>
            <a:off x="8345057" y="4738490"/>
            <a:ext cx="1573805"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151026" y="5795056"/>
                <a:ext cx="15003374" cy="3794693"/>
              </a:xfrm>
              <a:prstGeom prst="rect">
                <a:avLst/>
              </a:prstGeom>
            </p:spPr>
            <p:txBody>
              <a:bodyPr wrap="square">
                <a:spAutoFit/>
              </a:bodyPr>
              <a:lstStyle/>
              <a:p>
                <a:pPr>
                  <a:lnSpc>
                    <a:spcPct val="150000"/>
                  </a:lnSpc>
                </a:pPr>
                <a:r>
                  <a:rPr lang="en-US" sz="3800">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rPr>
                      <m:t>v</m:t>
                    </m:r>
                    <m:r>
                      <a:rPr lang="en-US" sz="3800">
                        <a:effectLst/>
                        <a:latin typeface="Cambria Math" panose="02040503050406030204" pitchFamily="18" charset="0"/>
                        <a:ea typeface="Dotum" panose="020B0600000101010101" pitchFamily="34" charset="-127"/>
                      </a:rPr>
                      <m:t>=0,85</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πt</m:t>
                            </m:r>
                          </m:num>
                          <m:den>
                            <m:r>
                              <a:rPr lang="en-US" sz="3800">
                                <a:effectLst/>
                                <a:latin typeface="Cambria Math" panose="02040503050406030204" pitchFamily="18" charset="0"/>
                                <a:ea typeface="Dotum" panose="020B0600000101010101" pitchFamily="34" charset="-127"/>
                              </a:rPr>
                              <m:t>3</m:t>
                            </m:r>
                          </m:den>
                        </m:f>
                      </m:e>
                    </m:func>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buFont typeface="Arial" panose="020B0604020202020204" pitchFamily="34" charset="0"/>
                  <a:buChar char="•"/>
                </a:pPr>
                <a:r>
                  <a:rPr lang="en-US" sz="3800">
                    <a:effectLst/>
                    <a:latin typeface="Arial" panose="020B0604020202020204" pitchFamily="34" charset="0"/>
                    <a:ea typeface="Dotum" panose="020B0600000101010101" pitchFamily="34" charset="-127"/>
                    <a:cs typeface="Arial" panose="020B0604020202020204" pitchFamily="34" charset="0"/>
                  </a:rPr>
                  <a:t>v &gt; 0 khi </a:t>
                </a:r>
                <a14:m>
                  <m:oMath xmlns:m="http://schemas.openxmlformats.org/officeDocument/2006/math">
                    <m:r>
                      <a:rPr lang="en-US" sz="3800">
                        <a:effectLst/>
                        <a:latin typeface="Cambria Math" panose="02040503050406030204" pitchFamily="18" charset="0"/>
                        <a:ea typeface="Dotum" panose="020B0600000101010101" pitchFamily="34" charset="-127"/>
                      </a:rPr>
                      <m:t>0,85</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πt</m:t>
                            </m:r>
                          </m:num>
                          <m:den>
                            <m:r>
                              <a:rPr lang="en-US" sz="3800">
                                <a:effectLst/>
                                <a:latin typeface="Cambria Math" panose="02040503050406030204" pitchFamily="18" charset="0"/>
                                <a:ea typeface="Dotum" panose="020B0600000101010101" pitchFamily="34" charset="-127"/>
                              </a:rPr>
                              <m:t>3</m:t>
                            </m:r>
                          </m:den>
                        </m:f>
                      </m:e>
                    </m:func>
                    <m:r>
                      <a:rPr lang="en-US" sz="3800">
                        <a:effectLst/>
                        <a:latin typeface="Cambria Math" panose="02040503050406030204" pitchFamily="18" charset="0"/>
                        <a:ea typeface="Dotum" panose="020B0600000101010101" pitchFamily="34" charset="-127"/>
                      </a:rPr>
                      <m:t>&gt;0⟺</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πt</m:t>
                            </m:r>
                          </m:num>
                          <m:den>
                            <m:r>
                              <a:rPr lang="en-US" sz="3800">
                                <a:effectLst/>
                                <a:latin typeface="Cambria Math" panose="02040503050406030204" pitchFamily="18" charset="0"/>
                                <a:ea typeface="Dotum" panose="020B0600000101010101" pitchFamily="34" charset="-127"/>
                              </a:rPr>
                              <m:t>3</m:t>
                            </m:r>
                          </m:den>
                        </m:f>
                      </m:e>
                    </m:func>
                    <m:r>
                      <a:rPr lang="en-US" sz="3800">
                        <a:effectLst/>
                        <a:latin typeface="Cambria Math" panose="02040503050406030204" pitchFamily="18" charset="0"/>
                        <a:ea typeface="Dotum" panose="020B0600000101010101" pitchFamily="34" charset="-127"/>
                      </a:rPr>
                      <m:t>&gt;0</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Mà </a:t>
                </a:r>
                <a14:m>
                  <m:oMath xmlns:m="http://schemas.openxmlformats.org/officeDocument/2006/math">
                    <m:r>
                      <a:rPr lang="en-US" sz="3800" i="1">
                        <a:effectLst/>
                        <a:latin typeface="Cambria Math" panose="02040503050406030204" pitchFamily="18" charset="0"/>
                        <a:ea typeface="Dotum" panose="020B0600000101010101" pitchFamily="34" charset="-127"/>
                      </a:rPr>
                      <m:t>−</m:t>
                    </m:r>
                    <m:r>
                      <a:rPr lang="en-US" sz="3800">
                        <a:effectLst/>
                        <a:latin typeface="Cambria Math" panose="02040503050406030204" pitchFamily="18" charset="0"/>
                        <a:ea typeface="Dotum" panose="020B0600000101010101" pitchFamily="34" charset="-127"/>
                      </a:rPr>
                      <m:t>1≤</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rPr>
                              <m:t>πt</m:t>
                            </m:r>
                          </m:num>
                          <m:den>
                            <m:r>
                              <a:rPr lang="en-US" sz="3800">
                                <a:effectLst/>
                                <a:latin typeface="Cambria Math" panose="02040503050406030204" pitchFamily="18" charset="0"/>
                                <a:ea typeface="Dotum" panose="020B0600000101010101" pitchFamily="34" charset="-127"/>
                              </a:rPr>
                              <m:t>3</m:t>
                            </m:r>
                          </m:den>
                        </m:f>
                      </m:e>
                    </m:func>
                    <m:r>
                      <a:rPr lang="en-US" sz="3800">
                        <a:effectLst/>
                        <a:latin typeface="Cambria Math" panose="02040503050406030204" pitchFamily="18" charset="0"/>
                        <a:ea typeface="Dotum" panose="020B0600000101010101" pitchFamily="34" charset="-127"/>
                      </a:rPr>
                      <m:t>≤1</m:t>
                    </m:r>
                  </m:oMath>
                </a14:m>
                <a:r>
                  <a:rPr lang="en-US" sz="3800">
                    <a:effectLst/>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
                      <a:rPr lang="en-US" sz="3800">
                        <a:effectLst/>
                        <a:latin typeface="Cambria Math" panose="02040503050406030204" pitchFamily="18" charset="0"/>
                        <a:ea typeface="Dotum" panose="020B0600000101010101" pitchFamily="34" charset="-127"/>
                      </a:rPr>
                      <m:t>∀</m:t>
                    </m:r>
                    <m:r>
                      <m:rPr>
                        <m:sty m:val="p"/>
                      </m:rPr>
                      <a:rPr lang="en-US" sz="3800">
                        <a:effectLst/>
                        <a:latin typeface="Cambria Math" panose="02040503050406030204" pitchFamily="18" charset="0"/>
                        <a:ea typeface="Dotum" panose="020B0600000101010101" pitchFamily="34" charset="-127"/>
                      </a:rPr>
                      <m:t>x</m:t>
                    </m:r>
                    <m:r>
                      <a:rPr lang="en-US" sz="3800">
                        <a:effectLst/>
                        <a:latin typeface="Cambria Math" panose="02040503050406030204" pitchFamily="18" charset="0"/>
                        <a:ea typeface="Dotum" panose="020B0600000101010101" pitchFamily="34" charset="-127"/>
                      </a:rPr>
                      <m:t>∈</m:t>
                    </m:r>
                    <m:r>
                      <a:rPr lang="en-US" sz="3800" i="1">
                        <a:effectLst/>
                        <a:latin typeface="Cambria Math" panose="02040503050406030204" pitchFamily="18" charset="0"/>
                        <a:ea typeface="Dotum" panose="020B0600000101010101" pitchFamily="34" charset="-127"/>
                      </a:rPr>
                      <m:t>ℝ</m:t>
                    </m:r>
                  </m:oMath>
                </a14:m>
                <a:r>
                  <a:rPr lang="en-US" sz="3800">
                    <a:effectLst/>
                    <a:latin typeface="Arial" panose="020B0604020202020204" pitchFamily="34" charset="0"/>
                    <a:ea typeface="Dotum" panose="020B0600000101010101" pitchFamily="34" charset="-127"/>
                    <a:cs typeface="Arial" panose="020B0604020202020204" pitchFamily="34" charset="0"/>
                  </a:rPr>
                  <a:t>. Do đó, </a:t>
                </a:r>
                <a14:m>
                  <m:oMath xmlns:m="http://schemas.openxmlformats.org/officeDocument/2006/math">
                    <m:r>
                      <a:rPr lang="en-US" sz="3800">
                        <a:effectLst/>
                        <a:latin typeface="Cambria Math" panose="02040503050406030204" pitchFamily="18" charset="0"/>
                        <a:ea typeface="Dotum" panose="020B0600000101010101" pitchFamily="34" charset="-127"/>
                      </a:rPr>
                      <m:t>0&lt;</m:t>
                    </m:r>
                    <m:func>
                      <m:funcPr>
                        <m:ctrlPr>
                          <a:rPr lang="en-US" sz="3800" i="1">
                            <a:effectLst/>
                            <a:latin typeface="Cambria Math" panose="02040503050406030204" pitchFamily="18" charset="0"/>
                            <a:ea typeface="Dotum" panose="020B0600000101010101" pitchFamily="34" charset="-127"/>
                          </a:rPr>
                        </m:ctrlPr>
                      </m:funcPr>
                      <m:fName>
                        <m:r>
                          <m:rPr>
                            <m:sty m:val="p"/>
                          </m:rPr>
                          <a:rPr lang="en-US" sz="3800">
                            <a:effectLst/>
                            <a:latin typeface="Cambria Math" panose="02040503050406030204" pitchFamily="18" charset="0"/>
                            <a:ea typeface="Dotum" panose="020B0600000101010101" pitchFamily="34" charset="-127"/>
                          </a:rPr>
                          <m:t>sin</m:t>
                        </m:r>
                      </m:fName>
                      <m:e>
                        <m:f>
                          <m:fPr>
                            <m:ctrlPr>
                              <a:rPr lang="en-US" sz="3800" i="1">
                                <a:effectLst/>
                                <a:latin typeface="Cambria Math" panose="02040503050406030204" pitchFamily="18" charset="0"/>
                                <a:ea typeface="Dotum" panose="020B0600000101010101" pitchFamily="34" charset="-127"/>
                              </a:rPr>
                            </m:ctrlPr>
                          </m:fPr>
                          <m:num>
                            <m:r>
                              <m:rPr>
                                <m:sty m:val="p"/>
                              </m:rPr>
                              <a:rPr lang="nl-NL" sz="3800">
                                <a:effectLst/>
                                <a:latin typeface="Cambria Math" panose="02040503050406030204" pitchFamily="18" charset="0"/>
                                <a:ea typeface="Dotum" panose="020B0600000101010101" pitchFamily="34" charset="-127"/>
                              </a:rPr>
                              <m:t>π</m:t>
                            </m:r>
                            <m:r>
                              <m:rPr>
                                <m:sty m:val="p"/>
                              </m:rPr>
                              <a:rPr lang="en-US" sz="3800">
                                <a:effectLst/>
                                <a:latin typeface="Cambria Math" panose="02040503050406030204" pitchFamily="18" charset="0"/>
                                <a:ea typeface="Dotum" panose="020B0600000101010101" pitchFamily="34" charset="-127"/>
                              </a:rPr>
                              <m:t>t</m:t>
                            </m:r>
                          </m:num>
                          <m:den>
                            <m:r>
                              <a:rPr lang="en-US" sz="3800">
                                <a:effectLst/>
                                <a:latin typeface="Cambria Math" panose="02040503050406030204" pitchFamily="18" charset="0"/>
                                <a:ea typeface="Dotum" panose="020B0600000101010101" pitchFamily="34" charset="-127"/>
                              </a:rPr>
                              <m:t>3</m:t>
                            </m:r>
                          </m:den>
                        </m:f>
                      </m:e>
                    </m:func>
                    <m:r>
                      <a:rPr lang="en-US" sz="3800">
                        <a:effectLst/>
                        <a:latin typeface="Cambria Math" panose="02040503050406030204" pitchFamily="18" charset="0"/>
                        <a:ea typeface="Dotum" panose="020B0600000101010101" pitchFamily="34" charset="-127"/>
                      </a:rPr>
                      <m:t>≤1</m:t>
                    </m:r>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51026" y="5795056"/>
                <a:ext cx="15003374" cy="3794693"/>
              </a:xfrm>
              <a:prstGeom prst="rect">
                <a:avLst/>
              </a:prstGeom>
              <a:blipFill>
                <a:blip r:embed="rId4"/>
                <a:stretch>
                  <a:fillRect l="-1341"/>
                </a:stretch>
              </a:blipFill>
            </p:spPr>
            <p:txBody>
              <a:bodyPr/>
              <a:lstStyle/>
              <a:p>
                <a:r>
                  <a:rPr lang="en-US">
                    <a:noFill/>
                  </a:rPr>
                  <a:t> </a:t>
                </a:r>
              </a:p>
            </p:txBody>
          </p:sp>
        </mc:Fallback>
      </mc:AlternateContent>
    </p:spTree>
    <p:extLst>
      <p:ext uri="{BB962C8B-B14F-4D97-AF65-F5344CB8AC3E}">
        <p14:creationId xmlns:p14="http://schemas.microsoft.com/office/powerpoint/2010/main" val="361729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5073774" y="303276"/>
            <a:ext cx="2630424" cy="2630424"/>
          </a:xfrm>
          <a:prstGeom prst="rect">
            <a:avLst/>
          </a:prstGeom>
        </p:spPr>
      </p:pic>
      <p:sp>
        <p:nvSpPr>
          <p:cNvPr id="15" name="Oval Callout 14"/>
          <p:cNvSpPr/>
          <p:nvPr/>
        </p:nvSpPr>
        <p:spPr>
          <a:xfrm>
            <a:off x="914400" y="928490"/>
            <a:ext cx="1573805"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914400" y="1943100"/>
                <a:ext cx="16527374" cy="7660302"/>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 &lt; 0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khi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0,85</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&lt;0</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&lt;0</m:t>
                    </m:r>
                  </m:oMath>
                </a14:m>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Mà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1&lt;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với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ℝ</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Do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&lt;0</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Với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0;3</m:t>
                        </m:r>
                      </m:e>
                    </m:d>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0&lt;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Với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mn-cs"/>
                      </a:rPr>
                      <m:t>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d>
                      <m:dPr>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d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3;5</m:t>
                        </m:r>
                      </m:e>
                    </m:d>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1≤</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π</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m:t>
                            </m:r>
                          </m:num>
                          <m:den>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3</m:t>
                            </m:r>
                          </m:den>
                        </m:f>
                      </m:e>
                    </m:fun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&lt;0</m:t>
                    </m:r>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trong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khoảng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thời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gian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từ</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0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đến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5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giây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khoảng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thời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điểm</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sau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0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giây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đến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trước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3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giây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thì</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người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hít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vào</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khoảng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thời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điểm</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sau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3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giây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đến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5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giây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thì</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người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đó</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thở</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ra.</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1943100"/>
                <a:ext cx="16527374" cy="7660302"/>
              </a:xfrm>
              <a:prstGeom prst="rect">
                <a:avLst/>
              </a:prstGeom>
              <a:blipFill>
                <a:blip r:embed="rId3"/>
                <a:stretch>
                  <a:fillRect l="-1217" r="-1217" b="-876"/>
                </a:stretch>
              </a:blipFill>
            </p:spPr>
            <p:txBody>
              <a:bodyPr/>
              <a:lstStyle/>
              <a:p>
                <a:r>
                  <a:rPr lang="en-US">
                    <a:noFill/>
                  </a:rPr>
                  <a:t> </a:t>
                </a:r>
              </a:p>
            </p:txBody>
          </p:sp>
        </mc:Fallback>
      </mc:AlternateContent>
    </p:spTree>
    <p:extLst>
      <p:ext uri="{BB962C8B-B14F-4D97-AF65-F5344CB8AC3E}">
        <p14:creationId xmlns:p14="http://schemas.microsoft.com/office/powerpoint/2010/main" val="289025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down)">
                                      <p:cBhvr>
                                        <p:cTn id="20" dur="500"/>
                                        <p:tgtEl>
                                          <p:spTgt spid="5">
                                            <p:txEl>
                                              <p:pRg st="1" end="1"/>
                                            </p:txEl>
                                          </p:spTgt>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down)">
                                      <p:cBhvr>
                                        <p:cTn id="28" dur="500"/>
                                        <p:tgtEl>
                                          <p:spTgt spid="5">
                                            <p:txEl>
                                              <p:pRg st="3" end="3"/>
                                            </p:txEl>
                                          </p:spTgt>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68642" y="1181100"/>
            <a:ext cx="14630400"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xmlns:a14="http://schemas.microsoft.com/office/drawing/2010/main">
        <mc:Choice Requires="a14">
          <p:sp>
            <p:nvSpPr>
              <p:cNvPr id="32" name="Rectangle 31"/>
              <p:cNvSpPr/>
              <p:nvPr/>
            </p:nvSpPr>
            <p:spPr>
              <a:xfrm>
                <a:off x="2811379" y="1394397"/>
                <a:ext cx="12284242" cy="312438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7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a:t>
                </a: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 THỊ VÀ TÍNH CHẤT CỦA HÀM SỐ </a:t>
                </a:r>
                <a14:m>
                  <m:oMath xmlns:m="http://schemas.openxmlformats.org/officeDocument/2006/math">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𝒚</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𝒄𝒐𝒔</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𝒙</m:t>
                    </m:r>
                  </m:oMath>
                </a14:m>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811379" y="1394397"/>
                <a:ext cx="12284242" cy="3124381"/>
              </a:xfrm>
              <a:prstGeom prst="rect">
                <a:avLst/>
              </a:prstGeom>
              <a:blipFill>
                <a:blip r:embed="rId2"/>
                <a:stretch>
                  <a:fillRect b="-14648"/>
                </a:stretch>
              </a:blipFill>
            </p:spPr>
            <p:txBody>
              <a:bodyPr/>
              <a:lstStyle/>
              <a:p>
                <a:r>
                  <a:rPr lang="en-US">
                    <a:noFill/>
                  </a:rPr>
                  <a:t> </a:t>
                </a:r>
              </a:p>
            </p:txBody>
          </p:sp>
        </mc:Fallback>
      </mc:AlternateContent>
      <p:pic>
        <p:nvPicPr>
          <p:cNvPr id="3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7"/>
          <a:stretch>
            <a:fillRect/>
          </a:stretch>
        </p:blipFill>
        <p:spPr>
          <a:xfrm>
            <a:off x="8074065" y="5981700"/>
            <a:ext cx="1987468" cy="3889585"/>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400000"/>
                    </a14:imgEffect>
                    <a14:imgEffect>
                      <a14:brightnessContrast contrast="-40000"/>
                    </a14:imgEffect>
                  </a14:imgLayer>
                </a14:imgProps>
              </a:ext>
            </a:extLst>
          </a:blip>
          <a:stretch>
            <a:fillRect/>
          </a:stretch>
        </p:blipFill>
        <p:spPr>
          <a:xfrm rot="1384840">
            <a:off x="15525798" y="600871"/>
            <a:ext cx="1196313" cy="1317310"/>
          </a:xfrm>
          <a:prstGeom prst="rect">
            <a:avLst/>
          </a:prstGeom>
        </p:spPr>
      </p:pic>
    </p:spTree>
    <p:extLst>
      <p:ext uri="{BB962C8B-B14F-4D97-AF65-F5344CB8AC3E}">
        <p14:creationId xmlns:p14="http://schemas.microsoft.com/office/powerpoint/2010/main" val="3979570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6078200" y="7793587"/>
            <a:ext cx="1543110" cy="1830578"/>
          </a:xfrm>
          <a:prstGeom prst="rect">
            <a:avLst/>
          </a:prstGeom>
        </p:spPr>
      </p:pic>
      <p:sp>
        <p:nvSpPr>
          <p:cNvPr id="6" name="Rectangle 5"/>
          <p:cNvSpPr/>
          <p:nvPr/>
        </p:nvSpPr>
        <p:spPr>
          <a:xfrm>
            <a:off x="1447801" y="2321429"/>
            <a:ext cx="8497839" cy="840871"/>
          </a:xfrm>
          <a:prstGeom prst="rect">
            <a:avLst/>
          </a:prstGeom>
        </p:spPr>
        <p:txBody>
          <a:bodyPr wrap="none">
            <a:spAutoFit/>
          </a:bodyPr>
          <a:lstStyle/>
          <a:p>
            <a:pPr marL="457200" marR="0" lvl="0" indent="-457200" algn="l"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ta hoàn thành được bảng như sau:</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nvGraphicFramePr>
            <p:xfrm>
              <a:off x="1447801" y="3877937"/>
              <a:ext cx="15214134" cy="3551563"/>
            </p:xfrm>
            <a:graphic>
              <a:graphicData uri="http://schemas.openxmlformats.org/drawingml/2006/table">
                <a:tbl>
                  <a:tblPr firstRow="1" bandRow="1">
                    <a:tableStyleId>{5C22544A-7EE6-4342-B048-85BDC9FD1C3A}</a:tableStyleId>
                  </a:tblPr>
                  <a:tblGrid>
                    <a:gridCol w="2412957">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849363">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r>
                                  <m:rPr>
                                    <m:sty m:val="p"/>
                                  </m:rPr>
                                  <a:rPr lang="nl-NL" sz="350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2</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a:rPr lang="nl-NL" sz="3500">
                                        <a:solidFill>
                                          <a:schemeClr val="tx1"/>
                                        </a:solidFill>
                                        <a:effectLst/>
                                        <a:latin typeface="Cambria Math" panose="02040503050406030204" pitchFamily="18" charset="0"/>
                                        <a:ea typeface="Dotum" panose="020B0600000101010101" pitchFamily="34" charset="-127"/>
                                      </a:rPr>
                                      <m:t>3</m:t>
                                    </m:r>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nl-NL" sz="3500" smtClean="0">
                                    <a:solidFill>
                                      <a:schemeClr val="tx1"/>
                                    </a:solidFill>
                                    <a:effectLst/>
                                    <a:latin typeface="Cambria Math" panose="02040503050406030204" pitchFamily="18" charset="0"/>
                                    <a:ea typeface="Dotum" panose="020B0600000101010101" pitchFamily="34" charset="-127"/>
                                  </a:rPr>
                                  <m:t>π</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702200">
                    <a:tc>
                      <a:txBody>
                        <a:bodyPr/>
                        <a:lstStyle/>
                        <a:p>
                          <a:pPr algn="ctr"/>
                          <a14:m>
                            <m:oMathPara xmlns:m="http://schemas.openxmlformats.org/officeDocument/2006/math">
                              <m:oMathParaPr>
                                <m:jc m:val="centerGroup"/>
                              </m:oMathParaPr>
                              <m:oMath xmlns:m="http://schemas.openxmlformats.org/officeDocument/2006/math">
                                <m:r>
                                  <a:rPr lang="en-US" sz="3500" b="1" i="1" smtClean="0">
                                    <a:latin typeface="Cambria Math" panose="02040503050406030204" pitchFamily="18" charset="0"/>
                                  </a:rPr>
                                  <m:t>𝒚</m:t>
                                </m:r>
                                <m:r>
                                  <a:rPr lang="en-US" sz="3500" b="1" i="1" smtClean="0">
                                    <a:latin typeface="Cambria Math" panose="02040503050406030204" pitchFamily="18" charset="0"/>
                                  </a:rPr>
                                  <m:t> = </m:t>
                                </m:r>
                                <m:r>
                                  <a:rPr lang="en-US" sz="3500" b="1" i="1" smtClean="0">
                                    <a:latin typeface="Cambria Math" panose="02040503050406030204" pitchFamily="18" charset="0"/>
                                  </a:rPr>
                                  <m:t>𝒄𝒐𝒔𝒙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2031468467"/>
                  </p:ext>
                </p:extLst>
              </p:nvPr>
            </p:nvGraphicFramePr>
            <p:xfrm>
              <a:off x="1447801" y="3877937"/>
              <a:ext cx="15214134" cy="3551563"/>
            </p:xfrm>
            <a:graphic>
              <a:graphicData uri="http://schemas.openxmlformats.org/drawingml/2006/table">
                <a:tbl>
                  <a:tblPr firstRow="1" bandRow="1">
                    <a:tableStyleId>{5C22544A-7EE6-4342-B048-85BDC9FD1C3A}</a:tableStyleId>
                  </a:tblPr>
                  <a:tblGrid>
                    <a:gridCol w="2412957">
                      <a:extLst>
                        <a:ext uri="{9D8B030D-6E8A-4147-A177-3AD203B41FA5}">
                          <a16:colId xmlns:a16="http://schemas.microsoft.com/office/drawing/2014/main" val="931681444"/>
                        </a:ext>
                      </a:extLst>
                    </a:gridCol>
                    <a:gridCol w="1422353">
                      <a:extLst>
                        <a:ext uri="{9D8B030D-6E8A-4147-A177-3AD203B41FA5}">
                          <a16:colId xmlns:a16="http://schemas.microsoft.com/office/drawing/2014/main" val="1483630915"/>
                        </a:ext>
                      </a:extLst>
                    </a:gridCol>
                    <a:gridCol w="1422353">
                      <a:extLst>
                        <a:ext uri="{9D8B030D-6E8A-4147-A177-3AD203B41FA5}">
                          <a16:colId xmlns:a16="http://schemas.microsoft.com/office/drawing/2014/main" val="3667939274"/>
                        </a:ext>
                      </a:extLst>
                    </a:gridCol>
                    <a:gridCol w="1422353">
                      <a:extLst>
                        <a:ext uri="{9D8B030D-6E8A-4147-A177-3AD203B41FA5}">
                          <a16:colId xmlns:a16="http://schemas.microsoft.com/office/drawing/2014/main" val="1105347392"/>
                        </a:ext>
                      </a:extLst>
                    </a:gridCol>
                    <a:gridCol w="1422353">
                      <a:extLst>
                        <a:ext uri="{9D8B030D-6E8A-4147-A177-3AD203B41FA5}">
                          <a16:colId xmlns:a16="http://schemas.microsoft.com/office/drawing/2014/main" val="3617089060"/>
                        </a:ext>
                      </a:extLst>
                    </a:gridCol>
                    <a:gridCol w="1422353">
                      <a:extLst>
                        <a:ext uri="{9D8B030D-6E8A-4147-A177-3AD203B41FA5}">
                          <a16:colId xmlns:a16="http://schemas.microsoft.com/office/drawing/2014/main" val="140918191"/>
                        </a:ext>
                      </a:extLst>
                    </a:gridCol>
                    <a:gridCol w="1422353">
                      <a:extLst>
                        <a:ext uri="{9D8B030D-6E8A-4147-A177-3AD203B41FA5}">
                          <a16:colId xmlns:a16="http://schemas.microsoft.com/office/drawing/2014/main" val="2451592667"/>
                        </a:ext>
                      </a:extLst>
                    </a:gridCol>
                    <a:gridCol w="1422353">
                      <a:extLst>
                        <a:ext uri="{9D8B030D-6E8A-4147-A177-3AD203B41FA5}">
                          <a16:colId xmlns:a16="http://schemas.microsoft.com/office/drawing/2014/main" val="722807373"/>
                        </a:ext>
                      </a:extLst>
                    </a:gridCol>
                    <a:gridCol w="1422353">
                      <a:extLst>
                        <a:ext uri="{9D8B030D-6E8A-4147-A177-3AD203B41FA5}">
                          <a16:colId xmlns:a16="http://schemas.microsoft.com/office/drawing/2014/main" val="3964461608"/>
                        </a:ext>
                      </a:extLst>
                    </a:gridCol>
                    <a:gridCol w="1422353">
                      <a:extLst>
                        <a:ext uri="{9D8B030D-6E8A-4147-A177-3AD203B41FA5}">
                          <a16:colId xmlns:a16="http://schemas.microsoft.com/office/drawing/2014/main" val="714505030"/>
                        </a:ext>
                      </a:extLst>
                    </a:gridCol>
                  </a:tblGrid>
                  <a:tr h="184936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53" t="-329" r="-531061"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70386" t="-329" r="-8025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69231" t="-329" r="-69914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70815" t="-329" r="-602146"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68803" t="-329" r="-499573" b="-92434"/>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68376" t="-329" r="-300000"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71674" t="-329" r="-201288"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867949" t="-329" r="-10042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972103" t="-329" r="-858" b="-92434"/>
                          </a:stretch>
                        </a:blipFill>
                      </a:tcPr>
                    </a:tc>
                    <a:extLst>
                      <a:ext uri="{0D108BD9-81ED-4DB2-BD59-A6C34878D82A}">
                        <a16:rowId xmlns:a16="http://schemas.microsoft.com/office/drawing/2014/main" val="58603989"/>
                      </a:ext>
                    </a:extLst>
                  </a:tr>
                  <a:tr h="17022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53" t="-109319" r="-531061" b="-717"/>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xmlns:a14="http://schemas.microsoft.com/office/drawing/2010/main">
        <mc:Choice Requires="a14">
          <p:sp>
            <p:nvSpPr>
              <p:cNvPr id="14" name="Rectangle 13"/>
              <p:cNvSpPr/>
              <p:nvPr/>
            </p:nvSpPr>
            <p:spPr>
              <a:xfrm>
                <a:off x="5326915" y="5981700"/>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e>
                          </m:rad>
                        </m:num>
                        <m:den>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326915" y="5981700"/>
                <a:ext cx="1267125" cy="12236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271199" y="6128980"/>
                <a:ext cx="577401"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𝟎</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7271199" y="6128980"/>
                <a:ext cx="577401" cy="90024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8196356" y="5972389"/>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e>
                          </m:rad>
                        </m:num>
                        <m:den>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196356" y="5972389"/>
                <a:ext cx="1267125" cy="1223668"/>
              </a:xfrm>
              <a:prstGeom prst="rect">
                <a:avLst/>
              </a:prstGeom>
              <a:blipFill>
                <a:blip r:embed="rId6"/>
                <a:stretch>
                  <a:fillRect/>
                </a:stretch>
              </a:blipFill>
            </p:spPr>
            <p:txBody>
              <a:bodyPr/>
              <a:lstStyle/>
              <a:p>
                <a:r>
                  <a:rPr lang="en-US">
                    <a:noFill/>
                  </a:rPr>
                  <a:t> </a:t>
                </a:r>
              </a:p>
            </p:txBody>
          </p:sp>
        </mc:Fallback>
      </mc:AlternateContent>
      <p:sp>
        <p:nvSpPr>
          <p:cNvPr id="17" name="Rectangle 16"/>
          <p:cNvSpPr/>
          <p:nvPr/>
        </p:nvSpPr>
        <p:spPr>
          <a:xfrm>
            <a:off x="10027438" y="6143411"/>
            <a:ext cx="381000" cy="800412"/>
          </a:xfrm>
          <a:prstGeom prst="rect">
            <a:avLst/>
          </a:prstGeom>
          <a:solidFill>
            <a:schemeClr val="bg1"/>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3500" b="1" i="0" u="none" strike="noStrike" kern="1200" cap="none" spc="0" normalizeH="0" baseline="0" noProof="0">
                <a:ln>
                  <a:noFill/>
                </a:ln>
                <a:solidFill>
                  <a:srgbClr val="FF0000"/>
                </a:solidFill>
                <a:effectLst/>
                <a:uLnTx/>
                <a:uFillTx/>
                <a:latin typeface="Arial" panose="020B0604020202020204" pitchFamily="34" charset="0"/>
                <a:ea typeface="Dotum" panose="020B0600000101010101" pitchFamily="34" charset="-127"/>
                <a:cs typeface="Arial" panose="020B0604020202020204" pitchFamily="34" charset="0"/>
              </a:rPr>
              <a:t>1</a:t>
            </a:r>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11064514" y="5865166"/>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e>
                          </m:rad>
                        </m:num>
                        <m:den>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1064514" y="5865166"/>
                <a:ext cx="1267125" cy="122366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2911194" y="6057900"/>
                <a:ext cx="577402"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𝟎</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2911194" y="6057900"/>
                <a:ext cx="577402" cy="90024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3872455" y="5896189"/>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e>
                          </m:rad>
                        </m:num>
                        <m:den>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𝟐</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3872455" y="5896189"/>
                <a:ext cx="1267125" cy="122366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5485221" y="6093494"/>
                <a:ext cx="912429"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𝟏</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15485221" y="6093494"/>
                <a:ext cx="912429" cy="90024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132507" y="6128980"/>
                <a:ext cx="912429"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r>
                        <a:rPr kumimoji="0" lang="nl-NL"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t>𝟏</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4132507" y="6128980"/>
                <a:ext cx="912429" cy="900246"/>
              </a:xfrm>
              <a:prstGeom prst="rect">
                <a:avLst/>
              </a:prstGeom>
              <a:blipFill>
                <a:blip r:embed="rId11"/>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12"/>
          <a:stretch>
            <a:fillRect/>
          </a:stretch>
        </p:blipFill>
        <p:spPr>
          <a:xfrm>
            <a:off x="15724765" y="-222156"/>
            <a:ext cx="2158171" cy="2109399"/>
          </a:xfrm>
          <a:prstGeom prst="rect">
            <a:avLst/>
          </a:prstGeom>
        </p:spPr>
      </p:pic>
    </p:spTree>
    <p:extLst>
      <p:ext uri="{BB962C8B-B14F-4D97-AF65-F5344CB8AC3E}">
        <p14:creationId xmlns:p14="http://schemas.microsoft.com/office/powerpoint/2010/main" val="325544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par>
                          <p:cTn id="39" fill="hold">
                            <p:stCondLst>
                              <p:cond delay="4000"/>
                            </p:stCondLst>
                            <p:childTnLst>
                              <p:par>
                                <p:cTn id="40" presetID="16" presetClass="entr" presetSubtype="21"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par>
                          <p:cTn id="43" fill="hold">
                            <p:stCondLst>
                              <p:cond delay="4500"/>
                            </p:stCondLst>
                            <p:childTnLst>
                              <p:par>
                                <p:cTn id="44" presetID="16" presetClass="entr" presetSubtype="21"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animBg="1"/>
      <p:bldP spid="16" grpId="0" animBg="1"/>
      <p:bldP spid="17" grpId="0" animBg="1"/>
      <p:bldP spid="18" grpId="0" animBg="1"/>
      <p:bldP spid="19" grpId="0" animBg="1"/>
      <p:bldP spid="20"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879" y="653244"/>
            <a:ext cx="979790" cy="914400"/>
          </a:xfrm>
          <a:prstGeom prst="rect">
            <a:avLst/>
          </a:prstGeom>
        </p:spPr>
      </p:pic>
      <p:sp>
        <p:nvSpPr>
          <p:cNvPr id="15" name="TextBox 14"/>
          <p:cNvSpPr txBox="1"/>
          <p:nvPr/>
        </p:nvSpPr>
        <p:spPr>
          <a:xfrm>
            <a:off x="1828800" y="781549"/>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40" name="Picture 39"/>
          <p:cNvPicPr>
            <a:picLocks noChangeAspect="1"/>
          </p:cNvPicPr>
          <p:nvPr/>
        </p:nvPicPr>
        <p:blipFill>
          <a:blip r:embed="rId4"/>
          <a:stretch>
            <a:fillRect/>
          </a:stretch>
        </p:blipFill>
        <p:spPr>
          <a:xfrm>
            <a:off x="473471" y="5406975"/>
            <a:ext cx="1416171" cy="167999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38200" y="1666607"/>
                <a:ext cx="16731964" cy="18004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OpenSans"/>
                    <a:ea typeface="+mn-ea"/>
                    <a:cs typeface="+mn-cs"/>
                  </a:rPr>
                  <a:t>c) </a:t>
                </a:r>
                <a:r>
                  <a:rPr kumimoji="0" lang="vi-VN" sz="3700" b="0" i="0" u="none" strike="noStrike" kern="1200" cap="none" spc="0" normalizeH="0" baseline="0" noProof="0">
                    <a:ln>
                      <a:noFill/>
                    </a:ln>
                    <a:solidFill>
                      <a:srgbClr val="000000"/>
                    </a:solidFill>
                    <a:effectLst/>
                    <a:uLnTx/>
                    <a:uFillTx/>
                    <a:latin typeface="OpenSans"/>
                    <a:ea typeface="+mn-ea"/>
                    <a:cs typeface="+mn-cs"/>
                  </a:rPr>
                  <a:t>Bằng cách làm tương tự câu b cho các đoạn khác có độ dài bằng chu kỳ </a:t>
                </a:r>
                <a:endParaRPr kumimoji="0" lang="en-US" sz="3700" b="0" i="0" u="none" strike="noStrike" kern="1200" cap="none" spc="0" normalizeH="0" baseline="0" noProof="0">
                  <a:ln>
                    <a:noFill/>
                  </a:ln>
                  <a:solidFill>
                    <a:srgbClr val="000000"/>
                  </a:solidFill>
                  <a:effectLst/>
                  <a:uLnTx/>
                  <a:uFillTx/>
                  <a:latin typeface="OpenSans"/>
                  <a:ea typeface="+mn-ea"/>
                  <a:cs typeface="+mn-cs"/>
                </a:endParaRPr>
              </a:p>
              <a:p>
                <a:pPr lvl="0">
                  <a:lnSpc>
                    <a:spcPct val="150000"/>
                  </a:lnSpc>
                </a:pP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l-G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𝜋</m:t>
                    </m:r>
                  </m:oMath>
                </a14:m>
                <a:r>
                  <a:rPr kumimoji="0" lang="el-GR" sz="3700" b="0" i="0" u="none" strike="noStrike" kern="1200" cap="none" spc="0" normalizeH="0" baseline="0" noProof="0">
                    <a:ln>
                      <a:noFill/>
                    </a:ln>
                    <a:solidFill>
                      <a:srgbClr val="000000"/>
                    </a:solidFill>
                    <a:effectLst/>
                    <a:uLnTx/>
                    <a:uFillTx/>
                    <a:latin typeface="OpenSans"/>
                    <a:ea typeface="+mn-ea"/>
                    <a:cs typeface="+mn-cs"/>
                  </a:rPr>
                  <a:t>, </a:t>
                </a:r>
                <a:r>
                  <a:rPr kumimoji="0" lang="vi-VN" sz="3700" b="0" i="0" u="none" strike="noStrike" kern="1200" cap="none" spc="0" normalizeH="0" baseline="0" noProof="0">
                    <a:ln>
                      <a:noFill/>
                    </a:ln>
                    <a:solidFill>
                      <a:srgbClr val="000000"/>
                    </a:solidFill>
                    <a:effectLst/>
                    <a:uLnTx/>
                    <a:uFillTx/>
                    <a:latin typeface="OpenSans"/>
                    <a:ea typeface="+mn-ea"/>
                    <a:cs typeface="+mn-cs"/>
                  </a:rPr>
                  <a:t>ta được đồ thị của hàm số </a:t>
                </a:r>
                <a:r>
                  <a:rPr lang="vi-VN" sz="3700">
                    <a:solidFill>
                      <a:srgbClr val="000000"/>
                    </a:solidFill>
                    <a:cs typeface="Arial" panose="020B0604020202020204" pitchFamily="34" charset="0"/>
                  </a:rPr>
                  <a:t>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𝑐𝑜𝑠</m:t>
                    </m:r>
                    <m:r>
                      <a:rPr lang="vi-VN" sz="3700" i="1">
                        <a:solidFill>
                          <a:srgbClr val="000000"/>
                        </a:solidFill>
                        <a:latin typeface="Cambria Math" panose="02040503050406030204" pitchFamily="18" charset="0"/>
                        <a:cs typeface="Arial" panose="020B0604020202020204" pitchFamily="34" charset="0"/>
                      </a:rPr>
                      <m:t>𝑥</m:t>
                    </m:r>
                  </m:oMath>
                </a14:m>
                <a:r>
                  <a:rPr lang="en-US" sz="3700">
                    <a:solidFill>
                      <a:srgbClr val="000000"/>
                    </a:solidFill>
                    <a:latin typeface="Arial" panose="020B0604020202020204" pitchFamily="34" charset="0"/>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OpenSans"/>
                    <a:ea typeface="+mn-ea"/>
                    <a:cs typeface="+mn-cs"/>
                  </a:rPr>
                  <a:t>như hình dưới đây.</a:t>
                </a:r>
              </a:p>
            </p:txBody>
          </p:sp>
        </mc:Choice>
        <mc:Fallback xmlns="">
          <p:sp>
            <p:nvSpPr>
              <p:cNvPr id="5" name="Rectangle 4"/>
              <p:cNvSpPr>
                <a:spLocks noRot="1" noChangeAspect="1" noMove="1" noResize="1" noEditPoints="1" noAdjustHandles="1" noChangeArrowheads="1" noChangeShapeType="1" noTextEdit="1"/>
              </p:cNvSpPr>
              <p:nvPr/>
            </p:nvSpPr>
            <p:spPr>
              <a:xfrm>
                <a:off x="838200" y="1666607"/>
                <a:ext cx="16731964" cy="1800493"/>
              </a:xfrm>
              <a:prstGeom prst="rect">
                <a:avLst/>
              </a:prstGeom>
              <a:blipFill>
                <a:blip r:embed="rId5"/>
                <a:stretch>
                  <a:fillRect l="-1166" b="-60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356837" y="623236"/>
                <a:ext cx="4991238" cy="840871"/>
              </a:xfrm>
              <a:prstGeom prst="rect">
                <a:avLst/>
              </a:prstGeom>
            </p:spPr>
            <p:txBody>
              <a:bodyPr wrap="none">
                <a:spAutoFit/>
              </a:bodyPr>
              <a:lstStyle/>
              <a:p>
                <a:pPr lvl="0">
                  <a:lnSpc>
                    <a:spcPct val="150000"/>
                  </a:lnSpc>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hàm số </a:t>
                </a:r>
                <a:r>
                  <a:rPr lang="vi-VN" sz="3700">
                    <a:solidFill>
                      <a:srgbClr val="000000"/>
                    </a:solidFill>
                    <a:cs typeface="Arial" panose="020B0604020202020204" pitchFamily="34" charset="0"/>
                  </a:rPr>
                  <a:t>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𝑐𝑜𝑠</m:t>
                    </m:r>
                    <m:r>
                      <a:rPr lang="vi-VN" sz="3700" i="1">
                        <a:solidFill>
                          <a:srgbClr val="000000"/>
                        </a:solidFill>
                        <a:latin typeface="Cambria Math" panose="02040503050406030204" pitchFamily="18" charset="0"/>
                        <a:cs typeface="Arial" panose="020B0604020202020204" pitchFamily="34" charset="0"/>
                      </a:rPr>
                      <m:t>𝑥</m:t>
                    </m:r>
                  </m:oMath>
                </a14:m>
                <a:r>
                  <a:rPr lang="en-US" sz="3700">
                    <a:solidFill>
                      <a:srgbClr val="000000"/>
                    </a:solidFill>
                    <a:latin typeface="Arial" panose="020B0604020202020204" pitchFamily="34" charset="0"/>
                    <a:cs typeface="Arial" panose="020B0604020202020204" pitchFamily="34" charset="0"/>
                  </a:rPr>
                  <a:t> </a:t>
                </a:r>
                <a:endPar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356837" y="623236"/>
                <a:ext cx="4991238" cy="840871"/>
              </a:xfrm>
              <a:prstGeom prst="rect">
                <a:avLst/>
              </a:prstGeom>
              <a:blipFill>
                <a:blip r:embed="rId6"/>
                <a:stretch>
                  <a:fillRect l="-3912"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27878" y="7487149"/>
                <a:ext cx="16088521" cy="1800493"/>
              </a:xfrm>
              <a:prstGeom prst="rect">
                <a:avLst/>
              </a:prstGeom>
            </p:spPr>
            <p:txBody>
              <a:bodyPr wrap="square">
                <a:spAutoFit/>
              </a:bodyPr>
              <a:lstStyle/>
              <a:p>
                <a:pPr lvl="0" algn="just">
                  <a:lnSpc>
                    <a:spcPct val="150000"/>
                  </a:lnSpc>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Từ đồ thị ở Hình 1.15, hãy cho biết tập giá trị, các khoảng đồng biến, các khoảng nghịch biến của hàm số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𝑐𝑜𝑠</m:t>
                    </m:r>
                    <m:r>
                      <a:rPr lang="vi-VN" sz="3700" i="1">
                        <a:solidFill>
                          <a:srgbClr val="000000"/>
                        </a:solidFill>
                        <a:latin typeface="Cambria Math" panose="02040503050406030204" pitchFamily="18" charset="0"/>
                        <a:cs typeface="Arial" panose="020B0604020202020204" pitchFamily="34" charset="0"/>
                      </a:rPr>
                      <m:t>𝑥</m:t>
                    </m:r>
                    <m:r>
                      <a:rPr kumimoji="0" lang="en-US" sz="37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27878" y="7487149"/>
                <a:ext cx="16088521" cy="1800493"/>
              </a:xfrm>
              <a:prstGeom prst="rect">
                <a:avLst/>
              </a:prstGeom>
              <a:blipFill>
                <a:blip r:embed="rId7"/>
                <a:stretch>
                  <a:fillRect l="-1213" r="-1175" b="-6081"/>
                </a:stretch>
              </a:blipFill>
            </p:spPr>
            <p:txBody>
              <a:bodyPr/>
              <a:lstStyle/>
              <a:p>
                <a:r>
                  <a:rPr lang="en-US">
                    <a:noFill/>
                  </a:rPr>
                  <a:t> </a:t>
                </a:r>
              </a:p>
            </p:txBody>
          </p:sp>
        </mc:Fallback>
      </mc:AlternateContent>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32492" y="3867282"/>
            <a:ext cx="12496800" cy="3345251"/>
          </a:xfrm>
          <a:prstGeom prst="rect">
            <a:avLst/>
          </a:prstGeom>
        </p:spPr>
      </p:pic>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16611600" y="674639"/>
            <a:ext cx="1110596" cy="836854"/>
          </a:xfrm>
          <a:prstGeom prst="rect">
            <a:avLst/>
          </a:prstGeom>
        </p:spPr>
      </p:pic>
      <p:pic>
        <p:nvPicPr>
          <p:cNvPr id="12" name="Picture 11"/>
          <p:cNvPicPr>
            <a:picLocks noChangeAspect="1"/>
          </p:cNvPicPr>
          <p:nvPr/>
        </p:nvPicPr>
        <p:blipFill>
          <a:blip r:embed="rId12"/>
          <a:stretch>
            <a:fillRect/>
          </a:stretch>
        </p:blipFill>
        <p:spPr>
          <a:xfrm>
            <a:off x="15837313" y="8649166"/>
            <a:ext cx="2158171" cy="2109399"/>
          </a:xfrm>
          <a:prstGeom prst="rect">
            <a:avLst/>
          </a:prstGeom>
        </p:spPr>
      </p:pic>
    </p:spTree>
    <p:extLst>
      <p:ext uri="{BB962C8B-B14F-4D97-AF65-F5344CB8AC3E}">
        <p14:creationId xmlns:p14="http://schemas.microsoft.com/office/powerpoint/2010/main" val="185592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06542"/>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0" name="Picture 39"/>
          <p:cNvPicPr>
            <a:picLocks noChangeAspect="1"/>
          </p:cNvPicPr>
          <p:nvPr/>
        </p:nvPicPr>
        <p:blipFill>
          <a:blip r:embed="rId2"/>
          <a:stretch>
            <a:fillRect/>
          </a:stretch>
        </p:blipFill>
        <p:spPr>
          <a:xfrm>
            <a:off x="16416098" y="8377608"/>
            <a:ext cx="1398252" cy="1658734"/>
          </a:xfrm>
          <a:prstGeom prst="rect">
            <a:avLst/>
          </a:prstGeom>
        </p:spPr>
      </p:pic>
      <p:sp>
        <p:nvSpPr>
          <p:cNvPr id="22" name="Rectangle 21"/>
          <p:cNvSpPr/>
          <p:nvPr/>
        </p:nvSpPr>
        <p:spPr>
          <a:xfrm>
            <a:off x="1077031" y="2009800"/>
            <a:ext cx="1371600" cy="9464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OpenSans"/>
                <a:ea typeface="+mn-ea"/>
                <a:cs typeface="+mn-cs"/>
              </a:rPr>
              <a:t>c)</a:t>
            </a:r>
            <a:endParaRPr kumimoji="0" lang="vi-VN" sz="3700" b="0" i="0" u="none" strike="noStrike" kern="1200" cap="none" spc="0" normalizeH="0" baseline="0" noProof="0">
              <a:ln>
                <a:noFill/>
              </a:ln>
              <a:solidFill>
                <a:srgbClr val="000000"/>
              </a:solidFill>
              <a:effectLst/>
              <a:uLnTx/>
              <a:uFillTx/>
              <a:latin typeface="OpenSans"/>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077031" y="5905500"/>
                <a:ext cx="15138133" cy="3713837"/>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Dotum" panose="020B0600000101010101" pitchFamily="34" charset="-127"/>
                    <a:cs typeface="Arial" panose="020B0604020202020204" pitchFamily="34" charset="0"/>
                  </a:rPr>
                  <a:t>Quan sát Hình 1.15, ta thấy đồ thị hàm số y = cos x có: </a:t>
                </a:r>
              </a:p>
              <a:p>
                <a:pPr marL="571500" indent="-571500" algn="just">
                  <a:lnSpc>
                    <a:spcPct val="150000"/>
                  </a:lnSpc>
                  <a:spcAft>
                    <a:spcPts val="800"/>
                  </a:spcAft>
                  <a:buFont typeface="Arial" panose="020B0604020202020204" pitchFamily="34" charset="0"/>
                  <a:buChar char="•"/>
                </a:pPr>
                <a:r>
                  <a:rPr lang="en-US" sz="3700">
                    <a:effectLst/>
                    <a:latin typeface="Arial" panose="020B0604020202020204" pitchFamily="34" charset="0"/>
                    <a:ea typeface="Dotum" panose="020B0600000101010101" pitchFamily="34" charset="-127"/>
                    <a:cs typeface="Arial" panose="020B0604020202020204" pitchFamily="34" charset="0"/>
                  </a:rPr>
                  <a:t>Tập giá trị là [– 1; 1];</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700">
                    <a:latin typeface="Arial" panose="020B0604020202020204" pitchFamily="34" charset="0"/>
                    <a:ea typeface="Dotum" panose="020B0600000101010101" pitchFamily="34" charset="-127"/>
                    <a:cs typeface="Arial" panose="020B0604020202020204" pitchFamily="34" charset="0"/>
                  </a:rPr>
                  <a:t>Đ</a:t>
                </a:r>
                <a:r>
                  <a:rPr lang="en-US" sz="3700">
                    <a:effectLst/>
                    <a:latin typeface="Arial" panose="020B0604020202020204" pitchFamily="34" charset="0"/>
                    <a:ea typeface="Dotum" panose="020B0600000101010101" pitchFamily="34" charset="-127"/>
                    <a:cs typeface="Arial" panose="020B0604020202020204" pitchFamily="34" charset="0"/>
                  </a:rPr>
                  <a:t>ồng biến trên mỗi khoảng:</a:t>
                </a:r>
                <a:r>
                  <a:rPr lang="en-US" sz="370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π</m:t>
                        </m:r>
                        <m:r>
                          <a:rPr lang="en-US" sz="3700">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2</m:t>
                        </m:r>
                        <m:r>
                          <m:rPr>
                            <m:sty m:val="p"/>
                          </m:rPr>
                          <a:rPr lang="en-US" sz="3700">
                            <a:effectLst/>
                            <a:latin typeface="Cambria Math" panose="02040503050406030204" pitchFamily="18" charset="0"/>
                            <a:ea typeface="Dotum" panose="020B0600000101010101" pitchFamily="34" charset="-127"/>
                          </a:rPr>
                          <m:t>π</m:t>
                        </m:r>
                        <m:r>
                          <a:rPr lang="en-US" sz="3700">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2</m:t>
                        </m:r>
                        <m:r>
                          <m:rPr>
                            <m:sty m:val="p"/>
                          </m:rPr>
                          <a:rPr lang="en-US" sz="3700">
                            <a:effectLst/>
                            <a:latin typeface="Cambria Math" panose="02040503050406030204" pitchFamily="18" charset="0"/>
                            <a:ea typeface="Dotum" panose="020B0600000101010101" pitchFamily="34" charset="-127"/>
                          </a:rPr>
                          <m:t>π</m:t>
                        </m:r>
                      </m:e>
                    </m:d>
                    <m:r>
                      <a:rPr lang="en-US" sz="3700">
                        <a:effectLst/>
                        <a:latin typeface="Cambria Math" panose="02040503050406030204" pitchFamily="18" charset="0"/>
                        <a:ea typeface="Dotum" panose="020B0600000101010101" pitchFamily="34" charset="-127"/>
                      </a:rPr>
                      <m:t>, </m:t>
                    </m:r>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ℤ</m:t>
                    </m:r>
                  </m:oMath>
                </a14:m>
                <a:r>
                  <a:rPr lang="en-US" sz="3700">
                    <a:effectLst/>
                    <a:latin typeface="Arial" panose="020B0604020202020204" pitchFamily="34" charset="0"/>
                    <a:ea typeface="Dotum" panose="020B0600000101010101" pitchFamily="34" charset="-127"/>
                    <a:cs typeface="Arial" panose="020B0604020202020204" pitchFamily="34" charset="0"/>
                  </a:rPr>
                  <a:t>.</a:t>
                </a:r>
                <a:r>
                  <a:rPr lang="en-US" sz="3700">
                    <a:latin typeface="Arial" panose="020B0604020202020204" pitchFamily="34" charset="0"/>
                    <a:ea typeface="Dotum" panose="020B0600000101010101" pitchFamily="34" charset="-127"/>
                    <a:cs typeface="Arial" panose="020B0604020202020204" pitchFamily="34" charset="0"/>
                  </a:rPr>
                  <a:t> </a:t>
                </a:r>
                <a:r>
                  <a:rPr lang="en-US" sz="3700">
                    <a:effectLst/>
                    <a:latin typeface="Arial" panose="020B0604020202020204" pitchFamily="34" charset="0"/>
                    <a:ea typeface="Dotum" panose="020B0600000101010101" pitchFamily="34" charset="-127"/>
                    <a:cs typeface="Arial" panose="020B0604020202020204" pitchFamily="34" charset="0"/>
                  </a:rPr>
                  <a:t>Nghịch biến trên mỗi khoảng:</a:t>
                </a:r>
                <a:r>
                  <a:rPr lang="en-US" sz="370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ctrlPr>
                          <a:rPr lang="en-US" sz="3700" i="1">
                            <a:effectLst/>
                            <a:latin typeface="Cambria Math" panose="02040503050406030204" pitchFamily="18" charset="0"/>
                            <a:ea typeface="Dotum" panose="020B0600000101010101" pitchFamily="34" charset="-127"/>
                          </a:rPr>
                        </m:ctrlPr>
                      </m:dPr>
                      <m:e>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2</m:t>
                        </m:r>
                        <m:r>
                          <m:rPr>
                            <m:sty m:val="p"/>
                          </m:rPr>
                          <a:rPr lang="en-US" sz="3700">
                            <a:effectLst/>
                            <a:latin typeface="Cambria Math" panose="02040503050406030204" pitchFamily="18" charset="0"/>
                            <a:ea typeface="Dotum" panose="020B0600000101010101" pitchFamily="34" charset="-127"/>
                          </a:rPr>
                          <m:t>π</m:t>
                        </m:r>
                        <m:r>
                          <a:rPr lang="en-US" sz="3700">
                            <a:effectLst/>
                            <a:latin typeface="Cambria Math" panose="02040503050406030204" pitchFamily="18" charset="0"/>
                            <a:ea typeface="Dotum" panose="020B0600000101010101" pitchFamily="34" charset="-127"/>
                          </a:rPr>
                          <m:t>; </m:t>
                        </m:r>
                        <m:r>
                          <m:rPr>
                            <m:sty m:val="p"/>
                          </m:rPr>
                          <a:rPr lang="en-US" sz="3700">
                            <a:effectLst/>
                            <a:latin typeface="Cambria Math" panose="02040503050406030204" pitchFamily="18" charset="0"/>
                            <a:ea typeface="Dotum" panose="020B0600000101010101" pitchFamily="34" charset="-127"/>
                          </a:rPr>
                          <m:t>π</m:t>
                        </m:r>
                        <m:r>
                          <a:rPr lang="en-US" sz="3700">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2</m:t>
                        </m:r>
                        <m:r>
                          <m:rPr>
                            <m:sty m:val="p"/>
                          </m:rPr>
                          <a:rPr lang="en-US" sz="3700">
                            <a:effectLst/>
                            <a:latin typeface="Cambria Math" panose="02040503050406030204" pitchFamily="18" charset="0"/>
                            <a:ea typeface="Dotum" panose="020B0600000101010101" pitchFamily="34" charset="-127"/>
                          </a:rPr>
                          <m:t>π</m:t>
                        </m:r>
                      </m:e>
                    </m:d>
                    <m:r>
                      <a:rPr lang="en-US" sz="3700">
                        <a:effectLst/>
                        <a:latin typeface="Cambria Math" panose="02040503050406030204" pitchFamily="18" charset="0"/>
                        <a:ea typeface="Dotum" panose="020B0600000101010101" pitchFamily="34" charset="-127"/>
                      </a:rPr>
                      <m:t>, </m:t>
                    </m:r>
                    <m:r>
                      <m:rPr>
                        <m:sty m:val="p"/>
                      </m:rPr>
                      <a:rPr lang="en-US" sz="3700">
                        <a:effectLst/>
                        <a:latin typeface="Cambria Math" panose="02040503050406030204" pitchFamily="18" charset="0"/>
                        <a:ea typeface="Dotum" panose="020B0600000101010101" pitchFamily="34" charset="-127"/>
                      </a:rPr>
                      <m:t>k</m:t>
                    </m:r>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ℤ</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1077031" y="5905500"/>
                <a:ext cx="15138133" cy="3713837"/>
              </a:xfrm>
              <a:prstGeom prst="rect">
                <a:avLst/>
              </a:prstGeom>
              <a:blipFill>
                <a:blip r:embed="rId3"/>
                <a:stretch>
                  <a:fillRect l="-1289" r="-1248" b="-2627"/>
                </a:stretch>
              </a:blipFill>
            </p:spPr>
            <p:txBody>
              <a:bodyPr/>
              <a:lstStyle/>
              <a:p>
                <a:r>
                  <a:rPr lang="en-US">
                    <a:noFill/>
                  </a:rPr>
                  <a:t> </a:t>
                </a:r>
              </a:p>
            </p:txBody>
          </p:sp>
        </mc:Fallback>
      </mc:AlternateContent>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27965" y="2400300"/>
            <a:ext cx="12496800" cy="3345251"/>
          </a:xfrm>
          <a:prstGeom prst="rect">
            <a:avLst/>
          </a:prstGeom>
        </p:spPr>
      </p:pic>
      <p:pic>
        <p:nvPicPr>
          <p:cNvPr id="12" name="Picture 11"/>
          <p:cNvPicPr>
            <a:picLocks noChangeAspect="1"/>
          </p:cNvPicPr>
          <p:nvPr/>
        </p:nvPicPr>
        <p:blipFill>
          <a:blip r:embed="rId6"/>
          <a:stretch>
            <a:fillRect/>
          </a:stretch>
        </p:blipFill>
        <p:spPr>
          <a:xfrm>
            <a:off x="15724765" y="-222156"/>
            <a:ext cx="2158171" cy="2109399"/>
          </a:xfrm>
          <a:prstGeom prst="rect">
            <a:avLst/>
          </a:prstGeom>
        </p:spPr>
      </p:pic>
    </p:spTree>
    <p:extLst>
      <p:ext uri="{BB962C8B-B14F-4D97-AF65-F5344CB8AC3E}">
        <p14:creationId xmlns:p14="http://schemas.microsoft.com/office/powerpoint/2010/main" val="414481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85800" y="0"/>
            <a:ext cx="20380694" cy="11680948"/>
          </a:xfrm>
          <a:prstGeom prst="rect">
            <a:avLst/>
          </a:prstGeom>
        </p:spPr>
      </p:pic>
      <p:sp>
        <p:nvSpPr>
          <p:cNvPr id="25" name="Rectangle 24"/>
          <p:cNvSpPr/>
          <p:nvPr/>
        </p:nvSpPr>
        <p:spPr>
          <a:xfrm>
            <a:off x="7068322" y="715861"/>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4" name="AutoShape 7"/>
          <p:cNvSpPr/>
          <p:nvPr/>
        </p:nvSpPr>
        <p:spPr>
          <a:xfrm>
            <a:off x="-76200" y="2171700"/>
            <a:ext cx="18364200" cy="8153400"/>
          </a:xfrm>
          <a:prstGeom prst="rect">
            <a:avLst/>
          </a:prstGeom>
          <a:solidFill>
            <a:srgbClr val="FFFBEC"/>
          </a:solidFill>
        </p:spPr>
      </p:sp>
      <p:pic>
        <p:nvPicPr>
          <p:cNvPr id="21" name="Picture 20"/>
          <p:cNvPicPr>
            <a:picLocks noChangeAspect="1"/>
          </p:cNvPicPr>
          <p:nvPr/>
        </p:nvPicPr>
        <p:blipFill>
          <a:blip r:embed="rId3"/>
          <a:stretch>
            <a:fillRect/>
          </a:stretch>
        </p:blipFill>
        <p:spPr>
          <a:xfrm flipH="1">
            <a:off x="152400" y="1248018"/>
            <a:ext cx="1327606" cy="139748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066800" y="2942736"/>
                <a:ext cx="16002000" cy="6544164"/>
              </a:xfrm>
              <a:prstGeom prst="rect">
                <a:avLst/>
              </a:prstGeom>
            </p:spPr>
            <p:txBody>
              <a:bodyPr wrap="square">
                <a:spAutoFit/>
              </a:bodyPr>
              <a:lstStyle/>
              <a:p>
                <a:pPr algn="just">
                  <a:lnSpc>
                    <a:spcPct val="150000"/>
                  </a:lnSpc>
                  <a:spcBef>
                    <a:spcPts val="1200"/>
                  </a:spcBef>
                  <a:spcAft>
                    <a:spcPts val="800"/>
                  </a:spcAft>
                </a:pPr>
                <a:r>
                  <a:rPr lang="en-US" sz="4000">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y</m:t>
                    </m:r>
                    <m:r>
                      <a:rPr lang="en-US" sz="4000" i="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i="0">
                            <a:effectLst/>
                            <a:latin typeface="Cambria Math" panose="02040503050406030204" pitchFamily="18" charset="0"/>
                            <a:ea typeface="Dotum" panose="020B0600000101010101" pitchFamily="34" charset="-127"/>
                          </a:rPr>
                          <m:t>cos</m:t>
                        </m:r>
                      </m:fName>
                      <m:e>
                        <m:r>
                          <m:rPr>
                            <m:sty m:val="p"/>
                          </m:rPr>
                          <a:rPr lang="en-US" sz="4000" i="0">
                            <a:effectLst/>
                            <a:latin typeface="Cambria Math" panose="02040503050406030204" pitchFamily="18" charset="0"/>
                            <a:ea typeface="Dotum" panose="020B0600000101010101" pitchFamily="34" charset="-127"/>
                          </a:rPr>
                          <m:t>x</m:t>
                        </m:r>
                      </m:e>
                    </m:func>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1200"/>
                  </a:spcBef>
                  <a:spcAft>
                    <a:spcPts val="800"/>
                  </a:spcAft>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Có tập xác định là </a:t>
                </a:r>
                <a14:m>
                  <m:oMath xmlns:m="http://schemas.openxmlformats.org/officeDocument/2006/math">
                    <m:r>
                      <a:rPr lang="en-US" sz="4000" i="0">
                        <a:effectLst/>
                        <a:latin typeface="Cambria Math" panose="02040503050406030204" pitchFamily="18" charset="0"/>
                        <a:ea typeface="Dotum" panose="020B0600000101010101" pitchFamily="34" charset="-127"/>
                      </a:rPr>
                      <m:t>ℝ</m:t>
                    </m:r>
                  </m:oMath>
                </a14:m>
                <a:r>
                  <a:rPr lang="en-US" sz="4000">
                    <a:effectLst/>
                    <a:latin typeface="Arial" panose="020B0604020202020204" pitchFamily="34" charset="0"/>
                    <a:ea typeface="Dotum" panose="020B0600000101010101" pitchFamily="34" charset="-127"/>
                    <a:cs typeface="Arial" panose="020B0604020202020204" pitchFamily="34" charset="0"/>
                  </a:rPr>
                  <a:t> và tập giá trị là [-1; 1];</a:t>
                </a:r>
                <a:endParaRPr lang="en-US" sz="40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800"/>
                  </a:spcAft>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Là hàm số chẵn và tuần hoàn với chu kì </a:t>
                </a:r>
                <a14:m>
                  <m:oMath xmlns:m="http://schemas.openxmlformats.org/officeDocument/2006/math">
                    <m:r>
                      <a:rPr lang="en-US" sz="4000" i="0">
                        <a:effectLst/>
                        <a:latin typeface="Cambria Math" panose="02040503050406030204" pitchFamily="18" charset="0"/>
                        <a:ea typeface="Dotum" panose="020B0600000101010101" pitchFamily="34" charset="-127"/>
                      </a:rPr>
                      <m:t>2</m:t>
                    </m:r>
                    <m:r>
                      <m:rPr>
                        <m:sty m:val="p"/>
                      </m:rPr>
                      <a:rPr lang="en-US" sz="4000" i="0">
                        <a:effectLst/>
                        <a:latin typeface="Cambria Math" panose="02040503050406030204" pitchFamily="18" charset="0"/>
                        <a:ea typeface="Dotum" panose="020B0600000101010101" pitchFamily="34" charset="-127"/>
                      </a:rPr>
                      <m:t>π</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800"/>
                  </a:spcAft>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Đồng biến trên mỗi khoảng: </a:t>
                </a:r>
                <a14:m>
                  <m:oMath xmlns:m="http://schemas.openxmlformats.org/officeDocument/2006/math">
                    <m:d>
                      <m:dPr>
                        <m:ctrlPr>
                          <a:rPr lang="en-US" sz="4000" i="1">
                            <a:effectLst/>
                            <a:latin typeface="Cambria Math" panose="02040503050406030204" pitchFamily="18" charset="0"/>
                            <a:ea typeface="Dotum" panose="020B0600000101010101" pitchFamily="34" charset="-127"/>
                          </a:rPr>
                        </m:ctrlPr>
                      </m:dPr>
                      <m:e>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π</m:t>
                        </m:r>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2</m:t>
                        </m:r>
                        <m:r>
                          <m:rPr>
                            <m:sty m:val="p"/>
                          </m:rPr>
                          <a:rPr lang="en-US" sz="4000" i="0">
                            <a:effectLst/>
                            <a:latin typeface="Cambria Math" panose="02040503050406030204" pitchFamily="18" charset="0"/>
                            <a:ea typeface="Dotum" panose="020B0600000101010101" pitchFamily="34" charset="-127"/>
                          </a:rPr>
                          <m:t>π</m:t>
                        </m:r>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2</m:t>
                        </m:r>
                        <m:r>
                          <m:rPr>
                            <m:sty m:val="p"/>
                          </m:rPr>
                          <a:rPr lang="en-US" sz="4000" i="0">
                            <a:effectLst/>
                            <a:latin typeface="Cambria Math" panose="02040503050406030204" pitchFamily="18" charset="0"/>
                            <a:ea typeface="Dotum" panose="020B0600000101010101" pitchFamily="34" charset="-127"/>
                          </a:rPr>
                          <m:t>π</m:t>
                        </m:r>
                      </m:e>
                    </m:d>
                  </m:oMath>
                </a14:m>
                <a:r>
                  <a:rPr lang="en-US" sz="4000">
                    <a:effectLst/>
                    <a:latin typeface="Arial" panose="020B0604020202020204" pitchFamily="34" charset="0"/>
                    <a:ea typeface="Dotum" panose="020B0600000101010101" pitchFamily="34" charset="-127"/>
                    <a:cs typeface="Arial" panose="020B0604020202020204" pitchFamily="34" charset="0"/>
                  </a:rPr>
                  <a:t> và nghịch biến trên mỗi khoảng </a:t>
                </a:r>
                <a14:m>
                  <m:oMath xmlns:m="http://schemas.openxmlformats.org/officeDocument/2006/math">
                    <m:d>
                      <m:dPr>
                        <m:ctrlPr>
                          <a:rPr lang="en-US" sz="4000" i="1">
                            <a:effectLst/>
                            <a:latin typeface="Cambria Math" panose="02040503050406030204" pitchFamily="18" charset="0"/>
                            <a:ea typeface="Dotum" panose="020B0600000101010101" pitchFamily="34" charset="-127"/>
                          </a:rPr>
                        </m:ctrlPr>
                      </m:dPr>
                      <m:e>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2</m:t>
                        </m:r>
                        <m:r>
                          <m:rPr>
                            <m:sty m:val="p"/>
                          </m:rPr>
                          <a:rPr lang="en-US" sz="4000" i="0">
                            <a:effectLst/>
                            <a:latin typeface="Cambria Math" panose="02040503050406030204" pitchFamily="18" charset="0"/>
                            <a:ea typeface="Dotum" panose="020B0600000101010101" pitchFamily="34" charset="-127"/>
                          </a:rPr>
                          <m:t>π</m:t>
                        </m:r>
                        <m:r>
                          <a:rPr lang="en-US" sz="4000" i="0">
                            <a:effectLst/>
                            <a:latin typeface="Cambria Math" panose="02040503050406030204" pitchFamily="18" charset="0"/>
                            <a:ea typeface="Dotum" panose="020B0600000101010101" pitchFamily="34" charset="-127"/>
                          </a:rPr>
                          <m:t>; </m:t>
                        </m:r>
                        <m:r>
                          <m:rPr>
                            <m:sty m:val="p"/>
                          </m:rPr>
                          <a:rPr lang="en-US" sz="4000" i="0">
                            <a:effectLst/>
                            <a:latin typeface="Cambria Math" panose="02040503050406030204" pitchFamily="18" charset="0"/>
                            <a:ea typeface="Dotum" panose="020B0600000101010101" pitchFamily="34" charset="-127"/>
                          </a:rPr>
                          <m:t>π</m:t>
                        </m:r>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2</m:t>
                        </m:r>
                        <m:r>
                          <m:rPr>
                            <m:sty m:val="p"/>
                          </m:rPr>
                          <a:rPr lang="en-US" sz="4000" i="0">
                            <a:effectLst/>
                            <a:latin typeface="Cambria Math" panose="02040503050406030204" pitchFamily="18" charset="0"/>
                            <a:ea typeface="Dotum" panose="020B0600000101010101" pitchFamily="34" charset="-127"/>
                          </a:rPr>
                          <m:t>π</m:t>
                        </m:r>
                      </m:e>
                    </m:d>
                  </m:oMath>
                </a14:m>
                <a:r>
                  <a:rPr lang="en-US"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m:t>
                    </m:r>
                    <m:r>
                      <a:rPr lang="en-US" sz="4000" i="0">
                        <a:effectLst/>
                        <a:latin typeface="Cambria Math" panose="02040503050406030204" pitchFamily="18" charset="0"/>
                        <a:ea typeface="Dotum" panose="020B0600000101010101" pitchFamily="34" charset="-127"/>
                      </a:rPr>
                      <m:t>ℤ</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800"/>
                  </a:spcAft>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Có đồ thị là một đường hình sin đối xứng qua trục tung.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2942736"/>
                <a:ext cx="16002000" cy="6544164"/>
              </a:xfrm>
              <a:prstGeom prst="rect">
                <a:avLst/>
              </a:prstGeom>
              <a:blipFill>
                <a:blip r:embed="rId4"/>
                <a:stretch>
                  <a:fillRect l="-1333" r="-1333" b="-3075"/>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5879339" y="1971162"/>
            <a:ext cx="1760961" cy="1760961"/>
          </a:xfrm>
          <a:prstGeom prst="rect">
            <a:avLst/>
          </a:prstGeom>
        </p:spPr>
      </p:pic>
    </p:spTree>
    <p:extLst>
      <p:ext uri="{BB962C8B-B14F-4D97-AF65-F5344CB8AC3E}">
        <p14:creationId xmlns:p14="http://schemas.microsoft.com/office/powerpoint/2010/main" val="9864804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Callout 50"/>
          <p:cNvSpPr/>
          <p:nvPr/>
        </p:nvSpPr>
        <p:spPr>
          <a:xfrm>
            <a:off x="8268033" y="41288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8"/>
          <a:stretch>
            <a:fillRect/>
          </a:stretch>
        </p:blipFill>
        <p:spPr>
          <a:xfrm>
            <a:off x="16842259" y="8877300"/>
            <a:ext cx="988541" cy="1143000"/>
          </a:xfrm>
          <a:prstGeom prst="rect">
            <a:avLst/>
          </a:prstGeom>
        </p:spPr>
      </p:pic>
      <p:grpSp>
        <p:nvGrpSpPr>
          <p:cNvPr id="5" name="Group 4"/>
          <p:cNvGrpSpPr/>
          <p:nvPr/>
        </p:nvGrpSpPr>
        <p:grpSpPr>
          <a:xfrm>
            <a:off x="950754" y="616988"/>
            <a:ext cx="17275774" cy="2228048"/>
            <a:chOff x="489857" y="406812"/>
            <a:chExt cx="17275774" cy="2228048"/>
          </a:xfrm>
        </p:grpSpPr>
        <p:sp>
          <p:nvSpPr>
            <p:cNvPr id="44" name="Rectangle 43"/>
            <p:cNvSpPr/>
            <p:nvPr/>
          </p:nvSpPr>
          <p:spPr>
            <a:xfrm>
              <a:off x="509164" y="406812"/>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5: (SGK – tr27)</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3" name="TextBox 42"/>
                <p:cNvSpPr txBox="1"/>
                <p:nvPr/>
              </p:nvSpPr>
              <p:spPr>
                <a:xfrm>
                  <a:off x="489857" y="467857"/>
                  <a:ext cx="17275774" cy="216700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Sử dụng đồ thị ở Hình 1.15, hãy xác định các giá trị của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d>
                        <m:dPr>
                          <m:begChr m:val="["/>
                          <m:endChr m:val="]"/>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để hàm số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𝑐𝑜𝑠𝑥</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mc:Choice>
          <mc:Fallback xmlns="">
            <p:sp>
              <p:nvSpPr>
                <p:cNvPr id="43" name="TextBox 42"/>
                <p:cNvSpPr txBox="1">
                  <a:spLocks noRot="1" noChangeAspect="1" noMove="1" noResize="1" noEditPoints="1" noAdjustHandles="1" noChangeArrowheads="1" noChangeShapeType="1" noTextEdit="1"/>
                </p:cNvSpPr>
                <p:nvPr/>
              </p:nvSpPr>
              <p:spPr>
                <a:xfrm>
                  <a:off x="489857" y="467857"/>
                  <a:ext cx="17275774" cy="2167003"/>
                </a:xfrm>
                <a:prstGeom prst="rect">
                  <a:avLst/>
                </a:prstGeom>
                <a:blipFill>
                  <a:blip r:embed="rId9"/>
                  <a:stretch>
                    <a:fillRect l="-1164" b="-3652"/>
                  </a:stretch>
                </a:blipFill>
              </p:spPr>
              <p:txBody>
                <a:bodyPr/>
                <a:lstStyle/>
                <a:p>
                  <a:r>
                    <a:rPr lang="en-US">
                      <a:noFill/>
                    </a:rPr>
                    <a:t> </a:t>
                  </a:r>
                </a:p>
              </p:txBody>
            </p:sp>
          </mc:Fallback>
        </mc:AlternateContent>
      </p:grpSp>
      <p:pic>
        <p:nvPicPr>
          <p:cNvPr id="46" name="Picture 45"/>
          <p:cNvPicPr>
            <a:picLocks noChangeAspect="1"/>
          </p:cNvPicPr>
          <p:nvPr/>
        </p:nvPicPr>
        <p:blipFill>
          <a:blip r:embed="rId10"/>
          <a:stretch>
            <a:fillRect/>
          </a:stretch>
        </p:blipFill>
        <p:spPr>
          <a:xfrm>
            <a:off x="441031" y="9082410"/>
            <a:ext cx="812166" cy="940621"/>
          </a:xfrm>
          <a:prstGeom prst="rect">
            <a:avLst/>
          </a:prstGeom>
        </p:spPr>
      </p:pic>
      <p:sp>
        <p:nvSpPr>
          <p:cNvPr id="4" name="TextBox 3"/>
          <p:cNvSpPr txBox="1"/>
          <p:nvPr/>
        </p:nvSpPr>
        <p:spPr>
          <a:xfrm>
            <a:off x="2001461" y="3181559"/>
            <a:ext cx="1490311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Nhận giá trị bằng 0;                                b) Nhận giá tr</a:t>
            </a:r>
            <a:r>
              <a:rPr lang="en-US" sz="3800" noProof="0">
                <a:solidFill>
                  <a:prstClr val="black"/>
                </a:solidFill>
                <a:latin typeface="Arial" panose="020B0604020202020204" pitchFamily="34" charset="0"/>
                <a:cs typeface="Arial" panose="020B0604020202020204" pitchFamily="34" charset="0"/>
              </a:rPr>
              <a:t>ị âm.</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082215" y="5448300"/>
                <a:ext cx="16672385" cy="963212"/>
              </a:xfrm>
              <a:prstGeom prst="rect">
                <a:avLst/>
              </a:prstGeom>
            </p:spPr>
            <p:txBody>
              <a:bodyPr wrap="none">
                <a:spAutoFit/>
              </a:bodyPr>
              <a:lstStyle/>
              <a:p>
                <a:pPr lvl="0"/>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Từ đồ thị ta suy ra trên đoạn </a:t>
                </a:r>
                <a14:m>
                  <m:oMath xmlns:m="http://schemas.openxmlformats.org/officeDocument/2006/math">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 </m:t>
                    </m:r>
                    <m:r>
                      <a:rPr lang="en-US" sz="3800" i="1">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1082215" y="5448300"/>
                <a:ext cx="16672385" cy="963212"/>
              </a:xfrm>
              <a:prstGeom prst="rect">
                <a:avLst/>
              </a:prstGeom>
              <a:blipFill>
                <a:blip r:embed="rId11"/>
                <a:stretch>
                  <a:fillRect l="-1207" b="-88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82215" y="6759109"/>
                <a:ext cx="16075623" cy="2167003"/>
              </a:xfrm>
              <a:prstGeom prst="rect">
                <a:avLst/>
              </a:prstGeom>
            </p:spPr>
            <p:txBody>
              <a:bodyPr wrap="square">
                <a:spAutoFit/>
              </a:bodyPr>
              <a:lstStyle/>
              <a:p>
                <a:pPr lvl="0">
                  <a:lnSpc>
                    <a:spcPct val="150000"/>
                  </a:lnSpc>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Hàm số nhận giá trị âm ứng với phần đồ thị nằm dưới trục hoành. Từ đồ thị ta suy ra trên đoạn </a:t>
                </a:r>
                <a14:m>
                  <m:oMath xmlns:m="http://schemas.openxmlformats.org/officeDocument/2006/math">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thì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&lt;0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𝜖</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082215" y="6759109"/>
                <a:ext cx="16075623" cy="2167003"/>
              </a:xfrm>
              <a:prstGeom prst="rect">
                <a:avLst/>
              </a:prstGeom>
              <a:blipFill>
                <a:blip r:embed="rId12"/>
                <a:stretch>
                  <a:fillRect l="-1251" b="-3662"/>
                </a:stretch>
              </a:blipFill>
            </p:spPr>
            <p:txBody>
              <a:bodyPr/>
              <a:lstStyle/>
              <a:p>
                <a:r>
                  <a:rPr lang="en-US">
                    <a:noFill/>
                  </a:rPr>
                  <a:t> </a:t>
                </a:r>
              </a:p>
            </p:txBody>
          </p:sp>
        </mc:Fallback>
      </mc:AlternateContent>
    </p:spTree>
    <p:extLst>
      <p:ext uri="{BB962C8B-B14F-4D97-AF65-F5344CB8AC3E}">
        <p14:creationId xmlns:p14="http://schemas.microsoft.com/office/powerpoint/2010/main" val="315739656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959870" y="1028700"/>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a:t>
            </a:r>
            <a:r>
              <a:rPr kumimoji="0" lang="en-US" sz="4500" b="1" i="0" u="none" strike="noStrike" kern="1200" cap="none" spc="0" normalizeH="0" noProof="0">
                <a:ln>
                  <a:noFill/>
                </a:ln>
                <a:solidFill>
                  <a:prstClr val="white"/>
                </a:solidFill>
                <a:effectLst/>
                <a:uLnTx/>
                <a:uFillTx/>
                <a:latin typeface="Arial"/>
                <a:ea typeface="Arial"/>
                <a:cs typeface="Arial"/>
                <a:sym typeface="Arial"/>
              </a:rPr>
              <a:t> TẬP</a:t>
            </a: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 5</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5749493" y="8069443"/>
            <a:ext cx="3633301" cy="3410958"/>
          </a:xfrm>
          <a:prstGeom prst="rect">
            <a:avLst/>
          </a:prstGeom>
        </p:spPr>
      </p:pic>
      <p:pic>
        <p:nvPicPr>
          <p:cNvPr id="19" name="Picture 18"/>
          <p:cNvPicPr>
            <a:picLocks noChangeAspect="1"/>
          </p:cNvPicPr>
          <p:nvPr/>
        </p:nvPicPr>
        <p:blipFill>
          <a:blip r:embed="rId3"/>
          <a:stretch>
            <a:fillRect/>
          </a:stretch>
        </p:blipFill>
        <p:spPr>
          <a:xfrm>
            <a:off x="-54490" y="9599184"/>
            <a:ext cx="758685" cy="728467"/>
          </a:xfrm>
          <a:prstGeom prst="rect">
            <a:avLst/>
          </a:prstGeom>
        </p:spPr>
      </p:pic>
      <p:pic>
        <p:nvPicPr>
          <p:cNvPr id="21" name="Picture 20"/>
          <p:cNvPicPr>
            <a:picLocks noChangeAspect="1"/>
          </p:cNvPicPr>
          <p:nvPr/>
        </p:nvPicPr>
        <p:blipFill>
          <a:blip r:embed="rId4"/>
          <a:stretch>
            <a:fillRect/>
          </a:stretch>
        </p:blipFill>
        <p:spPr>
          <a:xfrm>
            <a:off x="324853" y="8811441"/>
            <a:ext cx="1237950" cy="1188644"/>
          </a:xfrm>
          <a:prstGeom prst="rect">
            <a:avLst/>
          </a:prstGeom>
        </p:spPr>
      </p:pic>
      <p:pic>
        <p:nvPicPr>
          <p:cNvPr id="20" name="Picture 19"/>
          <p:cNvPicPr>
            <a:picLocks noChangeAspect="1"/>
          </p:cNvPicPr>
          <p:nvPr/>
        </p:nvPicPr>
        <p:blipFill>
          <a:blip r:embed="rId5"/>
          <a:stretch>
            <a:fillRect/>
          </a:stretch>
        </p:blipFill>
        <p:spPr>
          <a:xfrm>
            <a:off x="16320641" y="124872"/>
            <a:ext cx="1245503" cy="1295400"/>
          </a:xfrm>
          <a:prstGeom prst="rect">
            <a:avLst/>
          </a:prstGeom>
        </p:spPr>
      </p:pic>
      <p:pic>
        <p:nvPicPr>
          <p:cNvPr id="23" name="Picture 22"/>
          <p:cNvPicPr>
            <a:picLocks noChangeAspect="1"/>
          </p:cNvPicPr>
          <p:nvPr/>
        </p:nvPicPr>
        <p:blipFill>
          <a:blip r:embed="rId6"/>
          <a:stretch>
            <a:fillRect/>
          </a:stretch>
        </p:blipFill>
        <p:spPr>
          <a:xfrm>
            <a:off x="16919277" y="850051"/>
            <a:ext cx="987723" cy="1027293"/>
          </a:xfrm>
          <a:prstGeom prst="rect">
            <a:avLst/>
          </a:prstGeom>
        </p:spPr>
      </p:pic>
      <p:sp>
        <p:nvSpPr>
          <p:cNvPr id="32" name="Oval Callout 31"/>
          <p:cNvSpPr/>
          <p:nvPr/>
        </p:nvSpPr>
        <p:spPr>
          <a:xfrm>
            <a:off x="8001000" y="2857500"/>
            <a:ext cx="1751933" cy="9906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5592028" y="1274955"/>
                <a:ext cx="9144000" cy="783035"/>
              </a:xfrm>
              <a:prstGeom prst="rect">
                <a:avLst/>
              </a:prstGeom>
            </p:spPr>
            <p:txBody>
              <a:bodyPr>
                <a:spAutoFit/>
              </a:bodyPr>
              <a:lstStyle/>
              <a:p>
                <a:r>
                  <a:rPr lang="en-US" sz="4000">
                    <a:solidFill>
                      <a:srgbClr val="000000"/>
                    </a:solidFill>
                    <a:latin typeface="Arial" panose="020B0604020202020204" pitchFamily="34" charset="0"/>
                    <a:cs typeface="Arial" panose="020B0604020202020204" pitchFamily="34" charset="0"/>
                  </a:rPr>
                  <a:t>Tìm tập giá trị của hàm số </a:t>
                </a:r>
                <a14:m>
                  <m:oMath xmlns:m="http://schemas.openxmlformats.org/officeDocument/2006/math">
                    <m:r>
                      <a:rPr lang="en-US" sz="4000" i="1" smtClean="0">
                        <a:solidFill>
                          <a:srgbClr val="000000"/>
                        </a:solidFill>
                        <a:latin typeface="Cambria Math" panose="02040503050406030204" pitchFamily="18" charset="0"/>
                        <a:cs typeface="Arial" panose="020B0604020202020204" pitchFamily="34" charset="0"/>
                      </a:rPr>
                      <m:t> </m:t>
                    </m:r>
                    <m:r>
                      <a:rPr lang="en-US" sz="4000" i="1" smtClean="0">
                        <a:solidFill>
                          <a:srgbClr val="000000"/>
                        </a:solidFill>
                        <a:latin typeface="Cambria Math" panose="02040503050406030204" pitchFamily="18" charset="0"/>
                        <a:cs typeface="Arial" panose="020B0604020202020204" pitchFamily="34" charset="0"/>
                      </a:rPr>
                      <m:t>𝑦</m:t>
                    </m:r>
                    <m:r>
                      <a:rPr lang="en-US" sz="4000" i="1" smtClean="0">
                        <a:solidFill>
                          <a:srgbClr val="000000"/>
                        </a:solidFill>
                        <a:latin typeface="Cambria Math" panose="02040503050406030204" pitchFamily="18" charset="0"/>
                        <a:cs typeface="Arial" panose="020B0604020202020204" pitchFamily="34" charset="0"/>
                      </a:rPr>
                      <m:t>=−3</m:t>
                    </m:r>
                    <m:r>
                      <a:rPr lang="en-US" sz="4000" i="1">
                        <a:solidFill>
                          <a:srgbClr val="000000"/>
                        </a:solidFill>
                        <a:latin typeface="Cambria Math" panose="02040503050406030204" pitchFamily="18" charset="0"/>
                        <a:cs typeface="Arial" panose="020B0604020202020204" pitchFamily="34" charset="0"/>
                      </a:rPr>
                      <m:t>𝑐𝑜𝑠𝑥</m:t>
                    </m:r>
                  </m:oMath>
                </a14:m>
                <a:endParaRPr lang="en-US" sz="40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592028" y="1274955"/>
                <a:ext cx="9144000" cy="783035"/>
              </a:xfrm>
              <a:prstGeom prst="rect">
                <a:avLst/>
              </a:prstGeom>
              <a:blipFill>
                <a:blip r:embed="rId7"/>
                <a:stretch>
                  <a:fillRect l="-2333" t="-4651" b="-31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288572" y="4590908"/>
                <a:ext cx="12115800" cy="4210192"/>
              </a:xfrm>
              <a:prstGeom prst="rect">
                <a:avLst/>
              </a:prstGeom>
            </p:spPr>
            <p:txBody>
              <a:bodyPr wrap="square">
                <a:spAutoFit/>
              </a:bodyPr>
              <a:lstStyle/>
              <a:p>
                <a:pPr algn="just">
                  <a:lnSpc>
                    <a:spcPct val="150000"/>
                  </a:lnSpc>
                  <a:spcBef>
                    <a:spcPts val="600"/>
                  </a:spcBef>
                  <a:spcAft>
                    <a:spcPts val="800"/>
                  </a:spcAft>
                </a:pPr>
                <a:r>
                  <a:rPr lang="en-US" sz="4000">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1≤</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≤1</m:t>
                    </m:r>
                  </m:oMath>
                </a14:m>
                <a:r>
                  <a:rPr lang="en-US" sz="4000">
                    <a:effectLst/>
                    <a:latin typeface="Arial" panose="020B0604020202020204" pitchFamily="34" charset="0"/>
                    <a:ea typeface="Dotum" panose="020B0600000101010101" pitchFamily="34" charset="-127"/>
                    <a:cs typeface="Arial" panose="020B0604020202020204" pitchFamily="34" charset="0"/>
                  </a:rPr>
                  <a:t> với mọi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Suy ra: </a:t>
                </a:r>
                <a14:m>
                  <m:oMath xmlns:m="http://schemas.openxmlformats.org/officeDocument/2006/math">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e>
                    </m:d>
                    <m:r>
                      <a:rPr lang="en-US" sz="4000">
                        <a:effectLst/>
                        <a:latin typeface="Cambria Math" panose="02040503050406030204" pitchFamily="18" charset="0"/>
                        <a:ea typeface="Dotum" panose="020B0600000101010101" pitchFamily="34" charset="-127"/>
                      </a:rPr>
                      <m:t>.</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1</m:t>
                        </m:r>
                      </m:e>
                    </m:d>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e>
                    </m:d>
                    <m:r>
                      <a:rPr lang="en-US" sz="4000">
                        <a:effectLst/>
                        <a:latin typeface="Cambria Math" panose="02040503050406030204" pitchFamily="18" charset="0"/>
                        <a:ea typeface="Dotum" panose="020B0600000101010101" pitchFamily="34" charset="-127"/>
                      </a:rPr>
                      <m:t>.1</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Hay: </a:t>
                </a:r>
                <a14:m>
                  <m:oMath xmlns:m="http://schemas.openxmlformats.org/officeDocument/2006/math">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≤3</m:t>
                    </m:r>
                  </m:oMath>
                </a14:m>
                <a:r>
                  <a:rPr lang="en-US" sz="4000">
                    <a:effectLst/>
                    <a:latin typeface="Arial" panose="020B0604020202020204" pitchFamily="34" charset="0"/>
                    <a:ea typeface="Dotum" panose="020B0600000101010101" pitchFamily="34" charset="-127"/>
                    <a:cs typeface="Arial" panose="020B0604020202020204" pitchFamily="34" charset="0"/>
                  </a:rPr>
                  <a:t> với mọi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Vậy hàm số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y</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3</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cos</m:t>
                        </m:r>
                      </m:fName>
                      <m:e>
                        <m:r>
                          <m:rPr>
                            <m:sty m:val="p"/>
                          </m:rPr>
                          <a:rPr lang="en-US" sz="4000">
                            <a:effectLst/>
                            <a:latin typeface="Cambria Math" panose="02040503050406030204" pitchFamily="18" charset="0"/>
                            <a:ea typeface="Dotum" panose="020B0600000101010101" pitchFamily="34" charset="-127"/>
                          </a:rPr>
                          <m:t>x</m:t>
                        </m:r>
                      </m:e>
                    </m:func>
                  </m:oMath>
                </a14:m>
                <a:r>
                  <a:rPr lang="en-US" sz="4000">
                    <a:effectLst/>
                    <a:latin typeface="Arial" panose="020B0604020202020204" pitchFamily="34" charset="0"/>
                    <a:ea typeface="Dotum" panose="020B0600000101010101" pitchFamily="34" charset="-127"/>
                    <a:cs typeface="Arial" panose="020B0604020202020204" pitchFamily="34" charset="0"/>
                  </a:rPr>
                  <a:t> có tập giá trị là [-3; 3].</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288572" y="4590908"/>
                <a:ext cx="12115800" cy="4210192"/>
              </a:xfrm>
              <a:prstGeom prst="rect">
                <a:avLst/>
              </a:prstGeom>
              <a:blipFill>
                <a:blip r:embed="rId8"/>
                <a:stretch>
                  <a:fillRect l="-1761" b="-5210"/>
                </a:stretch>
              </a:blipFill>
            </p:spPr>
            <p:txBody>
              <a:bodyPr/>
              <a:lstStyle/>
              <a:p>
                <a:r>
                  <a:rPr lang="en-US">
                    <a:noFill/>
                  </a:rPr>
                  <a:t> </a:t>
                </a:r>
              </a:p>
            </p:txBody>
          </p:sp>
        </mc:Fallback>
      </mc:AlternateContent>
    </p:spTree>
    <p:extLst>
      <p:ext uri="{BB962C8B-B14F-4D97-AF65-F5344CB8AC3E}">
        <p14:creationId xmlns:p14="http://schemas.microsoft.com/office/powerpoint/2010/main" val="1768307775"/>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500"/>
                                        <p:tgtEl>
                                          <p:spTgt spid="3">
                                            <p:txEl>
                                              <p:pRg st="0" end="0"/>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par>
                          <p:cTn id="27" fill="hold">
                            <p:stCondLst>
                              <p:cond delay="1000"/>
                            </p:stCondLst>
                            <p:childTnLst>
                              <p:par>
                                <p:cTn id="28" presetID="16" presetClass="entr" presetSubtype="21" fill="hold"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41" name="Rectangle 40"/>
          <p:cNvSpPr/>
          <p:nvPr/>
        </p:nvSpPr>
        <p:spPr>
          <a:xfrm>
            <a:off x="7315200" y="647700"/>
            <a:ext cx="4198893"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4F81BD"/>
                </a:solidFill>
                <a:effectLst/>
                <a:uLnTx/>
                <a:uFillTx/>
                <a:latin typeface="Arial" panose="020B0604020202020204" pitchFamily="34" charset="0"/>
                <a:ea typeface="Calibri" panose="020F0502020204030204" pitchFamily="34" charset="0"/>
                <a:cs typeface="Arial" panose="020B0604020202020204" pitchFamily="34" charset="0"/>
              </a:rPr>
              <a:t>VẬN DỤNG 2</a:t>
            </a:r>
            <a:endParaRPr kumimoji="0" lang="en-US" sz="5000" b="0" i="0" u="none" strike="noStrike" kern="1200" cap="none" spc="0" normalizeH="0" baseline="0" noProof="0">
              <a:ln>
                <a:noFill/>
              </a:ln>
              <a:solidFill>
                <a:srgbClr val="4F81BD"/>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685800" y="1465600"/>
                <a:ext cx="16916400" cy="8402300"/>
              </a:xfrm>
              <a:prstGeom prst="rect">
                <a:avLst/>
              </a:prstGeom>
            </p:spPr>
            <p:txBody>
              <a:bodyPr wrap="square">
                <a:spAutoFit/>
              </a:bodyPr>
              <a:lstStyle/>
              <a:p>
                <a:pPr algn="just">
                  <a:lnSpc>
                    <a:spcPct val="150000"/>
                  </a:lnSpc>
                </a:pPr>
                <a:r>
                  <a:rPr lang="vi-VN" sz="3600">
                    <a:solidFill>
                      <a:srgbClr val="000000"/>
                    </a:solidFill>
                  </a:rPr>
                  <a:t>Trong vật lí, ta biết rằng phương trình tổng quát của một vật dao động điều hòa cho bởi công thức </a:t>
                </a:r>
                <a14:m>
                  <m:oMath xmlns:m="http://schemas.openxmlformats.org/officeDocument/2006/math">
                    <m:r>
                      <a:rPr lang="vi-VN" sz="3600" i="1" smtClean="0">
                        <a:solidFill>
                          <a:srgbClr val="000000"/>
                        </a:solidFill>
                        <a:latin typeface="Cambria Math" panose="02040503050406030204" pitchFamily="18" charset="0"/>
                      </a:rPr>
                      <m:t>𝑥</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𝑡</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𝐴𝑐𝑜𝑠</m:t>
                    </m:r>
                    <m:r>
                      <a:rPr lang="vi-VN" sz="3600" i="1" smtClean="0">
                        <a:solidFill>
                          <a:srgbClr val="000000"/>
                        </a:solidFill>
                        <a:latin typeface="Cambria Math" panose="02040503050406030204" pitchFamily="18" charset="0"/>
                      </a:rPr>
                      <m:t>(</m:t>
                    </m:r>
                    <m:r>
                      <a:rPr lang="el-GR" sz="3600" i="1">
                        <a:solidFill>
                          <a:srgbClr val="000000"/>
                        </a:solidFill>
                        <a:latin typeface="Cambria Math" panose="02040503050406030204" pitchFamily="18" charset="0"/>
                      </a:rPr>
                      <m:t>𝜔</m:t>
                    </m:r>
                    <m:r>
                      <a:rPr lang="vi-VN" sz="3600" i="1">
                        <a:solidFill>
                          <a:srgbClr val="000000"/>
                        </a:solidFill>
                        <a:latin typeface="Cambria Math" panose="02040503050406030204" pitchFamily="18" charset="0"/>
                      </a:rPr>
                      <m:t>𝑡</m:t>
                    </m:r>
                    <m:r>
                      <a:rPr lang="vi-VN" sz="3600" i="1">
                        <a:solidFill>
                          <a:srgbClr val="000000"/>
                        </a:solidFill>
                        <a:latin typeface="Cambria Math" panose="02040503050406030204" pitchFamily="18" charset="0"/>
                      </a:rPr>
                      <m:t>+</m:t>
                    </m:r>
                    <m:r>
                      <a:rPr lang="el-GR" sz="3600" i="1" smtClean="0">
                        <a:solidFill>
                          <a:srgbClr val="000000"/>
                        </a:solidFill>
                        <a:latin typeface="Cambria Math" panose="02040503050406030204" pitchFamily="18" charset="0"/>
                      </a:rPr>
                      <m:t>𝜑</m:t>
                    </m:r>
                    <m:r>
                      <a:rPr lang="el-GR" sz="3600" i="1" smtClean="0">
                        <a:solidFill>
                          <a:srgbClr val="000000"/>
                        </a:solidFill>
                        <a:latin typeface="Cambria Math" panose="02040503050406030204" pitchFamily="18" charset="0"/>
                      </a:rPr>
                      <m:t>)</m:t>
                    </m:r>
                  </m:oMath>
                </a14:m>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rPr>
                  <a:t>trong đó </a:t>
                </a:r>
                <a:r>
                  <a:rPr lang="vi-VN" sz="3600" i="1">
                    <a:solidFill>
                      <a:srgbClr val="000000"/>
                    </a:solidFill>
                  </a:rPr>
                  <a:t>t</a:t>
                </a:r>
                <a:r>
                  <a:rPr lang="vi-VN" sz="3600">
                    <a:solidFill>
                      <a:srgbClr val="000000"/>
                    </a:solidFill>
                  </a:rPr>
                  <a:t> là thời điểm (tính bằng giây), </a:t>
                </a:r>
                <a14:m>
                  <m:oMath xmlns:m="http://schemas.openxmlformats.org/officeDocument/2006/math">
                    <m:r>
                      <a:rPr lang="vi-VN" sz="3600" i="1" smtClean="0">
                        <a:solidFill>
                          <a:srgbClr val="000000"/>
                        </a:solidFill>
                        <a:latin typeface="Cambria Math" panose="02040503050406030204" pitchFamily="18" charset="0"/>
                      </a:rPr>
                      <m:t>𝑥</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𝑡</m:t>
                    </m:r>
                    <m:r>
                      <a:rPr lang="vi-VN" sz="3600" i="1" smtClean="0">
                        <a:solidFill>
                          <a:srgbClr val="000000"/>
                        </a:solidFill>
                        <a:latin typeface="Cambria Math" panose="02040503050406030204" pitchFamily="18" charset="0"/>
                      </a:rPr>
                      <m:t>)</m:t>
                    </m:r>
                  </m:oMath>
                </a14:m>
                <a:r>
                  <a:rPr lang="vi-VN" sz="3600">
                    <a:solidFill>
                      <a:srgbClr val="000000"/>
                    </a:solidFill>
                  </a:rPr>
                  <a:t> là li độ của vật tại thời điểm </a:t>
                </a:r>
                <a:r>
                  <a:rPr lang="vi-VN" sz="3600" i="1">
                    <a:solidFill>
                      <a:srgbClr val="000000"/>
                    </a:solidFill>
                  </a:rPr>
                  <a:t>t, A</a:t>
                </a:r>
                <a:r>
                  <a:rPr lang="vi-VN" sz="3600">
                    <a:solidFill>
                      <a:srgbClr val="000000"/>
                    </a:solidFill>
                  </a:rPr>
                  <a:t> là biên độ dao động </a:t>
                </a:r>
                <a14:m>
                  <m:oMath xmlns:m="http://schemas.openxmlformats.org/officeDocument/2006/math">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𝐴</m:t>
                    </m:r>
                    <m:r>
                      <a:rPr lang="vi-VN" sz="3600" i="1" smtClean="0">
                        <a:solidFill>
                          <a:srgbClr val="000000"/>
                        </a:solidFill>
                        <a:latin typeface="Cambria Math" panose="02040503050406030204" pitchFamily="18" charset="0"/>
                      </a:rPr>
                      <m:t> &gt; 0)</m:t>
                    </m:r>
                  </m:oMath>
                </a14:m>
                <a:r>
                  <a:rPr lang="vi-VN" sz="3600">
                    <a:solidFill>
                      <a:srgbClr val="000000"/>
                    </a:solidFill>
                  </a:rPr>
                  <a:t>, </a:t>
                </a:r>
                <a14:m>
                  <m:oMath xmlns:m="http://schemas.openxmlformats.org/officeDocument/2006/math">
                    <m:r>
                      <a:rPr lang="el-GR" sz="3600" i="1" smtClean="0">
                        <a:solidFill>
                          <a:srgbClr val="000000"/>
                        </a:solidFill>
                        <a:latin typeface="Cambria Math" panose="02040503050406030204" pitchFamily="18" charset="0"/>
                      </a:rPr>
                      <m:t>𝜔</m:t>
                    </m:r>
                    <m:r>
                      <a:rPr lang="vi-VN" sz="3600" i="1">
                        <a:solidFill>
                          <a:srgbClr val="000000"/>
                        </a:solidFill>
                        <a:latin typeface="Cambria Math" panose="02040503050406030204" pitchFamily="18" charset="0"/>
                      </a:rPr>
                      <m:t>𝑡</m:t>
                    </m:r>
                    <m:r>
                      <a:rPr lang="vi-VN" sz="3600" i="1">
                        <a:solidFill>
                          <a:srgbClr val="000000"/>
                        </a:solidFill>
                        <a:latin typeface="Cambria Math" panose="02040503050406030204" pitchFamily="18" charset="0"/>
                      </a:rPr>
                      <m:t>+</m:t>
                    </m:r>
                    <m:r>
                      <a:rPr lang="el-GR" sz="3600" i="1" smtClean="0">
                        <a:solidFill>
                          <a:srgbClr val="000000"/>
                        </a:solidFill>
                        <a:latin typeface="Cambria Math" panose="02040503050406030204" pitchFamily="18" charset="0"/>
                      </a:rPr>
                      <m:t>𝜑</m:t>
                    </m:r>
                    <m:r>
                      <a:rPr lang="en-US" sz="3600" i="1" smtClean="0">
                        <a:solidFill>
                          <a:srgbClr val="000000"/>
                        </a:solidFill>
                        <a:latin typeface="Cambria Math" panose="02040503050406030204" pitchFamily="18" charset="0"/>
                      </a:rPr>
                      <m:t> </m:t>
                    </m:r>
                  </m:oMath>
                </a14:m>
                <a:r>
                  <a:rPr lang="vi-VN" sz="3600">
                    <a:solidFill>
                      <a:srgbClr val="000000"/>
                    </a:solidFill>
                  </a:rPr>
                  <a:t>là pha dao động tại thời điểm </a:t>
                </a:r>
                <a14:m>
                  <m:oMath xmlns:m="http://schemas.openxmlformats.org/officeDocument/2006/math">
                    <m:r>
                      <a:rPr lang="vi-VN" sz="3600" i="1" smtClean="0">
                        <a:solidFill>
                          <a:srgbClr val="000000"/>
                        </a:solidFill>
                        <a:latin typeface="Cambria Math" panose="02040503050406030204" pitchFamily="18" charset="0"/>
                      </a:rPr>
                      <m:t>𝑡</m:t>
                    </m:r>
                  </m:oMath>
                </a14:m>
                <a:r>
                  <a:rPr lang="vi-VN" sz="3600">
                    <a:solidFill>
                      <a:srgbClr val="000000"/>
                    </a:solidFill>
                  </a:rPr>
                  <a:t> và </a:t>
                </a:r>
                <a14:m>
                  <m:oMath xmlns:m="http://schemas.openxmlformats.org/officeDocument/2006/math">
                    <m:r>
                      <a:rPr lang="el-GR" sz="3600" i="1" smtClean="0">
                        <a:solidFill>
                          <a:srgbClr val="000000"/>
                        </a:solidFill>
                        <a:latin typeface="Cambria Math" panose="02040503050406030204" pitchFamily="18" charset="0"/>
                      </a:rPr>
                      <m:t>𝜑</m:t>
                    </m:r>
                    <m:r>
                      <a:rPr lang="el-GR" sz="3600" i="1" smtClean="0">
                        <a:solidFill>
                          <a:srgbClr val="000000"/>
                        </a:solidFill>
                        <a:latin typeface="Cambria Math" panose="02040503050406030204" pitchFamily="18" charset="0"/>
                      </a:rPr>
                      <m:t>∈[−</m:t>
                    </m:r>
                    <m:r>
                      <a:rPr lang="el-GR" sz="3600" i="1" smtClean="0">
                        <a:solidFill>
                          <a:srgbClr val="000000"/>
                        </a:solidFill>
                        <a:latin typeface="Cambria Math" panose="02040503050406030204" pitchFamily="18" charset="0"/>
                      </a:rPr>
                      <m:t>𝜋</m:t>
                    </m:r>
                    <m:r>
                      <a:rPr lang="el-GR" sz="3600" i="1" smtClean="0">
                        <a:solidFill>
                          <a:srgbClr val="000000"/>
                        </a:solidFill>
                        <a:latin typeface="Cambria Math" panose="02040503050406030204" pitchFamily="18" charset="0"/>
                      </a:rPr>
                      <m:t>;</m:t>
                    </m:r>
                    <m:r>
                      <a:rPr lang="el-GR" sz="3600" i="1" smtClean="0">
                        <a:solidFill>
                          <a:srgbClr val="000000"/>
                        </a:solidFill>
                        <a:latin typeface="Cambria Math" panose="02040503050406030204" pitchFamily="18" charset="0"/>
                      </a:rPr>
                      <m:t>𝜋</m:t>
                    </m:r>
                    <m:r>
                      <a:rPr lang="el-GR" sz="3600" i="1" smtClean="0">
                        <a:solidFill>
                          <a:srgbClr val="000000"/>
                        </a:solidFill>
                        <a:latin typeface="Cambria Math" panose="02040503050406030204" pitchFamily="18" charset="0"/>
                      </a:rPr>
                      <m:t>]</m:t>
                    </m:r>
                  </m:oMath>
                </a14:m>
                <a:r>
                  <a:rPr lang="el-GR" sz="3600">
                    <a:solidFill>
                      <a:srgbClr val="000000"/>
                    </a:solidFill>
                  </a:rPr>
                  <a:t> </a:t>
                </a:r>
                <a:r>
                  <a:rPr lang="vi-VN" sz="3600">
                    <a:solidFill>
                      <a:srgbClr val="000000"/>
                    </a:solidFill>
                  </a:rPr>
                  <a:t>là pha ban đầu của dao động. Dao động điều hòa này có chu kỳ </a:t>
                </a:r>
                <a14:m>
                  <m:oMath xmlns:m="http://schemas.openxmlformats.org/officeDocument/2006/math">
                    <m:r>
                      <a:rPr lang="vi-VN" sz="3600" i="1" smtClean="0">
                        <a:solidFill>
                          <a:srgbClr val="000000"/>
                        </a:solidFill>
                        <a:latin typeface="Cambria Math" panose="02040503050406030204" pitchFamily="18" charset="0"/>
                      </a:rPr>
                      <m:t>𝑇</m:t>
                    </m:r>
                    <m:r>
                      <a:rPr lang="vi-VN" sz="3600" i="1" smtClean="0">
                        <a:solidFill>
                          <a:srgbClr val="000000"/>
                        </a:solidFill>
                        <a:latin typeface="Cambria Math" panose="02040503050406030204" pitchFamily="18" charset="0"/>
                      </a:rPr>
                      <m:t>=2</m:t>
                    </m:r>
                    <m:r>
                      <a:rPr lang="el-GR" sz="3600" i="1" smtClean="0">
                        <a:solidFill>
                          <a:srgbClr val="000000"/>
                        </a:solidFill>
                        <a:latin typeface="Cambria Math" panose="02040503050406030204" pitchFamily="18" charset="0"/>
                      </a:rPr>
                      <m:t>𝜋𝜔</m:t>
                    </m:r>
                    <m:r>
                      <a:rPr lang="en-US" sz="3600" i="1" smtClean="0">
                        <a:solidFill>
                          <a:srgbClr val="000000"/>
                        </a:solidFill>
                        <a:latin typeface="Cambria Math" panose="02040503050406030204" pitchFamily="18" charset="0"/>
                      </a:rPr>
                      <m:t> </m:t>
                    </m:r>
                  </m:oMath>
                </a14:m>
                <a:r>
                  <a:rPr lang="el-GR" sz="3600">
                    <a:solidFill>
                      <a:srgbClr val="000000"/>
                    </a:solidFill>
                  </a:rPr>
                  <a:t>(</a:t>
                </a:r>
                <a:r>
                  <a:rPr lang="vi-VN" sz="3600">
                    <a:solidFill>
                      <a:srgbClr val="000000"/>
                    </a:solidFill>
                  </a:rPr>
                  <a:t>tức là khoảng thời gian để vật thực hiện một dao động toàn phần).</a:t>
                </a:r>
              </a:p>
              <a:p>
                <a:pPr algn="just">
                  <a:lnSpc>
                    <a:spcPct val="150000"/>
                  </a:lnSpc>
                </a:pPr>
                <a:r>
                  <a:rPr lang="vi-VN" sz="3600">
                    <a:solidFill>
                      <a:srgbClr val="000000"/>
                    </a:solidFill>
                  </a:rPr>
                  <a:t>Giả sử một vật dao động điều hòa theo phương trình </a:t>
                </a:r>
                <a14:m>
                  <m:oMath xmlns:m="http://schemas.openxmlformats.org/officeDocument/2006/math">
                    <m:r>
                      <a:rPr lang="vi-VN" sz="3600" i="1" smtClean="0">
                        <a:solidFill>
                          <a:srgbClr val="000000"/>
                        </a:solidFill>
                        <a:latin typeface="Cambria Math" panose="02040503050406030204" pitchFamily="18" charset="0"/>
                      </a:rPr>
                      <m:t>𝑥</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𝑡</m:t>
                    </m:r>
                    <m:r>
                      <a:rPr lang="vi-VN" sz="3600" i="1" smtClean="0">
                        <a:solidFill>
                          <a:srgbClr val="000000"/>
                        </a:solidFill>
                        <a:latin typeface="Cambria Math" panose="02040503050406030204" pitchFamily="18" charset="0"/>
                      </a:rPr>
                      <m:t>)=−5</m:t>
                    </m:r>
                    <m:r>
                      <m:rPr>
                        <m:sty m:val="p"/>
                      </m:rPr>
                      <a:rPr lang="vi-VN" sz="3600" i="1" smtClean="0">
                        <a:solidFill>
                          <a:srgbClr val="000000"/>
                        </a:solidFill>
                        <a:latin typeface="Cambria Math" panose="02040503050406030204" pitchFamily="18" charset="0"/>
                      </a:rPr>
                      <m:t>cos</m:t>
                    </m:r>
                    <m:r>
                      <a:rPr lang="vi-VN" sz="3600" i="1" smtClean="0">
                        <a:solidFill>
                          <a:srgbClr val="000000"/>
                        </a:solidFill>
                        <a:latin typeface="Cambria Math" panose="02040503050406030204" pitchFamily="18" charset="0"/>
                      </a:rPr>
                      <m:t>4</m:t>
                    </m:r>
                    <m:r>
                      <a:rPr lang="el-GR" sz="3600" i="1">
                        <a:solidFill>
                          <a:srgbClr val="000000"/>
                        </a:solidFill>
                        <a:latin typeface="Cambria Math" panose="02040503050406030204" pitchFamily="18" charset="0"/>
                      </a:rPr>
                      <m:t>𝜋</m:t>
                    </m:r>
                    <m:r>
                      <a:rPr lang="vi-VN" sz="3600" i="1" smtClean="0">
                        <a:solidFill>
                          <a:srgbClr val="000000"/>
                        </a:solidFill>
                        <a:latin typeface="Cambria Math" panose="02040503050406030204" pitchFamily="18" charset="0"/>
                      </a:rPr>
                      <m:t>𝑡</m:t>
                    </m:r>
                    <m:r>
                      <a:rPr lang="en-US" sz="3600" i="1" smtClean="0">
                        <a:solidFill>
                          <a:srgbClr val="000000"/>
                        </a:solidFill>
                        <a:latin typeface="Cambria Math" panose="02040503050406030204" pitchFamily="18" charset="0"/>
                      </a:rPr>
                      <m:t> </m:t>
                    </m:r>
                  </m:oMath>
                </a14:m>
                <a:r>
                  <a:rPr lang="vi-VN" sz="3600">
                    <a:solidFill>
                      <a:srgbClr val="000000"/>
                    </a:solidFill>
                  </a:rPr>
                  <a:t> (cm).</a:t>
                </a:r>
              </a:p>
              <a:p>
                <a:pPr algn="just">
                  <a:lnSpc>
                    <a:spcPct val="150000"/>
                  </a:lnSpc>
                </a:pPr>
                <a:r>
                  <a:rPr lang="vi-VN" sz="3600">
                    <a:solidFill>
                      <a:srgbClr val="000000"/>
                    </a:solidFill>
                  </a:rPr>
                  <a:t>a) Hãy xác định biên độ và pha ban đầu của dao động.</a:t>
                </a:r>
              </a:p>
              <a:p>
                <a:pPr algn="just">
                  <a:lnSpc>
                    <a:spcPct val="150000"/>
                  </a:lnSpc>
                </a:pPr>
                <a:r>
                  <a:rPr lang="vi-VN" sz="3600">
                    <a:solidFill>
                      <a:srgbClr val="000000"/>
                    </a:solidFill>
                  </a:rPr>
                  <a:t>b) Tính pha của dao động tại thời điểm </a:t>
                </a:r>
                <a14:m>
                  <m:oMath xmlns:m="http://schemas.openxmlformats.org/officeDocument/2006/math">
                    <m:r>
                      <a:rPr lang="vi-VN" sz="3600" i="1" smtClean="0">
                        <a:solidFill>
                          <a:srgbClr val="000000"/>
                        </a:solidFill>
                        <a:latin typeface="Cambria Math" panose="02040503050406030204" pitchFamily="18" charset="0"/>
                      </a:rPr>
                      <m:t>𝑡</m:t>
                    </m:r>
                    <m:r>
                      <a:rPr lang="vi-VN" sz="3600" i="1" smtClean="0">
                        <a:solidFill>
                          <a:srgbClr val="000000"/>
                        </a:solidFill>
                        <a:latin typeface="Cambria Math" panose="02040503050406030204" pitchFamily="18" charset="0"/>
                      </a:rPr>
                      <m:t>=2</m:t>
                    </m:r>
                  </m:oMath>
                </a14:m>
                <a:r>
                  <a:rPr lang="vi-VN" sz="3600">
                    <a:solidFill>
                      <a:srgbClr val="000000"/>
                    </a:solidFill>
                  </a:rPr>
                  <a:t> (giây). Hỏi trong khoảng thời gian 2 giây, vật thực hiện được bao nhiêu dao động toàn phần?</a:t>
                </a:r>
              </a:p>
            </p:txBody>
          </p:sp>
        </mc:Choice>
        <mc:Fallback xmlns="">
          <p:sp>
            <p:nvSpPr>
              <p:cNvPr id="5" name="Rectangle 4"/>
              <p:cNvSpPr>
                <a:spLocks noRot="1" noChangeAspect="1" noMove="1" noResize="1" noEditPoints="1" noAdjustHandles="1" noChangeArrowheads="1" noChangeShapeType="1" noTextEdit="1"/>
              </p:cNvSpPr>
              <p:nvPr/>
            </p:nvSpPr>
            <p:spPr>
              <a:xfrm>
                <a:off x="685800" y="1465600"/>
                <a:ext cx="16916400" cy="8402300"/>
              </a:xfrm>
              <a:prstGeom prst="rect">
                <a:avLst/>
              </a:prstGeom>
              <a:blipFill>
                <a:blip r:embed="rId2"/>
                <a:stretch>
                  <a:fillRect l="-1117" r="-1081" b="-508"/>
                </a:stretch>
              </a:blipFill>
            </p:spPr>
            <p:txBody>
              <a:bodyPr/>
              <a:lstStyle/>
              <a:p>
                <a:r>
                  <a:rPr lang="en-US">
                    <a:noFill/>
                  </a:rPr>
                  <a:t> </a:t>
                </a:r>
              </a:p>
            </p:txBody>
          </p:sp>
        </mc:Fallback>
      </mc:AlternateContent>
      <p:pic>
        <p:nvPicPr>
          <p:cNvPr id="12" name="Picture 11"/>
          <p:cNvPicPr>
            <a:picLocks noChangeAspect="1"/>
          </p:cNvPicPr>
          <p:nvPr/>
        </p:nvPicPr>
        <p:blipFill>
          <a:blip r:embed="rId3"/>
          <a:stretch>
            <a:fillRect/>
          </a:stretch>
        </p:blipFill>
        <p:spPr>
          <a:xfrm>
            <a:off x="16535400" y="613611"/>
            <a:ext cx="1211297" cy="762000"/>
          </a:xfrm>
          <a:prstGeom prst="rect">
            <a:avLst/>
          </a:prstGeom>
        </p:spPr>
      </p:pic>
      <p:pic>
        <p:nvPicPr>
          <p:cNvPr id="13" name="Picture 12"/>
          <p:cNvPicPr>
            <a:picLocks noChangeAspect="1"/>
          </p:cNvPicPr>
          <p:nvPr/>
        </p:nvPicPr>
        <p:blipFill>
          <a:blip r:embed="rId4"/>
          <a:stretch>
            <a:fillRect/>
          </a:stretch>
        </p:blipFill>
        <p:spPr>
          <a:xfrm>
            <a:off x="-423851" y="80579"/>
            <a:ext cx="1662366" cy="1596855"/>
          </a:xfrm>
          <a:prstGeom prst="rect">
            <a:avLst/>
          </a:prstGeom>
        </p:spPr>
      </p:pic>
      <p:pic>
        <p:nvPicPr>
          <p:cNvPr id="14" name="Picture 13"/>
          <p:cNvPicPr>
            <a:picLocks noChangeAspect="1"/>
          </p:cNvPicPr>
          <p:nvPr/>
        </p:nvPicPr>
        <p:blipFill>
          <a:blip r:embed="rId4"/>
          <a:stretch>
            <a:fillRect/>
          </a:stretch>
        </p:blipFill>
        <p:spPr>
          <a:xfrm rot="3293830">
            <a:off x="17013128" y="9117165"/>
            <a:ext cx="1110652" cy="1066883"/>
          </a:xfrm>
          <a:prstGeom prst="rect">
            <a:avLst/>
          </a:prstGeom>
        </p:spPr>
      </p:pic>
    </p:spTree>
    <p:extLst>
      <p:ext uri="{BB962C8B-B14F-4D97-AF65-F5344CB8AC3E}">
        <p14:creationId xmlns:p14="http://schemas.microsoft.com/office/powerpoint/2010/main" val="29288929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2590799" y="1409700"/>
            <a:ext cx="12953999"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2939716" y="1727271"/>
            <a:ext cx="11963401" cy="3323987"/>
          </a:xfrm>
          <a:prstGeom prst="rect">
            <a:avLst/>
          </a:prstGeom>
        </p:spPr>
        <p:txBody>
          <a:bodyPr wrap="square">
            <a:spAutoFit/>
          </a:bodyPr>
          <a:lstStyle/>
          <a:p>
            <a:pPr algn="ctr">
              <a:lnSpc>
                <a:spcPct val="150000"/>
              </a:lnSpc>
              <a:tabLst>
                <a:tab pos="360045" algn="l"/>
                <a:tab pos="720090" algn="l"/>
              </a:tabLst>
            </a:pPr>
            <a:r>
              <a:rPr lang="nl-NL" sz="7000" b="1">
                <a:latin typeface="Arial" panose="020B0604020202020204" pitchFamily="34" charset="0"/>
                <a:ea typeface="Calibri" panose="020F0502020204030204" pitchFamily="34" charset="0"/>
                <a:cs typeface="Arial" panose="020B0604020202020204" pitchFamily="34" charset="0"/>
              </a:rPr>
              <a:t>1. </a:t>
            </a:r>
            <a:r>
              <a:rPr lang="vi-VN" sz="7000" b="1">
                <a:ea typeface="Calibri" panose="020F0502020204030204" pitchFamily="34" charset="0"/>
                <a:cs typeface="Arial" panose="020B0604020202020204" pitchFamily="34" charset="0"/>
              </a:rPr>
              <a:t>ĐỊNH NGHĨA HÀM SỐ LƯỢNG GIÁC</a:t>
            </a:r>
            <a:endParaRPr lang="en-US" sz="7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6"/>
          <a:stretch>
            <a:fillRect/>
          </a:stretch>
        </p:blipFill>
        <p:spPr>
          <a:xfrm>
            <a:off x="8074065" y="5981700"/>
            <a:ext cx="1987468" cy="3889585"/>
          </a:xfrm>
          <a:prstGeom prst="rect">
            <a:avLst/>
          </a:prstGeom>
        </p:spPr>
      </p:pic>
      <p:pic>
        <p:nvPicPr>
          <p:cNvPr id="38" name="Picture 3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Lst>
          </a:blip>
          <a:stretch>
            <a:fillRect/>
          </a:stretch>
        </p:blipFill>
        <p:spPr>
          <a:xfrm rot="1384840">
            <a:off x="14388016" y="626203"/>
            <a:ext cx="1761487" cy="193964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2" name="Picture 11"/>
          <p:cNvPicPr>
            <a:picLocks noChangeAspect="1"/>
          </p:cNvPicPr>
          <p:nvPr/>
        </p:nvPicPr>
        <p:blipFill>
          <a:blip r:embed="rId2"/>
          <a:stretch>
            <a:fillRect/>
          </a:stretch>
        </p:blipFill>
        <p:spPr>
          <a:xfrm>
            <a:off x="16535400" y="613611"/>
            <a:ext cx="1211297" cy="762000"/>
          </a:xfrm>
          <a:prstGeom prst="rect">
            <a:avLst/>
          </a:prstGeom>
        </p:spPr>
      </p:pic>
      <p:pic>
        <p:nvPicPr>
          <p:cNvPr id="13" name="Picture 12"/>
          <p:cNvPicPr>
            <a:picLocks noChangeAspect="1"/>
          </p:cNvPicPr>
          <p:nvPr/>
        </p:nvPicPr>
        <p:blipFill>
          <a:blip r:embed="rId3"/>
          <a:stretch>
            <a:fillRect/>
          </a:stretch>
        </p:blipFill>
        <p:spPr>
          <a:xfrm>
            <a:off x="-423851" y="80579"/>
            <a:ext cx="1662366" cy="1596855"/>
          </a:xfrm>
          <a:prstGeom prst="rect">
            <a:avLst/>
          </a:prstGeom>
        </p:spPr>
      </p:pic>
      <p:pic>
        <p:nvPicPr>
          <p:cNvPr id="14" name="Picture 13"/>
          <p:cNvPicPr>
            <a:picLocks noChangeAspect="1"/>
          </p:cNvPicPr>
          <p:nvPr/>
        </p:nvPicPr>
        <p:blipFill>
          <a:blip r:embed="rId3"/>
          <a:stretch>
            <a:fillRect/>
          </a:stretch>
        </p:blipFill>
        <p:spPr>
          <a:xfrm rot="3293830">
            <a:off x="17013128" y="9117165"/>
            <a:ext cx="1110652" cy="1066883"/>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95400" y="2808228"/>
                <a:ext cx="15773400" cy="6145272"/>
              </a:xfrm>
              <a:prstGeom prst="rect">
                <a:avLst/>
              </a:prstGeom>
            </p:spPr>
            <p:txBody>
              <a:bodyPr wrap="square">
                <a:spAutoFit/>
              </a:bodyPr>
              <a:lstStyle/>
              <a:p>
                <a:pPr algn="just">
                  <a:lnSpc>
                    <a:spcPct val="150000"/>
                  </a:lnSpc>
                  <a:spcAft>
                    <a:spcPts val="800"/>
                  </a:spcAft>
                </a:pPr>
                <a:r>
                  <a:rPr lang="en-US" sz="4000" dirty="0">
                    <a:latin typeface="Arial" panose="020B0604020202020204" pitchFamily="34" charset="0"/>
                    <a:ea typeface="Dotum" panose="020B0600000101010101" pitchFamily="34" charset="-127"/>
                    <a:cs typeface="Arial" panose="020B0604020202020204" pitchFamily="34" charset="0"/>
                  </a:rPr>
                  <a:t>a) Phương </a:t>
                </a:r>
                <a:r>
                  <a:rPr lang="en-US" sz="4000" dirty="0" err="1">
                    <a:latin typeface="Arial" panose="020B0604020202020204" pitchFamily="34" charset="0"/>
                    <a:ea typeface="Dotum" panose="020B0600000101010101" pitchFamily="34" charset="-127"/>
                    <a:cs typeface="Arial" panose="020B0604020202020204" pitchFamily="34" charset="0"/>
                  </a:rPr>
                  <a:t>trình</a:t>
                </a:r>
                <a:r>
                  <a:rPr lang="en-US" sz="4000" dirty="0">
                    <a:latin typeface="Arial" panose="020B0604020202020204" pitchFamily="34" charset="0"/>
                    <a:ea typeface="Dotum" panose="020B0600000101010101" pitchFamily="34" charset="-127"/>
                    <a:cs typeface="Arial" panose="020B0604020202020204" pitchFamily="34" charset="0"/>
                  </a:rPr>
                  <a:t> </a:t>
                </a:r>
                <a:r>
                  <a:rPr lang="en-US" sz="4000" dirty="0" err="1">
                    <a:latin typeface="Arial" panose="020B0604020202020204" pitchFamily="34" charset="0"/>
                    <a:ea typeface="Dotum" panose="020B0600000101010101" pitchFamily="34" charset="-127"/>
                    <a:cs typeface="Arial" panose="020B0604020202020204" pitchFamily="34" charset="0"/>
                  </a:rPr>
                  <a:t>tổng</a:t>
                </a:r>
                <a:r>
                  <a:rPr lang="en-US" sz="4000" dirty="0">
                    <a:latin typeface="Arial" panose="020B0604020202020204" pitchFamily="34" charset="0"/>
                    <a:ea typeface="Dotum" panose="020B0600000101010101" pitchFamily="34" charset="-127"/>
                    <a:cs typeface="Arial" panose="020B0604020202020204" pitchFamily="34" charset="0"/>
                  </a:rPr>
                  <a:t> </a:t>
                </a:r>
                <a:r>
                  <a:rPr lang="en-US" sz="4000" dirty="0" err="1">
                    <a:latin typeface="Arial" panose="020B0604020202020204" pitchFamily="34" charset="0"/>
                    <a:ea typeface="Dotum" panose="020B0600000101010101" pitchFamily="34" charset="-127"/>
                    <a:cs typeface="Arial" panose="020B0604020202020204" pitchFamily="34" charset="0"/>
                  </a:rPr>
                  <a:t>quát</a:t>
                </a:r>
                <a:r>
                  <a:rPr lang="en-US" sz="4000" dirty="0">
                    <a:latin typeface="Arial" panose="020B0604020202020204" pitchFamily="34" charset="0"/>
                    <a:ea typeface="Dotum" panose="020B0600000101010101" pitchFamily="34" charset="-127"/>
                    <a:cs typeface="Arial" panose="020B0604020202020204" pitchFamily="34" charset="0"/>
                  </a:rPr>
                  <a:t> </a:t>
                </a:r>
                <a:r>
                  <a:rPr lang="en-US" sz="4000" dirty="0" err="1">
                    <a:latin typeface="Arial" panose="020B0604020202020204" pitchFamily="34" charset="0"/>
                    <a:ea typeface="Dotum" panose="020B0600000101010101" pitchFamily="34" charset="-127"/>
                    <a:cs typeface="Arial" panose="020B0604020202020204" pitchFamily="34" charset="0"/>
                  </a:rPr>
                  <a:t>của</a:t>
                </a:r>
                <a:r>
                  <a:rPr lang="en-US" sz="4000" dirty="0">
                    <a:latin typeface="Arial" panose="020B0604020202020204" pitchFamily="34" charset="0"/>
                    <a:ea typeface="Dotum" panose="020B0600000101010101" pitchFamily="34" charset="-127"/>
                    <a:cs typeface="Arial" panose="020B0604020202020204" pitchFamily="34" charset="0"/>
                  </a:rPr>
                  <a:t> </a:t>
                </a:r>
                <a:r>
                  <a:rPr lang="en-US" sz="4000" dirty="0" err="1">
                    <a:latin typeface="Arial" panose="020B0604020202020204" pitchFamily="34" charset="0"/>
                    <a:ea typeface="Dotum" panose="020B0600000101010101" pitchFamily="34" charset="-127"/>
                    <a:cs typeface="Arial" panose="020B0604020202020204" pitchFamily="34" charset="0"/>
                  </a:rPr>
                  <a:t>vật</a:t>
                </a:r>
                <a:r>
                  <a:rPr lang="en-US" sz="4000" dirty="0">
                    <a:latin typeface="Arial" panose="020B0604020202020204" pitchFamily="34" charset="0"/>
                    <a:ea typeface="Dotum" panose="020B0600000101010101" pitchFamily="34" charset="-127"/>
                    <a:cs typeface="Arial" panose="020B0604020202020204" pitchFamily="34" charset="0"/>
                  </a:rPr>
                  <a:t> dao </a:t>
                </a:r>
                <a:r>
                  <a:rPr lang="en-US" sz="4000" dirty="0" err="1">
                    <a:latin typeface="Arial" panose="020B0604020202020204" pitchFamily="34" charset="0"/>
                    <a:ea typeface="Dotum" panose="020B0600000101010101" pitchFamily="34" charset="-127"/>
                    <a:cs typeface="Arial" panose="020B0604020202020204" pitchFamily="34" charset="0"/>
                  </a:rPr>
                  <a:t>động</a:t>
                </a:r>
                <a:r>
                  <a:rPr lang="en-US" sz="4000" dirty="0">
                    <a:latin typeface="Arial" panose="020B0604020202020204" pitchFamily="34" charset="0"/>
                    <a:ea typeface="Dotum" panose="020B0600000101010101" pitchFamily="34" charset="-127"/>
                    <a:cs typeface="Arial" panose="020B0604020202020204" pitchFamily="34" charset="0"/>
                  </a:rPr>
                  <a:t> </a:t>
                </a:r>
                <a:r>
                  <a:rPr lang="en-US" sz="4000" dirty="0" err="1">
                    <a:latin typeface="Arial" panose="020B0604020202020204" pitchFamily="34" charset="0"/>
                    <a:ea typeface="Dotum" panose="020B0600000101010101" pitchFamily="34" charset="-127"/>
                    <a:cs typeface="Arial" panose="020B0604020202020204" pitchFamily="34" charset="0"/>
                  </a:rPr>
                  <a:t>điều</a:t>
                </a:r>
                <a:r>
                  <a:rPr lang="en-US" sz="4000" dirty="0">
                    <a:latin typeface="Arial" panose="020B0604020202020204" pitchFamily="34" charset="0"/>
                    <a:ea typeface="Dotum" panose="020B0600000101010101" pitchFamily="34" charset="-127"/>
                    <a:cs typeface="Arial" panose="020B0604020202020204" pitchFamily="34" charset="0"/>
                  </a:rPr>
                  <a:t> </a:t>
                </a:r>
                <a:r>
                  <a:rPr lang="en-US" sz="4000" dirty="0" err="1">
                    <a:latin typeface="Arial" panose="020B0604020202020204" pitchFamily="34" charset="0"/>
                    <a:ea typeface="Dotum" panose="020B0600000101010101" pitchFamily="34" charset="-127"/>
                    <a:cs typeface="Arial" panose="020B0604020202020204" pitchFamily="34" charset="0"/>
                  </a:rPr>
                  <a:t>hòa</a:t>
                </a:r>
                <a:r>
                  <a:rPr lang="en-US" sz="4000" dirty="0">
                    <a:latin typeface="Arial" panose="020B0604020202020204" pitchFamily="34" charset="0"/>
                    <a:ea typeface="Dotum" panose="020B0600000101010101" pitchFamily="34" charset="-127"/>
                    <a:cs typeface="Arial" panose="020B0604020202020204" pitchFamily="34" charset="0"/>
                  </a:rPr>
                  <a:t> </a:t>
                </a:r>
                <a:r>
                  <a:rPr lang="en-US" sz="4000" dirty="0" err="1">
                    <a:latin typeface="Arial" panose="020B0604020202020204" pitchFamily="34" charset="0"/>
                    <a:ea typeface="Dotum" panose="020B0600000101010101" pitchFamily="34" charset="-127"/>
                    <a:cs typeface="Arial" panose="020B0604020202020204" pitchFamily="34" charset="0"/>
                  </a:rPr>
                  <a:t>là</a:t>
                </a:r>
                <a:r>
                  <a:rPr lang="en-US" sz="4000" dirty="0">
                    <a:latin typeface="Arial" panose="020B0604020202020204" pitchFamily="34" charset="0"/>
                    <a:ea typeface="Dotum" panose="020B0600000101010101" pitchFamily="34" charset="-127"/>
                    <a:cs typeface="Arial" panose="020B0604020202020204" pitchFamily="34" charset="0"/>
                  </a:rPr>
                  <a:t>: </a:t>
                </a: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Dotum" panose="020B0600000101010101" pitchFamily="34" charset="-127"/>
                          <a:cs typeface="Arial" panose="020B0604020202020204" pitchFamily="34" charset="0"/>
                        </a:rPr>
                        <m:t>𝑥</m:t>
                      </m:r>
                      <m:r>
                        <a:rPr lang="en-US" sz="4000" i="1" smtClean="0">
                          <a:latin typeface="Cambria Math" panose="02040503050406030204" pitchFamily="18" charset="0"/>
                          <a:ea typeface="Dotum" panose="020B0600000101010101" pitchFamily="34" charset="-127"/>
                          <a:cs typeface="Arial" panose="020B0604020202020204" pitchFamily="34" charset="0"/>
                        </a:rPr>
                        <m:t>(</m:t>
                      </m:r>
                      <m:r>
                        <a:rPr lang="en-US" sz="4000" i="1" smtClean="0">
                          <a:latin typeface="Cambria Math" panose="02040503050406030204" pitchFamily="18" charset="0"/>
                          <a:ea typeface="Dotum" panose="020B0600000101010101" pitchFamily="34" charset="-127"/>
                          <a:cs typeface="Arial" panose="020B0604020202020204" pitchFamily="34" charset="0"/>
                        </a:rPr>
                        <m:t>𝑡</m:t>
                      </m:r>
                      <m:r>
                        <a:rPr lang="en-US" sz="4000" i="1">
                          <a:latin typeface="Cambria Math" panose="02040503050406030204" pitchFamily="18" charset="0"/>
                          <a:ea typeface="Dotum" panose="020B0600000101010101" pitchFamily="34" charset="-127"/>
                          <a:cs typeface="Arial" panose="020B0604020202020204" pitchFamily="34" charset="0"/>
                        </a:rPr>
                        <m:t>) = </m:t>
                      </m:r>
                      <m:r>
                        <a:rPr lang="en-US" sz="4000" i="1">
                          <a:latin typeface="Cambria Math" panose="02040503050406030204" pitchFamily="18" charset="0"/>
                          <a:ea typeface="Dotum" panose="020B0600000101010101" pitchFamily="34" charset="-127"/>
                          <a:cs typeface="Arial" panose="020B0604020202020204" pitchFamily="34" charset="0"/>
                        </a:rPr>
                        <m:t>𝐴𝑐𝑜𝑠</m:t>
                      </m:r>
                      <m:r>
                        <a:rPr lang="en-US" sz="4000" i="1">
                          <a:latin typeface="Cambria Math" panose="02040503050406030204" pitchFamily="18" charset="0"/>
                          <a:ea typeface="Dotum" panose="020B0600000101010101" pitchFamily="34" charset="-127"/>
                          <a:cs typeface="Arial" panose="020B0604020202020204" pitchFamily="34" charset="0"/>
                        </a:rPr>
                        <m:t>(</m:t>
                      </m:r>
                      <m:r>
                        <a:rPr lang="en-US" sz="4000" i="1">
                          <a:latin typeface="Cambria Math" panose="02040503050406030204" pitchFamily="18" charset="0"/>
                          <a:ea typeface="Dotum" panose="020B0600000101010101" pitchFamily="34" charset="-127"/>
                          <a:cs typeface="Arial" panose="020B0604020202020204" pitchFamily="34" charset="0"/>
                        </a:rPr>
                        <m:t>𝜔</m:t>
                      </m:r>
                      <m:r>
                        <a:rPr lang="en-US" sz="4000" i="1">
                          <a:latin typeface="Cambria Math" panose="02040503050406030204" pitchFamily="18" charset="0"/>
                          <a:ea typeface="Dotum" panose="020B0600000101010101" pitchFamily="34" charset="-127"/>
                          <a:cs typeface="Arial" panose="020B0604020202020204" pitchFamily="34" charset="0"/>
                        </a:rPr>
                        <m:t>𝑡</m:t>
                      </m:r>
                      <m:r>
                        <a:rPr lang="en-US" sz="4000" i="1">
                          <a:latin typeface="Cambria Math" panose="02040503050406030204" pitchFamily="18" charset="0"/>
                          <a:ea typeface="Dotum" panose="020B0600000101010101" pitchFamily="34" charset="-127"/>
                          <a:cs typeface="Arial" panose="020B0604020202020204" pitchFamily="34" charset="0"/>
                        </a:rPr>
                        <m:t> + </m:t>
                      </m:r>
                      <m:r>
                        <a:rPr lang="en-US" sz="4000" i="1">
                          <a:latin typeface="Cambria Math" panose="02040503050406030204" pitchFamily="18" charset="0"/>
                          <a:ea typeface="Dotum" panose="020B0600000101010101" pitchFamily="34" charset="-127"/>
                          <a:cs typeface="Arial" panose="020B0604020202020204" pitchFamily="34" charset="0"/>
                        </a:rPr>
                        <m:t>𝜑</m:t>
                      </m:r>
                      <m:r>
                        <a:rPr lang="en-US" sz="4000" i="1">
                          <a:latin typeface="Cambria Math" panose="02040503050406030204" pitchFamily="18" charset="0"/>
                          <a:ea typeface="Dotum" panose="020B0600000101010101" pitchFamily="34" charset="-127"/>
                          <a:cs typeface="Arial" panose="020B0604020202020204" pitchFamily="34" charset="0"/>
                        </a:rPr>
                        <m:t>)</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dirty="0">
                    <a:effectLst/>
                    <a:latin typeface="Arial" panose="020B0604020202020204" pitchFamily="34" charset="0"/>
                    <a:ea typeface="Dotum" panose="020B0600000101010101" pitchFamily="34" charset="-127"/>
                    <a:cs typeface="Arial" panose="020B0604020202020204" pitchFamily="34" charset="0"/>
                  </a:rPr>
                  <a:t>So </a:t>
                </a:r>
                <a:r>
                  <a:rPr lang="en-US" sz="4000" dirty="0" err="1">
                    <a:effectLst/>
                    <a:latin typeface="Arial" panose="020B0604020202020204" pitchFamily="34" charset="0"/>
                    <a:ea typeface="Dotum" panose="020B0600000101010101" pitchFamily="34" charset="-127"/>
                    <a:cs typeface="Arial" panose="020B0604020202020204" pitchFamily="34" charset="0"/>
                  </a:rPr>
                  <a:t>sánh</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với</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phương</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trình</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đã</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cho</a:t>
                </a:r>
                <a:r>
                  <a:rPr lang="en-US" sz="4000" dirty="0">
                    <a:effectLst/>
                    <a:latin typeface="Arial" panose="020B0604020202020204" pitchFamily="34" charset="0"/>
                    <a:ea typeface="Dotum" panose="020B0600000101010101" pitchFamily="34" charset="-127"/>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𝑥</m:t>
                    </m:r>
                    <m:d>
                      <m:dPr>
                        <m:ctrlPr>
                          <a:rPr lang="en-US" sz="4000" i="1" smtClean="0">
                            <a:effectLst/>
                            <a:latin typeface="Cambria Math" panose="02040503050406030204" pitchFamily="18" charset="0"/>
                            <a:ea typeface="Dotum" panose="020B0600000101010101" pitchFamily="34" charset="-127"/>
                            <a:cs typeface="Arial" panose="020B0604020202020204" pitchFamily="34" charset="0"/>
                          </a:rPr>
                        </m:ctrlPr>
                      </m:dPr>
                      <m:e>
                        <m:r>
                          <a:rPr lang="en-US" sz="4000" i="1" smtClean="0">
                            <a:effectLst/>
                            <a:latin typeface="Cambria Math" panose="02040503050406030204" pitchFamily="18" charset="0"/>
                            <a:ea typeface="Dotum" panose="020B0600000101010101" pitchFamily="34" charset="-127"/>
                            <a:cs typeface="Arial" panose="020B0604020202020204" pitchFamily="34" charset="0"/>
                          </a:rPr>
                          <m:t>𝑡</m:t>
                        </m:r>
                      </m:e>
                    </m:d>
                    <m:r>
                      <a:rPr lang="en-US" sz="4000" i="1" smtClean="0">
                        <a:effectLst/>
                        <a:latin typeface="Cambria Math" panose="02040503050406030204" pitchFamily="18" charset="0"/>
                        <a:ea typeface="Dotum" panose="020B0600000101010101" pitchFamily="34" charset="-127"/>
                        <a:cs typeface="Arial" panose="020B0604020202020204" pitchFamily="34" charset="0"/>
                      </a:rPr>
                      <m:t>= −5</m:t>
                    </m:r>
                    <m:func>
                      <m:funcPr>
                        <m:ctrlPr>
                          <a:rPr lang="en-US" sz="4000" i="1" smtClean="0">
                            <a:effectLst/>
                            <a:latin typeface="Cambria Math" panose="02040503050406030204" pitchFamily="18" charset="0"/>
                            <a:ea typeface="Dotum" panose="020B0600000101010101" pitchFamily="34" charset="-127"/>
                            <a:cs typeface="Arial" panose="020B0604020202020204" pitchFamily="34" charset="0"/>
                          </a:rPr>
                        </m:ctrlPr>
                      </m:funcPr>
                      <m:fName>
                        <m:r>
                          <m:rPr>
                            <m:sty m:val="p"/>
                          </m:rPr>
                          <a:rPr lang="en-US" sz="4000" i="0" smtClean="0">
                            <a:effectLst/>
                            <a:latin typeface="Cambria Math" panose="02040503050406030204" pitchFamily="18" charset="0"/>
                            <a:ea typeface="Dotum" panose="020B0600000101010101" pitchFamily="34" charset="-127"/>
                            <a:cs typeface="Arial" panose="020B0604020202020204" pitchFamily="34" charset="0"/>
                          </a:rPr>
                          <m:t>cos</m:t>
                        </m:r>
                      </m:fName>
                      <m:e>
                        <m:d>
                          <m:dPr>
                            <m:ctrlPr>
                              <a:rPr lang="en-US" sz="4000" i="1" smtClean="0">
                                <a:effectLst/>
                                <a:latin typeface="Cambria Math" panose="02040503050406030204" pitchFamily="18" charset="0"/>
                                <a:ea typeface="Dotum" panose="020B0600000101010101" pitchFamily="34" charset="-127"/>
                                <a:cs typeface="Arial" panose="020B0604020202020204" pitchFamily="34" charset="0"/>
                              </a:rPr>
                            </m:ctrlPr>
                          </m:dPr>
                          <m:e>
                            <m:r>
                              <a:rPr lang="en-US" sz="4000" i="1" smtClean="0">
                                <a:effectLst/>
                                <a:latin typeface="Cambria Math" panose="02040503050406030204" pitchFamily="18" charset="0"/>
                                <a:ea typeface="Dotum" panose="020B0600000101010101" pitchFamily="34" charset="-127"/>
                                <a:cs typeface="Arial" panose="020B0604020202020204" pitchFamily="34" charset="0"/>
                              </a:rPr>
                              <m:t>4</m:t>
                            </m:r>
                            <m:r>
                              <a:rPr lang="en-US" sz="4000" i="1" smtClean="0">
                                <a:effectLst/>
                                <a:latin typeface="Cambria Math" panose="02040503050406030204" pitchFamily="18" charset="0"/>
                                <a:ea typeface="Dotum" panose="020B0600000101010101" pitchFamily="34" charset="-127"/>
                                <a:cs typeface="Arial" panose="020B0604020202020204" pitchFamily="34" charset="0"/>
                              </a:rPr>
                              <m:t>𝜋</m:t>
                            </m:r>
                            <m:r>
                              <a:rPr lang="en-US" sz="4000" i="1" smtClean="0">
                                <a:effectLst/>
                                <a:latin typeface="Cambria Math" panose="02040503050406030204" pitchFamily="18" charset="0"/>
                                <a:ea typeface="Dotum" panose="020B0600000101010101" pitchFamily="34" charset="-127"/>
                                <a:cs typeface="Arial" panose="020B0604020202020204" pitchFamily="34" charset="0"/>
                              </a:rPr>
                              <m:t>𝑡</m:t>
                            </m:r>
                          </m:e>
                        </m:d>
                      </m:e>
                    </m:func>
                    <m:r>
                      <a:rPr lang="en-US" sz="4000" b="0" i="1" smtClean="0">
                        <a:effectLst/>
                        <a:latin typeface="Cambria Math" panose="02040503050406030204" pitchFamily="18" charset="0"/>
                        <a:ea typeface="Dotum" panose="020B0600000101010101" pitchFamily="34" charset="-127"/>
                        <a:cs typeface="Arial" panose="020B0604020202020204" pitchFamily="34" charset="0"/>
                      </a:rPr>
                      <m:t>=5</m:t>
                    </m:r>
                    <m:r>
                      <m:rPr>
                        <m:sty m:val="p"/>
                      </m:rPr>
                      <a:rPr lang="en-US" sz="4000" b="0" i="0" smtClean="0">
                        <a:effectLst/>
                        <a:latin typeface="Cambria Math" panose="02040503050406030204" pitchFamily="18" charset="0"/>
                        <a:ea typeface="Dotum" panose="020B0600000101010101" pitchFamily="34" charset="-127"/>
                        <a:cs typeface="Arial" panose="020B0604020202020204" pitchFamily="34" charset="0"/>
                      </a:rPr>
                      <m:t>cos</m:t>
                    </m:r>
                    <m:r>
                      <a:rPr lang="en-US" sz="4000" b="0" i="1" smtClean="0">
                        <a:effectLst/>
                        <a:latin typeface="Cambria Math" panose="02040503050406030204" pitchFamily="18" charset="0"/>
                        <a:ea typeface="Dotum" panose="020B0600000101010101" pitchFamily="34" charset="-127"/>
                        <a:cs typeface="Arial" panose="020B0604020202020204" pitchFamily="34" charset="0"/>
                      </a:rPr>
                      <m:t>⁡(4</m:t>
                    </m:r>
                  </m:oMath>
                </a14:m>
                <a:r>
                  <a:rPr lang="en-US" sz="4000" dirty="0">
                    <a:ea typeface="Dotum" panose="020B0600000101010101" pitchFamily="34" charset="-127"/>
                    <a:cs typeface="Arial" panose="020B0604020202020204" pitchFamily="34" charset="0"/>
                  </a:rPr>
                  <a:t> </a:t>
                </a:r>
                <a14:m>
                  <m:oMath xmlns:m="http://schemas.openxmlformats.org/officeDocument/2006/math">
                    <m:r>
                      <a:rPr lang="en-US" sz="4000" i="1">
                        <a:latin typeface="Cambria Math" panose="02040503050406030204" pitchFamily="18" charset="0"/>
                        <a:ea typeface="Dotum" panose="020B0600000101010101" pitchFamily="34" charset="-127"/>
                        <a:cs typeface="Arial" panose="020B0604020202020204" pitchFamily="34" charset="0"/>
                      </a:rPr>
                      <m:t>𝜋</m:t>
                    </m:r>
                    <m:r>
                      <a:rPr lang="en-US" sz="4000" b="0" i="1" smtClean="0">
                        <a:latin typeface="Cambria Math" panose="02040503050406030204" pitchFamily="18" charset="0"/>
                        <a:ea typeface="Dotum" panose="020B0600000101010101" pitchFamily="34" charset="-127"/>
                        <a:cs typeface="Arial" panose="020B0604020202020204" pitchFamily="34" charset="0"/>
                      </a:rPr>
                      <m:t>𝑡</m:t>
                    </m:r>
                    <m:r>
                      <a:rPr lang="en-US" sz="4000" b="0" i="1" smtClean="0">
                        <a:latin typeface="Cambria Math" panose="02040503050406030204" pitchFamily="18" charset="0"/>
                        <a:ea typeface="Dotum" panose="020B0600000101010101" pitchFamily="34" charset="-127"/>
                        <a:cs typeface="Arial" panose="020B0604020202020204" pitchFamily="34" charset="0"/>
                      </a:rPr>
                      <m:t>+</m:t>
                    </m:r>
                    <m:r>
                      <a:rPr lang="en-US" sz="4000" i="1">
                        <a:latin typeface="Cambria Math" panose="02040503050406030204" pitchFamily="18" charset="0"/>
                        <a:ea typeface="Dotum" panose="020B0600000101010101" pitchFamily="34" charset="-127"/>
                        <a:cs typeface="Arial" panose="020B0604020202020204" pitchFamily="34" charset="0"/>
                      </a:rPr>
                      <m:t>𝜋</m:t>
                    </m:r>
                    <m:r>
                      <a:rPr lang="en-US" sz="4000" b="0" i="1" smtClean="0">
                        <a:latin typeface="Cambria Math" panose="02040503050406030204" pitchFamily="18" charset="0"/>
                        <a:ea typeface="Dotum" panose="020B0600000101010101" pitchFamily="34" charset="-127"/>
                        <a:cs typeface="Arial" panose="020B0604020202020204" pitchFamily="34" charset="0"/>
                      </a:rPr>
                      <m:t>)</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dirty="0">
                    <a:effectLst/>
                    <a:latin typeface="Arial" panose="020B0604020202020204" pitchFamily="34" charset="0"/>
                    <a:ea typeface="Dotum" panose="020B0600000101010101" pitchFamily="34" charset="-127"/>
                    <a:cs typeface="Arial" panose="020B0604020202020204" pitchFamily="34" charset="0"/>
                  </a:rPr>
                  <a:t>Ta </a:t>
                </a:r>
                <a:r>
                  <a:rPr lang="en-US" sz="4000" dirty="0" err="1">
                    <a:effectLst/>
                    <a:latin typeface="Arial" panose="020B0604020202020204" pitchFamily="34" charset="0"/>
                    <a:ea typeface="Dotum" panose="020B0600000101010101" pitchFamily="34" charset="-127"/>
                    <a:cs typeface="Arial" panose="020B0604020202020204" pitchFamily="34" charset="0"/>
                  </a:rPr>
                  <a:t>có</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thể</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suy</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ra</a:t>
                </a:r>
                <a:r>
                  <a:rPr lang="en-US" sz="40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𝐴</m:t>
                    </m:r>
                    <m:r>
                      <a:rPr lang="en-US" sz="4000" i="1" smtClean="0">
                        <a:effectLst/>
                        <a:latin typeface="Cambria Math" panose="02040503050406030204" pitchFamily="18" charset="0"/>
                        <a:ea typeface="Dotum" panose="020B0600000101010101" pitchFamily="34" charset="-127"/>
                        <a:cs typeface="Arial" panose="020B0604020202020204" pitchFamily="34" charset="0"/>
                      </a:rPr>
                      <m:t> = 5; </m:t>
                    </m:r>
                    <m:r>
                      <a:rPr lang="en-US" sz="4000" i="1" smtClean="0">
                        <a:effectLst/>
                        <a:latin typeface="Cambria Math" panose="02040503050406030204" pitchFamily="18" charset="0"/>
                        <a:ea typeface="Dotum" panose="020B0600000101010101" pitchFamily="34" charset="-127"/>
                        <a:cs typeface="Arial" panose="020B0604020202020204" pitchFamily="34" charset="0"/>
                      </a:rPr>
                      <m:t>𝜔</m:t>
                    </m:r>
                    <m:r>
                      <a:rPr lang="en-US" sz="4000" i="1" smtClean="0">
                        <a:effectLst/>
                        <a:latin typeface="Cambria Math" panose="02040503050406030204" pitchFamily="18" charset="0"/>
                        <a:ea typeface="Dotum" panose="020B0600000101010101" pitchFamily="34" charset="-127"/>
                        <a:cs typeface="Arial" panose="020B0604020202020204" pitchFamily="34" charset="0"/>
                      </a:rPr>
                      <m:t> = 4</m:t>
                    </m:r>
                    <m:r>
                      <a:rPr lang="en-US" sz="4000" i="1" smtClean="0">
                        <a:effectLst/>
                        <a:latin typeface="Cambria Math" panose="02040503050406030204" pitchFamily="18" charset="0"/>
                        <a:ea typeface="Dotum" panose="020B0600000101010101" pitchFamily="34" charset="-127"/>
                        <a:cs typeface="Arial" panose="020B0604020202020204" pitchFamily="34" charset="0"/>
                      </a:rPr>
                      <m:t>𝜋</m:t>
                    </m:r>
                    <m:r>
                      <a:rPr lang="en-US" sz="4000" i="1" smtClean="0">
                        <a:effectLst/>
                        <a:latin typeface="Cambria Math" panose="02040503050406030204" pitchFamily="18" charset="0"/>
                        <a:ea typeface="Dotum" panose="020B0600000101010101" pitchFamily="34" charset="-127"/>
                        <a:cs typeface="Arial" panose="020B0604020202020204" pitchFamily="34" charset="0"/>
                      </a:rPr>
                      <m:t>; </m:t>
                    </m:r>
                    <m:r>
                      <a:rPr lang="en-US" sz="4000" i="1" smtClean="0">
                        <a:effectLst/>
                        <a:latin typeface="Cambria Math" panose="02040503050406030204" pitchFamily="18" charset="0"/>
                        <a:ea typeface="Dotum" panose="020B0600000101010101" pitchFamily="34" charset="-127"/>
                        <a:cs typeface="Arial" panose="020B0604020202020204" pitchFamily="34" charset="0"/>
                      </a:rPr>
                      <m:t>𝜑</m:t>
                    </m:r>
                    <m:r>
                      <a:rPr lang="en-US" sz="4000" i="1" smtClean="0">
                        <a:effectLst/>
                        <a:latin typeface="Cambria Math" panose="02040503050406030204" pitchFamily="18" charset="0"/>
                        <a:ea typeface="Dotum" panose="020B0600000101010101" pitchFamily="34" charset="-127"/>
                        <a:cs typeface="Arial" panose="020B0604020202020204" pitchFamily="34" charset="0"/>
                      </a:rPr>
                      <m:t> = </m:t>
                    </m:r>
                    <m:r>
                      <a:rPr lang="en-US" sz="4000" i="1" smtClean="0">
                        <a:effectLst/>
                        <a:latin typeface="Cambria Math" panose="02040503050406030204" pitchFamily="18" charset="0"/>
                        <a:ea typeface="Dotum" panose="020B0600000101010101" pitchFamily="34" charset="-127"/>
                        <a:cs typeface="Arial" panose="020B0604020202020204" pitchFamily="34" charset="0"/>
                      </a:rPr>
                      <m:t>𝜋</m:t>
                    </m:r>
                  </m:oMath>
                </a14:m>
                <a:r>
                  <a:rPr lang="en-US" sz="4000" dirty="0">
                    <a:effectLst/>
                    <a:latin typeface="Arial" panose="020B0604020202020204" pitchFamily="34" charset="0"/>
                    <a:ea typeface="Dotum" panose="020B0600000101010101" pitchFamily="34" charset="-127"/>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dirty="0" err="1">
                    <a:effectLst/>
                    <a:latin typeface="Arial" panose="020B0604020202020204" pitchFamily="34" charset="0"/>
                    <a:ea typeface="Dotum" panose="020B0600000101010101" pitchFamily="34" charset="-127"/>
                    <a:cs typeface="Arial" panose="020B0604020202020204" pitchFamily="34" charset="0"/>
                  </a:rPr>
                  <a:t>Vậy</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biên</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độ</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của</a:t>
                </a:r>
                <a:r>
                  <a:rPr lang="en-US" sz="4000" dirty="0">
                    <a:effectLst/>
                    <a:latin typeface="Arial" panose="020B0604020202020204" pitchFamily="34" charset="0"/>
                    <a:ea typeface="Dotum" panose="020B0600000101010101" pitchFamily="34" charset="-127"/>
                    <a:cs typeface="Arial" panose="020B0604020202020204" pitchFamily="34" charset="0"/>
                  </a:rPr>
                  <a:t> dao </a:t>
                </a:r>
                <a:r>
                  <a:rPr lang="en-US" sz="4000" dirty="0" err="1">
                    <a:effectLst/>
                    <a:latin typeface="Arial" panose="020B0604020202020204" pitchFamily="34" charset="0"/>
                    <a:ea typeface="Dotum" panose="020B0600000101010101" pitchFamily="34" charset="-127"/>
                    <a:cs typeface="Arial" panose="020B0604020202020204" pitchFamily="34" charset="0"/>
                  </a:rPr>
                  <a:t>động</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là</a:t>
                </a:r>
                <a:r>
                  <a:rPr lang="en-US" sz="40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5 </m:t>
                    </m:r>
                    <m:r>
                      <a:rPr lang="en-US" sz="4000" i="1" smtClean="0">
                        <a:effectLst/>
                        <a:latin typeface="Cambria Math" panose="02040503050406030204" pitchFamily="18" charset="0"/>
                        <a:ea typeface="Dotum" panose="020B0600000101010101" pitchFamily="34" charset="-127"/>
                        <a:cs typeface="Arial" panose="020B0604020202020204" pitchFamily="34" charset="0"/>
                      </a:rPr>
                      <m:t>𝑐𝑚</m:t>
                    </m:r>
                    <m:r>
                      <a:rPr lang="en-US" sz="4000" i="1" smtClean="0">
                        <a:effectLst/>
                        <a:latin typeface="Cambria Math" panose="02040503050406030204" pitchFamily="18" charset="0"/>
                        <a:ea typeface="Dotum" panose="020B0600000101010101" pitchFamily="34" charset="-127"/>
                        <a:cs typeface="Arial" panose="020B0604020202020204" pitchFamily="34" charset="0"/>
                      </a:rPr>
                      <m:t> </m:t>
                    </m:r>
                  </m:oMath>
                </a14:m>
                <a:r>
                  <a:rPr lang="en-US" sz="4000" dirty="0" err="1">
                    <a:effectLst/>
                    <a:latin typeface="Arial" panose="020B0604020202020204" pitchFamily="34" charset="0"/>
                    <a:ea typeface="Dotum" panose="020B0600000101010101" pitchFamily="34" charset="-127"/>
                    <a:cs typeface="Arial" panose="020B0604020202020204" pitchFamily="34" charset="0"/>
                  </a:rPr>
                  <a:t>và</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pha</a:t>
                </a:r>
                <a:r>
                  <a:rPr lang="en-US" sz="4000" dirty="0">
                    <a:effectLst/>
                    <a:latin typeface="Arial" panose="020B0604020202020204" pitchFamily="34" charset="0"/>
                    <a:ea typeface="Dotum" panose="020B0600000101010101" pitchFamily="34" charset="-127"/>
                    <a:cs typeface="Arial" panose="020B0604020202020204" pitchFamily="34" charset="0"/>
                  </a:rPr>
                  <a:t> ban </a:t>
                </a:r>
                <a:r>
                  <a:rPr lang="en-US" sz="4000" dirty="0" err="1">
                    <a:effectLst/>
                    <a:latin typeface="Arial" panose="020B0604020202020204" pitchFamily="34" charset="0"/>
                    <a:ea typeface="Dotum" panose="020B0600000101010101" pitchFamily="34" charset="-127"/>
                    <a:cs typeface="Arial" panose="020B0604020202020204" pitchFamily="34" charset="0"/>
                  </a:rPr>
                  <a:t>đầu</a:t>
                </a:r>
                <a:r>
                  <a:rPr lang="en-US" sz="4000" dirty="0">
                    <a:effectLst/>
                    <a:latin typeface="Arial" panose="020B0604020202020204" pitchFamily="34" charset="0"/>
                    <a:ea typeface="Dotum" panose="020B0600000101010101" pitchFamily="34" charset="-127"/>
                    <a:cs typeface="Arial" panose="020B0604020202020204" pitchFamily="34" charset="0"/>
                  </a:rPr>
                  <a:t> </a:t>
                </a:r>
                <a:r>
                  <a:rPr lang="en-US" sz="4000" dirty="0" err="1">
                    <a:effectLst/>
                    <a:latin typeface="Arial" panose="020B0604020202020204" pitchFamily="34" charset="0"/>
                    <a:ea typeface="Dotum" panose="020B0600000101010101" pitchFamily="34" charset="-127"/>
                    <a:cs typeface="Arial" panose="020B0604020202020204" pitchFamily="34" charset="0"/>
                  </a:rPr>
                  <a:t>là</a:t>
                </a:r>
                <a:r>
                  <a:rPr lang="en-US" sz="40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𝜋</m:t>
                    </m:r>
                  </m:oMath>
                </a14:m>
                <a:r>
                  <a:rPr lang="en-US" sz="4000" dirty="0">
                    <a:effectLst/>
                    <a:latin typeface="Arial" panose="020B0604020202020204" pitchFamily="34" charset="0"/>
                    <a:ea typeface="Dotum" panose="020B0600000101010101" pitchFamily="34" charset="-127"/>
                    <a:cs typeface="Arial" panose="020B0604020202020204" pitchFamily="34" charset="0"/>
                  </a:rPr>
                  <a:t> radian.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95400" y="2808228"/>
                <a:ext cx="15773400" cy="6145272"/>
              </a:xfrm>
              <a:prstGeom prst="rect">
                <a:avLst/>
              </a:prstGeom>
              <a:blipFill>
                <a:blip r:embed="rId4"/>
                <a:stretch>
                  <a:fillRect l="-1392" b="-1488"/>
                </a:stretch>
              </a:blipFill>
            </p:spPr>
            <p:txBody>
              <a:bodyPr/>
              <a:lstStyle/>
              <a:p>
                <a:r>
                  <a:rPr lang="en-US">
                    <a:noFill/>
                  </a:rPr>
                  <a:t> </a:t>
                </a:r>
              </a:p>
            </p:txBody>
          </p:sp>
        </mc:Fallback>
      </mc:AlternateContent>
      <p:sp>
        <p:nvSpPr>
          <p:cNvPr id="11" name="Oval Callout 10"/>
          <p:cNvSpPr/>
          <p:nvPr/>
        </p:nvSpPr>
        <p:spPr>
          <a:xfrm>
            <a:off x="8357098" y="1224071"/>
            <a:ext cx="1650004" cy="97455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345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2" name="Picture 11"/>
          <p:cNvPicPr>
            <a:picLocks noChangeAspect="1"/>
          </p:cNvPicPr>
          <p:nvPr/>
        </p:nvPicPr>
        <p:blipFill>
          <a:blip r:embed="rId2"/>
          <a:stretch>
            <a:fillRect/>
          </a:stretch>
        </p:blipFill>
        <p:spPr>
          <a:xfrm>
            <a:off x="16535400" y="613611"/>
            <a:ext cx="1211297" cy="762000"/>
          </a:xfrm>
          <a:prstGeom prst="rect">
            <a:avLst/>
          </a:prstGeom>
        </p:spPr>
      </p:pic>
      <p:pic>
        <p:nvPicPr>
          <p:cNvPr id="13" name="Picture 12"/>
          <p:cNvPicPr>
            <a:picLocks noChangeAspect="1"/>
          </p:cNvPicPr>
          <p:nvPr/>
        </p:nvPicPr>
        <p:blipFill>
          <a:blip r:embed="rId3"/>
          <a:stretch>
            <a:fillRect/>
          </a:stretch>
        </p:blipFill>
        <p:spPr>
          <a:xfrm>
            <a:off x="-423851" y="80579"/>
            <a:ext cx="1662366" cy="1596855"/>
          </a:xfrm>
          <a:prstGeom prst="rect">
            <a:avLst/>
          </a:prstGeom>
        </p:spPr>
      </p:pic>
      <p:pic>
        <p:nvPicPr>
          <p:cNvPr id="14" name="Picture 13"/>
          <p:cNvPicPr>
            <a:picLocks noChangeAspect="1"/>
          </p:cNvPicPr>
          <p:nvPr/>
        </p:nvPicPr>
        <p:blipFill>
          <a:blip r:embed="rId3"/>
          <a:stretch>
            <a:fillRect/>
          </a:stretch>
        </p:blipFill>
        <p:spPr>
          <a:xfrm rot="3293830">
            <a:off x="17013128" y="9117165"/>
            <a:ext cx="1110652" cy="1066883"/>
          </a:xfrm>
          <a:prstGeom prst="rect">
            <a:avLst/>
          </a:prstGeom>
        </p:spPr>
      </p:pic>
      <p:sp>
        <p:nvSpPr>
          <p:cNvPr id="11" name="Oval Callout 10"/>
          <p:cNvSpPr/>
          <p:nvPr/>
        </p:nvSpPr>
        <p:spPr>
          <a:xfrm>
            <a:off x="8357098" y="1224071"/>
            <a:ext cx="1650004" cy="97455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1148621" y="2778859"/>
                <a:ext cx="15843979" cy="6555641"/>
              </a:xfrm>
              <a:prstGeom prst="rect">
                <a:avLst/>
              </a:prstGeom>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 Thay t = 2 vào phương trình tổng quát của vật dao động điều hòa</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ta được: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marL="0" marR="0" lvl="0" indent="0" algn="ctr" defTabSz="914400" rtl="0" eaLnBrk="1" fontAlgn="auto" latinLnBrk="0" hangingPunct="1">
                  <a:lnSpc>
                    <a:spcPct val="150000"/>
                  </a:lnSpc>
                  <a:spcBef>
                    <a:spcPts val="0"/>
                  </a:spcBef>
                  <a:buClrTx/>
                  <a:buSzTx/>
                  <a:buFontTx/>
                  <a:buNone/>
                  <a:tabLst/>
                  <a:defRPr/>
                </a:pP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x</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d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2</m:t>
                        </m:r>
                      </m:e>
                    </m: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=5</m:t>
                    </m:r>
                    <m:func>
                      <m:func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funcPr>
                      <m:fNa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cos</m:t>
                        </m:r>
                      </m:fNa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ctrlPr>
                          </m:d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4</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.2+</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e>
                        </m:d>
                      </m:e>
                    </m:func>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 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(8</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(9</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Để tính giá trị của cos(9π), ta biết rằng:</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1, </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(2</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π</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)=1</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p>
              <a:p>
                <a:pPr marL="0" marR="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Vì chu kỳ của cos là 2π, nên cos(9π) sẽ có giá trị giống như cos(π), tức là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rPr>
                      <m:t>−1</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(2) = −5</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148621" y="2778859"/>
                <a:ext cx="15843979" cy="6555641"/>
              </a:xfrm>
              <a:prstGeom prst="rect">
                <a:avLst/>
              </a:prstGeom>
              <a:blipFill>
                <a:blip r:embed="rId4"/>
                <a:stretch>
                  <a:fillRect l="-1346" r="-1346" b="-1395"/>
                </a:stretch>
              </a:blipFill>
            </p:spPr>
            <p:txBody>
              <a:bodyPr/>
              <a:lstStyle/>
              <a:p>
                <a:r>
                  <a:rPr lang="en-US">
                    <a:noFill/>
                  </a:rPr>
                  <a:t> </a:t>
                </a:r>
              </a:p>
            </p:txBody>
          </p:sp>
        </mc:Fallback>
      </mc:AlternateContent>
    </p:spTree>
    <p:extLst>
      <p:ext uri="{BB962C8B-B14F-4D97-AF65-F5344CB8AC3E}">
        <p14:creationId xmlns:p14="http://schemas.microsoft.com/office/powerpoint/2010/main" val="290240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4" dur="500"/>
                                        <p:tgtEl>
                                          <p:spTgt spid="10">
                                            <p:txEl>
                                              <p:pRg st="2" end="2"/>
                                            </p:txEl>
                                          </p:spTgt>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wipe(up)">
                                      <p:cBhvr>
                                        <p:cTn id="18" dur="500"/>
                                        <p:tgtEl>
                                          <p:spTgt spid="10">
                                            <p:txEl>
                                              <p:pRg st="3" end="3"/>
                                            </p:txEl>
                                          </p:spTgt>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 calcmode="lin" valueType="num">
                                      <p:cBhvr>
                                        <p:cTn id="22"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2" name="Picture 11"/>
          <p:cNvPicPr>
            <a:picLocks noChangeAspect="1"/>
          </p:cNvPicPr>
          <p:nvPr/>
        </p:nvPicPr>
        <p:blipFill>
          <a:blip r:embed="rId2"/>
          <a:stretch>
            <a:fillRect/>
          </a:stretch>
        </p:blipFill>
        <p:spPr>
          <a:xfrm>
            <a:off x="16535400" y="613611"/>
            <a:ext cx="1211297" cy="762000"/>
          </a:xfrm>
          <a:prstGeom prst="rect">
            <a:avLst/>
          </a:prstGeom>
        </p:spPr>
      </p:pic>
      <p:pic>
        <p:nvPicPr>
          <p:cNvPr id="13" name="Picture 12"/>
          <p:cNvPicPr>
            <a:picLocks noChangeAspect="1"/>
          </p:cNvPicPr>
          <p:nvPr/>
        </p:nvPicPr>
        <p:blipFill>
          <a:blip r:embed="rId3"/>
          <a:stretch>
            <a:fillRect/>
          </a:stretch>
        </p:blipFill>
        <p:spPr>
          <a:xfrm>
            <a:off x="-423851" y="80579"/>
            <a:ext cx="1662366" cy="1596855"/>
          </a:xfrm>
          <a:prstGeom prst="rect">
            <a:avLst/>
          </a:prstGeom>
        </p:spPr>
      </p:pic>
      <p:pic>
        <p:nvPicPr>
          <p:cNvPr id="14" name="Picture 13"/>
          <p:cNvPicPr>
            <a:picLocks noChangeAspect="1"/>
          </p:cNvPicPr>
          <p:nvPr/>
        </p:nvPicPr>
        <p:blipFill>
          <a:blip r:embed="rId3"/>
          <a:stretch>
            <a:fillRect/>
          </a:stretch>
        </p:blipFill>
        <p:spPr>
          <a:xfrm rot="3293830">
            <a:off x="17013128" y="9117165"/>
            <a:ext cx="1110652" cy="1066883"/>
          </a:xfrm>
          <a:prstGeom prst="rect">
            <a:avLst/>
          </a:prstGeom>
        </p:spPr>
      </p:pic>
      <p:sp>
        <p:nvSpPr>
          <p:cNvPr id="11" name="Oval Callout 10"/>
          <p:cNvSpPr/>
          <p:nvPr/>
        </p:nvSpPr>
        <p:spPr>
          <a:xfrm>
            <a:off x="8357098" y="1224071"/>
            <a:ext cx="1650004" cy="97455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1148621" y="2628900"/>
                <a:ext cx="15843979" cy="3699731"/>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defRPr/>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Ta có: </a:t>
                </a:r>
              </a:p>
              <a:p>
                <a:pPr lvl="0" algn="just">
                  <a:lnSpc>
                    <a:spcPct val="150000"/>
                  </a:lnSpc>
                  <a:spcAft>
                    <a:spcPts val="800"/>
                  </a:spcAft>
                  <a:defRPr/>
                </a:pPr>
                <a14:m>
                  <m:oMathPara xmlns:m="http://schemas.openxmlformats.org/officeDocument/2006/math">
                    <m:oMathParaPr>
                      <m:jc m:val="centerGroup"/>
                    </m:oMathParaPr>
                    <m:oMath xmlns:m="http://schemas.openxmlformats.org/officeDocument/2006/math">
                      <m:r>
                        <m:rPr>
                          <m:sty m:val="p"/>
                        </m:rPr>
                        <a:rPr lang="en-US" sz="3800">
                          <a:solidFill>
                            <a:prstClr val="black"/>
                          </a:solidFill>
                          <a:latin typeface="Cambria Math" panose="02040503050406030204" pitchFamily="18" charset="0"/>
                          <a:ea typeface="Dotum" panose="020B0600000101010101" pitchFamily="34" charset="-127"/>
                        </a:rPr>
                        <m:t>T</m:t>
                      </m:r>
                      <m:r>
                        <a:rPr lang="en-US" sz="3800">
                          <a:solidFill>
                            <a:prstClr val="black"/>
                          </a:solidFill>
                          <a:latin typeface="Cambria Math" panose="02040503050406030204" pitchFamily="18" charset="0"/>
                          <a:ea typeface="Dotum" panose="020B0600000101010101" pitchFamily="34" charset="-127"/>
                        </a:rPr>
                        <m:t> =</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2</m:t>
                          </m:r>
                          <m:r>
                            <m:rPr>
                              <m:sty m:val="p"/>
                            </m:rPr>
                            <a:rPr lang="en-US" sz="3800">
                              <a:solidFill>
                                <a:prstClr val="black"/>
                              </a:solidFill>
                              <a:latin typeface="Cambria Math" panose="02040503050406030204" pitchFamily="18" charset="0"/>
                              <a:ea typeface="Dotum" panose="020B0600000101010101" pitchFamily="34" charset="-127"/>
                            </a:rPr>
                            <m:t>π</m:t>
                          </m:r>
                        </m:num>
                        <m:den>
                          <m:r>
                            <m:rPr>
                              <m:sty m:val="p"/>
                            </m:rPr>
                            <a:rPr lang="en-US" sz="3800">
                              <a:solidFill>
                                <a:prstClr val="black"/>
                              </a:solidFill>
                              <a:latin typeface="Cambria Math" panose="02040503050406030204" pitchFamily="18" charset="0"/>
                              <a:ea typeface="Dotum" panose="020B0600000101010101" pitchFamily="34" charset="-127"/>
                            </a:rPr>
                            <m:t>ω</m:t>
                          </m:r>
                        </m:den>
                      </m:f>
                      <m:r>
                        <a:rPr lang="en-US" sz="3800">
                          <a:solidFill>
                            <a:prstClr val="black"/>
                          </a:solidFill>
                          <a:latin typeface="Cambria Math" panose="02040503050406030204" pitchFamily="18" charset="0"/>
                          <a:ea typeface="Dotum" panose="020B0600000101010101" pitchFamily="34" charset="-127"/>
                        </a:rPr>
                        <m:t> =</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2</m:t>
                          </m:r>
                          <m:r>
                            <m:rPr>
                              <m:sty m:val="p"/>
                            </m:rPr>
                            <a:rPr lang="en-US" sz="3800">
                              <a:solidFill>
                                <a:prstClr val="black"/>
                              </a:solidFill>
                              <a:latin typeface="Cambria Math" panose="02040503050406030204" pitchFamily="18" charset="0"/>
                              <a:ea typeface="Dotum" panose="020B0600000101010101" pitchFamily="34" charset="-127"/>
                            </a:rPr>
                            <m:t>π</m:t>
                          </m:r>
                        </m:num>
                        <m:den>
                          <m:r>
                            <a:rPr lang="en-US" sz="3800">
                              <a:solidFill>
                                <a:prstClr val="black"/>
                              </a:solidFill>
                              <a:latin typeface="Cambria Math" panose="02040503050406030204" pitchFamily="18" charset="0"/>
                              <a:ea typeface="Dotum" panose="020B0600000101010101" pitchFamily="34" charset="-127"/>
                            </a:rPr>
                            <m:t>4</m:t>
                          </m:r>
                          <m:r>
                            <m:rPr>
                              <m:sty m:val="p"/>
                            </m:rPr>
                            <a:rPr lang="en-US" sz="3800">
                              <a:solidFill>
                                <a:prstClr val="black"/>
                              </a:solidFill>
                              <a:latin typeface="Cambria Math" panose="02040503050406030204" pitchFamily="18" charset="0"/>
                              <a:ea typeface="Dotum" panose="020B0600000101010101" pitchFamily="34" charset="-127"/>
                            </a:rPr>
                            <m:t>π</m:t>
                          </m:r>
                        </m:den>
                      </m:f>
                      <m:r>
                        <a:rPr lang="en-US" sz="3800">
                          <a:solidFill>
                            <a:prstClr val="black"/>
                          </a:solidFill>
                          <a:latin typeface="Cambria Math" panose="02040503050406030204" pitchFamily="18" charset="0"/>
                          <a:ea typeface="Dotum" panose="020B0600000101010101" pitchFamily="34" charset="-127"/>
                        </a:rPr>
                        <m:t> =</m:t>
                      </m:r>
                      <m:f>
                        <m:fPr>
                          <m:ctrlPr>
                            <a:rPr lang="en-US" sz="3800" i="1">
                              <a:solidFill>
                                <a:prstClr val="black"/>
                              </a:solidFill>
                              <a:latin typeface="Cambria Math" panose="02040503050406030204" pitchFamily="18" charset="0"/>
                              <a:ea typeface="Dotum" panose="020B0600000101010101" pitchFamily="34" charset="-127"/>
                            </a:rPr>
                          </m:ctrlPr>
                        </m:fPr>
                        <m:num>
                          <m:r>
                            <a:rPr lang="en-US" sz="3800">
                              <a:solidFill>
                                <a:prstClr val="black"/>
                              </a:solidFill>
                              <a:latin typeface="Cambria Math" panose="02040503050406030204" pitchFamily="18" charset="0"/>
                              <a:ea typeface="Dotum" panose="020B0600000101010101" pitchFamily="34" charset="-127"/>
                            </a:rPr>
                            <m:t>1</m:t>
                          </m:r>
                        </m:num>
                        <m:den>
                          <m:r>
                            <a:rPr lang="en-US" sz="3800">
                              <a:solidFill>
                                <a:prstClr val="black"/>
                              </a:solidFill>
                              <a:latin typeface="Cambria Math" panose="02040503050406030204" pitchFamily="18" charset="0"/>
                              <a:ea typeface="Dotum" panose="020B0600000101010101" pitchFamily="34" charset="-127"/>
                            </a:rPr>
                            <m:t>2</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Số lần vật thực hiện được dao động toàn phần trong 2 giây là</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148621" y="2628900"/>
                <a:ext cx="15843979" cy="3699731"/>
              </a:xfrm>
              <a:prstGeom prst="rect">
                <a:avLst/>
              </a:prstGeom>
              <a:blipFill>
                <a:blip r:embed="rId4"/>
                <a:stretch>
                  <a:fillRect l="-1269" b="-28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4528906" y="5210109"/>
                <a:ext cx="1517210" cy="1658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2</m:t>
                          </m:r>
                        </m:num>
                        <m:den>
                          <m:f>
                            <m:fPr>
                              <m:ctrlPr>
                                <a:rPr lang="en-US" sz="3800" i="1">
                                  <a:solidFill>
                                    <a:prstClr val="black"/>
                                  </a:solidFill>
                                  <a:latin typeface="Cambria Math" panose="02040503050406030204" pitchFamily="18" charset="0"/>
                                  <a:ea typeface="Dotum" panose="020B0600000101010101" pitchFamily="34" charset="-127"/>
                                </a:rPr>
                              </m:ctrlPr>
                            </m:fPr>
                            <m:num>
                              <m:r>
                                <a:rPr lang="en-US" sz="3800" i="1">
                                  <a:solidFill>
                                    <a:prstClr val="black"/>
                                  </a:solidFill>
                                  <a:latin typeface="Cambria Math" panose="02040503050406030204" pitchFamily="18" charset="0"/>
                                  <a:ea typeface="Dotum" panose="020B0600000101010101" pitchFamily="34" charset="-127"/>
                                </a:rPr>
                                <m:t>1</m:t>
                              </m:r>
                            </m:num>
                            <m:den>
                              <m:r>
                                <a:rPr lang="en-US" sz="3800" i="1">
                                  <a:solidFill>
                                    <a:prstClr val="black"/>
                                  </a:solidFill>
                                  <a:latin typeface="Cambria Math" panose="02040503050406030204" pitchFamily="18" charset="0"/>
                                  <a:ea typeface="Dotum" panose="020B0600000101010101" pitchFamily="34" charset="-127"/>
                                </a:rPr>
                                <m:t>2</m:t>
                              </m:r>
                            </m:den>
                          </m:f>
                        </m:den>
                      </m:f>
                      <m:r>
                        <a:rPr lang="en-US" sz="3800" i="1">
                          <a:solidFill>
                            <a:prstClr val="black"/>
                          </a:solidFill>
                          <a:latin typeface="Cambria Math" panose="02040503050406030204" pitchFamily="18" charset="0"/>
                          <a:ea typeface="Dotum" panose="020B0600000101010101" pitchFamily="34" charset="-127"/>
                        </a:rPr>
                        <m:t>=4</m:t>
                      </m:r>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14528906" y="5210109"/>
                <a:ext cx="1517210" cy="1658852"/>
              </a:xfrm>
              <a:prstGeom prst="rect">
                <a:avLst/>
              </a:prstGeom>
              <a:blipFill>
                <a:blip r:embed="rId5"/>
                <a:stretch>
                  <a:fillRect/>
                </a:stretch>
              </a:blipFill>
            </p:spPr>
            <p:txBody>
              <a:bodyPr/>
              <a:lstStyle/>
              <a:p>
                <a:r>
                  <a:rPr lang="en-US">
                    <a:noFill/>
                  </a:rPr>
                  <a:t> </a:t>
                </a:r>
              </a:p>
            </p:txBody>
          </p:sp>
        </mc:Fallback>
      </mc:AlternateContent>
      <p:sp>
        <p:nvSpPr>
          <p:cNvPr id="6" name="Rectangle 5"/>
          <p:cNvSpPr/>
          <p:nvPr/>
        </p:nvSpPr>
        <p:spPr>
          <a:xfrm>
            <a:off x="1143000" y="7048500"/>
            <a:ext cx="15449285" cy="1846659"/>
          </a:xfrm>
          <a:prstGeom prst="rect">
            <a:avLst/>
          </a:prstGeom>
        </p:spPr>
        <p:txBody>
          <a:bodyPr wrap="square">
            <a:spAutoFit/>
          </a:bodyPr>
          <a:lstStyle/>
          <a:p>
            <a:pPr lvl="0" algn="just">
              <a:lnSpc>
                <a:spcPct val="150000"/>
              </a:lnSpc>
              <a:spcAft>
                <a:spcPts val="800"/>
              </a:spcAft>
              <a:defRPr/>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Vậy, vật thực hiện được 4 dao động toàn phần trong khoảng thời gian 2 giây.</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5203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wipe(down)">
                                      <p:cBhvr>
                                        <p:cTn id="14" dur="500"/>
                                        <p:tgtEl>
                                          <p:spTgt spid="10">
                                            <p:txEl>
                                              <p:pRg st="2" end="2"/>
                                            </p:txEl>
                                          </p:spTgt>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68642" y="1181100"/>
            <a:ext cx="14630400"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xmlns:a14="http://schemas.microsoft.com/office/drawing/2010/main">
        <mc:Choice Requires="a14">
          <p:sp>
            <p:nvSpPr>
              <p:cNvPr id="32" name="Rectangle 31"/>
              <p:cNvSpPr/>
              <p:nvPr/>
            </p:nvSpPr>
            <p:spPr>
              <a:xfrm>
                <a:off x="2811379" y="1394397"/>
                <a:ext cx="12284242" cy="312438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7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5. </a:t>
                </a: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 THỊ VÀ TÍNH CHẤT CỦA HÀM SỐ </a:t>
                </a:r>
                <a14:m>
                  <m:oMath xmlns:m="http://schemas.openxmlformats.org/officeDocument/2006/math">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𝒚</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𝒕𝒂𝒏</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𝒙</m:t>
                    </m:r>
                  </m:oMath>
                </a14:m>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811379" y="1394397"/>
                <a:ext cx="12284242" cy="3124381"/>
              </a:xfrm>
              <a:prstGeom prst="rect">
                <a:avLst/>
              </a:prstGeom>
              <a:blipFill>
                <a:blip r:embed="rId2"/>
                <a:stretch>
                  <a:fillRect b="-14648"/>
                </a:stretch>
              </a:blipFill>
            </p:spPr>
            <p:txBody>
              <a:bodyPr/>
              <a:lstStyle/>
              <a:p>
                <a:r>
                  <a:rPr lang="en-US">
                    <a:noFill/>
                  </a:rPr>
                  <a:t> </a:t>
                </a:r>
              </a:p>
            </p:txBody>
          </p:sp>
        </mc:Fallback>
      </mc:AlternateContent>
      <p:pic>
        <p:nvPicPr>
          <p:cNvPr id="3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7"/>
          <a:stretch>
            <a:fillRect/>
          </a:stretch>
        </p:blipFill>
        <p:spPr>
          <a:xfrm>
            <a:off x="8074065" y="5981700"/>
            <a:ext cx="1987468" cy="3889585"/>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400000"/>
                    </a14:imgEffect>
                    <a14:imgEffect>
                      <a14:brightnessContrast contrast="-40000"/>
                    </a14:imgEffect>
                  </a14:imgLayer>
                </a14:imgProps>
              </a:ext>
            </a:extLst>
          </a:blip>
          <a:stretch>
            <a:fillRect/>
          </a:stretch>
        </p:blipFill>
        <p:spPr>
          <a:xfrm rot="1384840">
            <a:off x="15525798" y="600871"/>
            <a:ext cx="1196313" cy="1317310"/>
          </a:xfrm>
          <a:prstGeom prst="rect">
            <a:avLst/>
          </a:prstGeom>
        </p:spPr>
      </p:pic>
    </p:spTree>
    <p:extLst>
      <p:ext uri="{BB962C8B-B14F-4D97-AF65-F5344CB8AC3E}">
        <p14:creationId xmlns:p14="http://schemas.microsoft.com/office/powerpoint/2010/main" val="2514512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879" y="653244"/>
            <a:ext cx="979790" cy="914400"/>
          </a:xfrm>
          <a:prstGeom prst="rect">
            <a:avLst/>
          </a:prstGeom>
        </p:spPr>
      </p:pic>
      <p:sp>
        <p:nvSpPr>
          <p:cNvPr id="15" name="TextBox 14"/>
          <p:cNvSpPr txBox="1"/>
          <p:nvPr/>
        </p:nvSpPr>
        <p:spPr>
          <a:xfrm>
            <a:off x="1828800" y="781549"/>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6:</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827879" y="1723223"/>
                <a:ext cx="16992600" cy="22246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Xét tính chẵn, lẻ của hàm số</a:t>
                </a:r>
              </a:p>
              <a:p>
                <a:pPr lvl="0" algn="just">
                  <a:lnSpc>
                    <a:spcPct val="150000"/>
                  </a:lnSpc>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Hoàn thành bảng giá trị sau của hàm số </a:t>
                </a:r>
                <a14:m>
                  <m:oMath xmlns:m="http://schemas.openxmlformats.org/officeDocument/2006/math">
                    <m:r>
                      <a:rPr lang="vi-VN" sz="3700" i="1">
                        <a:solidFill>
                          <a:srgbClr val="000000"/>
                        </a:solidFill>
                        <a:latin typeface="Cambria Math" panose="02040503050406030204" pitchFamily="18" charset="0"/>
                        <a:cs typeface="Arial" panose="020B0604020202020204" pitchFamily="34" charset="0"/>
                      </a:rPr>
                      <m:t>𝑦</m:t>
                    </m:r>
                    <m:r>
                      <a:rPr lang="vi-VN"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𝑡𝑎𝑛</m:t>
                    </m:r>
                    <m:r>
                      <a:rPr lang="vi-VN" sz="3700" i="1">
                        <a:solidFill>
                          <a:srgbClr val="000000"/>
                        </a:solidFill>
                        <a:latin typeface="Cambria Math" panose="02040503050406030204" pitchFamily="18" charset="0"/>
                        <a:cs typeface="Arial" panose="020B0604020202020204" pitchFamily="34" charset="0"/>
                      </a:rPr>
                      <m:t>𝑥</m:t>
                    </m:r>
                  </m:oMath>
                </a14:m>
                <a:r>
                  <a:rPr lang="en-US" sz="3700">
                    <a:solidFill>
                      <a:srgbClr val="000000"/>
                    </a:solidFill>
                    <a:latin typeface="Arial" panose="020B0604020202020204" pitchFamily="34" charset="0"/>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trên </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khoảng</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d>
                      <m:dPr>
                        <m:ctrlP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dPr>
                      <m:e>
                        <m:r>
                          <a:rPr lang="nl-NL" sz="4000" i="1">
                            <a:latin typeface="Cambria Math" panose="02040503050406030204" pitchFamily="18" charset="0"/>
                            <a:ea typeface="Dotum" panose="020B0600000101010101" pitchFamily="34" charset="-127"/>
                          </a:rPr>
                          <m:t>−</m:t>
                        </m:r>
                        <m:f>
                          <m:fPr>
                            <m:ctrlPr>
                              <a:rPr lang="en-US" sz="4000" i="1">
                                <a:latin typeface="Cambria Math" panose="02040503050406030204" pitchFamily="18" charset="0"/>
                                <a:ea typeface="Dotum" panose="020B0600000101010101" pitchFamily="34" charset="-127"/>
                              </a:rPr>
                            </m:ctrlPr>
                          </m:fPr>
                          <m:num>
                            <m:r>
                              <m:rPr>
                                <m:sty m:val="p"/>
                              </m:rPr>
                              <a:rPr lang="nl-NL" sz="4000">
                                <a:latin typeface="Cambria Math" panose="02040503050406030204" pitchFamily="18" charset="0"/>
                                <a:ea typeface="Dotum" panose="020B0600000101010101" pitchFamily="34" charset="-127"/>
                              </a:rPr>
                              <m:t>π</m:t>
                            </m:r>
                          </m:num>
                          <m:den>
                            <m:r>
                              <a:rPr lang="nl-NL" sz="4000">
                                <a:latin typeface="Cambria Math" panose="02040503050406030204" pitchFamily="18" charset="0"/>
                                <a:ea typeface="Dotum" panose="020B0600000101010101" pitchFamily="34" charset="-127"/>
                              </a:rPr>
                              <m:t>2</m:t>
                            </m:r>
                          </m:den>
                        </m:f>
                        <m:r>
                          <a:rPr lang="en-US" sz="4000" b="0" i="1" smtClean="0">
                            <a:latin typeface="Cambria Math" panose="02040503050406030204" pitchFamily="18" charset="0"/>
                            <a:cs typeface="Arial" panose="020B0604020202020204" pitchFamily="34" charset="0"/>
                          </a:rPr>
                          <m:t>;</m:t>
                        </m:r>
                        <m:f>
                          <m:fPr>
                            <m:ctrlPr>
                              <a:rPr lang="en-US" sz="4000" i="1">
                                <a:latin typeface="Cambria Math" panose="02040503050406030204" pitchFamily="18" charset="0"/>
                                <a:ea typeface="Dotum" panose="020B0600000101010101" pitchFamily="34" charset="-127"/>
                              </a:rPr>
                            </m:ctrlPr>
                          </m:fPr>
                          <m:num>
                            <m:r>
                              <m:rPr>
                                <m:sty m:val="p"/>
                              </m:rPr>
                              <a:rPr lang="nl-NL" sz="4000">
                                <a:latin typeface="Cambria Math" panose="02040503050406030204" pitchFamily="18" charset="0"/>
                                <a:ea typeface="Dotum" panose="020B0600000101010101" pitchFamily="34" charset="-127"/>
                              </a:rPr>
                              <m:t>π</m:t>
                            </m:r>
                          </m:num>
                          <m:den>
                            <m:r>
                              <a:rPr lang="nl-NL" sz="4000">
                                <a:latin typeface="Cambria Math" panose="02040503050406030204" pitchFamily="18" charset="0"/>
                                <a:ea typeface="Dotum" panose="020B0600000101010101" pitchFamily="34" charset="-127"/>
                              </a:rPr>
                              <m:t>2</m:t>
                            </m:r>
                          </m:den>
                        </m:f>
                      </m:e>
                    </m:d>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27879" y="1723223"/>
                <a:ext cx="16992600" cy="2224648"/>
              </a:xfrm>
              <a:prstGeom prst="rect">
                <a:avLst/>
              </a:prstGeom>
              <a:blipFill>
                <a:blip r:embed="rId4"/>
                <a:stretch>
                  <a:fillRect l="-11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2" name="Table 21"/>
              <p:cNvGraphicFramePr>
                <a:graphicFrameLocks noGrp="1"/>
              </p:cNvGraphicFramePr>
              <p:nvPr>
                <p:extLst>
                  <p:ext uri="{D42A27DB-BD31-4B8C-83A1-F6EECF244321}">
                    <p14:modId xmlns:p14="http://schemas.microsoft.com/office/powerpoint/2010/main" val="4294774956"/>
                  </p:ext>
                </p:extLst>
              </p:nvPr>
            </p:nvGraphicFramePr>
            <p:xfrm>
              <a:off x="2143624" y="4305300"/>
              <a:ext cx="13988719" cy="2667000"/>
            </p:xfrm>
            <a:graphic>
              <a:graphicData uri="http://schemas.openxmlformats.org/drawingml/2006/table">
                <a:tbl>
                  <a:tblPr firstRow="1" bandRow="1">
                    <a:tableStyleId>{5C22544A-7EE6-4342-B048-85BDC9FD1C3A}</a:tableStyleId>
                  </a:tblPr>
                  <a:tblGrid>
                    <a:gridCol w="2820989">
                      <a:extLst>
                        <a:ext uri="{9D8B030D-6E8A-4147-A177-3AD203B41FA5}">
                          <a16:colId xmlns:a16="http://schemas.microsoft.com/office/drawing/2014/main" val="931681444"/>
                        </a:ext>
                      </a:extLst>
                    </a:gridCol>
                    <a:gridCol w="1595390">
                      <a:extLst>
                        <a:ext uri="{9D8B030D-6E8A-4147-A177-3AD203B41FA5}">
                          <a16:colId xmlns:a16="http://schemas.microsoft.com/office/drawing/2014/main" val="1483630915"/>
                        </a:ext>
                      </a:extLst>
                    </a:gridCol>
                    <a:gridCol w="1595390">
                      <a:extLst>
                        <a:ext uri="{9D8B030D-6E8A-4147-A177-3AD203B41FA5}">
                          <a16:colId xmlns:a16="http://schemas.microsoft.com/office/drawing/2014/main" val="3667939274"/>
                        </a:ext>
                      </a:extLst>
                    </a:gridCol>
                    <a:gridCol w="1595390">
                      <a:extLst>
                        <a:ext uri="{9D8B030D-6E8A-4147-A177-3AD203B41FA5}">
                          <a16:colId xmlns:a16="http://schemas.microsoft.com/office/drawing/2014/main" val="1105347392"/>
                        </a:ext>
                      </a:extLst>
                    </a:gridCol>
                    <a:gridCol w="1595390">
                      <a:extLst>
                        <a:ext uri="{9D8B030D-6E8A-4147-A177-3AD203B41FA5}">
                          <a16:colId xmlns:a16="http://schemas.microsoft.com/office/drawing/2014/main" val="140918191"/>
                        </a:ext>
                      </a:extLst>
                    </a:gridCol>
                    <a:gridCol w="1595390">
                      <a:extLst>
                        <a:ext uri="{9D8B030D-6E8A-4147-A177-3AD203B41FA5}">
                          <a16:colId xmlns:a16="http://schemas.microsoft.com/office/drawing/2014/main" val="2451592667"/>
                        </a:ext>
                      </a:extLst>
                    </a:gridCol>
                    <a:gridCol w="1595390">
                      <a:extLst>
                        <a:ext uri="{9D8B030D-6E8A-4147-A177-3AD203B41FA5}">
                          <a16:colId xmlns:a16="http://schemas.microsoft.com/office/drawing/2014/main" val="722807373"/>
                        </a:ext>
                      </a:extLst>
                    </a:gridCol>
                    <a:gridCol w="1595390">
                      <a:extLst>
                        <a:ext uri="{9D8B030D-6E8A-4147-A177-3AD203B41FA5}">
                          <a16:colId xmlns:a16="http://schemas.microsoft.com/office/drawing/2014/main" val="3964461608"/>
                        </a:ext>
                      </a:extLst>
                    </a:gridCol>
                  </a:tblGrid>
                  <a:tr h="1388756">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b="0">
                                        <a:solidFill>
                                          <a:schemeClr val="tx1"/>
                                        </a:solidFill>
                                        <a:effectLst/>
                                        <a:latin typeface="Cambria Math" panose="02040503050406030204" pitchFamily="18" charset="0"/>
                                        <a:ea typeface="Dotum" panose="020B0600000101010101" pitchFamily="34" charset="-127"/>
                                      </a:rPr>
                                      <m:t>π</m:t>
                                    </m:r>
                                  </m:num>
                                  <m:den>
                                    <m:r>
                                      <a:rPr lang="en-US" sz="35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5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en-US" sz="3500" b="0" i="0" smtClean="0">
                                        <a:solidFill>
                                          <a:schemeClr val="tx1"/>
                                        </a:solidFill>
                                        <a:effectLst/>
                                        <a:latin typeface="Cambria Math" panose="02040503050406030204" pitchFamily="18" charset="0"/>
                                        <a:ea typeface="Dotum" panose="020B0600000101010101" pitchFamily="34" charset="-127"/>
                                      </a:rPr>
                                      <m:t>6</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b="0">
                                        <a:solidFill>
                                          <a:schemeClr val="tx1"/>
                                        </a:solidFill>
                                        <a:effectLst/>
                                        <a:latin typeface="Cambria Math" panose="02040503050406030204" pitchFamily="18" charset="0"/>
                                        <a:ea typeface="Dotum" panose="020B0600000101010101" pitchFamily="34" charset="-127"/>
                                      </a:rPr>
                                      <m:t>π</m:t>
                                    </m:r>
                                  </m:num>
                                  <m:den>
                                    <m:r>
                                      <a:rPr lang="en-US" sz="3500" b="0" i="1" smtClean="0">
                                        <a:solidFill>
                                          <a:schemeClr val="tx1"/>
                                        </a:solidFill>
                                        <a:effectLst/>
                                        <a:latin typeface="Cambria Math" panose="02040503050406030204" pitchFamily="18" charset="0"/>
                                        <a:ea typeface="Dotum" panose="020B0600000101010101" pitchFamily="34" charset="-127"/>
                                      </a:rPr>
                                      <m:t>6</m:t>
                                    </m:r>
                                  </m:den>
                                </m:f>
                              </m:oMath>
                            </m:oMathPara>
                          </a14:m>
                          <a:endParaRPr lang="en-US" sz="35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en-US" sz="3500" b="0" i="0" smtClean="0">
                                        <a:solidFill>
                                          <a:schemeClr val="tx1"/>
                                        </a:solidFill>
                                        <a:effectLst/>
                                        <a:latin typeface="Cambria Math" panose="02040503050406030204" pitchFamily="18" charset="0"/>
                                        <a:ea typeface="Dotum" panose="020B0600000101010101" pitchFamily="34" charset="-127"/>
                                      </a:rPr>
                                      <m:t>3</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278244">
                    <a:tc>
                      <a:txBody>
                        <a:bodyPr/>
                        <a:lstStyle/>
                        <a:p>
                          <a:pPr algn="ctr"/>
                          <a14:m>
                            <m:oMathPara xmlns:m="http://schemas.openxmlformats.org/officeDocument/2006/math">
                              <m:oMathParaPr>
                                <m:jc m:val="centerGroup"/>
                              </m:oMathParaPr>
                              <m:oMath xmlns:m="http://schemas.openxmlformats.org/officeDocument/2006/math">
                                <m:r>
                                  <a:rPr kumimoji="0" lang="vi-VN" sz="3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𝒚</m:t>
                                </m:r>
                                <m:r>
                                  <a:rPr kumimoji="0" lang="vi-VN" sz="3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𝒕𝒂𝒏</m:t>
                                </m:r>
                                <m:r>
                                  <a:rPr kumimoji="0" lang="vi-VN" sz="3600" b="1"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xmlns="">
          <p:graphicFrame>
            <p:nvGraphicFramePr>
              <p:cNvPr id="22" name="Table 21"/>
              <p:cNvGraphicFramePr>
                <a:graphicFrameLocks noGrp="1"/>
              </p:cNvGraphicFramePr>
              <p:nvPr>
                <p:extLst>
                  <p:ext uri="{D42A27DB-BD31-4B8C-83A1-F6EECF244321}">
                    <p14:modId xmlns:p14="http://schemas.microsoft.com/office/powerpoint/2010/main" val="4294774956"/>
                  </p:ext>
                </p:extLst>
              </p:nvPr>
            </p:nvGraphicFramePr>
            <p:xfrm>
              <a:off x="2143624" y="4305300"/>
              <a:ext cx="13988719" cy="2667000"/>
            </p:xfrm>
            <a:graphic>
              <a:graphicData uri="http://schemas.openxmlformats.org/drawingml/2006/table">
                <a:tbl>
                  <a:tblPr firstRow="1" bandRow="1">
                    <a:tableStyleId>{5C22544A-7EE6-4342-B048-85BDC9FD1C3A}</a:tableStyleId>
                  </a:tblPr>
                  <a:tblGrid>
                    <a:gridCol w="2820989">
                      <a:extLst>
                        <a:ext uri="{9D8B030D-6E8A-4147-A177-3AD203B41FA5}">
                          <a16:colId xmlns:a16="http://schemas.microsoft.com/office/drawing/2014/main" val="931681444"/>
                        </a:ext>
                      </a:extLst>
                    </a:gridCol>
                    <a:gridCol w="1595390">
                      <a:extLst>
                        <a:ext uri="{9D8B030D-6E8A-4147-A177-3AD203B41FA5}">
                          <a16:colId xmlns:a16="http://schemas.microsoft.com/office/drawing/2014/main" val="1483630915"/>
                        </a:ext>
                      </a:extLst>
                    </a:gridCol>
                    <a:gridCol w="1595390">
                      <a:extLst>
                        <a:ext uri="{9D8B030D-6E8A-4147-A177-3AD203B41FA5}">
                          <a16:colId xmlns:a16="http://schemas.microsoft.com/office/drawing/2014/main" val="3667939274"/>
                        </a:ext>
                      </a:extLst>
                    </a:gridCol>
                    <a:gridCol w="1595390">
                      <a:extLst>
                        <a:ext uri="{9D8B030D-6E8A-4147-A177-3AD203B41FA5}">
                          <a16:colId xmlns:a16="http://schemas.microsoft.com/office/drawing/2014/main" val="1105347392"/>
                        </a:ext>
                      </a:extLst>
                    </a:gridCol>
                    <a:gridCol w="1595390">
                      <a:extLst>
                        <a:ext uri="{9D8B030D-6E8A-4147-A177-3AD203B41FA5}">
                          <a16:colId xmlns:a16="http://schemas.microsoft.com/office/drawing/2014/main" val="140918191"/>
                        </a:ext>
                      </a:extLst>
                    </a:gridCol>
                    <a:gridCol w="1595390">
                      <a:extLst>
                        <a:ext uri="{9D8B030D-6E8A-4147-A177-3AD203B41FA5}">
                          <a16:colId xmlns:a16="http://schemas.microsoft.com/office/drawing/2014/main" val="2451592667"/>
                        </a:ext>
                      </a:extLst>
                    </a:gridCol>
                    <a:gridCol w="1595390">
                      <a:extLst>
                        <a:ext uri="{9D8B030D-6E8A-4147-A177-3AD203B41FA5}">
                          <a16:colId xmlns:a16="http://schemas.microsoft.com/office/drawing/2014/main" val="722807373"/>
                        </a:ext>
                      </a:extLst>
                    </a:gridCol>
                    <a:gridCol w="1595390">
                      <a:extLst>
                        <a:ext uri="{9D8B030D-6E8A-4147-A177-3AD203B41FA5}">
                          <a16:colId xmlns:a16="http://schemas.microsoft.com/office/drawing/2014/main" val="3964461608"/>
                        </a:ext>
                      </a:extLst>
                    </a:gridCol>
                  </a:tblGrid>
                  <a:tr h="1388756">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16" t="-439" r="-396328"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77099" t="-439" r="-600382"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77099" t="-439" r="-500382"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77099" t="-439" r="-400382" b="-92982"/>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576718" t="-439" r="-200763"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676718" t="-439" r="-100763"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776718" t="-439" r="-763" b="-92982"/>
                          </a:stretch>
                        </a:blipFill>
                      </a:tcPr>
                    </a:tc>
                    <a:extLst>
                      <a:ext uri="{0D108BD9-81ED-4DB2-BD59-A6C34878D82A}">
                        <a16:rowId xmlns:a16="http://schemas.microsoft.com/office/drawing/2014/main" val="58603989"/>
                      </a:ext>
                    </a:extLst>
                  </a:tr>
                  <a:tr h="1278244">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16" t="-109048" r="-396328" b="-952"/>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xmlns:a14="http://schemas.microsoft.com/office/drawing/2010/main">
        <mc:Choice Requires="a14">
          <p:sp>
            <p:nvSpPr>
              <p:cNvPr id="8" name="Rectangle 7"/>
              <p:cNvSpPr/>
              <p:nvPr/>
            </p:nvSpPr>
            <p:spPr>
              <a:xfrm>
                <a:off x="3356837" y="623236"/>
                <a:ext cx="4893455" cy="840871"/>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hàm số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𝑡𝑎𝑛</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mc:Choice>
        <mc:Fallback xmlns="">
          <p:sp>
            <p:nvSpPr>
              <p:cNvPr id="8" name="Rectangle 7"/>
              <p:cNvSpPr>
                <a:spLocks noRot="1" noChangeAspect="1" noMove="1" noResize="1" noEditPoints="1" noAdjustHandles="1" noChangeArrowheads="1" noChangeShapeType="1" noTextEdit="1"/>
              </p:cNvSpPr>
              <p:nvPr/>
            </p:nvSpPr>
            <p:spPr>
              <a:xfrm>
                <a:off x="3356837" y="623236"/>
                <a:ext cx="4893455" cy="840871"/>
              </a:xfrm>
              <a:prstGeom prst="rect">
                <a:avLst/>
              </a:prstGeom>
              <a:blipFill>
                <a:blip r:embed="rId6"/>
                <a:stretch>
                  <a:fillRect l="-3990"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827022" y="7124700"/>
                <a:ext cx="16621921" cy="2478948"/>
              </a:xfrm>
              <a:prstGeom prst="rect">
                <a:avLst/>
              </a:prstGeom>
            </p:spPr>
            <p:txBody>
              <a:bodyPr wrap="square">
                <a:spAutoFit/>
              </a:bodyPr>
              <a:lstStyle/>
              <a:p>
                <a:pPr lvl="0" algn="just">
                  <a:lnSpc>
                    <a:spcPct val="150000"/>
                  </a:lnSpc>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Bằng cách lấy nhiều điểm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𝑀</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𝑡𝑎𝑛</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với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d>
                      <m:dPr>
                        <m:ctrlPr>
                          <a:rPr lang="vi-VN" sz="3600" i="1">
                            <a:solidFill>
                              <a:srgbClr val="000000"/>
                            </a:solidFill>
                            <a:latin typeface="Cambria Math" panose="02040503050406030204" pitchFamily="18" charset="0"/>
                            <a:cs typeface="Arial" panose="020B0604020202020204" pitchFamily="34" charset="0"/>
                          </a:rPr>
                        </m:ctrlPr>
                      </m:dPr>
                      <m:e>
                        <m:r>
                          <a:rPr lang="nl-NL" sz="3600" i="1">
                            <a:latin typeface="Cambria Math" panose="02040503050406030204" pitchFamily="18" charset="0"/>
                            <a:ea typeface="Dotum" panose="020B0600000101010101" pitchFamily="34" charset="-127"/>
                          </a:rPr>
                          <m:t>−</m:t>
                        </m:r>
                        <m:f>
                          <m:fPr>
                            <m:ctrlPr>
                              <a:rPr lang="en-US" sz="3600" i="1">
                                <a:latin typeface="Cambria Math" panose="02040503050406030204" pitchFamily="18" charset="0"/>
                                <a:ea typeface="Dotum" panose="020B0600000101010101" pitchFamily="34" charset="-127"/>
                              </a:rPr>
                            </m:ctrlPr>
                          </m:fPr>
                          <m:num>
                            <m:r>
                              <m:rPr>
                                <m:sty m:val="p"/>
                              </m:rPr>
                              <a:rPr lang="nl-NL" sz="3600">
                                <a:latin typeface="Cambria Math" panose="02040503050406030204" pitchFamily="18" charset="0"/>
                                <a:ea typeface="Dotum" panose="020B0600000101010101" pitchFamily="34" charset="-127"/>
                              </a:rPr>
                              <m:t>π</m:t>
                            </m:r>
                          </m:num>
                          <m:den>
                            <m:r>
                              <a:rPr lang="nl-NL" sz="3600">
                                <a:latin typeface="Cambria Math" panose="02040503050406030204" pitchFamily="18" charset="0"/>
                                <a:ea typeface="Dotum" panose="020B0600000101010101" pitchFamily="34" charset="-127"/>
                              </a:rPr>
                              <m:t>2</m:t>
                            </m:r>
                          </m:den>
                        </m:f>
                        <m:r>
                          <a:rPr lang="en-US" sz="3600" i="1">
                            <a:latin typeface="Cambria Math" panose="02040503050406030204" pitchFamily="18" charset="0"/>
                            <a:cs typeface="Arial" panose="020B0604020202020204" pitchFamily="34" charset="0"/>
                          </a:rPr>
                          <m:t>;</m:t>
                        </m:r>
                        <m:f>
                          <m:fPr>
                            <m:ctrlPr>
                              <a:rPr lang="en-US" sz="3600" i="1">
                                <a:latin typeface="Cambria Math" panose="02040503050406030204" pitchFamily="18" charset="0"/>
                                <a:ea typeface="Dotum" panose="020B0600000101010101" pitchFamily="34" charset="-127"/>
                              </a:rPr>
                            </m:ctrlPr>
                          </m:fPr>
                          <m:num>
                            <m:r>
                              <m:rPr>
                                <m:sty m:val="p"/>
                              </m:rPr>
                              <a:rPr lang="nl-NL" sz="3600">
                                <a:latin typeface="Cambria Math" panose="02040503050406030204" pitchFamily="18" charset="0"/>
                                <a:ea typeface="Dotum" panose="020B0600000101010101" pitchFamily="34" charset="-127"/>
                              </a:rPr>
                              <m:t>π</m:t>
                            </m:r>
                          </m:num>
                          <m:den>
                            <m:r>
                              <a:rPr lang="nl-NL" sz="3600">
                                <a:latin typeface="Cambria Math" panose="02040503050406030204" pitchFamily="18" charset="0"/>
                                <a:ea typeface="Dotum" panose="020B0600000101010101" pitchFamily="34" charset="-127"/>
                              </a:rPr>
                              <m:t>2</m:t>
                            </m:r>
                          </m:den>
                        </m:f>
                      </m:e>
                    </m:d>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và nối lại ta được đồ thị hàm số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𝑡𝑎𝑛</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d>
                      <m:dPr>
                        <m:ctrlPr>
                          <a:rPr lang="vi-VN" sz="3600" i="1">
                            <a:solidFill>
                              <a:srgbClr val="000000"/>
                            </a:solidFill>
                            <a:latin typeface="Cambria Math" panose="02040503050406030204" pitchFamily="18" charset="0"/>
                            <a:cs typeface="Arial" panose="020B0604020202020204" pitchFamily="34" charset="0"/>
                          </a:rPr>
                        </m:ctrlPr>
                      </m:dPr>
                      <m:e>
                        <m:r>
                          <a:rPr lang="nl-NL" sz="3600" i="1">
                            <a:latin typeface="Cambria Math" panose="02040503050406030204" pitchFamily="18" charset="0"/>
                            <a:ea typeface="Dotum" panose="020B0600000101010101" pitchFamily="34" charset="-127"/>
                          </a:rPr>
                          <m:t>−</m:t>
                        </m:r>
                        <m:f>
                          <m:fPr>
                            <m:ctrlPr>
                              <a:rPr lang="en-US" sz="3600" i="1">
                                <a:latin typeface="Cambria Math" panose="02040503050406030204" pitchFamily="18" charset="0"/>
                                <a:ea typeface="Dotum" panose="020B0600000101010101" pitchFamily="34" charset="-127"/>
                              </a:rPr>
                            </m:ctrlPr>
                          </m:fPr>
                          <m:num>
                            <m:r>
                              <m:rPr>
                                <m:sty m:val="p"/>
                              </m:rPr>
                              <a:rPr lang="nl-NL" sz="3600">
                                <a:latin typeface="Cambria Math" panose="02040503050406030204" pitchFamily="18" charset="0"/>
                                <a:ea typeface="Dotum" panose="020B0600000101010101" pitchFamily="34" charset="-127"/>
                              </a:rPr>
                              <m:t>π</m:t>
                            </m:r>
                          </m:num>
                          <m:den>
                            <m:r>
                              <a:rPr lang="nl-NL" sz="3600">
                                <a:latin typeface="Cambria Math" panose="02040503050406030204" pitchFamily="18" charset="0"/>
                                <a:ea typeface="Dotum" panose="020B0600000101010101" pitchFamily="34" charset="-127"/>
                              </a:rPr>
                              <m:t>2</m:t>
                            </m:r>
                          </m:den>
                        </m:f>
                        <m:r>
                          <a:rPr lang="en-US" sz="3600" i="1">
                            <a:latin typeface="Cambria Math" panose="02040503050406030204" pitchFamily="18" charset="0"/>
                            <a:cs typeface="Arial" panose="020B0604020202020204" pitchFamily="34" charset="0"/>
                          </a:rPr>
                          <m:t>;</m:t>
                        </m:r>
                        <m:f>
                          <m:fPr>
                            <m:ctrlPr>
                              <a:rPr lang="en-US" sz="3600" i="1">
                                <a:latin typeface="Cambria Math" panose="02040503050406030204" pitchFamily="18" charset="0"/>
                                <a:ea typeface="Dotum" panose="020B0600000101010101" pitchFamily="34" charset="-127"/>
                              </a:rPr>
                            </m:ctrlPr>
                          </m:fPr>
                          <m:num>
                            <m:r>
                              <m:rPr>
                                <m:sty m:val="p"/>
                              </m:rPr>
                              <a:rPr lang="nl-NL" sz="3600">
                                <a:latin typeface="Cambria Math" panose="02040503050406030204" pitchFamily="18" charset="0"/>
                                <a:ea typeface="Dotum" panose="020B0600000101010101" pitchFamily="34" charset="-127"/>
                              </a:rPr>
                              <m:t>π</m:t>
                            </m:r>
                          </m:num>
                          <m:den>
                            <m:r>
                              <a:rPr lang="nl-NL" sz="3600">
                                <a:latin typeface="Cambria Math" panose="02040503050406030204" pitchFamily="18" charset="0"/>
                                <a:ea typeface="Dotum" panose="020B0600000101010101" pitchFamily="34" charset="-127"/>
                              </a:rPr>
                              <m:t>2</m:t>
                            </m:r>
                          </m:den>
                        </m:f>
                      </m:e>
                    </m:d>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mc:Choice>
        <mc:Fallback xmlns="">
          <p:sp>
            <p:nvSpPr>
              <p:cNvPr id="19" name="Rectangle 18"/>
              <p:cNvSpPr>
                <a:spLocks noRot="1" noChangeAspect="1" noMove="1" noResize="1" noEditPoints="1" noAdjustHandles="1" noChangeArrowheads="1" noChangeShapeType="1" noTextEdit="1"/>
              </p:cNvSpPr>
              <p:nvPr/>
            </p:nvSpPr>
            <p:spPr>
              <a:xfrm>
                <a:off x="827022" y="7124700"/>
                <a:ext cx="16621921" cy="2478948"/>
              </a:xfrm>
              <a:prstGeom prst="rect">
                <a:avLst/>
              </a:prstGeom>
              <a:blipFill>
                <a:blip r:embed="rId7"/>
                <a:stretch>
                  <a:fillRect l="-1174" r="-1174" b="-2956"/>
                </a:stretch>
              </a:blipFill>
            </p:spPr>
            <p:txBody>
              <a:bodyPr/>
              <a:lstStyle/>
              <a:p>
                <a:r>
                  <a:rPr lang="en-US">
                    <a:noFill/>
                  </a:rPr>
                  <a:t> </a:t>
                </a:r>
              </a:p>
            </p:txBody>
          </p:sp>
        </mc:Fallback>
      </mc:AlternateContent>
      <p:pic>
        <p:nvPicPr>
          <p:cNvPr id="13" name="Picture 12"/>
          <p:cNvPicPr>
            <a:picLocks noChangeAspect="1"/>
          </p:cNvPicPr>
          <p:nvPr/>
        </p:nvPicPr>
        <p:blipFill>
          <a:blip r:embed="rId8"/>
          <a:stretch>
            <a:fillRect/>
          </a:stretch>
        </p:blipFill>
        <p:spPr>
          <a:xfrm>
            <a:off x="15837313" y="8649166"/>
            <a:ext cx="2158171" cy="2109399"/>
          </a:xfrm>
          <a:prstGeom prst="rect">
            <a:avLst/>
          </a:prstGeom>
        </p:spPr>
      </p:pic>
      <p:pic>
        <p:nvPicPr>
          <p:cNvPr id="6" name="Picture 5"/>
          <p:cNvPicPr>
            <a:picLocks noChangeAspect="1"/>
          </p:cNvPicPr>
          <p:nvPr/>
        </p:nvPicPr>
        <p:blipFill>
          <a:blip r:embed="rId9"/>
          <a:stretch>
            <a:fillRect/>
          </a:stretch>
        </p:blipFill>
        <p:spPr>
          <a:xfrm rot="20561889">
            <a:off x="16496322" y="301160"/>
            <a:ext cx="1332764" cy="2129268"/>
          </a:xfrm>
          <a:prstGeom prst="rect">
            <a:avLst/>
          </a:prstGeom>
        </p:spPr>
      </p:pic>
    </p:spTree>
    <p:extLst>
      <p:ext uri="{BB962C8B-B14F-4D97-AF65-F5344CB8AC3E}">
        <p14:creationId xmlns:p14="http://schemas.microsoft.com/office/powerpoint/2010/main" val="185577808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8"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xmlns:a14="http://schemas.microsoft.com/office/drawing/2010/main">
        <mc:Choice Requires="a14">
          <p:sp>
            <p:nvSpPr>
              <p:cNvPr id="5" name="Rectangle 4"/>
              <p:cNvSpPr/>
              <p:nvPr/>
            </p:nvSpPr>
            <p:spPr>
              <a:xfrm>
                <a:off x="838200" y="571500"/>
                <a:ext cx="16731964" cy="169495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OpenSans"/>
                    <a:ea typeface="+mn-ea"/>
                    <a:cs typeface="+mn-cs"/>
                  </a:rPr>
                  <a:t>c) </a:t>
                </a:r>
                <a:r>
                  <a:rPr kumimoji="0" lang="vi-VN" sz="3700" b="0" i="0" u="none" strike="noStrike" kern="1200" cap="none" spc="0" normalizeH="0" baseline="0" noProof="0">
                    <a:ln>
                      <a:noFill/>
                    </a:ln>
                    <a:solidFill>
                      <a:srgbClr val="000000"/>
                    </a:solidFill>
                    <a:effectLst/>
                    <a:uLnTx/>
                    <a:uFillTx/>
                    <a:latin typeface="OpenSans"/>
                    <a:ea typeface="+mn-ea"/>
                    <a:cs typeface="+mn-cs"/>
                  </a:rPr>
                  <a:t>Bằng cách làm tương tự câu b cho các đoạn khác có độ dài bằng chu kỳ </a:t>
                </a:r>
                <a:endParaRPr kumimoji="0" lang="en-US" sz="3700" b="0" i="0" u="none" strike="noStrike" kern="1200" cap="none" spc="0" normalizeH="0" baseline="0" noProof="0">
                  <a:ln>
                    <a:noFill/>
                  </a:ln>
                  <a:solidFill>
                    <a:srgbClr val="000000"/>
                  </a:solidFill>
                  <a:effectLst/>
                  <a:uLnTx/>
                  <a:uFillTx/>
                  <a:latin typeface="OpenSans"/>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l-GR"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𝜋</m:t>
                    </m:r>
                  </m:oMath>
                </a14:m>
                <a:r>
                  <a:rPr kumimoji="0" lang="el-GR" sz="3700" b="0" i="0" u="none" strike="noStrike" kern="1200" cap="none" spc="0" normalizeH="0" baseline="0" noProof="0">
                    <a:ln>
                      <a:noFill/>
                    </a:ln>
                    <a:solidFill>
                      <a:srgbClr val="000000"/>
                    </a:solidFill>
                    <a:effectLst/>
                    <a:uLnTx/>
                    <a:uFillTx/>
                    <a:latin typeface="OpenSans"/>
                    <a:ea typeface="+mn-ea"/>
                    <a:cs typeface="+mn-cs"/>
                  </a:rPr>
                  <a:t>, </a:t>
                </a:r>
                <a:r>
                  <a:rPr kumimoji="0" lang="vi-VN" sz="3700" b="0" i="0" u="none" strike="noStrike" kern="1200" cap="none" spc="0" normalizeH="0" baseline="0" noProof="0">
                    <a:ln>
                      <a:noFill/>
                    </a:ln>
                    <a:solidFill>
                      <a:srgbClr val="000000"/>
                    </a:solidFill>
                    <a:effectLst/>
                    <a:uLnTx/>
                    <a:uFillTx/>
                    <a:latin typeface="OpenSans"/>
                    <a:ea typeface="+mn-ea"/>
                    <a:cs typeface="+mn-cs"/>
                  </a:rPr>
                  <a:t>ta được đồ thị của hàm số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𝑡𝑎𝑛</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OpenSans"/>
                    <a:ea typeface="+mn-ea"/>
                    <a:cs typeface="+mn-cs"/>
                  </a:rPr>
                  <a:t>như hình dưới đây.</a:t>
                </a:r>
              </a:p>
            </p:txBody>
          </p:sp>
        </mc:Choice>
        <mc:Fallback xmlns="">
          <p:sp>
            <p:nvSpPr>
              <p:cNvPr id="5" name="Rectangle 4"/>
              <p:cNvSpPr>
                <a:spLocks noRot="1" noChangeAspect="1" noMove="1" noResize="1" noEditPoints="1" noAdjustHandles="1" noChangeArrowheads="1" noChangeShapeType="1" noTextEdit="1"/>
              </p:cNvSpPr>
              <p:nvPr/>
            </p:nvSpPr>
            <p:spPr>
              <a:xfrm>
                <a:off x="838200" y="571500"/>
                <a:ext cx="16731964" cy="1694951"/>
              </a:xfrm>
              <a:prstGeom prst="rect">
                <a:avLst/>
              </a:prstGeom>
              <a:blipFill>
                <a:blip r:embed="rId2"/>
                <a:stretch>
                  <a:fillRect l="-1166" b="-129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27878" y="7991207"/>
                <a:ext cx="16088521" cy="169495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Từ đồ thị ở Hình 1.16, hãy tìm</a:t>
                </a:r>
                <a:r>
                  <a:rPr kumimoji="0" lang="en-US" sz="37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tập giá trị</a:t>
                </a:r>
                <a:r>
                  <a:rPr kumimoji="0" lang="en-US" sz="37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và</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các khoảng đồng biến</a:t>
                </a:r>
                <a:r>
                  <a:rPr kumimoji="0" lang="en-US" sz="37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của hàm số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𝑡𝑎𝑛</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n-US" sz="37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27878" y="7991207"/>
                <a:ext cx="16088521" cy="1694951"/>
              </a:xfrm>
              <a:prstGeom prst="rect">
                <a:avLst/>
              </a:prstGeom>
              <a:blipFill>
                <a:blip r:embed="rId3"/>
                <a:stretch>
                  <a:fillRect l="-1213" r="-1175" b="-12950"/>
                </a:stretch>
              </a:blipFill>
            </p:spPr>
            <p:txBody>
              <a:bodyPr/>
              <a:lstStyle/>
              <a:p>
                <a:r>
                  <a:rPr lang="en-US">
                    <a:noFill/>
                  </a:rPr>
                  <a:t> </a:t>
                </a:r>
              </a:p>
            </p:txBody>
          </p:sp>
        </mc:Fallback>
      </mc:AlternateContent>
      <p:pic>
        <p:nvPicPr>
          <p:cNvPr id="12" name="Picture 11"/>
          <p:cNvPicPr>
            <a:picLocks noChangeAspect="1"/>
          </p:cNvPicPr>
          <p:nvPr/>
        </p:nvPicPr>
        <p:blipFill>
          <a:blip r:embed="rId4"/>
          <a:stretch>
            <a:fillRect/>
          </a:stretch>
        </p:blipFill>
        <p:spPr>
          <a:xfrm>
            <a:off x="15837313" y="8649166"/>
            <a:ext cx="2158171" cy="2109399"/>
          </a:xfrm>
          <a:prstGeom prst="rect">
            <a:avLst/>
          </a:prstGeom>
        </p:spPr>
      </p:pic>
      <p:pic>
        <p:nvPicPr>
          <p:cNvPr id="16" name="Picture 15"/>
          <p:cNvPicPr>
            <a:picLocks noChangeAspect="1"/>
          </p:cNvPicPr>
          <p:nvPr/>
        </p:nvPicPr>
        <p:blipFill>
          <a:blip r:embed="rId5"/>
          <a:stretch>
            <a:fillRect/>
          </a:stretch>
        </p:blipFill>
        <p:spPr>
          <a:xfrm rot="20561889">
            <a:off x="1440493" y="5386375"/>
            <a:ext cx="1029517" cy="1644791"/>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65482" y="2628900"/>
            <a:ext cx="9677400" cy="5343349"/>
          </a:xfrm>
          <a:prstGeom prst="rect">
            <a:avLst/>
          </a:prstGeom>
        </p:spPr>
      </p:pic>
    </p:spTree>
    <p:extLst>
      <p:ext uri="{BB962C8B-B14F-4D97-AF65-F5344CB8AC3E}">
        <p14:creationId xmlns:p14="http://schemas.microsoft.com/office/powerpoint/2010/main" val="385249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914400" y="599292"/>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2438400" y="1118655"/>
                <a:ext cx="14706600" cy="3821046"/>
              </a:xfrm>
              <a:prstGeom prst="rect">
                <a:avLst/>
              </a:prstGeom>
            </p:spPr>
            <p:txBody>
              <a:bodyPr wrap="square">
                <a:spAutoFit/>
              </a:bodyPr>
              <a:lstStyle/>
              <a:p>
                <a:pPr algn="just">
                  <a:lnSpc>
                    <a:spcPct val="150000"/>
                  </a:lnSpc>
                </a:pPr>
                <a:r>
                  <a:rPr lang="en-US" sz="3700">
                    <a:latin typeface="Arial" panose="020B0604020202020204" pitchFamily="34" charset="0"/>
                    <a:ea typeface="Dotum" panose="020B0600000101010101" pitchFamily="34" charset="-127"/>
                    <a:cs typeface="Arial" panose="020B0604020202020204" pitchFamily="34" charset="0"/>
                  </a:rPr>
                  <a:t>a) Hàm số y = f(x) = tan x có tập xác định là </a:t>
                </a:r>
                <a14:m>
                  <m:oMath xmlns:m="http://schemas.openxmlformats.org/officeDocument/2006/math">
                    <m:r>
                      <a:rPr lang="en-US" sz="3700" i="1">
                        <a:effectLst/>
                        <a:latin typeface="Cambria Math" panose="02040503050406030204" pitchFamily="18" charset="0"/>
                        <a:ea typeface="Dotum" panose="020B0600000101010101" pitchFamily="34" charset="-127"/>
                      </a:rPr>
                      <m:t>𝐷</m:t>
                    </m:r>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ℝ</m:t>
                    </m:r>
                    <m:r>
                      <a:rPr lang="en-US" sz="3700" i="1">
                        <a:effectLst/>
                        <a:latin typeface="Cambria Math" panose="02040503050406030204" pitchFamily="18" charset="0"/>
                        <a:ea typeface="Dotum" panose="020B0600000101010101" pitchFamily="34" charset="-127"/>
                      </a:rPr>
                      <m:t>\ </m:t>
                    </m:r>
                    <m:d>
                      <m:dPr>
                        <m:begChr m:val="{"/>
                        <m:endChr m:val="}"/>
                        <m:ctrlPr>
                          <a:rPr lang="en-US" sz="3700" i="1">
                            <a:effectLst/>
                            <a:latin typeface="Cambria Math" panose="02040503050406030204" pitchFamily="18" charset="0"/>
                            <a:ea typeface="Dotum" panose="020B0600000101010101" pitchFamily="34" charset="-127"/>
                          </a:rPr>
                        </m:ctrlPr>
                      </m:dPr>
                      <m:e>
                        <m:f>
                          <m:fPr>
                            <m:ctrlPr>
                              <a:rPr lang="en-US" sz="3700" i="1">
                                <a:effectLst/>
                                <a:latin typeface="Cambria Math" panose="02040503050406030204" pitchFamily="18" charset="0"/>
                                <a:ea typeface="Dotum" panose="020B0600000101010101" pitchFamily="34" charset="-127"/>
                              </a:rPr>
                            </m:ctrlPr>
                          </m:fPr>
                          <m:num>
                            <m:r>
                              <a:rPr lang="en-US" sz="3700" i="1">
                                <a:effectLst/>
                                <a:latin typeface="Cambria Math" panose="02040503050406030204" pitchFamily="18" charset="0"/>
                                <a:ea typeface="Dotum" panose="020B0600000101010101" pitchFamily="34" charset="-127"/>
                              </a:rPr>
                              <m:t>𝜋</m:t>
                            </m:r>
                          </m:num>
                          <m:den>
                            <m:r>
                              <a:rPr lang="en-US" sz="3700" i="1">
                                <a:effectLst/>
                                <a:latin typeface="Cambria Math" panose="02040503050406030204" pitchFamily="18" charset="0"/>
                                <a:ea typeface="Dotum" panose="020B0600000101010101" pitchFamily="34" charset="-127"/>
                              </a:rPr>
                              <m:t>2</m:t>
                            </m:r>
                          </m:den>
                        </m:f>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𝑘</m:t>
                        </m:r>
                        <m:r>
                          <a:rPr lang="en-US" sz="3700" i="1">
                            <a:effectLst/>
                            <a:latin typeface="Cambria Math" panose="02040503050406030204" pitchFamily="18" charset="0"/>
                            <a:ea typeface="Dotum" panose="020B0600000101010101" pitchFamily="34" charset="-127"/>
                          </a:rPr>
                          <m:t>𝜋</m:t>
                        </m:r>
                      </m:e>
                      <m:e>
                        <m:r>
                          <a:rPr lang="en-US" sz="3700" i="1">
                            <a:effectLst/>
                            <a:latin typeface="Cambria Math" panose="02040503050406030204" pitchFamily="18" charset="0"/>
                            <a:ea typeface="Dotum" panose="020B0600000101010101" pitchFamily="34" charset="-127"/>
                          </a:rPr>
                          <m:t>𝑘</m:t>
                        </m:r>
                        <m:r>
                          <a:rPr lang="en-US" sz="3700" i="1">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ℤ</m:t>
                        </m:r>
                      </m:e>
                    </m:d>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Dotum" panose="020B0600000101010101" pitchFamily="34" charset="-127"/>
                    <a:cs typeface="Arial" panose="020B0604020202020204" pitchFamily="34" charset="0"/>
                  </a:rPr>
                  <a:t>Do đó, nếu x thuộc tập xác định D thì – x cũng thuộc tập xác định D.</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f</m:t>
                    </m:r>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x</m:t>
                        </m:r>
                      </m:e>
                    </m:d>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x</m:t>
                            </m:r>
                          </m:e>
                        </m:d>
                      </m:e>
                    </m:func>
                  </m:oMath>
                </a14:m>
                <a:r>
                  <a:rPr lang="en-US" sz="37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r>
                          <m:rPr>
                            <m:sty m:val="p"/>
                          </m:rPr>
                          <a:rPr lang="en-US" sz="3700">
                            <a:effectLst/>
                            <a:latin typeface="Cambria Math" panose="02040503050406030204" pitchFamily="18" charset="0"/>
                            <a:ea typeface="Dotum" panose="020B0600000101010101" pitchFamily="34" charset="-127"/>
                          </a:rPr>
                          <m:t>x</m:t>
                        </m:r>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f</m:t>
                    </m:r>
                    <m:d>
                      <m:dPr>
                        <m:ctrlPr>
                          <a:rPr lang="en-US" sz="3700" i="1">
                            <a:effectLst/>
                            <a:latin typeface="Cambria Math" panose="02040503050406030204" pitchFamily="18" charset="0"/>
                            <a:ea typeface="Dotum" panose="020B0600000101010101" pitchFamily="34" charset="-127"/>
                          </a:rPr>
                        </m:ctrlPr>
                      </m:dPr>
                      <m:e>
                        <m:r>
                          <m:rPr>
                            <m:sty m:val="p"/>
                          </m:rPr>
                          <a:rPr lang="en-US" sz="3700">
                            <a:effectLst/>
                            <a:latin typeface="Cambria Math" panose="02040503050406030204" pitchFamily="18" charset="0"/>
                            <a:ea typeface="Dotum" panose="020B0600000101010101" pitchFamily="34" charset="-127"/>
                          </a:rPr>
                          <m:t>x</m:t>
                        </m:r>
                      </m:e>
                    </m:d>
                    <m:r>
                      <a:rPr lang="en-US" sz="3700">
                        <a:effectLst/>
                        <a:latin typeface="Cambria Math" panose="02040503050406030204" pitchFamily="18" charset="0"/>
                        <a:ea typeface="Dotum" panose="020B0600000101010101" pitchFamily="34" charset="-127"/>
                      </a:rPr>
                      <m:t>, ∀</m:t>
                    </m:r>
                    <m:r>
                      <m:rPr>
                        <m:sty m:val="p"/>
                      </m:rPr>
                      <a:rPr lang="en-US" sz="3700">
                        <a:effectLst/>
                        <a:latin typeface="Cambria Math" panose="02040503050406030204" pitchFamily="18" charset="0"/>
                        <a:ea typeface="Dotum" panose="020B0600000101010101" pitchFamily="34" charset="-127"/>
                      </a:rPr>
                      <m:t>x</m:t>
                    </m:r>
                    <m:r>
                      <a:rPr lang="en-US" sz="3700">
                        <a:effectLst/>
                        <a:latin typeface="Cambria Math" panose="02040503050406030204" pitchFamily="18" charset="0"/>
                        <a:ea typeface="Dotum" panose="020B0600000101010101" pitchFamily="34" charset="-127"/>
                      </a:rPr>
                      <m:t>∈</m:t>
                    </m:r>
                    <m:r>
                      <m:rPr>
                        <m:sty m:val="p"/>
                      </m:rPr>
                      <a:rPr lang="en-US" sz="3700">
                        <a:effectLst/>
                        <a:latin typeface="Cambria Math" panose="02040503050406030204" pitchFamily="18" charset="0"/>
                        <a:ea typeface="Dotum" panose="020B0600000101010101" pitchFamily="34" charset="-127"/>
                      </a:rPr>
                      <m:t>D</m:t>
                    </m:r>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y</m:t>
                    </m:r>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r>
                          <m:rPr>
                            <m:sty m:val="p"/>
                          </m:rPr>
                          <a:rPr lang="en-US" sz="3700">
                            <a:effectLst/>
                            <a:latin typeface="Cambria Math" panose="02040503050406030204" pitchFamily="18" charset="0"/>
                            <a:ea typeface="Dotum" panose="020B0600000101010101" pitchFamily="34" charset="-127"/>
                          </a:rPr>
                          <m:t>x</m:t>
                        </m:r>
                      </m:e>
                    </m:func>
                  </m:oMath>
                </a14:m>
                <a:r>
                  <a:rPr lang="en-US" sz="3700">
                    <a:effectLst/>
                    <a:latin typeface="Arial" panose="020B0604020202020204" pitchFamily="34" charset="0"/>
                    <a:ea typeface="Dotum" panose="020B0600000101010101" pitchFamily="34" charset="-127"/>
                    <a:cs typeface="Arial" panose="020B0604020202020204" pitchFamily="34" charset="0"/>
                  </a:rPr>
                  <a:t> là hàm số lẻ.</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438400" y="1118655"/>
                <a:ext cx="14706600" cy="3821046"/>
              </a:xfrm>
              <a:prstGeom prst="rect">
                <a:avLst/>
              </a:prstGeom>
              <a:blipFill>
                <a:blip r:embed="rId2"/>
                <a:stretch>
                  <a:fillRect l="-1285" b="-5272"/>
                </a:stretch>
              </a:blipFill>
            </p:spPr>
            <p:txBody>
              <a:bodyPr/>
              <a:lstStyle/>
              <a:p>
                <a:r>
                  <a:rPr lang="en-US">
                    <a:noFill/>
                  </a:rPr>
                  <a:t> </a:t>
                </a:r>
              </a:p>
            </p:txBody>
          </p:sp>
        </mc:Fallback>
      </mc:AlternateContent>
      <p:pic>
        <p:nvPicPr>
          <p:cNvPr id="10" name="Picture 9"/>
          <p:cNvPicPr>
            <a:picLocks noChangeAspect="1"/>
          </p:cNvPicPr>
          <p:nvPr/>
        </p:nvPicPr>
        <p:blipFill>
          <a:blip r:embed="rId3"/>
          <a:stretch>
            <a:fillRect/>
          </a:stretch>
        </p:blipFill>
        <p:spPr>
          <a:xfrm>
            <a:off x="15724765" y="-222156"/>
            <a:ext cx="2158171" cy="210939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438400" y="4838700"/>
                <a:ext cx="13716000" cy="4973477"/>
              </a:xfrm>
              <a:prstGeom prst="rect">
                <a:avLst/>
              </a:prstGeom>
            </p:spPr>
            <p:txBody>
              <a:bodyPr wrap="square">
                <a:spAutoFit/>
              </a:bodyPr>
              <a:lstStyle/>
              <a:p>
                <a:pPr algn="just">
                  <a:lnSpc>
                    <a:spcPct val="150000"/>
                  </a:lnSpc>
                </a:pPr>
                <a:r>
                  <a:rPr lang="en-US" sz="3700">
                    <a:latin typeface="Arial" panose="020B0604020202020204" pitchFamily="34" charset="0"/>
                    <a:ea typeface="Dotum" panose="020B0600000101010101" pitchFamily="34" charset="-127"/>
                    <a:cs typeface="Arial" panose="020B0604020202020204" pitchFamily="34" charset="0"/>
                  </a:rPr>
                  <a:t>b) Ta có: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r>
                          <a:rPr lang="en-US" sz="3700">
                            <a:effectLst/>
                            <a:latin typeface="Cambria Math" panose="02040503050406030204" pitchFamily="18" charset="0"/>
                            <a:ea typeface="Dotum" panose="020B0600000101010101" pitchFamily="34" charset="-127"/>
                          </a:rPr>
                          <m:t>0</m:t>
                        </m:r>
                      </m:e>
                    </m:func>
                    <m:r>
                      <a:rPr lang="en-US" sz="3700">
                        <a:effectLst/>
                        <a:latin typeface="Cambria Math" panose="02040503050406030204" pitchFamily="18" charset="0"/>
                        <a:ea typeface="Dotum" panose="020B0600000101010101" pitchFamily="34" charset="-127"/>
                      </a:rPr>
                      <m:t>=0;</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r>
                          <a:rPr lang="en-US" sz="3700">
                            <a:effectLst/>
                            <a:latin typeface="Cambria Math" panose="02040503050406030204" pitchFamily="18" charset="0"/>
                            <a:ea typeface="Dotum" panose="020B0600000101010101" pitchFamily="34" charset="-127"/>
                          </a:rPr>
                          <m:t>=1</m:t>
                        </m:r>
                      </m:e>
                    </m:func>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3</m:t>
                            </m:r>
                          </m:den>
                        </m:f>
                      </m:e>
                    </m:func>
                    <m:r>
                      <a:rPr lang="en-US" sz="3700">
                        <a:effectLst/>
                        <a:latin typeface="Cambria Math" panose="02040503050406030204" pitchFamily="18" charset="0"/>
                        <a:ea typeface="Dotum" panose="020B0600000101010101" pitchFamily="34" charset="-127"/>
                      </a:rPr>
                      <m:t>=</m:t>
                    </m:r>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3</m:t>
                        </m:r>
                      </m:e>
                    </m:rad>
                  </m:oMath>
                </a14:m>
                <a:r>
                  <a:rPr lang="en-US" sz="3700">
                    <a:effectLst/>
                    <a:latin typeface="Arial" panose="020B0604020202020204" pitchFamily="34" charset="0"/>
                    <a:ea typeface="Dotum" panose="020B0600000101010101" pitchFamily="34" charset="-127"/>
                    <a:cs typeface="Arial" panose="020B0604020202020204" pitchFamily="34" charset="0"/>
                  </a:rPr>
                  <a:t>;</a:t>
                </a:r>
                <a:r>
                  <a:rPr lang="en-US" sz="370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6</m:t>
                            </m:r>
                          </m:den>
                        </m:f>
                      </m:e>
                    </m:func>
                    <m:r>
                      <a:rPr lang="en-US" sz="3700">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3</m:t>
                            </m:r>
                          </m:e>
                        </m:rad>
                      </m:num>
                      <m:den>
                        <m:r>
                          <a:rPr lang="en-US" sz="3700">
                            <a:effectLst/>
                            <a:latin typeface="Cambria Math" panose="02040503050406030204" pitchFamily="18" charset="0"/>
                            <a:ea typeface="Dotum" panose="020B0600000101010101" pitchFamily="34" charset="-127"/>
                          </a:rPr>
                          <m:t>3</m:t>
                        </m:r>
                      </m:den>
                    </m:f>
                  </m:oMath>
                </a14:m>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Dotum" panose="020B0600000101010101" pitchFamily="34" charset="-127"/>
                    <a:cs typeface="Arial" panose="020B0604020202020204" pitchFamily="34" charset="0"/>
                  </a:rPr>
                  <a:t>Vì </a:t>
                </a:r>
                <a14:m>
                  <m:oMath xmlns:m="http://schemas.openxmlformats.org/officeDocument/2006/math">
                    <m:r>
                      <m:rPr>
                        <m:sty m:val="p"/>
                      </m:rPr>
                      <a:rPr lang="en-US" sz="3700">
                        <a:effectLst/>
                        <a:latin typeface="Cambria Math" panose="02040503050406030204" pitchFamily="18" charset="0"/>
                        <a:ea typeface="Dotum" panose="020B0600000101010101" pitchFamily="34" charset="-127"/>
                      </a:rPr>
                      <m:t>y</m:t>
                    </m:r>
                    <m:r>
                      <a:rPr lang="en-US" sz="3700">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r>
                          <m:rPr>
                            <m:sty m:val="p"/>
                          </m:rPr>
                          <a:rPr lang="en-US" sz="3700">
                            <a:effectLst/>
                            <a:latin typeface="Cambria Math" panose="02040503050406030204" pitchFamily="18" charset="0"/>
                            <a:ea typeface="Dotum" panose="020B0600000101010101" pitchFamily="34" charset="-127"/>
                          </a:rPr>
                          <m:t>x</m:t>
                        </m:r>
                      </m:e>
                    </m:func>
                  </m:oMath>
                </a14:m>
                <a:r>
                  <a:rPr lang="en-US" sz="3700">
                    <a:effectLst/>
                    <a:latin typeface="Arial" panose="020B0604020202020204" pitchFamily="34" charset="0"/>
                    <a:ea typeface="Dotum" panose="020B0600000101010101" pitchFamily="34" charset="-127"/>
                    <a:cs typeface="Arial" panose="020B0604020202020204" pitchFamily="34" charset="0"/>
                  </a:rPr>
                  <a:t> là hàm số lẻ nên: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d>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4</m:t>
                                </m:r>
                              </m:den>
                            </m:f>
                          </m:e>
                        </m:func>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r>
                      <a:rPr lang="en-US" sz="3700">
                        <a:effectLst/>
                        <a:latin typeface="Cambria Math" panose="02040503050406030204" pitchFamily="18" charset="0"/>
                        <a:ea typeface="Dotum" panose="020B0600000101010101" pitchFamily="34" charset="-127"/>
                      </a:rPr>
                      <m:t>1</m:t>
                    </m:r>
                  </m:oMath>
                </a14:m>
                <a:r>
                  <a:rPr lang="en-US" sz="3700">
                    <a:effectLst/>
                    <a:latin typeface="Arial" panose="020B0604020202020204" pitchFamily="34" charset="0"/>
                    <a:ea typeface="Dotum" panose="020B0600000101010101" pitchFamily="34" charset="-127"/>
                    <a:cs typeface="Arial" panose="020B0604020202020204" pitchFamily="34" charset="0"/>
                  </a:rPr>
                  <a:t>;</a:t>
                </a:r>
                <a:r>
                  <a:rPr lang="en-US" sz="370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3</m:t>
                                </m:r>
                              </m:den>
                            </m:f>
                          </m:e>
                        </m:d>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3</m:t>
                            </m:r>
                          </m:den>
                        </m:f>
                      </m:e>
                    </m:func>
                    <m:r>
                      <a:rPr lang="en-US" sz="3700" i="1">
                        <a:effectLst/>
                        <a:latin typeface="Cambria Math" panose="02040503050406030204" pitchFamily="18" charset="0"/>
                        <a:ea typeface="Dotum" panose="020B0600000101010101" pitchFamily="34" charset="-127"/>
                      </a:rPr>
                      <m:t>−</m:t>
                    </m:r>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3</m:t>
                        </m:r>
                      </m:e>
                    </m:rad>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6</m:t>
                                </m:r>
                              </m:den>
                            </m:f>
                          </m:e>
                        </m:d>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unc>
                      <m:funcPr>
                        <m:ctrlPr>
                          <a:rPr lang="en-US" sz="3700" i="1">
                            <a:effectLst/>
                            <a:latin typeface="Cambria Math" panose="02040503050406030204" pitchFamily="18" charset="0"/>
                            <a:ea typeface="Dotum" panose="020B0600000101010101" pitchFamily="34" charset="-127"/>
                          </a:rPr>
                        </m:ctrlPr>
                      </m:funcPr>
                      <m:fName>
                        <m:r>
                          <m:rPr>
                            <m:sty m:val="p"/>
                          </m:rPr>
                          <a:rPr lang="en-US" sz="3700">
                            <a:effectLst/>
                            <a:latin typeface="Cambria Math" panose="02040503050406030204" pitchFamily="18" charset="0"/>
                            <a:ea typeface="Dotum" panose="020B0600000101010101" pitchFamily="34" charset="-127"/>
                          </a:rPr>
                          <m:t>tan</m:t>
                        </m:r>
                      </m:fName>
                      <m:e>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rPr>
                              <m:t>π</m:t>
                            </m:r>
                          </m:num>
                          <m:den>
                            <m:r>
                              <a:rPr lang="en-US" sz="3700">
                                <a:effectLst/>
                                <a:latin typeface="Cambria Math" panose="02040503050406030204" pitchFamily="18" charset="0"/>
                                <a:ea typeface="Dotum" panose="020B0600000101010101" pitchFamily="34" charset="-127"/>
                              </a:rPr>
                              <m:t>6</m:t>
                            </m:r>
                          </m:den>
                        </m:f>
                      </m:e>
                    </m:func>
                    <m:r>
                      <a:rPr lang="en-US" sz="3700">
                        <a:effectLst/>
                        <a:latin typeface="Cambria Math" panose="02040503050406030204" pitchFamily="18" charset="0"/>
                        <a:ea typeface="Dotum" panose="020B0600000101010101" pitchFamily="34" charset="-127"/>
                      </a:rPr>
                      <m:t>=</m:t>
                    </m:r>
                    <m:r>
                      <a:rPr lang="en-US" sz="3700" i="1">
                        <a:effectLst/>
                        <a:latin typeface="Cambria Math" panose="02040503050406030204" pitchFamily="18" charset="0"/>
                        <a:ea typeface="Dotum" panose="020B0600000101010101" pitchFamily="34" charset="-127"/>
                      </a:rPr>
                      <m:t>−</m:t>
                    </m:r>
                    <m:f>
                      <m:fPr>
                        <m:ctrlPr>
                          <a:rPr lang="en-US" sz="3700" i="1">
                            <a:effectLst/>
                            <a:latin typeface="Cambria Math" panose="02040503050406030204" pitchFamily="18" charset="0"/>
                            <a:ea typeface="Dotum" panose="020B0600000101010101" pitchFamily="34" charset="-127"/>
                          </a:rPr>
                        </m:ctrlPr>
                      </m:fPr>
                      <m:num>
                        <m:rad>
                          <m:radPr>
                            <m:degHide m:val="on"/>
                            <m:ctrlPr>
                              <a:rPr lang="en-US" sz="3700" i="1">
                                <a:effectLst/>
                                <a:latin typeface="Cambria Math" panose="02040503050406030204" pitchFamily="18" charset="0"/>
                                <a:ea typeface="Dotum" panose="020B0600000101010101" pitchFamily="34" charset="-127"/>
                              </a:rPr>
                            </m:ctrlPr>
                          </m:radPr>
                          <m:deg/>
                          <m:e>
                            <m:r>
                              <a:rPr lang="en-US" sz="3700">
                                <a:effectLst/>
                                <a:latin typeface="Cambria Math" panose="02040503050406030204" pitchFamily="18" charset="0"/>
                                <a:ea typeface="Dotum" panose="020B0600000101010101" pitchFamily="34" charset="-127"/>
                              </a:rPr>
                              <m:t>3</m:t>
                            </m:r>
                          </m:e>
                        </m:rad>
                      </m:num>
                      <m:den>
                        <m:r>
                          <a:rPr lang="en-US" sz="3700">
                            <a:effectLst/>
                            <a:latin typeface="Cambria Math" panose="02040503050406030204" pitchFamily="18" charset="0"/>
                            <a:ea typeface="Dotum" panose="020B0600000101010101" pitchFamily="34" charset="-127"/>
                          </a:rPr>
                          <m:t>3</m:t>
                        </m:r>
                      </m:den>
                    </m:f>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438400" y="4838700"/>
                <a:ext cx="13716000" cy="4973477"/>
              </a:xfrm>
              <a:prstGeom prst="rect">
                <a:avLst/>
              </a:prstGeom>
              <a:blipFill>
                <a:blip r:embed="rId4"/>
                <a:stretch>
                  <a:fillRect l="-1378"/>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a:off x="15724765" y="6696944"/>
            <a:ext cx="1791715" cy="3038713"/>
          </a:xfrm>
          <a:prstGeom prst="rect">
            <a:avLst/>
          </a:prstGeom>
        </p:spPr>
      </p:pic>
    </p:spTree>
    <p:extLst>
      <p:ext uri="{BB962C8B-B14F-4D97-AF65-F5344CB8AC3E}">
        <p14:creationId xmlns:p14="http://schemas.microsoft.com/office/powerpoint/2010/main" val="415730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left)">
                                      <p:cBhvr>
                                        <p:cTn id="16" dur="500"/>
                                        <p:tgtEl>
                                          <p:spTgt spid="9">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4" dur="500"/>
                                        <p:tgtEl>
                                          <p:spTgt spid="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left)">
                                      <p:cBhvr>
                                        <p:cTn id="33" dur="500"/>
                                        <p:tgtEl>
                                          <p:spTgt spid="5">
                                            <p:txEl>
                                              <p:pRg st="1" end="1"/>
                                            </p:txEl>
                                          </p:spTgt>
                                        </p:tgtEl>
                                      </p:cBhvr>
                                    </p:animEffect>
                                  </p:childTnLst>
                                </p:cTn>
                              </p:par>
                            </p:childTnLst>
                          </p:cTn>
                        </p:par>
                        <p:par>
                          <p:cTn id="34" fill="hold">
                            <p:stCondLst>
                              <p:cond delay="1000"/>
                            </p:stCondLst>
                            <p:childTnLst>
                              <p:par>
                                <p:cTn id="35" presetID="14" presetClass="entr" presetSubtype="10" fill="hold" nodeType="after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7" dur="500"/>
                                        <p:tgtEl>
                                          <p:spTgt spid="5">
                                            <p:txEl>
                                              <p:pRg st="2" end="2"/>
                                            </p:txEl>
                                          </p:spTgt>
                                        </p:tgtEl>
                                      </p:cBhvr>
                                    </p:animEffect>
                                  </p:childTnLst>
                                </p:cTn>
                              </p:par>
                            </p:childTnLst>
                          </p:cTn>
                        </p:par>
                        <p:par>
                          <p:cTn id="38" fill="hold">
                            <p:stCondLst>
                              <p:cond delay="1500"/>
                            </p:stCondLst>
                            <p:childTnLst>
                              <p:par>
                                <p:cTn id="39" presetID="14" presetClass="entr" presetSubtype="10" fill="hold" nodeType="after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randombar(horizontal)">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8292868" y="894785"/>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910599" y="2361128"/>
            <a:ext cx="8497839" cy="840871"/>
          </a:xfrm>
          <a:prstGeom prst="rect">
            <a:avLst/>
          </a:prstGeom>
        </p:spPr>
        <p:txBody>
          <a:bodyPr wrap="none">
            <a:spAutoFit/>
          </a:bodyPr>
          <a:lstStyle/>
          <a:p>
            <a:pPr marL="457200" marR="0" lvl="0" indent="-457200" algn="l"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ta hoàn thành được bảng như sau:</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127941166"/>
                  </p:ext>
                </p:extLst>
              </p:nvPr>
            </p:nvGraphicFramePr>
            <p:xfrm>
              <a:off x="1676400" y="3877937"/>
              <a:ext cx="14782799" cy="3551563"/>
            </p:xfrm>
            <a:graphic>
              <a:graphicData uri="http://schemas.openxmlformats.org/drawingml/2006/table">
                <a:tbl>
                  <a:tblPr firstRow="1" bandRow="1">
                    <a:tableStyleId>{5C22544A-7EE6-4342-B048-85BDC9FD1C3A}</a:tableStyleId>
                  </a:tblPr>
                  <a:tblGrid>
                    <a:gridCol w="2883744">
                      <a:extLst>
                        <a:ext uri="{9D8B030D-6E8A-4147-A177-3AD203B41FA5}">
                          <a16:colId xmlns:a16="http://schemas.microsoft.com/office/drawing/2014/main" val="931681444"/>
                        </a:ext>
                      </a:extLst>
                    </a:gridCol>
                    <a:gridCol w="1699865">
                      <a:extLst>
                        <a:ext uri="{9D8B030D-6E8A-4147-A177-3AD203B41FA5}">
                          <a16:colId xmlns:a16="http://schemas.microsoft.com/office/drawing/2014/main" val="1483630915"/>
                        </a:ext>
                      </a:extLst>
                    </a:gridCol>
                    <a:gridCol w="1699865">
                      <a:extLst>
                        <a:ext uri="{9D8B030D-6E8A-4147-A177-3AD203B41FA5}">
                          <a16:colId xmlns:a16="http://schemas.microsoft.com/office/drawing/2014/main" val="3667939274"/>
                        </a:ext>
                      </a:extLst>
                    </a:gridCol>
                    <a:gridCol w="1699865">
                      <a:extLst>
                        <a:ext uri="{9D8B030D-6E8A-4147-A177-3AD203B41FA5}">
                          <a16:colId xmlns:a16="http://schemas.microsoft.com/office/drawing/2014/main" val="1105347392"/>
                        </a:ext>
                      </a:extLst>
                    </a:gridCol>
                    <a:gridCol w="1699865">
                      <a:extLst>
                        <a:ext uri="{9D8B030D-6E8A-4147-A177-3AD203B41FA5}">
                          <a16:colId xmlns:a16="http://schemas.microsoft.com/office/drawing/2014/main" val="3617089060"/>
                        </a:ext>
                      </a:extLst>
                    </a:gridCol>
                    <a:gridCol w="1699865">
                      <a:extLst>
                        <a:ext uri="{9D8B030D-6E8A-4147-A177-3AD203B41FA5}">
                          <a16:colId xmlns:a16="http://schemas.microsoft.com/office/drawing/2014/main" val="140918191"/>
                        </a:ext>
                      </a:extLst>
                    </a:gridCol>
                    <a:gridCol w="1699865">
                      <a:extLst>
                        <a:ext uri="{9D8B030D-6E8A-4147-A177-3AD203B41FA5}">
                          <a16:colId xmlns:a16="http://schemas.microsoft.com/office/drawing/2014/main" val="2451592667"/>
                        </a:ext>
                      </a:extLst>
                    </a:gridCol>
                    <a:gridCol w="1699865">
                      <a:extLst>
                        <a:ext uri="{9D8B030D-6E8A-4147-A177-3AD203B41FA5}">
                          <a16:colId xmlns:a16="http://schemas.microsoft.com/office/drawing/2014/main" val="722807373"/>
                        </a:ext>
                      </a:extLst>
                    </a:gridCol>
                  </a:tblGrid>
                  <a:tr h="1849363">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b="0">
                                        <a:solidFill>
                                          <a:schemeClr val="tx1"/>
                                        </a:solidFill>
                                        <a:effectLst/>
                                        <a:latin typeface="Cambria Math" panose="02040503050406030204" pitchFamily="18" charset="0"/>
                                        <a:ea typeface="Dotum" panose="020B0600000101010101" pitchFamily="34" charset="-127"/>
                                      </a:rPr>
                                      <m:t>π</m:t>
                                    </m:r>
                                  </m:num>
                                  <m:den>
                                    <m:r>
                                      <a:rPr lang="en-US" sz="35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5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nl-NL" sz="3500" i="1" smtClean="0">
                                    <a:solidFill>
                                      <a:schemeClr val="tx1"/>
                                    </a:solidFill>
                                    <a:effectLst/>
                                    <a:latin typeface="Cambria Math" panose="02040503050406030204" pitchFamily="18" charset="0"/>
                                    <a:ea typeface="Dotum" panose="020B0600000101010101" pitchFamily="34" charset="-127"/>
                                  </a:rPr>
                                  <m:t>−</m:t>
                                </m:r>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en-US" sz="3500" b="0" i="0" smtClean="0">
                                        <a:solidFill>
                                          <a:schemeClr val="tx1"/>
                                        </a:solidFill>
                                        <a:effectLst/>
                                        <a:latin typeface="Cambria Math" panose="02040503050406030204" pitchFamily="18" charset="0"/>
                                        <a:ea typeface="Dotum" panose="020B0600000101010101" pitchFamily="34" charset="-127"/>
                                      </a:rPr>
                                      <m:t>6</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b="0">
                                        <a:solidFill>
                                          <a:schemeClr val="tx1"/>
                                        </a:solidFill>
                                        <a:effectLst/>
                                        <a:latin typeface="Cambria Math" panose="02040503050406030204" pitchFamily="18" charset="0"/>
                                        <a:ea typeface="Dotum" panose="020B0600000101010101" pitchFamily="34" charset="-127"/>
                                      </a:rPr>
                                      <m:t>π</m:t>
                                    </m:r>
                                  </m:num>
                                  <m:den>
                                    <m:r>
                                      <a:rPr lang="en-US" sz="3500" b="0" i="1" smtClean="0">
                                        <a:solidFill>
                                          <a:schemeClr val="tx1"/>
                                        </a:solidFill>
                                        <a:effectLst/>
                                        <a:latin typeface="Cambria Math" panose="02040503050406030204" pitchFamily="18" charset="0"/>
                                        <a:ea typeface="Dotum" panose="020B0600000101010101" pitchFamily="34" charset="-127"/>
                                      </a:rPr>
                                      <m:t>6</m:t>
                                    </m:r>
                                  </m:den>
                                </m:f>
                              </m:oMath>
                            </m:oMathPara>
                          </a14:m>
                          <a:endParaRPr lang="en-US" sz="35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500" i="1">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nl-NL" sz="3500">
                                        <a:solidFill>
                                          <a:schemeClr val="tx1"/>
                                        </a:solidFill>
                                        <a:effectLst/>
                                        <a:latin typeface="Cambria Math" panose="02040503050406030204" pitchFamily="18" charset="0"/>
                                        <a:ea typeface="Dotum" panose="020B0600000101010101" pitchFamily="34" charset="-127"/>
                                      </a:rPr>
                                      <m:t>4</m:t>
                                    </m:r>
                                  </m:den>
                                </m:f>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500" i="1" smtClean="0">
                                        <a:solidFill>
                                          <a:schemeClr val="tx1"/>
                                        </a:solidFill>
                                        <a:effectLst/>
                                        <a:latin typeface="Cambria Math" panose="02040503050406030204" pitchFamily="18" charset="0"/>
                                        <a:ea typeface="Dotum" panose="020B0600000101010101" pitchFamily="34" charset="-127"/>
                                      </a:rPr>
                                    </m:ctrlPr>
                                  </m:fPr>
                                  <m:num>
                                    <m:r>
                                      <m:rPr>
                                        <m:sty m:val="p"/>
                                      </m:rPr>
                                      <a:rPr lang="nl-NL" sz="3500">
                                        <a:solidFill>
                                          <a:schemeClr val="tx1"/>
                                        </a:solidFill>
                                        <a:effectLst/>
                                        <a:latin typeface="Cambria Math" panose="02040503050406030204" pitchFamily="18" charset="0"/>
                                        <a:ea typeface="Dotum" panose="020B0600000101010101" pitchFamily="34" charset="-127"/>
                                      </a:rPr>
                                      <m:t>π</m:t>
                                    </m:r>
                                  </m:num>
                                  <m:den>
                                    <m:r>
                                      <a:rPr lang="en-US" sz="3500" b="0" i="0" smtClean="0">
                                        <a:solidFill>
                                          <a:schemeClr val="tx1"/>
                                        </a:solidFill>
                                        <a:effectLst/>
                                        <a:latin typeface="Cambria Math" panose="02040503050406030204" pitchFamily="18" charset="0"/>
                                        <a:ea typeface="Dotum" panose="020B0600000101010101" pitchFamily="34" charset="-127"/>
                                      </a:rPr>
                                      <m:t>3</m:t>
                                    </m:r>
                                  </m:den>
                                </m:f>
                              </m:oMath>
                            </m:oMathPara>
                          </a14:m>
                          <a:endParaRPr lang="en-US" sz="35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702200">
                    <a:tc>
                      <a:txBody>
                        <a:bodyPr/>
                        <a:lstStyle/>
                        <a:p>
                          <a:pPr algn="ctr"/>
                          <a14:m>
                            <m:oMathPara xmlns:m="http://schemas.openxmlformats.org/officeDocument/2006/math">
                              <m:oMathParaPr>
                                <m:jc m:val="centerGroup"/>
                              </m:oMathParaPr>
                              <m:oMath xmlns:m="http://schemas.openxmlformats.org/officeDocument/2006/math">
                                <m:r>
                                  <a:rPr lang="en-US" sz="3500" b="1" i="1" smtClean="0">
                                    <a:latin typeface="Cambria Math" panose="02040503050406030204" pitchFamily="18" charset="0"/>
                                  </a:rPr>
                                  <m:t>𝒚</m:t>
                                </m:r>
                                <m:r>
                                  <a:rPr lang="en-US" sz="3500" b="1" i="1" smtClean="0">
                                    <a:latin typeface="Cambria Math" panose="02040503050406030204" pitchFamily="18" charset="0"/>
                                  </a:rPr>
                                  <m:t> =</m:t>
                                </m:r>
                                <m:r>
                                  <a:rPr lang="en-US" sz="3500" b="1" i="1" smtClean="0">
                                    <a:latin typeface="Cambria Math" panose="02040503050406030204" pitchFamily="18" charset="0"/>
                                  </a:rPr>
                                  <m:t>𝒕𝒂𝒏𝒙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127941166"/>
                  </p:ext>
                </p:extLst>
              </p:nvPr>
            </p:nvGraphicFramePr>
            <p:xfrm>
              <a:off x="1676400" y="3877937"/>
              <a:ext cx="14782799" cy="3551563"/>
            </p:xfrm>
            <a:graphic>
              <a:graphicData uri="http://schemas.openxmlformats.org/drawingml/2006/table">
                <a:tbl>
                  <a:tblPr firstRow="1" bandRow="1">
                    <a:tableStyleId>{5C22544A-7EE6-4342-B048-85BDC9FD1C3A}</a:tableStyleId>
                  </a:tblPr>
                  <a:tblGrid>
                    <a:gridCol w="2883744">
                      <a:extLst>
                        <a:ext uri="{9D8B030D-6E8A-4147-A177-3AD203B41FA5}">
                          <a16:colId xmlns:a16="http://schemas.microsoft.com/office/drawing/2014/main" val="931681444"/>
                        </a:ext>
                      </a:extLst>
                    </a:gridCol>
                    <a:gridCol w="1699865">
                      <a:extLst>
                        <a:ext uri="{9D8B030D-6E8A-4147-A177-3AD203B41FA5}">
                          <a16:colId xmlns:a16="http://schemas.microsoft.com/office/drawing/2014/main" val="1483630915"/>
                        </a:ext>
                      </a:extLst>
                    </a:gridCol>
                    <a:gridCol w="1699865">
                      <a:extLst>
                        <a:ext uri="{9D8B030D-6E8A-4147-A177-3AD203B41FA5}">
                          <a16:colId xmlns:a16="http://schemas.microsoft.com/office/drawing/2014/main" val="3667939274"/>
                        </a:ext>
                      </a:extLst>
                    </a:gridCol>
                    <a:gridCol w="1699865">
                      <a:extLst>
                        <a:ext uri="{9D8B030D-6E8A-4147-A177-3AD203B41FA5}">
                          <a16:colId xmlns:a16="http://schemas.microsoft.com/office/drawing/2014/main" val="1105347392"/>
                        </a:ext>
                      </a:extLst>
                    </a:gridCol>
                    <a:gridCol w="1699865">
                      <a:extLst>
                        <a:ext uri="{9D8B030D-6E8A-4147-A177-3AD203B41FA5}">
                          <a16:colId xmlns:a16="http://schemas.microsoft.com/office/drawing/2014/main" val="3617089060"/>
                        </a:ext>
                      </a:extLst>
                    </a:gridCol>
                    <a:gridCol w="1699865">
                      <a:extLst>
                        <a:ext uri="{9D8B030D-6E8A-4147-A177-3AD203B41FA5}">
                          <a16:colId xmlns:a16="http://schemas.microsoft.com/office/drawing/2014/main" val="140918191"/>
                        </a:ext>
                      </a:extLst>
                    </a:gridCol>
                    <a:gridCol w="1699865">
                      <a:extLst>
                        <a:ext uri="{9D8B030D-6E8A-4147-A177-3AD203B41FA5}">
                          <a16:colId xmlns:a16="http://schemas.microsoft.com/office/drawing/2014/main" val="2451592667"/>
                        </a:ext>
                      </a:extLst>
                    </a:gridCol>
                    <a:gridCol w="1699865">
                      <a:extLst>
                        <a:ext uri="{9D8B030D-6E8A-4147-A177-3AD203B41FA5}">
                          <a16:colId xmlns:a16="http://schemas.microsoft.com/office/drawing/2014/main" val="722807373"/>
                        </a:ext>
                      </a:extLst>
                    </a:gridCol>
                  </a:tblGrid>
                  <a:tr h="184936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23" t="-329" r="-413319"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70251" t="-329" r="-60071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70251" t="-329" r="-50071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70251" t="-329" r="-400717" b="-92434"/>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3500" b="0" smtClean="0">
                              <a:solidFill>
                                <a:schemeClr val="tx1"/>
                              </a:solidFill>
                              <a:effectLst/>
                              <a:latin typeface="Arial" panose="020B0604020202020204" pitchFamily="34" charset="0"/>
                              <a:ea typeface="Dotum" panose="020B0600000101010101" pitchFamily="34" charset="-127"/>
                              <a:cs typeface="Arial" panose="020B0604020202020204" pitchFamily="34" charset="0"/>
                            </a:rPr>
                            <a:t>0</a:t>
                          </a:r>
                          <a:endParaRPr lang="en-US" sz="3500" b="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69892" t="-329" r="-2010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669892" t="-329" r="-1010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69892" t="-329" r="-1075" b="-92434"/>
                          </a:stretch>
                        </a:blipFill>
                      </a:tcPr>
                    </a:tc>
                    <a:extLst>
                      <a:ext uri="{0D108BD9-81ED-4DB2-BD59-A6C34878D82A}">
                        <a16:rowId xmlns:a16="http://schemas.microsoft.com/office/drawing/2014/main" val="58603989"/>
                      </a:ext>
                    </a:extLst>
                  </a:tr>
                  <a:tr h="17022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23" t="-109319" r="-413319" b="-717"/>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xmlns:a14="http://schemas.microsoft.com/office/drawing/2010/main">
        <mc:Choice Requires="a14">
          <p:sp>
            <p:nvSpPr>
              <p:cNvPr id="14" name="Rectangle 13"/>
              <p:cNvSpPr/>
              <p:nvPr/>
            </p:nvSpPr>
            <p:spPr>
              <a:xfrm>
                <a:off x="6553200" y="6210300"/>
                <a:ext cx="1144316" cy="63094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 </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𝟏</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 </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553200" y="6210300"/>
                <a:ext cx="1144316" cy="63094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8158812" y="5905500"/>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e>
                          </m:rad>
                        </m:num>
                        <m:den>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158812" y="5905500"/>
                <a:ext cx="1267125" cy="12236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1686875" y="5981700"/>
                <a:ext cx="1267125" cy="124694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e>
                          </m:rad>
                        </m:num>
                        <m:den>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1686875" y="5981700"/>
                <a:ext cx="1267125" cy="124694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0284687" y="6109987"/>
                <a:ext cx="577402"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𝟎</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0284687" y="6109987"/>
                <a:ext cx="577402" cy="90024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757796" y="5981700"/>
                <a:ext cx="1236492" cy="1021370"/>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en-US" sz="3600" b="1" i="1" smtClean="0">
                          <a:solidFill>
                            <a:srgbClr val="FF0000"/>
                          </a:solidFill>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3600" b="1" i="1">
                              <a:solidFill>
                                <a:srgbClr val="FF0000"/>
                              </a:solidFill>
                              <a:effectLst/>
                              <a:latin typeface="Cambria Math" panose="02040503050406030204" pitchFamily="18" charset="0"/>
                              <a:ea typeface="Dotum" panose="020B0600000101010101" pitchFamily="34" charset="-127"/>
                            </a:rPr>
                          </m:ctrlPr>
                        </m:radPr>
                        <m:deg/>
                        <m:e>
                          <m:r>
                            <a:rPr lang="en-US" sz="3600" b="1" i="1">
                              <a:solidFill>
                                <a:srgbClr val="FF0000"/>
                              </a:solidFill>
                              <a:effectLst/>
                              <a:latin typeface="Cambria Math" panose="02040503050406030204" pitchFamily="18" charset="0"/>
                              <a:ea typeface="Dotum" panose="020B0600000101010101" pitchFamily="34" charset="-127"/>
                              <a:cs typeface="Times New Roman" panose="02020603050405020304" pitchFamily="18" charset="0"/>
                            </a:rPr>
                            <m:t>𝟑</m:t>
                          </m:r>
                        </m:e>
                      </m:rad>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4757796" y="5981700"/>
                <a:ext cx="1236492" cy="1021370"/>
              </a:xfrm>
              <a:prstGeom prst="rect">
                <a:avLst/>
              </a:prstGeom>
              <a:blipFill>
                <a:blip r:embed="rId7"/>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8"/>
          <a:stretch>
            <a:fillRect/>
          </a:stretch>
        </p:blipFill>
        <p:spPr>
          <a:xfrm>
            <a:off x="15598624" y="894785"/>
            <a:ext cx="2158171" cy="2109399"/>
          </a:xfrm>
          <a:prstGeom prst="rect">
            <a:avLst/>
          </a:prstGeom>
        </p:spPr>
      </p:pic>
      <p:pic>
        <p:nvPicPr>
          <p:cNvPr id="21" name="Picture 20"/>
          <p:cNvPicPr>
            <a:picLocks noChangeAspect="1"/>
          </p:cNvPicPr>
          <p:nvPr/>
        </p:nvPicPr>
        <p:blipFill>
          <a:blip r:embed="rId9"/>
          <a:stretch>
            <a:fillRect/>
          </a:stretch>
        </p:blipFill>
        <p:spPr>
          <a:xfrm flipH="1">
            <a:off x="849734" y="7044322"/>
            <a:ext cx="1664865" cy="2823578"/>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13409884" y="6265158"/>
                <a:ext cx="1144316" cy="63094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𝟏</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 </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3409884" y="6265158"/>
                <a:ext cx="1144316" cy="63094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5163800" y="6027771"/>
                <a:ext cx="891846" cy="1021370"/>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ad>
                        <m:radPr>
                          <m:degHide m:val="on"/>
                          <m:ctrlPr>
                            <a:rPr lang="en-US" sz="3600" b="1" i="1">
                              <a:solidFill>
                                <a:srgbClr val="FF0000"/>
                              </a:solidFill>
                              <a:effectLst/>
                              <a:latin typeface="Cambria Math" panose="02040503050406030204" pitchFamily="18" charset="0"/>
                              <a:ea typeface="Dotum" panose="020B0600000101010101" pitchFamily="34" charset="-127"/>
                            </a:rPr>
                          </m:ctrlPr>
                        </m:radPr>
                        <m:deg/>
                        <m:e>
                          <m:r>
                            <a:rPr lang="en-US" sz="3600" b="1" i="1">
                              <a:solidFill>
                                <a:srgbClr val="FF0000"/>
                              </a:solidFill>
                              <a:effectLst/>
                              <a:latin typeface="Cambria Math" panose="02040503050406030204" pitchFamily="18" charset="0"/>
                              <a:ea typeface="Dotum" panose="020B0600000101010101" pitchFamily="34" charset="-127"/>
                              <a:cs typeface="Times New Roman" panose="02020603050405020304" pitchFamily="18" charset="0"/>
                            </a:rPr>
                            <m:t>𝟑</m:t>
                          </m:r>
                        </m:e>
                      </m:rad>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5163800" y="6027771"/>
                <a:ext cx="891846" cy="1021370"/>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4028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par>
                          <p:cTn id="23" fill="hold">
                            <p:stCondLst>
                              <p:cond delay="1500"/>
                            </p:stCondLst>
                            <p:childTnLst>
                              <p:par>
                                <p:cTn id="24" presetID="16" presetClass="entr" presetSubtype="21"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par>
                          <p:cTn id="27" fill="hold">
                            <p:stCondLst>
                              <p:cond delay="2000"/>
                            </p:stCondLst>
                            <p:childTnLst>
                              <p:par>
                                <p:cTn id="28" presetID="16" presetClass="entr" presetSubtype="2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2500"/>
                            </p:stCondLst>
                            <p:childTnLst>
                              <p:par>
                                <p:cTn id="32" presetID="16" presetClass="entr" presetSubtype="2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par>
                          <p:cTn id="35" fill="hold">
                            <p:stCondLst>
                              <p:cond delay="3000"/>
                            </p:stCondLst>
                            <p:childTnLst>
                              <p:par>
                                <p:cTn id="36" presetID="16" presetClass="entr" presetSubtype="21"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par>
                          <p:cTn id="39" fill="hold">
                            <p:stCondLst>
                              <p:cond delay="3500"/>
                            </p:stCondLst>
                            <p:childTnLst>
                              <p:par>
                                <p:cTn id="40" presetID="16" presetClass="entr" presetSubtype="2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6" grpId="0" animBg="1"/>
      <p:bldP spid="18" grpId="0" animBg="1"/>
      <p:bldP spid="19" grpId="0" animBg="1"/>
      <p:bldP spid="23" grpId="0" animBg="1"/>
      <p:bldP spid="24" grpId="0" animBg="1"/>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06542"/>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838200" y="677331"/>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p:cNvSpPr/>
          <p:nvPr/>
        </p:nvSpPr>
        <p:spPr>
          <a:xfrm>
            <a:off x="2743200" y="603584"/>
            <a:ext cx="1371600" cy="9464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OpenSans"/>
                <a:ea typeface="+mn-ea"/>
                <a:cs typeface="+mn-cs"/>
              </a:rPr>
              <a:t>c)</a:t>
            </a:r>
            <a:endParaRPr kumimoji="0" lang="vi-VN" sz="3700" b="0" i="0" u="none" strike="noStrike" kern="1200" cap="none" spc="0" normalizeH="0" baseline="0" noProof="0">
              <a:ln>
                <a:noFill/>
              </a:ln>
              <a:solidFill>
                <a:srgbClr val="000000"/>
              </a:solidFill>
              <a:effectLst/>
              <a:uLnTx/>
              <a:uFillTx/>
              <a:latin typeface="OpenSans"/>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219200" y="5600700"/>
                <a:ext cx="15138133" cy="4164923"/>
              </a:xfrm>
              <a:prstGeom prst="rect">
                <a:avLst/>
              </a:prstGeom>
            </p:spPr>
            <p:txBody>
              <a:bodyPr wrap="square">
                <a:spAutoFit/>
              </a:bodyPr>
              <a:lstStyle/>
              <a:p>
                <a:pPr algn="just">
                  <a:lnSpc>
                    <a:spcPct val="150000"/>
                  </a:lnSpc>
                </a:pPr>
                <a:r>
                  <a:rPr lang="en-US" sz="3700">
                    <a:latin typeface="Arial" panose="020B0604020202020204" pitchFamily="34" charset="0"/>
                    <a:ea typeface="Dotum" panose="020B0600000101010101" pitchFamily="34" charset="-127"/>
                    <a:cs typeface="Arial" panose="020B0604020202020204" pitchFamily="34" charset="0"/>
                  </a:rPr>
                  <a:t>Quan sát Hình 1.16, ta thấy đồ thị hàm số y = tan x có:</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3700">
                    <a:effectLst/>
                    <a:latin typeface="Arial" panose="020B0604020202020204" pitchFamily="34" charset="0"/>
                    <a:ea typeface="Dotum" panose="020B0600000101010101" pitchFamily="34" charset="-127"/>
                    <a:cs typeface="Arial" panose="020B0604020202020204" pitchFamily="34" charset="0"/>
                  </a:rPr>
                  <a:t>Tập giá trị là </a:t>
                </a:r>
                <a14:m>
                  <m:oMath xmlns:m="http://schemas.openxmlformats.org/officeDocument/2006/math">
                    <m:r>
                      <a:rPr lang="en-US" sz="3700" i="1">
                        <a:effectLst/>
                        <a:latin typeface="Cambria Math" panose="02040503050406030204" pitchFamily="18" charset="0"/>
                        <a:ea typeface="Dotum" panose="020B0600000101010101" pitchFamily="34" charset="-127"/>
                      </a:rPr>
                      <m:t>ℝ</m:t>
                    </m:r>
                  </m:oMath>
                </a14:m>
                <a:r>
                  <a:rPr lang="en-US"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3700">
                    <a:effectLst/>
                    <a:latin typeface="Arial" panose="020B0604020202020204" pitchFamily="34" charset="0"/>
                    <a:ea typeface="Dotum" panose="020B0600000101010101" pitchFamily="34" charset="-127"/>
                    <a:cs typeface="Arial" panose="020B0604020202020204" pitchFamily="34" charset="0"/>
                  </a:rPr>
                  <a:t>Đồng biến trên mỗi khoảng: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d>
                        <m:dPr>
                          <m:ctrlPr>
                            <a:rPr lang="en-US" sz="3700" i="1">
                              <a:effectLst/>
                              <a:latin typeface="Cambria Math" panose="02040503050406030204" pitchFamily="18" charset="0"/>
                              <a:ea typeface="Dotum" panose="020B0600000101010101" pitchFamily="34" charset="-127"/>
                            </a:rPr>
                          </m:ctrlPr>
                        </m:dPr>
                        <m:e>
                          <m:r>
                            <a:rPr lang="en-US"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3700">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7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kπ</m:t>
                          </m:r>
                          <m:r>
                            <a:rPr lang="en-US" sz="37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rPr>
                              </m:ctrlPr>
                            </m:fPr>
                            <m:num>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3700">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7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kπ</m:t>
                          </m:r>
                        </m:e>
                      </m:d>
                      <m:r>
                        <a:rPr lang="en-US" sz="37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m:t>
                      </m:r>
                      <m:r>
                        <a:rPr lang="en-US" sz="3700">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ℤ</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19200" y="5600700"/>
                <a:ext cx="15138133" cy="4164923"/>
              </a:xfrm>
              <a:prstGeom prst="rect">
                <a:avLst/>
              </a:prstGeom>
              <a:blipFill>
                <a:blip r:embed="rId2"/>
                <a:stretch>
                  <a:fillRect l="-1248"/>
                </a:stretch>
              </a:blipFill>
            </p:spPr>
            <p:txBody>
              <a:bodyPr/>
              <a:lstStyle/>
              <a:p>
                <a:r>
                  <a:rPr lang="en-US">
                    <a:noFill/>
                  </a:rPr>
                  <a:t> </a:t>
                </a:r>
              </a:p>
            </p:txBody>
          </p:sp>
        </mc:Fallback>
      </mc:AlternateContent>
      <p:pic>
        <p:nvPicPr>
          <p:cNvPr id="12" name="Picture 11"/>
          <p:cNvPicPr>
            <a:picLocks noChangeAspect="1"/>
          </p:cNvPicPr>
          <p:nvPr/>
        </p:nvPicPr>
        <p:blipFill>
          <a:blip r:embed="rId3"/>
          <a:stretch>
            <a:fillRect/>
          </a:stretch>
        </p:blipFill>
        <p:spPr>
          <a:xfrm>
            <a:off x="15724765" y="-222156"/>
            <a:ext cx="2158171" cy="2109399"/>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997783" y="1028700"/>
            <a:ext cx="8280401" cy="4572000"/>
          </a:xfrm>
          <a:prstGeom prst="rect">
            <a:avLst/>
          </a:prstGeom>
        </p:spPr>
      </p:pic>
      <p:pic>
        <p:nvPicPr>
          <p:cNvPr id="15" name="Picture 14"/>
          <p:cNvPicPr>
            <a:picLocks noChangeAspect="1"/>
          </p:cNvPicPr>
          <p:nvPr/>
        </p:nvPicPr>
        <p:blipFill>
          <a:blip r:embed="rId6"/>
          <a:stretch>
            <a:fillRect/>
          </a:stretch>
        </p:blipFill>
        <p:spPr>
          <a:xfrm>
            <a:off x="15724765" y="6696944"/>
            <a:ext cx="1791715" cy="3038713"/>
          </a:xfrm>
          <a:prstGeom prst="rect">
            <a:avLst/>
          </a:prstGeom>
        </p:spPr>
      </p:pic>
    </p:spTree>
    <p:extLst>
      <p:ext uri="{BB962C8B-B14F-4D97-AF65-F5344CB8AC3E}">
        <p14:creationId xmlns:p14="http://schemas.microsoft.com/office/powerpoint/2010/main" val="398164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85800" y="0"/>
            <a:ext cx="20380694" cy="11680948"/>
          </a:xfrm>
          <a:prstGeom prst="rect">
            <a:avLst/>
          </a:prstGeom>
        </p:spPr>
      </p:pic>
      <p:sp>
        <p:nvSpPr>
          <p:cNvPr id="25" name="Rectangle 24"/>
          <p:cNvSpPr/>
          <p:nvPr/>
        </p:nvSpPr>
        <p:spPr>
          <a:xfrm>
            <a:off x="7068322" y="715861"/>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4" name="AutoShape 7"/>
          <p:cNvSpPr/>
          <p:nvPr/>
        </p:nvSpPr>
        <p:spPr>
          <a:xfrm>
            <a:off x="-76200" y="2171700"/>
            <a:ext cx="18364200" cy="8153400"/>
          </a:xfrm>
          <a:prstGeom prst="rect">
            <a:avLst/>
          </a:prstGeom>
          <a:solidFill>
            <a:srgbClr val="FFFBEC"/>
          </a:solidFill>
        </p:spPr>
      </p:sp>
      <p:pic>
        <p:nvPicPr>
          <p:cNvPr id="21" name="Picture 20"/>
          <p:cNvPicPr>
            <a:picLocks noChangeAspect="1"/>
          </p:cNvPicPr>
          <p:nvPr/>
        </p:nvPicPr>
        <p:blipFill>
          <a:blip r:embed="rId3"/>
          <a:stretch>
            <a:fillRect/>
          </a:stretch>
        </p:blipFill>
        <p:spPr>
          <a:xfrm>
            <a:off x="16158173" y="1257300"/>
            <a:ext cx="1606880" cy="169145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066800" y="2781300"/>
                <a:ext cx="16002000" cy="6793655"/>
              </a:xfrm>
              <a:prstGeom prst="rect">
                <a:avLst/>
              </a:prstGeom>
            </p:spPr>
            <p:txBody>
              <a:bodyPr wrap="square">
                <a:spAutoFit/>
              </a:bodyPr>
              <a:lstStyle/>
              <a:p>
                <a:pPr algn="just">
                  <a:lnSpc>
                    <a:spcPct val="150000"/>
                  </a:lnSpc>
                </a:pPr>
                <a:r>
                  <a:rPr lang="en-US" sz="4000">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y</m:t>
                    </m:r>
                    <m:r>
                      <a:rPr lang="en-US" sz="4000" i="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i="0">
                            <a:effectLst/>
                            <a:latin typeface="Cambria Math" panose="02040503050406030204" pitchFamily="18" charset="0"/>
                            <a:ea typeface="Dotum" panose="020B0600000101010101" pitchFamily="34" charset="-127"/>
                          </a:rPr>
                          <m:t>tan</m:t>
                        </m:r>
                      </m:fName>
                      <m:e>
                        <m:r>
                          <m:rPr>
                            <m:sty m:val="p"/>
                          </m:rPr>
                          <a:rPr lang="en-US" sz="4000" i="0">
                            <a:effectLst/>
                            <a:latin typeface="Cambria Math" panose="02040503050406030204" pitchFamily="18" charset="0"/>
                            <a:ea typeface="Dotum" panose="020B0600000101010101" pitchFamily="34" charset="-127"/>
                          </a:rPr>
                          <m:t>x</m:t>
                        </m:r>
                      </m:e>
                    </m:func>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Có tập xác định là </a:t>
                </a:r>
                <a14:m>
                  <m:oMath xmlns:m="http://schemas.openxmlformats.org/officeDocument/2006/math">
                    <m:r>
                      <a:rPr lang="en-US" sz="4000" i="0">
                        <a:effectLst/>
                        <a:latin typeface="Cambria Math" panose="02040503050406030204" pitchFamily="18" charset="0"/>
                        <a:ea typeface="Dotum" panose="020B0600000101010101" pitchFamily="34" charset="-127"/>
                      </a:rPr>
                      <m:t>ℝ</m:t>
                    </m:r>
                    <m:r>
                      <a:rPr lang="en-US" sz="4000" i="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en-US" sz="4000" i="0">
                                <a:effectLst/>
                                <a:latin typeface="Cambria Math" panose="02040503050406030204" pitchFamily="18" charset="0"/>
                                <a:ea typeface="Dotum" panose="020B0600000101010101" pitchFamily="34" charset="-127"/>
                              </a:rPr>
                              <m:t>π</m:t>
                            </m:r>
                          </m:num>
                          <m:den>
                            <m:r>
                              <a:rPr lang="en-US" sz="4000" i="0">
                                <a:effectLst/>
                                <a:latin typeface="Cambria Math" panose="02040503050406030204" pitchFamily="18" charset="0"/>
                                <a:ea typeface="Dotum" panose="020B0600000101010101" pitchFamily="34" charset="-127"/>
                              </a:rPr>
                              <m:t>2</m:t>
                            </m:r>
                          </m:den>
                        </m:f>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kπ</m:t>
                        </m:r>
                      </m:e>
                      <m:e>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m:t>
                        </m:r>
                        <m:r>
                          <a:rPr lang="en-US" sz="4000" i="0">
                            <a:effectLst/>
                            <a:latin typeface="Cambria Math" panose="02040503050406030204" pitchFamily="18" charset="0"/>
                            <a:ea typeface="Dotum" panose="020B0600000101010101" pitchFamily="34" charset="-127"/>
                          </a:rPr>
                          <m:t>ℤ</m:t>
                        </m:r>
                      </m:e>
                    </m:d>
                  </m:oMath>
                </a14:m>
                <a:r>
                  <a:rPr lang="en-US" sz="4000">
                    <a:effectLst/>
                    <a:latin typeface="Arial" panose="020B0604020202020204" pitchFamily="34" charset="0"/>
                    <a:ea typeface="Dotum" panose="020B0600000101010101" pitchFamily="34" charset="-127"/>
                    <a:cs typeface="Arial" panose="020B0604020202020204" pitchFamily="34" charset="0"/>
                  </a:rPr>
                  <a:t> và tập giá trị là </a:t>
                </a:r>
                <a14:m>
                  <m:oMath xmlns:m="http://schemas.openxmlformats.org/officeDocument/2006/math">
                    <m:r>
                      <a:rPr lang="en-US" sz="4000" i="0">
                        <a:effectLst/>
                        <a:latin typeface="Cambria Math" panose="02040503050406030204" pitchFamily="18" charset="0"/>
                        <a:ea typeface="Dotum" panose="020B0600000101010101" pitchFamily="34" charset="-127"/>
                      </a:rPr>
                      <m:t>ℝ</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Là hàm số lẻ và tuần hoàn với chu kì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π</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Đồng biến trên mỗi khoảng: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d>
                        <m:dPr>
                          <m:ctrlPr>
                            <a:rPr lang="en-US" sz="4000" i="1">
                              <a:effectLst/>
                              <a:latin typeface="Cambria Math" panose="02040503050406030204" pitchFamily="18" charset="0"/>
                              <a:ea typeface="Dotum" panose="020B0600000101010101" pitchFamily="34" charset="-127"/>
                            </a:rPr>
                          </m:ctrlPr>
                        </m:dPr>
                        <m:e>
                          <m:r>
                            <a:rPr lang="en-US" sz="4000" i="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en-US" sz="4000" i="0">
                                  <a:effectLst/>
                                  <a:latin typeface="Cambria Math" panose="02040503050406030204" pitchFamily="18" charset="0"/>
                                  <a:ea typeface="Dotum" panose="020B0600000101010101" pitchFamily="34" charset="-127"/>
                                </a:rPr>
                                <m:t>π</m:t>
                              </m:r>
                            </m:num>
                            <m:den>
                              <m:r>
                                <a:rPr lang="en-US" sz="4000" i="0">
                                  <a:effectLst/>
                                  <a:latin typeface="Cambria Math" panose="02040503050406030204" pitchFamily="18" charset="0"/>
                                  <a:ea typeface="Dotum" panose="020B0600000101010101" pitchFamily="34" charset="-127"/>
                                </a:rPr>
                                <m:t>2</m:t>
                              </m:r>
                            </m:den>
                          </m:f>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kπ</m:t>
                          </m:r>
                          <m:r>
                            <a:rPr lang="en-US" sz="4000" i="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en-US" sz="4000" i="0">
                                  <a:effectLst/>
                                  <a:latin typeface="Cambria Math" panose="02040503050406030204" pitchFamily="18" charset="0"/>
                                  <a:ea typeface="Dotum" panose="020B0600000101010101" pitchFamily="34" charset="-127"/>
                                </a:rPr>
                                <m:t>π</m:t>
                              </m:r>
                            </m:num>
                            <m:den>
                              <m:r>
                                <a:rPr lang="en-US" sz="4000" i="0">
                                  <a:effectLst/>
                                  <a:latin typeface="Cambria Math" panose="02040503050406030204" pitchFamily="18" charset="0"/>
                                  <a:ea typeface="Dotum" panose="020B0600000101010101" pitchFamily="34" charset="-127"/>
                                </a:rPr>
                                <m:t>2</m:t>
                              </m:r>
                            </m:den>
                          </m:f>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kπ</m:t>
                          </m:r>
                        </m:e>
                      </m:d>
                      <m:r>
                        <a:rPr lang="en-US" sz="4000" i="0">
                          <a:effectLst/>
                          <a:latin typeface="Cambria Math" panose="02040503050406030204" pitchFamily="18" charset="0"/>
                          <a:ea typeface="Dotum" panose="020B0600000101010101" pitchFamily="34" charset="-127"/>
                        </a:rPr>
                        <m:t>, </m:t>
                      </m:r>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m:t>
                      </m:r>
                      <m:r>
                        <a:rPr lang="en-US" sz="4000" i="0">
                          <a:effectLst/>
                          <a:latin typeface="Cambria Math" panose="02040503050406030204" pitchFamily="18" charset="0"/>
                          <a:ea typeface="Dotum" panose="020B0600000101010101" pitchFamily="34" charset="-127"/>
                        </a:rPr>
                        <m:t>ℤ</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Có đồ thị đối xứng qua gốc tọa độ.</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2781300"/>
                <a:ext cx="16002000" cy="6793655"/>
              </a:xfrm>
              <a:prstGeom prst="rect">
                <a:avLst/>
              </a:prstGeom>
              <a:blipFill>
                <a:blip r:embed="rId4"/>
                <a:stretch>
                  <a:fillRect l="-1333" b="-1166"/>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5917439" y="8115300"/>
            <a:ext cx="1760961" cy="1760961"/>
          </a:xfrm>
          <a:prstGeom prst="rect">
            <a:avLst/>
          </a:prstGeom>
        </p:spPr>
      </p:pic>
    </p:spTree>
    <p:extLst>
      <p:ext uri="{BB962C8B-B14F-4D97-AF65-F5344CB8AC3E}">
        <p14:creationId xmlns:p14="http://schemas.microsoft.com/office/powerpoint/2010/main" val="208080896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15849600" y="723900"/>
            <a:ext cx="1676400" cy="621665"/>
          </a:xfrm>
          <a:prstGeom prst="rect">
            <a:avLst/>
          </a:prstGeom>
        </p:spPr>
      </p:pic>
      <p:pic>
        <p:nvPicPr>
          <p:cNvPr id="14" name="Picture 13"/>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08722" y="876300"/>
            <a:ext cx="979790" cy="914400"/>
          </a:xfrm>
          <a:prstGeom prst="rect">
            <a:avLst/>
          </a:prstGeom>
        </p:spPr>
      </p:pic>
      <p:sp>
        <p:nvSpPr>
          <p:cNvPr id="15" name="TextBox 14"/>
          <p:cNvSpPr txBox="1"/>
          <p:nvPr/>
        </p:nvSpPr>
        <p:spPr>
          <a:xfrm>
            <a:off x="2309643" y="1004605"/>
            <a:ext cx="3581400" cy="707886"/>
          </a:xfrm>
          <a:prstGeom prst="rect">
            <a:avLst/>
          </a:prstGeom>
          <a:noFill/>
        </p:spPr>
        <p:txBody>
          <a:bodyPr wrap="square" rtlCol="0">
            <a:spAutoFit/>
          </a:bodyPr>
          <a:lstStyle/>
          <a:p>
            <a:r>
              <a:rPr lang="nl-NL" sz="4000" b="1" dirty="0">
                <a:solidFill>
                  <a:schemeClr val="tx2"/>
                </a:solidFill>
                <a:latin typeface="Arial" panose="020B0604020202020204" pitchFamily="34" charset="0"/>
                <a:cs typeface="Arial" panose="020B0604020202020204" pitchFamily="34" charset="0"/>
              </a:rPr>
              <a:t>HĐ 1:</a:t>
            </a:r>
            <a:endParaRPr lang="en-US" sz="4000" dirty="0">
              <a:solidFill>
                <a:schemeClr val="tx2"/>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5"/>
          <a:stretch>
            <a:fillRect/>
          </a:stretch>
        </p:blipFill>
        <p:spPr>
          <a:xfrm rot="18785483">
            <a:off x="16145743" y="8359917"/>
            <a:ext cx="1172497" cy="1720512"/>
          </a:xfrm>
          <a:prstGeom prst="rect">
            <a:avLst/>
          </a:prstGeom>
        </p:spPr>
      </p:pic>
      <p:pic>
        <p:nvPicPr>
          <p:cNvPr id="40" name="Picture 39"/>
          <p:cNvPicPr>
            <a:picLocks noChangeAspect="1"/>
          </p:cNvPicPr>
          <p:nvPr/>
        </p:nvPicPr>
        <p:blipFill>
          <a:blip r:embed="rId6"/>
          <a:stretch>
            <a:fillRect/>
          </a:stretch>
        </p:blipFill>
        <p:spPr>
          <a:xfrm>
            <a:off x="827879" y="7810500"/>
            <a:ext cx="1481764" cy="1757804"/>
          </a:xfrm>
          <a:prstGeom prst="rect">
            <a:avLst/>
          </a:prstGeom>
        </p:spPr>
      </p:pic>
      <p:sp>
        <p:nvSpPr>
          <p:cNvPr id="5" name="Rectangle 4"/>
          <p:cNvSpPr/>
          <p:nvPr/>
        </p:nvSpPr>
        <p:spPr>
          <a:xfrm>
            <a:off x="3877759" y="995599"/>
            <a:ext cx="5234125" cy="707886"/>
          </a:xfrm>
          <a:prstGeom prst="rect">
            <a:avLst/>
          </a:prstGeom>
        </p:spPr>
        <p:txBody>
          <a:bodyPr wrap="none">
            <a:spAutoFit/>
          </a:bodyPr>
          <a:lstStyle/>
          <a:p>
            <a:r>
              <a:rPr lang="en-US" sz="4000">
                <a:solidFill>
                  <a:srgbClr val="000000"/>
                </a:solidFill>
                <a:latin typeface="Arial" panose="020B0604020202020204" pitchFamily="34" charset="0"/>
                <a:cs typeface="Arial" panose="020B0604020202020204" pitchFamily="34" charset="0"/>
              </a:rPr>
              <a:t>Hoàn thành bảng sau:</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2266374424"/>
                  </p:ext>
                </p:extLst>
              </p:nvPr>
            </p:nvGraphicFramePr>
            <p:xfrm>
              <a:off x="2951899" y="2381490"/>
              <a:ext cx="12496800" cy="6530900"/>
            </p:xfrm>
            <a:graphic>
              <a:graphicData uri="http://schemas.openxmlformats.org/drawingml/2006/table">
                <a:tbl>
                  <a:tblPr firstRow="1" firstCol="1" bandRow="1"/>
                  <a:tblGrid>
                    <a:gridCol w="2499360">
                      <a:extLst>
                        <a:ext uri="{9D8B030D-6E8A-4147-A177-3AD203B41FA5}">
                          <a16:colId xmlns:a16="http://schemas.microsoft.com/office/drawing/2014/main" val="2455155709"/>
                        </a:ext>
                      </a:extLst>
                    </a:gridCol>
                    <a:gridCol w="2499360">
                      <a:extLst>
                        <a:ext uri="{9D8B030D-6E8A-4147-A177-3AD203B41FA5}">
                          <a16:colId xmlns:a16="http://schemas.microsoft.com/office/drawing/2014/main" val="2940369767"/>
                        </a:ext>
                      </a:extLst>
                    </a:gridCol>
                    <a:gridCol w="2499360">
                      <a:extLst>
                        <a:ext uri="{9D8B030D-6E8A-4147-A177-3AD203B41FA5}">
                          <a16:colId xmlns:a16="http://schemas.microsoft.com/office/drawing/2014/main" val="3796928446"/>
                        </a:ext>
                      </a:extLst>
                    </a:gridCol>
                    <a:gridCol w="2499360">
                      <a:extLst>
                        <a:ext uri="{9D8B030D-6E8A-4147-A177-3AD203B41FA5}">
                          <a16:colId xmlns:a16="http://schemas.microsoft.com/office/drawing/2014/main" val="2534010966"/>
                        </a:ext>
                      </a:extLst>
                    </a:gridCol>
                    <a:gridCol w="2499360">
                      <a:extLst>
                        <a:ext uri="{9D8B030D-6E8A-4147-A177-3AD203B41FA5}">
                          <a16:colId xmlns:a16="http://schemas.microsoft.com/office/drawing/2014/main" val="3394485889"/>
                        </a:ext>
                      </a:extLst>
                    </a:gridCol>
                  </a:tblGrid>
                  <a:tr h="1125498">
                    <a:tc>
                      <a:txBody>
                        <a:bodyPr/>
                        <a:lstStyle/>
                        <a:p>
                          <a:pPr algn="ctr">
                            <a:lnSpc>
                              <a:spcPct val="150000"/>
                            </a:lnSpc>
                            <a:spcAft>
                              <a:spcPts val="0"/>
                            </a:spcAft>
                          </a:pPr>
                          <a:r>
                            <a:rPr lang="nl-NL" sz="3800" b="1">
                              <a:effectLst/>
                              <a:latin typeface="Arial" panose="020B0604020202020204" pitchFamily="34" charset="0"/>
                              <a:ea typeface="Times New Roman" panose="02020603050405020304" pitchFamily="18" charset="0"/>
                              <a:cs typeface="Arial" panose="020B0604020202020204" pitchFamily="34" charset="0"/>
                            </a:rPr>
                            <a:t>x</a:t>
                          </a:r>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𝒔𝒊𝒏</m:t>
                                    </m:r>
                                  </m:fName>
                                  <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𝒙</m:t>
                                    </m:r>
                                  </m:e>
                                </m:func>
                              </m:oMath>
                            </m:oMathPara>
                          </a14:m>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𝒄𝒐𝒔</m:t>
                                    </m:r>
                                  </m:fName>
                                  <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𝒙</m:t>
                                    </m:r>
                                  </m:e>
                                </m:func>
                              </m:oMath>
                            </m:oMathPara>
                          </a14:m>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𝒕𝒂𝒏</m:t>
                                    </m:r>
                                  </m:fName>
                                  <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𝒙</m:t>
                                    </m:r>
                                  </m:e>
                                </m:func>
                              </m:oMath>
                            </m:oMathPara>
                          </a14:m>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800" b="1"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𝒄𝒐𝒕</m:t>
                                    </m:r>
                                  </m:fName>
                                  <m:e>
                                    <m:r>
                                      <a:rPr lang="nl-NL" sz="3800" b="1" i="1">
                                        <a:effectLst/>
                                        <a:latin typeface="Cambria Math" panose="02040503050406030204" pitchFamily="18" charset="0"/>
                                        <a:ea typeface="Times New Roman" panose="02020603050405020304" pitchFamily="18" charset="0"/>
                                        <a:cs typeface="Times New Roman" panose="02020603050405020304" pitchFamily="18" charset="0"/>
                                      </a:rPr>
                                      <m:t>𝒙</m:t>
                                    </m:r>
                                  </m:e>
                                </m:func>
                              </m:oMath>
                            </m:oMathPara>
                          </a14:m>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78324688"/>
                      </a:ext>
                    </a:extLst>
                  </a:tr>
                  <a:tr h="2367484">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nl-NL" sz="3800">
                                        <a:effectLst/>
                                        <a:latin typeface="Cambria Math" panose="02040503050406030204" pitchFamily="18" charset="0"/>
                                        <a:ea typeface="Times New Roman" panose="02020603050405020304" pitchFamily="18" charset="0"/>
                                        <a:cs typeface="Times New Roman" panose="02020603050405020304" pitchFamily="18" charset="0"/>
                                      </a:rPr>
                                      <m:t>6</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493739"/>
                      </a:ext>
                    </a:extLst>
                  </a:tr>
                  <a:tr h="1125498">
                    <a:tc>
                      <a:txBody>
                        <a:bodyPr/>
                        <a:lstStyle/>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0</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628994"/>
                      </a:ext>
                    </a:extLst>
                  </a:tr>
                  <a:tr h="191242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nl-NL" sz="38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38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nl-NL" sz="3800">
                                        <a:effectLst/>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45000"/>
                      </a:ext>
                    </a:extLst>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2266374424"/>
                  </p:ext>
                </p:extLst>
              </p:nvPr>
            </p:nvGraphicFramePr>
            <p:xfrm>
              <a:off x="2951899" y="2381490"/>
              <a:ext cx="12496800" cy="6530900"/>
            </p:xfrm>
            <a:graphic>
              <a:graphicData uri="http://schemas.openxmlformats.org/drawingml/2006/table">
                <a:tbl>
                  <a:tblPr firstRow="1" firstCol="1" bandRow="1"/>
                  <a:tblGrid>
                    <a:gridCol w="2499360">
                      <a:extLst>
                        <a:ext uri="{9D8B030D-6E8A-4147-A177-3AD203B41FA5}">
                          <a16:colId xmlns:a16="http://schemas.microsoft.com/office/drawing/2014/main" val="2455155709"/>
                        </a:ext>
                      </a:extLst>
                    </a:gridCol>
                    <a:gridCol w="2499360">
                      <a:extLst>
                        <a:ext uri="{9D8B030D-6E8A-4147-A177-3AD203B41FA5}">
                          <a16:colId xmlns:a16="http://schemas.microsoft.com/office/drawing/2014/main" val="2940369767"/>
                        </a:ext>
                      </a:extLst>
                    </a:gridCol>
                    <a:gridCol w="2499360">
                      <a:extLst>
                        <a:ext uri="{9D8B030D-6E8A-4147-A177-3AD203B41FA5}">
                          <a16:colId xmlns:a16="http://schemas.microsoft.com/office/drawing/2014/main" val="3796928446"/>
                        </a:ext>
                      </a:extLst>
                    </a:gridCol>
                    <a:gridCol w="2499360">
                      <a:extLst>
                        <a:ext uri="{9D8B030D-6E8A-4147-A177-3AD203B41FA5}">
                          <a16:colId xmlns:a16="http://schemas.microsoft.com/office/drawing/2014/main" val="2534010966"/>
                        </a:ext>
                      </a:extLst>
                    </a:gridCol>
                    <a:gridCol w="2499360">
                      <a:extLst>
                        <a:ext uri="{9D8B030D-6E8A-4147-A177-3AD203B41FA5}">
                          <a16:colId xmlns:a16="http://schemas.microsoft.com/office/drawing/2014/main" val="3394485889"/>
                        </a:ext>
                      </a:extLst>
                    </a:gridCol>
                  </a:tblGrid>
                  <a:tr h="1125498">
                    <a:tc>
                      <a:txBody>
                        <a:bodyPr/>
                        <a:lstStyle/>
                        <a:p>
                          <a:pPr algn="ctr">
                            <a:lnSpc>
                              <a:spcPct val="150000"/>
                            </a:lnSpc>
                            <a:spcAft>
                              <a:spcPts val="0"/>
                            </a:spcAft>
                          </a:pPr>
                          <a:r>
                            <a:rPr lang="nl-NL" sz="3800" b="1">
                              <a:effectLst/>
                              <a:latin typeface="Arial" panose="020B0604020202020204" pitchFamily="34" charset="0"/>
                              <a:ea typeface="Times New Roman" panose="02020603050405020304" pitchFamily="18" charset="0"/>
                              <a:cs typeface="Arial" panose="020B0604020202020204" pitchFamily="34" charset="0"/>
                            </a:rPr>
                            <a:t>x</a:t>
                          </a:r>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100244" t="-541" r="-300732" b="-4810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199757" t="-541" r="-200000" b="-4810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300488" t="-541" r="-100488" b="-4810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400488" t="-541" r="-488" b="-481081"/>
                          </a:stretch>
                        </a:blipFill>
                      </a:tcPr>
                    </a:tc>
                    <a:extLst>
                      <a:ext uri="{0D108BD9-81ED-4DB2-BD59-A6C34878D82A}">
                        <a16:rowId xmlns:a16="http://schemas.microsoft.com/office/drawing/2014/main" val="2578324688"/>
                      </a:ext>
                    </a:extLst>
                  </a:tr>
                  <a:tr h="2367484">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44" t="-47815" r="-400732" b="-128792"/>
                          </a:stretch>
                        </a:blipFill>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493739"/>
                      </a:ext>
                    </a:extLst>
                  </a:tr>
                  <a:tr h="1125498">
                    <a:tc>
                      <a:txBody>
                        <a:bodyPr/>
                        <a:lstStyle/>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0</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628994"/>
                      </a:ext>
                    </a:extLst>
                  </a:tr>
                  <a:tr h="19124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7"/>
                          <a:stretch>
                            <a:fillRect l="-244" t="-242038" r="-400732" b="-637"/>
                          </a:stretch>
                        </a:blipFill>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45000"/>
                      </a:ext>
                    </a:extLst>
                  </a:tr>
                </a:tbl>
              </a:graphicData>
            </a:graphic>
          </p:graphicFrame>
        </mc:Fallback>
      </mc:AlternateContent>
      <mc:AlternateContent xmlns:mc="http://schemas.openxmlformats.org/markup-compatibility/2006" xmlns:a14="http://schemas.microsoft.com/office/drawing/2010/main">
        <mc:Choice Requires="a14">
          <p:sp>
            <p:nvSpPr>
              <p:cNvPr id="10" name="Rectangle 9"/>
              <p:cNvSpPr/>
              <p:nvPr/>
            </p:nvSpPr>
            <p:spPr>
              <a:xfrm>
                <a:off x="6324600" y="4217068"/>
                <a:ext cx="587019" cy="1187120"/>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𝟏</m:t>
                          </m:r>
                        </m:num>
                        <m:den>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𝟐</m:t>
                          </m:r>
                        </m:den>
                      </m:f>
                    </m:oMath>
                  </m:oMathPara>
                </a14:m>
                <a:endParaRPr lang="en-US" b="1">
                  <a:solidFill>
                    <a:srgbClr val="FF0000"/>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6324600" y="4217068"/>
                <a:ext cx="587019" cy="11871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8746777" y="4151248"/>
                <a:ext cx="907043" cy="1318759"/>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e>
                          </m:rad>
                        </m:num>
                        <m:den>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𝟐</m:t>
                          </m:r>
                        </m:den>
                      </m:f>
                    </m:oMath>
                  </m:oMathPara>
                </a14:m>
                <a:endParaRPr lang="en-US" b="1">
                  <a:solidFill>
                    <a:srgbClr val="FF000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8746777" y="4151248"/>
                <a:ext cx="907043" cy="131875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1263530" y="3709294"/>
                <a:ext cx="931089" cy="1937646"/>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f>
                        <m:fPr>
                          <m:ctrlPr>
                            <a:rPr lang="en-US" sz="38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e>
                          </m:rad>
                        </m:num>
                        <m:den>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den>
                      </m:f>
                    </m:oMath>
                  </m:oMathPara>
                </a14:m>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1263530" y="3709294"/>
                <a:ext cx="931089" cy="193764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3639800" y="4274230"/>
                <a:ext cx="931089" cy="1072794"/>
              </a:xfrm>
              <a:prstGeom prst="rect">
                <a:avLst/>
              </a:prstGeom>
              <a:solidFill>
                <a:schemeClr val="bg1"/>
              </a:solidFill>
            </p:spPr>
            <p:txBody>
              <a:bodyPr wrap="none">
                <a:spAutoFit/>
              </a:bodyPr>
              <a:lstStyle/>
              <a:p>
                <a:pPr lvl="0" algn="ctr">
                  <a:lnSpc>
                    <a:spcPct val="150000"/>
                  </a:lnSpc>
                </a:pPr>
                <a14:m>
                  <m:oMathPara xmlns:m="http://schemas.openxmlformats.org/officeDocument/2006/math">
                    <m:oMathParaPr>
                      <m:jc m:val="centerGroup"/>
                    </m:oMathParaPr>
                    <m:oMath xmlns:m="http://schemas.openxmlformats.org/officeDocument/2006/math">
                      <m:rad>
                        <m:radPr>
                          <m:degHide m:val="on"/>
                          <m:ctrlPr>
                            <a:rPr lang="en-US" sz="38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nl-NL" sz="38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e>
                      </m:rad>
                    </m:oMath>
                  </m:oMathPara>
                </a14:m>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3639800" y="4274230"/>
                <a:ext cx="931089" cy="1072794"/>
              </a:xfrm>
              <a:prstGeom prst="rect">
                <a:avLst/>
              </a:prstGeom>
              <a:blipFill>
                <a:blip r:embed="rId11"/>
                <a:stretch>
                  <a:fillRect/>
                </a:stretch>
              </a:blipFill>
            </p:spPr>
            <p:txBody>
              <a:bodyPr/>
              <a:lstStyle/>
              <a:p>
                <a:r>
                  <a:rPr lang="en-US">
                    <a:noFill/>
                  </a:rPr>
                  <a:t> </a:t>
                </a:r>
              </a:p>
            </p:txBody>
          </p:sp>
        </mc:Fallback>
      </mc:AlternateContent>
      <p:sp>
        <p:nvSpPr>
          <p:cNvPr id="21" name="Rectangle 20"/>
          <p:cNvSpPr/>
          <p:nvPr/>
        </p:nvSpPr>
        <p:spPr>
          <a:xfrm>
            <a:off x="6414611" y="5930757"/>
            <a:ext cx="455573" cy="861133"/>
          </a:xfrm>
          <a:prstGeom prst="rect">
            <a:avLst/>
          </a:prstGeom>
          <a:solidFill>
            <a:schemeClr val="bg1"/>
          </a:solidFill>
        </p:spPr>
        <p:txBody>
          <a:bodyPr wrap="none">
            <a:spAutoFit/>
          </a:bodyPr>
          <a:lstStyle/>
          <a:p>
            <a:pPr lvl="0" algn="ctr">
              <a:lnSpc>
                <a:spcPct val="150000"/>
              </a:lnSpc>
            </a:pPr>
            <a:r>
              <a:rPr lang="nl-NL" sz="3800" b="1">
                <a:solidFill>
                  <a:srgbClr val="FF0000"/>
                </a:solidFill>
                <a:latin typeface="Arial" panose="020B0604020202020204" pitchFamily="34" charset="0"/>
                <a:ea typeface="Times New Roman" panose="02020603050405020304" pitchFamily="18" charset="0"/>
                <a:cs typeface="Arial" panose="020B0604020202020204" pitchFamily="34" charset="0"/>
              </a:rPr>
              <a:t>0</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7" name="Rectangle 26"/>
          <p:cNvSpPr/>
          <p:nvPr/>
        </p:nvSpPr>
        <p:spPr>
          <a:xfrm>
            <a:off x="8972511" y="5931583"/>
            <a:ext cx="455573" cy="861133"/>
          </a:xfrm>
          <a:prstGeom prst="rect">
            <a:avLst/>
          </a:prstGeom>
          <a:solidFill>
            <a:schemeClr val="bg1"/>
          </a:solidFill>
        </p:spPr>
        <p:txBody>
          <a:bodyPr wrap="none">
            <a:spAutoFit/>
          </a:bodyPr>
          <a:lstStyle/>
          <a:p>
            <a:pPr lvl="0" algn="ctr">
              <a:lnSpc>
                <a:spcPct val="150000"/>
              </a:lnSpc>
            </a:pPr>
            <a:r>
              <a:rPr lang="nl-NL" sz="3800" b="1">
                <a:solidFill>
                  <a:srgbClr val="FF0000"/>
                </a:solidFill>
                <a:latin typeface="Arial" panose="020B0604020202020204" pitchFamily="34" charset="0"/>
                <a:ea typeface="Times New Roman" panose="02020603050405020304" pitchFamily="18" charset="0"/>
                <a:cs typeface="Arial" panose="020B0604020202020204" pitchFamily="34" charset="0"/>
              </a:rPr>
              <a:t>1</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8" name="Rectangle 27"/>
          <p:cNvSpPr/>
          <p:nvPr/>
        </p:nvSpPr>
        <p:spPr>
          <a:xfrm>
            <a:off x="11501287" y="5930757"/>
            <a:ext cx="455573" cy="861133"/>
          </a:xfrm>
          <a:prstGeom prst="rect">
            <a:avLst/>
          </a:prstGeom>
          <a:solidFill>
            <a:schemeClr val="bg1"/>
          </a:solidFill>
        </p:spPr>
        <p:txBody>
          <a:bodyPr wrap="none">
            <a:spAutoFit/>
          </a:bodyPr>
          <a:lstStyle/>
          <a:p>
            <a:pPr lvl="0" algn="ctr">
              <a:lnSpc>
                <a:spcPct val="150000"/>
              </a:lnSpc>
            </a:pPr>
            <a:r>
              <a:rPr lang="nl-NL" sz="3800" b="1">
                <a:solidFill>
                  <a:srgbClr val="FF0000"/>
                </a:solidFill>
                <a:latin typeface="Arial" panose="020B0604020202020204" pitchFamily="34" charset="0"/>
                <a:ea typeface="Times New Roman" panose="02020603050405020304" pitchFamily="18" charset="0"/>
                <a:cs typeface="Arial" panose="020B0604020202020204" pitchFamily="34" charset="0"/>
              </a:rPr>
              <a:t>0</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9" name="Rectangle 28"/>
          <p:cNvSpPr/>
          <p:nvPr/>
        </p:nvSpPr>
        <p:spPr>
          <a:xfrm>
            <a:off x="13877557" y="7445535"/>
            <a:ext cx="455573" cy="861133"/>
          </a:xfrm>
          <a:prstGeom prst="rect">
            <a:avLst/>
          </a:prstGeom>
          <a:solidFill>
            <a:schemeClr val="bg1"/>
          </a:solidFill>
        </p:spPr>
        <p:txBody>
          <a:bodyPr wrap="none">
            <a:spAutoFit/>
          </a:bodyPr>
          <a:lstStyle/>
          <a:p>
            <a:pPr lvl="0" algn="ctr">
              <a:lnSpc>
                <a:spcPct val="150000"/>
              </a:lnSpc>
            </a:pPr>
            <a:r>
              <a:rPr lang="nl-NL" sz="3800" b="1">
                <a:solidFill>
                  <a:srgbClr val="FF0000"/>
                </a:solidFill>
                <a:latin typeface="Arial" panose="020B0604020202020204" pitchFamily="34" charset="0"/>
                <a:ea typeface="Times New Roman" panose="02020603050405020304" pitchFamily="18" charset="0"/>
                <a:cs typeface="Arial" panose="020B0604020202020204" pitchFamily="34" charset="0"/>
              </a:rPr>
              <a:t>0</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1" name="Rectangle 30"/>
          <p:cNvSpPr/>
          <p:nvPr/>
        </p:nvSpPr>
        <p:spPr>
          <a:xfrm>
            <a:off x="8972511" y="7482767"/>
            <a:ext cx="455573" cy="861133"/>
          </a:xfrm>
          <a:prstGeom prst="rect">
            <a:avLst/>
          </a:prstGeom>
          <a:solidFill>
            <a:schemeClr val="bg1"/>
          </a:solidFill>
        </p:spPr>
        <p:txBody>
          <a:bodyPr wrap="none">
            <a:spAutoFit/>
          </a:bodyPr>
          <a:lstStyle/>
          <a:p>
            <a:pPr lvl="0" algn="ctr">
              <a:lnSpc>
                <a:spcPct val="150000"/>
              </a:lnSpc>
            </a:pPr>
            <a:r>
              <a:rPr lang="nl-NL" sz="3800" b="1">
                <a:solidFill>
                  <a:srgbClr val="FF0000"/>
                </a:solidFill>
                <a:latin typeface="Arial" panose="020B0604020202020204" pitchFamily="34" charset="0"/>
                <a:ea typeface="Times New Roman" panose="02020603050405020304" pitchFamily="18" charset="0"/>
                <a:cs typeface="Arial" panose="020B0604020202020204" pitchFamily="34" charset="0"/>
              </a:rPr>
              <a:t>0</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2" name="Rectangle 31"/>
          <p:cNvSpPr/>
          <p:nvPr/>
        </p:nvSpPr>
        <p:spPr>
          <a:xfrm>
            <a:off x="6252706" y="7482767"/>
            <a:ext cx="617478" cy="861133"/>
          </a:xfrm>
          <a:prstGeom prst="rect">
            <a:avLst/>
          </a:prstGeom>
          <a:solidFill>
            <a:schemeClr val="bg1"/>
          </a:solidFill>
        </p:spPr>
        <p:txBody>
          <a:bodyPr wrap="none">
            <a:spAutoFit/>
          </a:bodyPr>
          <a:lstStyle/>
          <a:p>
            <a:pPr lvl="0" algn="ctr">
              <a:lnSpc>
                <a:spcPct val="150000"/>
              </a:lnSpc>
            </a:pPr>
            <a:r>
              <a:rPr lang="nl-NL" sz="3800" b="1">
                <a:solidFill>
                  <a:srgbClr val="FF0000"/>
                </a:solidFill>
                <a:latin typeface="Arial" panose="020B0604020202020204" pitchFamily="34" charset="0"/>
                <a:ea typeface="Times New Roman" panose="02020603050405020304" pitchFamily="18" charset="0"/>
                <a:cs typeface="Arial" panose="020B0604020202020204" pitchFamily="34" charset="0"/>
              </a:rPr>
              <a:t>-1</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3" name="Rectangle 22"/>
          <p:cNvSpPr/>
          <p:nvPr/>
        </p:nvSpPr>
        <p:spPr>
          <a:xfrm>
            <a:off x="11121375" y="7469699"/>
            <a:ext cx="1215396" cy="861133"/>
          </a:xfrm>
          <a:prstGeom prst="rect">
            <a:avLst/>
          </a:prstGeom>
          <a:solidFill>
            <a:schemeClr val="bg1"/>
          </a:solidFill>
        </p:spPr>
        <p:txBody>
          <a:bodyPr wrap="none">
            <a:spAutoFit/>
          </a:bodyPr>
          <a:lstStyle/>
          <a:p>
            <a:pPr lvl="0" algn="ctr">
              <a:lnSpc>
                <a:spcPct val="150000"/>
              </a:lnSpc>
            </a:pPr>
            <a:r>
              <a:rPr lang="nl-NL" sz="3800" b="1">
                <a:solidFill>
                  <a:srgbClr val="FF0000"/>
                </a:solidFill>
                <a:latin typeface="Arial" panose="020B0604020202020204" pitchFamily="34" charset="0"/>
                <a:ea typeface="Times New Roman" panose="02020603050405020304" pitchFamily="18" charset="0"/>
                <a:cs typeface="Arial" panose="020B0604020202020204" pitchFamily="34" charset="0"/>
              </a:rPr>
              <a:t>KXĐ</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3" name="Rectangle 32"/>
          <p:cNvSpPr/>
          <p:nvPr/>
        </p:nvSpPr>
        <p:spPr>
          <a:xfrm>
            <a:off x="13497645" y="5917587"/>
            <a:ext cx="1215396" cy="861133"/>
          </a:xfrm>
          <a:prstGeom prst="rect">
            <a:avLst/>
          </a:prstGeom>
          <a:solidFill>
            <a:schemeClr val="bg1"/>
          </a:solidFill>
        </p:spPr>
        <p:txBody>
          <a:bodyPr wrap="none">
            <a:spAutoFit/>
          </a:bodyPr>
          <a:lstStyle/>
          <a:p>
            <a:pPr lvl="0" algn="ctr">
              <a:lnSpc>
                <a:spcPct val="150000"/>
              </a:lnSpc>
            </a:pPr>
            <a:r>
              <a:rPr lang="nl-NL" sz="3800" b="1">
                <a:solidFill>
                  <a:srgbClr val="FF0000"/>
                </a:solidFill>
                <a:latin typeface="Arial" panose="020B0604020202020204" pitchFamily="34" charset="0"/>
                <a:ea typeface="Times New Roman" panose="02020603050405020304" pitchFamily="18" charset="0"/>
                <a:cs typeface="Arial" panose="020B0604020202020204" pitchFamily="34" charset="0"/>
              </a:rPr>
              <a:t>KXĐ</a:t>
            </a:r>
            <a:endPar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6463659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par>
                          <p:cTn id="53" fill="hold">
                            <p:stCondLst>
                              <p:cond delay="500"/>
                            </p:stCondLst>
                            <p:childTnLst>
                              <p:par>
                                <p:cTn id="54" presetID="16" presetClass="entr" presetSubtype="21"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childTnLst>
                          </p:cTn>
                        </p:par>
                        <p:par>
                          <p:cTn id="57" fill="hold">
                            <p:stCondLst>
                              <p:cond delay="1000"/>
                            </p:stCondLst>
                            <p:childTnLst>
                              <p:par>
                                <p:cTn id="58" presetID="16" presetClass="entr" presetSubtype="21"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childTnLst>
                          </p:cTn>
                        </p:par>
                        <p:par>
                          <p:cTn id="61" fill="hold">
                            <p:stCondLst>
                              <p:cond delay="1500"/>
                            </p:stCondLst>
                            <p:childTnLst>
                              <p:par>
                                <p:cTn id="62" presetID="16" presetClass="entr" presetSubtype="21"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arn(inVertical)">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randombar(horizontal)">
                                      <p:cBhvr>
                                        <p:cTn id="69" dur="500"/>
                                        <p:tgtEl>
                                          <p:spTgt spid="32"/>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randombar(horizontal)">
                                      <p:cBhvr>
                                        <p:cTn id="73" dur="500"/>
                                        <p:tgtEl>
                                          <p:spTgt spid="31"/>
                                        </p:tgtEl>
                                      </p:cBhvr>
                                    </p:animEffect>
                                  </p:childTnLst>
                                </p:cTn>
                              </p:par>
                            </p:childTnLst>
                          </p:cTn>
                        </p:par>
                        <p:par>
                          <p:cTn id="74" fill="hold">
                            <p:stCondLst>
                              <p:cond delay="1000"/>
                            </p:stCondLst>
                            <p:childTnLst>
                              <p:par>
                                <p:cTn id="75" presetID="14" presetClass="entr" presetSubtype="1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randombar(horizontal)">
                                      <p:cBhvr>
                                        <p:cTn id="77" dur="500"/>
                                        <p:tgtEl>
                                          <p:spTgt spid="23"/>
                                        </p:tgtEl>
                                      </p:cBhvr>
                                    </p:animEffect>
                                  </p:childTnLst>
                                </p:cTn>
                              </p:par>
                            </p:childTnLst>
                          </p:cTn>
                        </p:par>
                        <p:par>
                          <p:cTn id="78" fill="hold">
                            <p:stCondLst>
                              <p:cond delay="1500"/>
                            </p:stCondLst>
                            <p:childTnLst>
                              <p:par>
                                <p:cTn id="79" presetID="14" presetClass="entr" presetSubtype="10" fill="hold" grpId="0"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randombar(horizontal)">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0" grpId="0" animBg="1"/>
      <p:bldP spid="13" grpId="0" animBg="1"/>
      <p:bldP spid="19" grpId="0" animBg="1"/>
      <p:bldP spid="20" grpId="0" animBg="1"/>
      <p:bldP spid="21" grpId="0" animBg="1"/>
      <p:bldP spid="27" grpId="0" animBg="1"/>
      <p:bldP spid="28" grpId="0" animBg="1"/>
      <p:bldP spid="29" grpId="0" animBg="1"/>
      <p:bldP spid="31" grpId="0" animBg="1"/>
      <p:bldP spid="32" grpId="0" animBg="1"/>
      <p:bldP spid="23" grpId="0" animBg="1"/>
      <p:bldP spid="3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Callout 50"/>
          <p:cNvSpPr/>
          <p:nvPr/>
        </p:nvSpPr>
        <p:spPr>
          <a:xfrm>
            <a:off x="8268033" y="41288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970061" y="616988"/>
            <a:ext cx="17275774" cy="2227380"/>
            <a:chOff x="509164" y="406812"/>
            <a:chExt cx="17275774" cy="2227380"/>
          </a:xfrm>
        </p:grpSpPr>
        <p:sp>
          <p:nvSpPr>
            <p:cNvPr id="44" name="Rectangle 43"/>
            <p:cNvSpPr/>
            <p:nvPr/>
          </p:nvSpPr>
          <p:spPr>
            <a:xfrm>
              <a:off x="509164" y="406812"/>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lang="nl-NL" sz="4200" b="1">
                  <a:solidFill>
                    <a:srgbClr val="C00000"/>
                  </a:solidFill>
                  <a:latin typeface="Arial" panose="020B0604020202020204" pitchFamily="34" charset="0"/>
                  <a:ea typeface="Times New Roman" panose="02020603050405020304" pitchFamily="18" charset="0"/>
                  <a:cs typeface="Arial" panose="020B0604020202020204" pitchFamily="34" charset="0"/>
                </a:rPr>
                <a:t>6</a:t>
              </a: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(SGK – tr29)</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3" name="TextBox 42"/>
                <p:cNvSpPr txBox="1"/>
                <p:nvPr/>
              </p:nvSpPr>
              <p:spPr>
                <a:xfrm>
                  <a:off x="509164" y="467189"/>
                  <a:ext cx="17275774" cy="2167003"/>
                </a:xfrm>
                <a:prstGeom prst="rect">
                  <a:avLst/>
                </a:prstGeom>
                <a:noFill/>
              </p:spPr>
              <p:txBody>
                <a:bodyPr wrap="square" rtlCol="0">
                  <a:spAutoFit/>
                </a:bodyPr>
                <a:lstStyle/>
                <a:p>
                  <a:pPr lvl="0">
                    <a:lnSpc>
                      <a:spcPct val="150000"/>
                    </a:lnSpc>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Sử dụng đồ thị ở Hình 1.16, hãy xác định các giá trị của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d>
                        <m:dPr>
                          <m:begChr m:val="["/>
                          <m:endChr m:val="]"/>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để hàm số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𝑡𝑎𝑛𝑥</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mc:Choice>
          <mc:Fallback xmlns="">
            <p:sp>
              <p:nvSpPr>
                <p:cNvPr id="43" name="TextBox 42"/>
                <p:cNvSpPr txBox="1">
                  <a:spLocks noRot="1" noChangeAspect="1" noMove="1" noResize="1" noEditPoints="1" noAdjustHandles="1" noChangeArrowheads="1" noChangeShapeType="1" noTextEdit="1"/>
                </p:cNvSpPr>
                <p:nvPr/>
              </p:nvSpPr>
              <p:spPr>
                <a:xfrm>
                  <a:off x="509164" y="467189"/>
                  <a:ext cx="17275774" cy="2167003"/>
                </a:xfrm>
                <a:prstGeom prst="rect">
                  <a:avLst/>
                </a:prstGeom>
                <a:blipFill>
                  <a:blip r:embed="rId8"/>
                  <a:stretch>
                    <a:fillRect l="-1164" b="-3652"/>
                  </a:stretch>
                </a:blipFill>
              </p:spPr>
              <p:txBody>
                <a:bodyPr/>
                <a:lstStyle/>
                <a:p>
                  <a:r>
                    <a:rPr lang="en-US">
                      <a:noFill/>
                    </a:rPr>
                    <a:t> </a:t>
                  </a:r>
                </a:p>
              </p:txBody>
            </p:sp>
          </mc:Fallback>
        </mc:AlternateContent>
      </p:grpSp>
      <p:sp>
        <p:nvSpPr>
          <p:cNvPr id="4" name="TextBox 3"/>
          <p:cNvSpPr txBox="1"/>
          <p:nvPr/>
        </p:nvSpPr>
        <p:spPr>
          <a:xfrm>
            <a:off x="2001461" y="3181559"/>
            <a:ext cx="1490311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Nhận giá trị bằng 0;                                b) Nhận giá trị dương.</a:t>
            </a:r>
          </a:p>
        </p:txBody>
      </p:sp>
      <mc:AlternateContent xmlns:mc="http://schemas.openxmlformats.org/markup-compatibility/2006" xmlns:a14="http://schemas.microsoft.com/office/drawing/2010/main">
        <mc:Choice Requires="a14">
          <p:sp>
            <p:nvSpPr>
              <p:cNvPr id="6" name="Rectangle 5"/>
              <p:cNvSpPr/>
              <p:nvPr/>
            </p:nvSpPr>
            <p:spPr>
              <a:xfrm>
                <a:off x="701215" y="5448300"/>
                <a:ext cx="15238467" cy="963212"/>
              </a:xfrm>
              <a:prstGeom prst="rect">
                <a:avLst/>
              </a:prstGeom>
            </p:spPr>
            <p:txBody>
              <a:bodyPr wrap="none">
                <a:spAutoFit/>
              </a:bodyPr>
              <a:lstStyle/>
              <a:p>
                <a:pPr lvl="0"/>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Từ đồ thị ta suy ra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r>
                          <a:rPr lang="en-US" sz="3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a:solidFill>
                          <a:prstClr val="black"/>
                        </a:solidFill>
                        <a:latin typeface="Cambria Math" panose="02040503050406030204" pitchFamily="18" charset="0"/>
                        <a:cs typeface="Arial" panose="020B0604020202020204" pitchFamily="34" charset="0"/>
                      </a:rPr>
                      <m:t>, </m:t>
                    </m:r>
                    <m:r>
                      <a:rPr lang="en-US" sz="3800" i="1">
                        <a:solidFill>
                          <a:prstClr val="black"/>
                        </a:solidFill>
                        <a:latin typeface="Cambria Math" panose="02040503050406030204" pitchFamily="18" charset="0"/>
                        <a:cs typeface="Arial" panose="020B0604020202020204" pitchFamily="34" charset="0"/>
                      </a:rPr>
                      <m:t>𝑥</m:t>
                    </m:r>
                    <m:r>
                      <a:rPr lang="en-US" sz="3800" i="1">
                        <a:solidFill>
                          <a:prstClr val="black"/>
                        </a:solidFill>
                        <a:latin typeface="Cambria Math" panose="02040503050406030204" pitchFamily="18" charset="0"/>
                        <a:cs typeface="Arial" panose="020B0604020202020204" pitchFamily="34" charset="0"/>
                      </a:rPr>
                      <m:t>=0,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701215" y="5448300"/>
                <a:ext cx="15238467" cy="963212"/>
              </a:xfrm>
              <a:prstGeom prst="rect">
                <a:avLst/>
              </a:prstGeom>
              <a:blipFill>
                <a:blip r:embed="rId9"/>
                <a:stretch>
                  <a:fillRect l="-1320" b="-88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01215" y="6759109"/>
                <a:ext cx="16824785" cy="2282291"/>
              </a:xfrm>
              <a:prstGeom prst="rect">
                <a:avLst/>
              </a:prstGeom>
            </p:spPr>
            <p:txBody>
              <a:bodyPr wrap="square">
                <a:spAutoFit/>
              </a:bodyPr>
              <a:lstStyle/>
              <a:p>
                <a:pPr lvl="0">
                  <a:lnSpc>
                    <a:spcPct val="150000"/>
                  </a:lnSpc>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Hàm số nhận giá trị dương ứng với phần đồ thị nằm trên trục hoành. Từ đồ thị ta suy ra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thì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&gt;0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𝜖</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e>
                    </m:d>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d>
                      <m:dPr>
                        <m:ctrlP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0</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ctrlP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01215" y="6759109"/>
                <a:ext cx="16824785" cy="2282291"/>
              </a:xfrm>
              <a:prstGeom prst="rect">
                <a:avLst/>
              </a:prstGeom>
              <a:blipFill>
                <a:blip r:embed="rId10"/>
                <a:stretch>
                  <a:fillRect l="-1196" r="-1884"/>
                </a:stretch>
              </a:blipFill>
            </p:spPr>
            <p:txBody>
              <a:bodyPr/>
              <a:lstStyle/>
              <a:p>
                <a:r>
                  <a:rPr lang="en-US">
                    <a:noFill/>
                  </a:rPr>
                  <a:t> </a:t>
                </a:r>
              </a:p>
            </p:txBody>
          </p:sp>
        </mc:Fallback>
      </mc:AlternateContent>
      <p:pic>
        <p:nvPicPr>
          <p:cNvPr id="42" name="Picture 41"/>
          <p:cNvPicPr>
            <a:picLocks noChangeAspect="1"/>
          </p:cNvPicPr>
          <p:nvPr/>
        </p:nvPicPr>
        <p:blipFill>
          <a:blip r:embed="rId11"/>
          <a:stretch>
            <a:fillRect/>
          </a:stretch>
        </p:blipFill>
        <p:spPr>
          <a:xfrm>
            <a:off x="16585678" y="9061773"/>
            <a:ext cx="1688439" cy="1062159"/>
          </a:xfrm>
          <a:prstGeom prst="rect">
            <a:avLst/>
          </a:prstGeom>
        </p:spPr>
      </p:pic>
      <p:pic>
        <p:nvPicPr>
          <p:cNvPr id="45" name="Picture 44"/>
          <p:cNvPicPr>
            <a:picLocks noChangeAspect="1"/>
          </p:cNvPicPr>
          <p:nvPr/>
        </p:nvPicPr>
        <p:blipFill>
          <a:blip r:embed="rId12"/>
          <a:stretch>
            <a:fillRect/>
          </a:stretch>
        </p:blipFill>
        <p:spPr>
          <a:xfrm>
            <a:off x="-1184" y="3734604"/>
            <a:ext cx="987723" cy="1027293"/>
          </a:xfrm>
          <a:prstGeom prst="rect">
            <a:avLst/>
          </a:prstGeom>
        </p:spPr>
      </p:pic>
    </p:spTree>
    <p:extLst>
      <p:ext uri="{BB962C8B-B14F-4D97-AF65-F5344CB8AC3E}">
        <p14:creationId xmlns:p14="http://schemas.microsoft.com/office/powerpoint/2010/main" val="276740250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 grpId="0"/>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655109" y="419100"/>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 TẬP 6</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6384225" y="-1501718"/>
            <a:ext cx="3633301" cy="3410958"/>
          </a:xfrm>
          <a:prstGeom prst="rect">
            <a:avLst/>
          </a:prstGeom>
        </p:spPr>
      </p:pic>
      <p:pic>
        <p:nvPicPr>
          <p:cNvPr id="20" name="Picture 19"/>
          <p:cNvPicPr>
            <a:picLocks noChangeAspect="1"/>
          </p:cNvPicPr>
          <p:nvPr/>
        </p:nvPicPr>
        <p:blipFill>
          <a:blip r:embed="rId3"/>
          <a:stretch>
            <a:fillRect/>
          </a:stretch>
        </p:blipFill>
        <p:spPr>
          <a:xfrm>
            <a:off x="17124419" y="8924200"/>
            <a:ext cx="1245503" cy="1295400"/>
          </a:xfrm>
          <a:prstGeom prst="rect">
            <a:avLst/>
          </a:prstGeom>
        </p:spPr>
      </p:pic>
      <p:pic>
        <p:nvPicPr>
          <p:cNvPr id="23" name="Picture 22"/>
          <p:cNvPicPr>
            <a:picLocks noChangeAspect="1"/>
          </p:cNvPicPr>
          <p:nvPr/>
        </p:nvPicPr>
        <p:blipFill>
          <a:blip r:embed="rId4"/>
          <a:stretch>
            <a:fillRect/>
          </a:stretch>
        </p:blipFill>
        <p:spPr>
          <a:xfrm>
            <a:off x="16614516" y="9295452"/>
            <a:ext cx="987723" cy="1027293"/>
          </a:xfrm>
          <a:prstGeom prst="rect">
            <a:avLst/>
          </a:prstGeom>
        </p:spPr>
      </p:pic>
      <p:sp>
        <p:nvSpPr>
          <p:cNvPr id="32" name="Oval Callout 31"/>
          <p:cNvSpPr/>
          <p:nvPr/>
        </p:nvSpPr>
        <p:spPr>
          <a:xfrm>
            <a:off x="8244686" y="4547162"/>
            <a:ext cx="1751933" cy="9906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639067" y="1992923"/>
                <a:ext cx="16963172" cy="2275816"/>
              </a:xfrm>
              <a:prstGeom prst="rect">
                <a:avLst/>
              </a:prstGeom>
            </p:spPr>
            <p:txBody>
              <a:bodyPr wrap="square">
                <a:spAutoFit/>
              </a:bodyPr>
              <a:lstStyle/>
              <a:p>
                <a:pPr lvl="0">
                  <a:lnSpc>
                    <a:spcPct val="150000"/>
                  </a:lnSpc>
                  <a:defRPr/>
                </a:pPr>
                <a:r>
                  <a:rPr lang="en-US" sz="3800">
                    <a:solidFill>
                      <a:prstClr val="black"/>
                    </a:solidFill>
                    <a:latin typeface="Arial" panose="020B0604020202020204" pitchFamily="34" charset="0"/>
                    <a:cs typeface="Arial" panose="020B0604020202020204" pitchFamily="34" charset="0"/>
                  </a:rPr>
                  <a:t>Sử dụng đồ thị ở Hình 1.16, hãy xác định các giá trị của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𝑥</m:t>
                    </m:r>
                  </m:oMath>
                </a14:m>
                <a:r>
                  <a:rPr lang="en-US" sz="3800">
                    <a:solidFill>
                      <a:prstClr val="black"/>
                    </a:solidFill>
                    <a:latin typeface="Arial" panose="020B0604020202020204" pitchFamily="34" charset="0"/>
                    <a:cs typeface="Arial" panose="020B0604020202020204" pitchFamily="34" charset="0"/>
                  </a:rPr>
                  <a:t>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e>
                    </m:d>
                  </m:oMath>
                </a14:m>
                <a:r>
                  <a:rPr lang="en-US" sz="3800">
                    <a:solidFill>
                      <a:prstClr val="black"/>
                    </a:solidFill>
                    <a:latin typeface="Arial" panose="020B0604020202020204" pitchFamily="34" charset="0"/>
                    <a:cs typeface="Arial" panose="020B0604020202020204" pitchFamily="34" charset="0"/>
                  </a:rPr>
                  <a:t> để hàm số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𝑦</m:t>
                    </m:r>
                    <m:r>
                      <a:rPr lang="en-US" sz="3800" i="1">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cs typeface="Arial" panose="020B0604020202020204" pitchFamily="34" charset="0"/>
                      </a:rPr>
                      <m:t>𝑡𝑎𝑛𝑥</m:t>
                    </m:r>
                    <m:r>
                      <a:rPr lang="en-US" sz="3800" b="0" i="0" smtClean="0">
                        <a:solidFill>
                          <a:prstClr val="black"/>
                        </a:solidFill>
                        <a:latin typeface="Cambria Math" panose="02040503050406030204" pitchFamily="18" charset="0"/>
                        <a:cs typeface="Arial" panose="020B0604020202020204" pitchFamily="34" charset="0"/>
                      </a:rPr>
                      <m:t> </m:t>
                    </m:r>
                  </m:oMath>
                </a14:m>
                <a:r>
                  <a:rPr lang="en-US" sz="3800">
                    <a:solidFill>
                      <a:prstClr val="black"/>
                    </a:solidFill>
                    <a:latin typeface="Arial" panose="020B0604020202020204" pitchFamily="34" charset="0"/>
                    <a:cs typeface="Arial" panose="020B0604020202020204" pitchFamily="34" charset="0"/>
                  </a:rPr>
                  <a:t>nhận giá trị âm.</a:t>
                </a:r>
              </a:p>
            </p:txBody>
          </p:sp>
        </mc:Choice>
        <mc:Fallback xmlns="">
          <p:sp>
            <p:nvSpPr>
              <p:cNvPr id="5" name="Rectangle 4"/>
              <p:cNvSpPr>
                <a:spLocks noRot="1" noChangeAspect="1" noMove="1" noResize="1" noEditPoints="1" noAdjustHandles="1" noChangeArrowheads="1" noChangeShapeType="1" noTextEdit="1"/>
              </p:cNvSpPr>
              <p:nvPr/>
            </p:nvSpPr>
            <p:spPr>
              <a:xfrm>
                <a:off x="639067" y="1992923"/>
                <a:ext cx="16963172" cy="2275816"/>
              </a:xfrm>
              <a:prstGeom prst="rect">
                <a:avLst/>
              </a:prstGeom>
              <a:blipFill>
                <a:blip r:embed="rId5"/>
                <a:stretch>
                  <a:fillRect l="-1186" b="-5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09600" y="6057900"/>
                <a:ext cx="16535400" cy="3595087"/>
              </a:xfrm>
              <a:prstGeom prst="rect">
                <a:avLst/>
              </a:prstGeom>
            </p:spPr>
            <p:txBody>
              <a:bodyPr wrap="square">
                <a:spAutoFit/>
              </a:bodyPr>
              <a:lstStyle/>
              <a:p>
                <a:pPr algn="just">
                  <a:lnSpc>
                    <a:spcPct val="150000"/>
                  </a:lnSpc>
                </a:pPr>
                <a:r>
                  <a:rPr lang="en-US" sz="3800">
                    <a:latin typeface="Arial" panose="020B0604020202020204" pitchFamily="34" charset="0"/>
                    <a:ea typeface="Dotum" panose="020B0600000101010101" pitchFamily="34" charset="-127"/>
                    <a:cs typeface="Arial" panose="020B0604020202020204" pitchFamily="34" charset="0"/>
                  </a:rPr>
                  <a:t>Hàm số y = tan x nhận giá trị âm ứng với phần đồ thị nằm dưới trục hoành. Từ đồ thị ở Hình 1.16 ta suy ra trên đoạn </a:t>
                </a:r>
                <a14:m>
                  <m:oMath xmlns:m="http://schemas.openxmlformats.org/officeDocument/2006/math">
                    <m:d>
                      <m:dPr>
                        <m:begChr m:val="["/>
                        <m:endChr m:val="]"/>
                        <m:ctrlPr>
                          <a:rPr lang="en-US" sz="3800" i="1">
                            <a:effectLst/>
                            <a:latin typeface="Cambria Math" panose="02040503050406030204" pitchFamily="18" charset="0"/>
                            <a:ea typeface="Dotum" panose="020B0600000101010101" pitchFamily="34" charset="-127"/>
                          </a:rPr>
                        </m:ctrlPr>
                      </m:dPr>
                      <m:e>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r>
                          <a:rPr lang="en-US" sz="38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rPr>
                            </m:ctrlPr>
                          </m:fPr>
                          <m:num>
                            <m:r>
                              <a:rPr lang="en-US" sz="3800">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3800">
                                <a:effectLst/>
                                <a:latin typeface="Cambria Math" panose="02040503050406030204" pitchFamily="18" charset="0"/>
                                <a:ea typeface="Dotum" panose="020B0600000101010101" pitchFamily="34" charset="-127"/>
                                <a:cs typeface="Times New Roman" panose="02020603050405020304" pitchFamily="18" charset="0"/>
                              </a:rPr>
                              <m:t>2</m:t>
                            </m:r>
                          </m:den>
                        </m:f>
                      </m:e>
                    </m:d>
                  </m:oMath>
                </a14:m>
                <a:r>
                  <a:rPr lang="en-US" sz="3800">
                    <a:effectLst/>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y</m:t>
                    </m:r>
                    <m:r>
                      <a:rPr lang="en-US" sz="3800">
                        <a:effectLst/>
                        <a:latin typeface="Cambria Math" panose="02040503050406030204" pitchFamily="18" charset="0"/>
                        <a:ea typeface="Dotum" panose="020B0600000101010101" pitchFamily="34" charset="-127"/>
                        <a:cs typeface="Times New Roman" panose="02020603050405020304" pitchFamily="18" charset="0"/>
                      </a:rPr>
                      <m:t>&lt;0</m:t>
                    </m:r>
                  </m:oMath>
                </a14:m>
                <a:r>
                  <a:rPr lang="en-US" sz="3800">
                    <a:effectLst/>
                    <a:latin typeface="Arial" panose="020B0604020202020204" pitchFamily="34" charset="0"/>
                    <a:ea typeface="Dotum" panose="020B0600000101010101" pitchFamily="34" charset="-127"/>
                    <a:cs typeface="Arial" panose="020B0604020202020204" pitchFamily="34" charset="0"/>
                  </a:rPr>
                  <a:t> khi </a:t>
                </a:r>
                <a14:m>
                  <m:oMath xmlns:m="http://schemas.openxmlformats.org/officeDocument/2006/math">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x</m:t>
                    </m:r>
                    <m:r>
                      <a:rPr lang="en-US" sz="3800">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3800" i="1">
                            <a:effectLst/>
                            <a:latin typeface="Cambria Math" panose="02040503050406030204" pitchFamily="18" charset="0"/>
                            <a:ea typeface="Dotum" panose="020B0600000101010101" pitchFamily="34" charset="-127"/>
                          </a:rPr>
                        </m:ctrlPr>
                      </m:dPr>
                      <m:e>
                        <m:r>
                          <a:rPr lang="en-US"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3800">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800">
                            <a:effectLst/>
                            <a:latin typeface="Cambria Math" panose="02040503050406030204" pitchFamily="18" charset="0"/>
                            <a:ea typeface="Dotum" panose="020B0600000101010101" pitchFamily="34" charset="-127"/>
                            <a:cs typeface="Times New Roman" panose="02020603050405020304" pitchFamily="18" charset="0"/>
                          </a:rPr>
                          <m:t>;0</m:t>
                        </m:r>
                      </m:e>
                    </m:d>
                    <m:r>
                      <a:rPr lang="en-US" sz="3800">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3800" i="1">
                            <a:effectLst/>
                            <a:latin typeface="Cambria Math" panose="02040503050406030204" pitchFamily="18" charset="0"/>
                            <a:ea typeface="Dotum" panose="020B0600000101010101" pitchFamily="34" charset="-127"/>
                          </a:rPr>
                        </m:ctrlPr>
                      </m:dPr>
                      <m:e>
                        <m:f>
                          <m:fPr>
                            <m:ctrlPr>
                              <a:rPr lang="en-US" sz="3800" i="1">
                                <a:effectLst/>
                                <a:latin typeface="Cambria Math" panose="02040503050406030204" pitchFamily="18" charset="0"/>
                                <a:ea typeface="Dotum" panose="020B0600000101010101" pitchFamily="34" charset="-127"/>
                              </a:rPr>
                            </m:ctrlPr>
                          </m:fPr>
                          <m:num>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3800">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π</m:t>
                        </m:r>
                      </m:e>
                    </m:d>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09600" y="6057900"/>
                <a:ext cx="16535400" cy="3595087"/>
              </a:xfrm>
              <a:prstGeom prst="rect">
                <a:avLst/>
              </a:prstGeom>
              <a:blipFill>
                <a:blip r:embed="rId6"/>
                <a:stretch>
                  <a:fillRect l="-1216" r="-1180"/>
                </a:stretch>
              </a:blipFill>
            </p:spPr>
            <p:txBody>
              <a:bodyPr/>
              <a:lstStyle/>
              <a:p>
                <a:r>
                  <a:rPr lang="en-US">
                    <a:noFill/>
                  </a:rPr>
                  <a:t> </a:t>
                </a:r>
              </a:p>
            </p:txBody>
          </p:sp>
        </mc:Fallback>
      </mc:AlternateContent>
    </p:spTree>
    <p:extLst>
      <p:ext uri="{BB962C8B-B14F-4D97-AF65-F5344CB8AC3E}">
        <p14:creationId xmlns:p14="http://schemas.microsoft.com/office/powerpoint/2010/main" val="95720386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1768642" y="1181100"/>
            <a:ext cx="14630400"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xmlns:a14="http://schemas.microsoft.com/office/drawing/2010/main">
        <mc:Choice Requires="a14">
          <p:sp>
            <p:nvSpPr>
              <p:cNvPr id="32" name="Rectangle 31"/>
              <p:cNvSpPr/>
              <p:nvPr/>
            </p:nvSpPr>
            <p:spPr>
              <a:xfrm>
                <a:off x="2811379" y="1394397"/>
                <a:ext cx="12284242" cy="312438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a:solidFill>
                      <a:prstClr val="black"/>
                    </a:solidFill>
                    <a:latin typeface="Arial" panose="020B0604020202020204" pitchFamily="34" charset="0"/>
                    <a:ea typeface="Calibri" panose="020F0502020204030204" pitchFamily="34" charset="0"/>
                    <a:cs typeface="Arial" panose="020B0604020202020204" pitchFamily="34" charset="0"/>
                  </a:rPr>
                  <a:t>6</a:t>
                </a:r>
                <a:r>
                  <a:rPr kumimoji="0" lang="nl-NL" sz="7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ĐỒ THỊ VÀ TÍNH CHẤT CỦA HÀM SỐ </a:t>
                </a:r>
                <a14:m>
                  <m:oMath xmlns:m="http://schemas.openxmlformats.org/officeDocument/2006/math">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𝒚</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𝒄𝒐𝒕</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7000" b="1"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𝒙</m:t>
                    </m:r>
                  </m:oMath>
                </a14:m>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2811379" y="1394397"/>
                <a:ext cx="12284242" cy="3124381"/>
              </a:xfrm>
              <a:prstGeom prst="rect">
                <a:avLst/>
              </a:prstGeom>
              <a:blipFill>
                <a:blip r:embed="rId2"/>
                <a:stretch>
                  <a:fillRect b="-14648"/>
                </a:stretch>
              </a:blipFill>
            </p:spPr>
            <p:txBody>
              <a:bodyPr/>
              <a:lstStyle/>
              <a:p>
                <a:r>
                  <a:rPr lang="en-US">
                    <a:noFill/>
                  </a:rPr>
                  <a:t> </a:t>
                </a:r>
              </a:p>
            </p:txBody>
          </p:sp>
        </mc:Fallback>
      </mc:AlternateContent>
      <p:pic>
        <p:nvPicPr>
          <p:cNvPr id="3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163800" y="5622649"/>
            <a:ext cx="1961512" cy="1883051"/>
          </a:xfrm>
          <a:prstGeom prst="rect">
            <a:avLst/>
          </a:prstGeom>
        </p:spPr>
      </p:pic>
      <p:pic>
        <p:nvPicPr>
          <p:cNvPr id="36"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95400" y="8191500"/>
            <a:ext cx="1524000" cy="1463040"/>
          </a:xfrm>
          <a:prstGeom prst="rect">
            <a:avLst/>
          </a:prstGeom>
        </p:spPr>
      </p:pic>
      <p:pic>
        <p:nvPicPr>
          <p:cNvPr id="37" name="Picture 36"/>
          <p:cNvPicPr>
            <a:picLocks noChangeAspect="1"/>
          </p:cNvPicPr>
          <p:nvPr/>
        </p:nvPicPr>
        <p:blipFill>
          <a:blip r:embed="rId7"/>
          <a:stretch>
            <a:fillRect/>
          </a:stretch>
        </p:blipFill>
        <p:spPr>
          <a:xfrm>
            <a:off x="8074065" y="5981700"/>
            <a:ext cx="1987468" cy="3889585"/>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400000"/>
                    </a14:imgEffect>
                    <a14:imgEffect>
                      <a14:brightnessContrast contrast="-40000"/>
                    </a14:imgEffect>
                  </a14:imgLayer>
                </a14:imgProps>
              </a:ext>
            </a:extLst>
          </a:blip>
          <a:stretch>
            <a:fillRect/>
          </a:stretch>
        </p:blipFill>
        <p:spPr>
          <a:xfrm rot="1384840">
            <a:off x="15525798" y="600871"/>
            <a:ext cx="1196313" cy="1317310"/>
          </a:xfrm>
          <a:prstGeom prst="rect">
            <a:avLst/>
          </a:prstGeom>
        </p:spPr>
      </p:pic>
    </p:spTree>
    <p:extLst>
      <p:ext uri="{BB962C8B-B14F-4D97-AF65-F5344CB8AC3E}">
        <p14:creationId xmlns:p14="http://schemas.microsoft.com/office/powerpoint/2010/main" val="2153689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4" name="Picture 13"/>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879" y="876300"/>
            <a:ext cx="979790" cy="914400"/>
          </a:xfrm>
          <a:prstGeom prst="rect">
            <a:avLst/>
          </a:prstGeom>
        </p:spPr>
      </p:pic>
      <p:sp>
        <p:nvSpPr>
          <p:cNvPr id="15" name="TextBox 14"/>
          <p:cNvSpPr txBox="1"/>
          <p:nvPr/>
        </p:nvSpPr>
        <p:spPr>
          <a:xfrm>
            <a:off x="1828800" y="10046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7:</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827879" y="1971407"/>
                <a:ext cx="16992600" cy="18004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 Xét tính chẵn, lẻ của hàm số</a:t>
                </a:r>
              </a:p>
              <a:p>
                <a:pPr lvl="0" algn="just">
                  <a:lnSpc>
                    <a:spcPct val="150000"/>
                  </a:lnSpc>
                </a:pPr>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 Hoàn thành bảng giá trị sau của hàm số </a:t>
                </a:r>
                <a14:m>
                  <m:oMath xmlns:m="http://schemas.openxmlformats.org/officeDocument/2006/math">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𝑦</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𝑐𝑜</m:t>
                    </m:r>
                    <m:r>
                      <a:rPr kumimoji="0" lang="en-US"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𝑡</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𝑥</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trên </a:t>
                </a:r>
                <a:r>
                  <a:rPr kumimoji="0" lang="en-US"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khoảng</a:t>
                </a:r>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d>
                      <m:dPr>
                        <m:ctrlP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ctrlPr>
                      </m:dPr>
                      <m:e>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0</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m:rPr>
                            <m:sty m:val="p"/>
                          </m:rPr>
                          <a:rPr lang="nl-NL" sz="3800">
                            <a:solidFill>
                              <a:prstClr val="black"/>
                            </a:solidFill>
                            <a:latin typeface="Cambria Math" panose="02040503050406030204" pitchFamily="18" charset="0"/>
                            <a:ea typeface="Dotum" panose="020B0600000101010101" pitchFamily="34" charset="-127"/>
                          </a:rPr>
                          <m:t>π</m:t>
                        </m:r>
                      </m:e>
                    </m:d>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t>
                </a:r>
                <a:endPar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27879" y="1971407"/>
                <a:ext cx="16992600" cy="1800493"/>
              </a:xfrm>
              <a:prstGeom prst="rect">
                <a:avLst/>
              </a:prstGeom>
              <a:blipFill>
                <a:blip r:embed="rId4"/>
                <a:stretch>
                  <a:fillRect l="-1184" b="-91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2" name="Table 21"/>
              <p:cNvGraphicFramePr>
                <a:graphicFrameLocks noGrp="1"/>
              </p:cNvGraphicFramePr>
              <p:nvPr>
                <p:extLst>
                  <p:ext uri="{D42A27DB-BD31-4B8C-83A1-F6EECF244321}">
                    <p14:modId xmlns:p14="http://schemas.microsoft.com/office/powerpoint/2010/main" val="3055925712"/>
                  </p:ext>
                </p:extLst>
              </p:nvPr>
            </p:nvGraphicFramePr>
            <p:xfrm>
              <a:off x="2143624" y="4305300"/>
              <a:ext cx="14066221" cy="2667000"/>
            </p:xfrm>
            <a:graphic>
              <a:graphicData uri="http://schemas.openxmlformats.org/drawingml/2006/table">
                <a:tbl>
                  <a:tblPr firstRow="1" bandRow="1">
                    <a:tableStyleId>{5C22544A-7EE6-4342-B048-85BDC9FD1C3A}</a:tableStyleId>
                  </a:tblPr>
                  <a:tblGrid>
                    <a:gridCol w="2836618">
                      <a:extLst>
                        <a:ext uri="{9D8B030D-6E8A-4147-A177-3AD203B41FA5}">
                          <a16:colId xmlns:a16="http://schemas.microsoft.com/office/drawing/2014/main" val="931681444"/>
                        </a:ext>
                      </a:extLst>
                    </a:gridCol>
                    <a:gridCol w="1604229">
                      <a:extLst>
                        <a:ext uri="{9D8B030D-6E8A-4147-A177-3AD203B41FA5}">
                          <a16:colId xmlns:a16="http://schemas.microsoft.com/office/drawing/2014/main" val="1483630915"/>
                        </a:ext>
                      </a:extLst>
                    </a:gridCol>
                    <a:gridCol w="1604229">
                      <a:extLst>
                        <a:ext uri="{9D8B030D-6E8A-4147-A177-3AD203B41FA5}">
                          <a16:colId xmlns:a16="http://schemas.microsoft.com/office/drawing/2014/main" val="3667939274"/>
                        </a:ext>
                      </a:extLst>
                    </a:gridCol>
                    <a:gridCol w="1604229">
                      <a:extLst>
                        <a:ext uri="{9D8B030D-6E8A-4147-A177-3AD203B41FA5}">
                          <a16:colId xmlns:a16="http://schemas.microsoft.com/office/drawing/2014/main" val="1105347392"/>
                        </a:ext>
                      </a:extLst>
                    </a:gridCol>
                    <a:gridCol w="1604229">
                      <a:extLst>
                        <a:ext uri="{9D8B030D-6E8A-4147-A177-3AD203B41FA5}">
                          <a16:colId xmlns:a16="http://schemas.microsoft.com/office/drawing/2014/main" val="140918191"/>
                        </a:ext>
                      </a:extLst>
                    </a:gridCol>
                    <a:gridCol w="1604229">
                      <a:extLst>
                        <a:ext uri="{9D8B030D-6E8A-4147-A177-3AD203B41FA5}">
                          <a16:colId xmlns:a16="http://schemas.microsoft.com/office/drawing/2014/main" val="2451592667"/>
                        </a:ext>
                      </a:extLst>
                    </a:gridCol>
                    <a:gridCol w="1604229">
                      <a:extLst>
                        <a:ext uri="{9D8B030D-6E8A-4147-A177-3AD203B41FA5}">
                          <a16:colId xmlns:a16="http://schemas.microsoft.com/office/drawing/2014/main" val="722807373"/>
                        </a:ext>
                      </a:extLst>
                    </a:gridCol>
                    <a:gridCol w="1604229">
                      <a:extLst>
                        <a:ext uri="{9D8B030D-6E8A-4147-A177-3AD203B41FA5}">
                          <a16:colId xmlns:a16="http://schemas.microsoft.com/office/drawing/2014/main" val="3964461608"/>
                        </a:ext>
                      </a:extLst>
                    </a:gridCol>
                  </a:tblGrid>
                  <a:tr h="1388756">
                    <a:tc>
                      <a:txBody>
                        <a:bodyPr/>
                        <a:lstStyle/>
                        <a:p>
                          <a:pPr algn="ctr"/>
                          <a14:m>
                            <m:oMathPara xmlns:m="http://schemas.openxmlformats.org/officeDocument/2006/math">
                              <m:oMathParaPr>
                                <m:jc m:val="centerGroup"/>
                              </m:oMathParaPr>
                              <m:oMath xmlns:m="http://schemas.openxmlformats.org/officeDocument/2006/math">
                                <m:r>
                                  <a:rPr lang="en-US" sz="3700" b="1" i="1" smtClean="0">
                                    <a:solidFill>
                                      <a:schemeClr val="tx1"/>
                                    </a:solidFill>
                                    <a:latin typeface="Cambria Math" panose="02040503050406030204" pitchFamily="18" charset="0"/>
                                  </a:rPr>
                                  <m:t>𝒙</m:t>
                                </m:r>
                              </m:oMath>
                            </m:oMathPara>
                          </a14:m>
                          <a:endParaRPr lang="en-US" sz="37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6</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i="1">
                                        <a:solidFill>
                                          <a:schemeClr val="tx1"/>
                                        </a:solidFill>
                                        <a:effectLst/>
                                        <a:latin typeface="Cambria Math" panose="02040503050406030204" pitchFamily="18" charset="0"/>
                                        <a:ea typeface="Dotum" panose="020B0600000101010101" pitchFamily="34" charset="-127"/>
                                      </a:rPr>
                                    </m:ctrlPr>
                                  </m:fPr>
                                  <m:num>
                                    <m:r>
                                      <m:rPr>
                                        <m:sty m:val="p"/>
                                      </m:rPr>
                                      <a:rPr lang="nl-NL" sz="3700">
                                        <a:solidFill>
                                          <a:schemeClr val="tx1"/>
                                        </a:solidFill>
                                        <a:effectLst/>
                                        <a:latin typeface="Cambria Math" panose="02040503050406030204" pitchFamily="18" charset="0"/>
                                        <a:ea typeface="Dotum" panose="020B0600000101010101" pitchFamily="34" charset="-127"/>
                                      </a:rPr>
                                      <m:t>π</m:t>
                                    </m:r>
                                  </m:num>
                                  <m:den>
                                    <m:r>
                                      <a:rPr lang="nl-NL" sz="3700">
                                        <a:solidFill>
                                          <a:schemeClr val="tx1"/>
                                        </a:solidFill>
                                        <a:effectLst/>
                                        <a:latin typeface="Cambria Math" panose="02040503050406030204" pitchFamily="18" charset="0"/>
                                        <a:ea typeface="Dotum" panose="020B0600000101010101" pitchFamily="34" charset="-127"/>
                                      </a:rPr>
                                      <m:t>4</m:t>
                                    </m:r>
                                  </m:den>
                                </m:f>
                              </m:oMath>
                            </m:oMathPara>
                          </a14:m>
                          <a:endParaRPr lang="en-US" sz="37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7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2</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1" smtClean="0">
                                        <a:solidFill>
                                          <a:schemeClr val="tx1"/>
                                        </a:solidFill>
                                        <a:effectLst/>
                                        <a:latin typeface="Cambria Math" panose="02040503050406030204" pitchFamily="18" charset="0"/>
                                        <a:ea typeface="Dotum" panose="020B0600000101010101" pitchFamily="34" charset="-127"/>
                                      </a:rPr>
                                      <m:t>2</m:t>
                                    </m:r>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0" smtClean="0">
                                        <a:solidFill>
                                          <a:schemeClr val="tx1"/>
                                        </a:solidFill>
                                        <a:effectLst/>
                                        <a:latin typeface="Cambria Math" panose="02040503050406030204" pitchFamily="18" charset="0"/>
                                        <a:ea typeface="Dotum" panose="020B0600000101010101" pitchFamily="34" charset="-127"/>
                                      </a:rPr>
                                      <m:t>3</m:t>
                                    </m:r>
                                    <m:r>
                                      <a:rPr lang="nl-NL" sz="3700" b="0" i="1">
                                        <a:solidFill>
                                          <a:schemeClr val="tx1"/>
                                        </a:solidFill>
                                        <a:effectLst/>
                                        <a:latin typeface="Cambria Math" panose="02040503050406030204" pitchFamily="18" charset="0"/>
                                        <a:ea typeface="Dotum" panose="020B0600000101010101" pitchFamily="34" charset="-127"/>
                                      </a:rPr>
                                      <m:t>𝜋</m:t>
                                    </m:r>
                                  </m:num>
                                  <m:den>
                                    <m:r>
                                      <a:rPr lang="nl-NL" sz="3700" b="0" i="1">
                                        <a:solidFill>
                                          <a:schemeClr val="tx1"/>
                                        </a:solidFill>
                                        <a:effectLst/>
                                        <a:latin typeface="Cambria Math" panose="02040503050406030204" pitchFamily="18" charset="0"/>
                                        <a:ea typeface="Dotum" panose="020B0600000101010101" pitchFamily="34" charset="-127"/>
                                      </a:rPr>
                                      <m:t>4</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1" smtClean="0">
                                        <a:solidFill>
                                          <a:schemeClr val="tx1"/>
                                        </a:solidFill>
                                        <a:effectLst/>
                                        <a:latin typeface="Cambria Math" panose="02040503050406030204" pitchFamily="18" charset="0"/>
                                        <a:ea typeface="Dotum" panose="020B0600000101010101" pitchFamily="34" charset="-127"/>
                                      </a:rPr>
                                      <m:t>5</m:t>
                                    </m:r>
                                    <m:r>
                                      <a:rPr lang="nl-NL" sz="3700" b="0" i="1">
                                        <a:solidFill>
                                          <a:schemeClr val="tx1"/>
                                        </a:solidFill>
                                        <a:effectLst/>
                                        <a:latin typeface="Cambria Math" panose="02040503050406030204" pitchFamily="18" charset="0"/>
                                        <a:ea typeface="Dotum" panose="020B0600000101010101" pitchFamily="34" charset="-127"/>
                                      </a:rPr>
                                      <m:t>𝜋</m:t>
                                    </m:r>
                                  </m:num>
                                  <m:den>
                                    <m:r>
                                      <a:rPr lang="en-US" sz="3700" b="0" i="0" smtClean="0">
                                        <a:solidFill>
                                          <a:schemeClr val="tx1"/>
                                        </a:solidFill>
                                        <a:effectLst/>
                                        <a:latin typeface="Cambria Math" panose="02040503050406030204" pitchFamily="18" charset="0"/>
                                        <a:ea typeface="Dotum" panose="020B0600000101010101" pitchFamily="34" charset="-127"/>
                                      </a:rPr>
                                      <m:t>6</m:t>
                                    </m:r>
                                  </m:den>
                                </m:f>
                              </m:oMath>
                            </m:oMathPara>
                          </a14:m>
                          <a:endParaRPr lang="en-US" sz="37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278244">
                    <a:tc>
                      <a:txBody>
                        <a:bodyPr/>
                        <a:lstStyle/>
                        <a:p>
                          <a:pPr algn="ctr"/>
                          <a14:m>
                            <m:oMathPara xmlns:m="http://schemas.openxmlformats.org/officeDocument/2006/math">
                              <m:oMathParaPr>
                                <m:jc m:val="centerGroup"/>
                              </m:oMathParaPr>
                              <m:oMath xmlns:m="http://schemas.openxmlformats.org/officeDocument/2006/math">
                                <m:r>
                                  <a:rPr kumimoji="0" lang="vi-VN" sz="37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𝒚</m:t>
                                </m:r>
                                <m:r>
                                  <a:rPr kumimoji="0" lang="vi-VN" sz="37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7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𝒄𝒐𝒕</m:t>
                                </m:r>
                                <m:r>
                                  <a:rPr kumimoji="0" lang="vi-VN" sz="3700" b="1"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𝒙</m:t>
                                </m:r>
                              </m:oMath>
                            </m:oMathPara>
                          </a14:m>
                          <a:endParaRPr lang="en-US" sz="37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7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xmlns="">
          <p:graphicFrame>
            <p:nvGraphicFramePr>
              <p:cNvPr id="22" name="Table 21"/>
              <p:cNvGraphicFramePr>
                <a:graphicFrameLocks noGrp="1"/>
              </p:cNvGraphicFramePr>
              <p:nvPr>
                <p:extLst>
                  <p:ext uri="{D42A27DB-BD31-4B8C-83A1-F6EECF244321}">
                    <p14:modId xmlns:p14="http://schemas.microsoft.com/office/powerpoint/2010/main" val="3055925712"/>
                  </p:ext>
                </p:extLst>
              </p:nvPr>
            </p:nvGraphicFramePr>
            <p:xfrm>
              <a:off x="2143624" y="4305300"/>
              <a:ext cx="14066221" cy="2667000"/>
            </p:xfrm>
            <a:graphic>
              <a:graphicData uri="http://schemas.openxmlformats.org/drawingml/2006/table">
                <a:tbl>
                  <a:tblPr firstRow="1" bandRow="1">
                    <a:tableStyleId>{5C22544A-7EE6-4342-B048-85BDC9FD1C3A}</a:tableStyleId>
                  </a:tblPr>
                  <a:tblGrid>
                    <a:gridCol w="2836618">
                      <a:extLst>
                        <a:ext uri="{9D8B030D-6E8A-4147-A177-3AD203B41FA5}">
                          <a16:colId xmlns:a16="http://schemas.microsoft.com/office/drawing/2014/main" val="931681444"/>
                        </a:ext>
                      </a:extLst>
                    </a:gridCol>
                    <a:gridCol w="1604229">
                      <a:extLst>
                        <a:ext uri="{9D8B030D-6E8A-4147-A177-3AD203B41FA5}">
                          <a16:colId xmlns:a16="http://schemas.microsoft.com/office/drawing/2014/main" val="1483630915"/>
                        </a:ext>
                      </a:extLst>
                    </a:gridCol>
                    <a:gridCol w="1604229">
                      <a:extLst>
                        <a:ext uri="{9D8B030D-6E8A-4147-A177-3AD203B41FA5}">
                          <a16:colId xmlns:a16="http://schemas.microsoft.com/office/drawing/2014/main" val="3667939274"/>
                        </a:ext>
                      </a:extLst>
                    </a:gridCol>
                    <a:gridCol w="1604229">
                      <a:extLst>
                        <a:ext uri="{9D8B030D-6E8A-4147-A177-3AD203B41FA5}">
                          <a16:colId xmlns:a16="http://schemas.microsoft.com/office/drawing/2014/main" val="1105347392"/>
                        </a:ext>
                      </a:extLst>
                    </a:gridCol>
                    <a:gridCol w="1604229">
                      <a:extLst>
                        <a:ext uri="{9D8B030D-6E8A-4147-A177-3AD203B41FA5}">
                          <a16:colId xmlns:a16="http://schemas.microsoft.com/office/drawing/2014/main" val="140918191"/>
                        </a:ext>
                      </a:extLst>
                    </a:gridCol>
                    <a:gridCol w="1604229">
                      <a:extLst>
                        <a:ext uri="{9D8B030D-6E8A-4147-A177-3AD203B41FA5}">
                          <a16:colId xmlns:a16="http://schemas.microsoft.com/office/drawing/2014/main" val="2451592667"/>
                        </a:ext>
                      </a:extLst>
                    </a:gridCol>
                    <a:gridCol w="1604229">
                      <a:extLst>
                        <a:ext uri="{9D8B030D-6E8A-4147-A177-3AD203B41FA5}">
                          <a16:colId xmlns:a16="http://schemas.microsoft.com/office/drawing/2014/main" val="722807373"/>
                        </a:ext>
                      </a:extLst>
                    </a:gridCol>
                    <a:gridCol w="1604229">
                      <a:extLst>
                        <a:ext uri="{9D8B030D-6E8A-4147-A177-3AD203B41FA5}">
                          <a16:colId xmlns:a16="http://schemas.microsoft.com/office/drawing/2014/main" val="3964461608"/>
                        </a:ext>
                      </a:extLst>
                    </a:gridCol>
                  </a:tblGrid>
                  <a:tr h="1388756">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15" t="-439" r="-395923"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77567" t="-439" r="-601521"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77567" t="-439" r="-501521"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376136" t="-439" r="-399621"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477947" t="-439" r="-301141"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577947" t="-439" r="-201141"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675379" t="-439" r="-100379" b="-9298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778327" t="-439" r="-760" b="-92982"/>
                          </a:stretch>
                        </a:blipFill>
                      </a:tcPr>
                    </a:tc>
                    <a:extLst>
                      <a:ext uri="{0D108BD9-81ED-4DB2-BD59-A6C34878D82A}">
                        <a16:rowId xmlns:a16="http://schemas.microsoft.com/office/drawing/2014/main" val="58603989"/>
                      </a:ext>
                    </a:extLst>
                  </a:tr>
                  <a:tr h="1278244">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15" t="-109048" r="-395923" b="-952"/>
                          </a:stretch>
                        </a:blip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700" smtClean="0">
                              <a:latin typeface="Arial" panose="020B0604020202020204" pitchFamily="34" charset="0"/>
                              <a:cs typeface="Arial" panose="020B0604020202020204" pitchFamily="34" charset="0"/>
                            </a:rPr>
                            <a:t>?</a:t>
                          </a:r>
                          <a:endParaRPr lang="en-US" sz="37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xmlns:a14="http://schemas.microsoft.com/office/drawing/2010/main">
        <mc:Choice Requires="a14">
          <p:sp>
            <p:nvSpPr>
              <p:cNvPr id="8" name="Rectangle 7"/>
              <p:cNvSpPr/>
              <p:nvPr/>
            </p:nvSpPr>
            <p:spPr>
              <a:xfrm>
                <a:off x="3356837" y="846292"/>
                <a:ext cx="4946034" cy="86113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hàm số </a:t>
                </a:r>
                <a14:m>
                  <m:oMath xmlns:m="http://schemas.openxmlformats.org/officeDocument/2006/math">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𝑐𝑜𝑡</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mc:Choice>
        <mc:Fallback xmlns="">
          <p:sp>
            <p:nvSpPr>
              <p:cNvPr id="8" name="Rectangle 7"/>
              <p:cNvSpPr>
                <a:spLocks noRot="1" noChangeAspect="1" noMove="1" noResize="1" noEditPoints="1" noAdjustHandles="1" noChangeArrowheads="1" noChangeShapeType="1" noTextEdit="1"/>
              </p:cNvSpPr>
              <p:nvPr/>
            </p:nvSpPr>
            <p:spPr>
              <a:xfrm>
                <a:off x="3356837" y="846292"/>
                <a:ext cx="4946034" cy="861133"/>
              </a:xfrm>
              <a:prstGeom prst="rect">
                <a:avLst/>
              </a:prstGeom>
              <a:blipFill>
                <a:blip r:embed="rId6"/>
                <a:stretch>
                  <a:fillRect l="-4069" b="-27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827022" y="7367604"/>
                <a:ext cx="16621921" cy="1738296"/>
              </a:xfrm>
              <a:prstGeom prst="rect">
                <a:avLst/>
              </a:prstGeom>
            </p:spPr>
            <p:txBody>
              <a:bodyPr wrap="square">
                <a:spAutoFit/>
              </a:bodyPr>
              <a:lstStyle/>
              <a:p>
                <a:pPr lvl="0" algn="just">
                  <a:lnSpc>
                    <a:spcPct val="150000"/>
                  </a:lnSpc>
                </a:pPr>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Bằng cách lấy nhiều điểm </a:t>
                </a:r>
                <a14:m>
                  <m:oMath xmlns:m="http://schemas.openxmlformats.org/officeDocument/2006/math">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𝑀</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𝑥</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𝑐𝑜𝑡</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𝑥</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với </a:t>
                </a:r>
                <a14:m>
                  <m:oMath xmlns:m="http://schemas.openxmlformats.org/officeDocument/2006/math">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𝑥</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d>
                      <m:dPr>
                        <m:ctrlPr>
                          <a:rPr lang="vi-VN" sz="3800" i="1">
                            <a:solidFill>
                              <a:srgbClr val="000000"/>
                            </a:solidFill>
                            <a:latin typeface="Cambria Math" panose="02040503050406030204" pitchFamily="18" charset="0"/>
                            <a:cs typeface="Arial" panose="020B0604020202020204" pitchFamily="34" charset="0"/>
                          </a:rPr>
                        </m:ctrlPr>
                      </m:dPr>
                      <m:e>
                        <m:r>
                          <a:rPr lang="en-US" sz="3800" i="1">
                            <a:solidFill>
                              <a:srgbClr val="000000"/>
                            </a:solidFill>
                            <a:latin typeface="Cambria Math" panose="02040503050406030204" pitchFamily="18" charset="0"/>
                            <a:cs typeface="Arial" panose="020B0604020202020204" pitchFamily="34" charset="0"/>
                          </a:rPr>
                          <m:t>0</m:t>
                        </m:r>
                        <m:r>
                          <a:rPr lang="en-US" sz="3800" i="1">
                            <a:solidFill>
                              <a:prstClr val="black"/>
                            </a:solidFill>
                            <a:latin typeface="Cambria Math" panose="02040503050406030204" pitchFamily="18" charset="0"/>
                            <a:cs typeface="Arial" panose="020B0604020202020204" pitchFamily="34" charset="0"/>
                          </a:rPr>
                          <m:t>;</m:t>
                        </m:r>
                        <m:r>
                          <m:rPr>
                            <m:sty m:val="p"/>
                          </m:rPr>
                          <a:rPr lang="nl-NL" sz="3800">
                            <a:solidFill>
                              <a:prstClr val="black"/>
                            </a:solidFill>
                            <a:latin typeface="Cambria Math" panose="02040503050406030204" pitchFamily="18" charset="0"/>
                            <a:ea typeface="Dotum" panose="020B0600000101010101" pitchFamily="34" charset="-127"/>
                          </a:rPr>
                          <m:t>π</m:t>
                        </m:r>
                      </m:e>
                    </m:d>
                  </m:oMath>
                </a14:m>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và nối lại ta được đồ thị hàm số </a:t>
                </a:r>
                <a14:m>
                  <m:oMath xmlns:m="http://schemas.openxmlformats.org/officeDocument/2006/math">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𝑦</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𝑐𝑜𝑡</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rPr>
                      <m:t>𝑥</m:t>
                    </m:r>
                  </m:oMath>
                </a14:m>
                <a:r>
                  <a:rPr kumimoji="0" lang="vi-VN" sz="3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trên đoạn </a:t>
                </a:r>
                <a14:m>
                  <m:oMath xmlns:m="http://schemas.openxmlformats.org/officeDocument/2006/math">
                    <m:d>
                      <m:dPr>
                        <m:ctrlPr>
                          <a:rPr lang="vi-VN" sz="3800" i="1">
                            <a:solidFill>
                              <a:srgbClr val="000000"/>
                            </a:solidFill>
                            <a:latin typeface="Cambria Math" panose="02040503050406030204" pitchFamily="18" charset="0"/>
                            <a:cs typeface="Arial" panose="020B0604020202020204" pitchFamily="34" charset="0"/>
                          </a:rPr>
                        </m:ctrlPr>
                      </m:dPr>
                      <m:e>
                        <m:r>
                          <a:rPr lang="en-US" sz="3800" i="1">
                            <a:solidFill>
                              <a:srgbClr val="000000"/>
                            </a:solidFill>
                            <a:latin typeface="Cambria Math" panose="02040503050406030204" pitchFamily="18" charset="0"/>
                            <a:cs typeface="Arial" panose="020B0604020202020204" pitchFamily="34" charset="0"/>
                          </a:rPr>
                          <m:t>0</m:t>
                        </m:r>
                        <m:r>
                          <a:rPr lang="en-US" sz="3800" i="1">
                            <a:solidFill>
                              <a:prstClr val="black"/>
                            </a:solidFill>
                            <a:latin typeface="Cambria Math" panose="02040503050406030204" pitchFamily="18" charset="0"/>
                            <a:cs typeface="Arial" panose="020B0604020202020204" pitchFamily="34" charset="0"/>
                          </a:rPr>
                          <m:t>;</m:t>
                        </m:r>
                        <m:r>
                          <m:rPr>
                            <m:sty m:val="p"/>
                          </m:rPr>
                          <a:rPr lang="nl-NL" sz="3800">
                            <a:solidFill>
                              <a:prstClr val="black"/>
                            </a:solidFill>
                            <a:latin typeface="Cambria Math" panose="02040503050406030204" pitchFamily="18" charset="0"/>
                            <a:ea typeface="Dotum" panose="020B0600000101010101" pitchFamily="34" charset="-127"/>
                          </a:rPr>
                          <m:t>π</m:t>
                        </m:r>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p>
            </p:txBody>
          </p:sp>
        </mc:Choice>
        <mc:Fallback xmlns="">
          <p:sp>
            <p:nvSpPr>
              <p:cNvPr id="19" name="Rectangle 18"/>
              <p:cNvSpPr>
                <a:spLocks noRot="1" noChangeAspect="1" noMove="1" noResize="1" noEditPoints="1" noAdjustHandles="1" noChangeArrowheads="1" noChangeShapeType="1" noTextEdit="1"/>
              </p:cNvSpPr>
              <p:nvPr/>
            </p:nvSpPr>
            <p:spPr>
              <a:xfrm>
                <a:off x="827022" y="7367604"/>
                <a:ext cx="16621921" cy="1738296"/>
              </a:xfrm>
              <a:prstGeom prst="rect">
                <a:avLst/>
              </a:prstGeom>
              <a:blipFill>
                <a:blip r:embed="rId7"/>
                <a:stretch>
                  <a:fillRect l="-1211" r="-1247" b="-12982"/>
                </a:stretch>
              </a:blipFill>
            </p:spPr>
            <p:txBody>
              <a:bodyPr/>
              <a:lstStyle/>
              <a:p>
                <a:r>
                  <a:rPr lang="en-US">
                    <a:noFill/>
                  </a:rPr>
                  <a:t> </a:t>
                </a:r>
              </a:p>
            </p:txBody>
          </p:sp>
        </mc:Fallback>
      </mc:AlternateContent>
      <p:pic>
        <p:nvPicPr>
          <p:cNvPr id="7" name="Picture 6"/>
          <p:cNvPicPr>
            <a:picLocks noChangeAspect="1"/>
          </p:cNvPicPr>
          <p:nvPr/>
        </p:nvPicPr>
        <p:blipFill>
          <a:blip r:embed="rId8"/>
          <a:stretch>
            <a:fillRect/>
          </a:stretch>
        </p:blipFill>
        <p:spPr>
          <a:xfrm>
            <a:off x="15773400" y="548955"/>
            <a:ext cx="1883472" cy="1778103"/>
          </a:xfrm>
          <a:prstGeom prst="rect">
            <a:avLst/>
          </a:prstGeom>
        </p:spPr>
      </p:pic>
      <p:pic>
        <p:nvPicPr>
          <p:cNvPr id="9" name="Picture 8"/>
          <p:cNvPicPr>
            <a:picLocks noChangeAspect="1"/>
          </p:cNvPicPr>
          <p:nvPr/>
        </p:nvPicPr>
        <p:blipFill>
          <a:blip r:embed="rId9"/>
          <a:stretch>
            <a:fillRect/>
          </a:stretch>
        </p:blipFill>
        <p:spPr>
          <a:xfrm>
            <a:off x="16406392" y="8673582"/>
            <a:ext cx="1201016" cy="1066892"/>
          </a:xfrm>
          <a:prstGeom prst="rect">
            <a:avLst/>
          </a:prstGeom>
        </p:spPr>
      </p:pic>
    </p:spTree>
    <p:extLst>
      <p:ext uri="{BB962C8B-B14F-4D97-AF65-F5344CB8AC3E}">
        <p14:creationId xmlns:p14="http://schemas.microsoft.com/office/powerpoint/2010/main" val="356705734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anim calcmode="lin" valueType="num">
                                      <p:cBhvr>
                                        <p:cTn id="30" dur="500" fill="hold"/>
                                        <p:tgtEl>
                                          <p:spTgt spid="19"/>
                                        </p:tgtEl>
                                        <p:attrNameLst>
                                          <p:attrName>ppt_x</p:attrName>
                                        </p:attrNameLst>
                                      </p:cBhvr>
                                      <p:tavLst>
                                        <p:tav tm="0">
                                          <p:val>
                                            <p:strVal val="#ppt_x"/>
                                          </p:val>
                                        </p:tav>
                                        <p:tav tm="100000">
                                          <p:val>
                                            <p:strVal val="#ppt_x"/>
                                          </p:val>
                                        </p:tav>
                                      </p:tavLst>
                                    </p:anim>
                                    <p:anim calcmode="lin" valueType="num">
                                      <p:cBhvr>
                                        <p:cTn id="3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8" grpId="0"/>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mc:AlternateContent xmlns:mc="http://schemas.openxmlformats.org/markup-compatibility/2006" xmlns:a14="http://schemas.microsoft.com/office/drawing/2010/main">
        <mc:Choice Requires="a14">
          <p:sp>
            <p:nvSpPr>
              <p:cNvPr id="5" name="Rectangle 4"/>
              <p:cNvSpPr/>
              <p:nvPr/>
            </p:nvSpPr>
            <p:spPr>
              <a:xfrm>
                <a:off x="838200" y="571500"/>
                <a:ext cx="16731964" cy="17382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OpenSans"/>
                    <a:ea typeface="+mn-ea"/>
                  </a:rPr>
                  <a:t>c) </a:t>
                </a:r>
                <a:r>
                  <a:rPr kumimoji="0" lang="vi-VN" sz="3800" b="0" i="0" u="none" strike="noStrike" kern="1200" cap="none" spc="0" normalizeH="0" baseline="0" noProof="0">
                    <a:ln>
                      <a:noFill/>
                    </a:ln>
                    <a:solidFill>
                      <a:srgbClr val="000000"/>
                    </a:solidFill>
                    <a:effectLst/>
                    <a:uLnTx/>
                    <a:uFillTx/>
                    <a:latin typeface="OpenSans"/>
                    <a:ea typeface="+mn-ea"/>
                  </a:rPr>
                  <a:t>Bằng cách làm tương tự câu b cho các đoạn khác có độ dài bằng chu kỳ </a:t>
                </a:r>
                <a:endParaRPr kumimoji="0" lang="en-US" sz="3800" b="0" i="0" u="none" strike="noStrike" kern="1200" cap="none" spc="0" normalizeH="0" baseline="0" noProof="0">
                  <a:ln>
                    <a:noFill/>
                  </a:ln>
                  <a:solidFill>
                    <a:srgbClr val="000000"/>
                  </a:solidFill>
                  <a:effectLst/>
                  <a:uLnTx/>
                  <a:uFillTx/>
                  <a:latin typeface="OpenSans"/>
                  <a:ea typeface="+mn-ea"/>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𝑇</m:t>
                    </m:r>
                    <m:r>
                      <a:rPr kumimoji="0" lang="vi-VN" sz="3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m:t>
                    </m:r>
                    <m:r>
                      <a:rPr kumimoji="0" lang="el-GR" sz="3800" b="0" i="1" u="none" strike="noStrike" kern="1200" cap="none" spc="0" normalizeH="0" baseline="0" noProof="0" smtClean="0">
                        <a:ln>
                          <a:noFill/>
                        </a:ln>
                        <a:solidFill>
                          <a:srgbClr val="000000"/>
                        </a:solidFill>
                        <a:effectLst/>
                        <a:uLnTx/>
                        <a:uFillTx/>
                        <a:latin typeface="Cambria Math" panose="02040503050406030204" pitchFamily="18" charset="0"/>
                        <a:ea typeface="+mn-ea"/>
                      </a:rPr>
                      <m:t>𝜋</m:t>
                    </m:r>
                  </m:oMath>
                </a14:m>
                <a:r>
                  <a:rPr kumimoji="0" lang="el-GR" sz="3800" b="0" i="0" u="none" strike="noStrike" kern="1200" cap="none" spc="0" normalizeH="0" baseline="0" noProof="0">
                    <a:ln>
                      <a:noFill/>
                    </a:ln>
                    <a:solidFill>
                      <a:srgbClr val="000000"/>
                    </a:solidFill>
                    <a:effectLst/>
                    <a:uLnTx/>
                    <a:uFillTx/>
                    <a:latin typeface="OpenSans"/>
                    <a:ea typeface="+mn-ea"/>
                  </a:rPr>
                  <a:t>, </a:t>
                </a:r>
                <a:r>
                  <a:rPr kumimoji="0" lang="vi-VN" sz="3800" b="0" i="0" u="none" strike="noStrike" kern="1200" cap="none" spc="0" normalizeH="0" baseline="0" noProof="0">
                    <a:ln>
                      <a:noFill/>
                    </a:ln>
                    <a:solidFill>
                      <a:srgbClr val="000000"/>
                    </a:solidFill>
                    <a:effectLst/>
                    <a:uLnTx/>
                    <a:uFillTx/>
                    <a:latin typeface="OpenSans"/>
                    <a:ea typeface="+mn-ea"/>
                  </a:rPr>
                  <a:t>ta được đồ thị của hàm số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𝑐𝑜𝑡</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3800" b="0" i="0" u="none" strike="noStrike" kern="1200" cap="none" spc="0" normalizeH="0" baseline="0" noProof="0">
                    <a:ln>
                      <a:noFill/>
                    </a:ln>
                    <a:solidFill>
                      <a:srgbClr val="000000"/>
                    </a:solidFill>
                    <a:effectLst/>
                    <a:uLnTx/>
                    <a:uFillTx/>
                    <a:latin typeface="OpenSans"/>
                    <a:ea typeface="+mn-ea"/>
                  </a:rPr>
                  <a:t>như hình dưới đây.</a:t>
                </a:r>
              </a:p>
            </p:txBody>
          </p:sp>
        </mc:Choice>
        <mc:Fallback xmlns="">
          <p:sp>
            <p:nvSpPr>
              <p:cNvPr id="5" name="Rectangle 4"/>
              <p:cNvSpPr>
                <a:spLocks noRot="1" noChangeAspect="1" noMove="1" noResize="1" noEditPoints="1" noAdjustHandles="1" noChangeArrowheads="1" noChangeShapeType="1" noTextEdit="1"/>
              </p:cNvSpPr>
              <p:nvPr/>
            </p:nvSpPr>
            <p:spPr>
              <a:xfrm>
                <a:off x="838200" y="571500"/>
                <a:ext cx="16731964" cy="1738296"/>
              </a:xfrm>
              <a:prstGeom prst="rect">
                <a:avLst/>
              </a:prstGeom>
              <a:blipFill>
                <a:blip r:embed="rId2"/>
                <a:stretch>
                  <a:fillRect l="-1203" b="-129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27878" y="7962900"/>
                <a:ext cx="16240922" cy="184665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Từ đồ thị ở Hình 1.17, hãy tìm tập giá trị và các khoảng nghich biến của hàm số </a:t>
                </a:r>
                <a14:m>
                  <m:oMath xmlns:m="http://schemas.openxmlformats.org/officeDocument/2006/math">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𝑐𝑜𝑡</m:t>
                    </m:r>
                    <m:r>
                      <a:rPr kumimoji="0" lang="vi-VN"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27878" y="7962900"/>
                <a:ext cx="16240922" cy="1846659"/>
              </a:xfrm>
              <a:prstGeom prst="rect">
                <a:avLst/>
              </a:prstGeom>
              <a:blipFill>
                <a:blip r:embed="rId3"/>
                <a:stretch>
                  <a:fillRect l="-1239" r="-1239" b="-6601"/>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685800" y="5600700"/>
            <a:ext cx="1883472" cy="1778103"/>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110688" y="2628900"/>
            <a:ext cx="10186988" cy="5324793"/>
          </a:xfrm>
          <a:prstGeom prst="rect">
            <a:avLst/>
          </a:prstGeom>
        </p:spPr>
      </p:pic>
      <p:pic>
        <p:nvPicPr>
          <p:cNvPr id="9" name="Picture 8"/>
          <p:cNvPicPr>
            <a:picLocks noChangeAspect="1"/>
          </p:cNvPicPr>
          <p:nvPr/>
        </p:nvPicPr>
        <p:blipFill>
          <a:blip r:embed="rId7"/>
          <a:stretch>
            <a:fillRect/>
          </a:stretch>
        </p:blipFill>
        <p:spPr>
          <a:xfrm>
            <a:off x="16223358" y="2469079"/>
            <a:ext cx="1150421" cy="1150421"/>
          </a:xfrm>
          <a:prstGeom prst="rect">
            <a:avLst/>
          </a:prstGeom>
        </p:spPr>
      </p:pic>
    </p:spTree>
    <p:extLst>
      <p:ext uri="{BB962C8B-B14F-4D97-AF65-F5344CB8AC3E}">
        <p14:creationId xmlns:p14="http://schemas.microsoft.com/office/powerpoint/2010/main" val="57161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914400" y="599292"/>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1371600" y="1638300"/>
                <a:ext cx="15849600" cy="2902141"/>
              </a:xfrm>
              <a:prstGeom prst="rect">
                <a:avLst/>
              </a:prstGeom>
            </p:spPr>
            <p:txBody>
              <a:bodyPr wrap="square">
                <a:spAutoFit/>
              </a:bodyPr>
              <a:lstStyle/>
              <a:p>
                <a:pPr algn="just">
                  <a:lnSpc>
                    <a:spcPct val="150000"/>
                  </a:lnSpc>
                  <a:spcBef>
                    <a:spcPts val="600"/>
                  </a:spcBef>
                </a:pPr>
                <a:r>
                  <a:rPr lang="en-US" sz="4000">
                    <a:latin typeface="Arial" panose="020B0604020202020204" pitchFamily="34" charset="0"/>
                    <a:ea typeface="Dotum" panose="020B0600000101010101" pitchFamily="34" charset="-127"/>
                    <a:cs typeface="Arial" panose="020B0604020202020204" pitchFamily="34" charset="0"/>
                  </a:rPr>
                  <a:t>a) Hàm số </a:t>
                </a:r>
                <a14:m>
                  <m:oMath xmlns:m="http://schemas.openxmlformats.org/officeDocument/2006/math">
                    <m:r>
                      <a:rPr lang="en-US" sz="4000" i="1" smtClean="0">
                        <a:latin typeface="Cambria Math" panose="02040503050406030204" pitchFamily="18" charset="0"/>
                        <a:ea typeface="Dotum" panose="020B0600000101010101" pitchFamily="34" charset="-127"/>
                        <a:cs typeface="Arial" panose="020B0604020202020204" pitchFamily="34" charset="0"/>
                      </a:rPr>
                      <m:t>𝑦</m:t>
                    </m:r>
                    <m:r>
                      <a:rPr lang="en-US" sz="4000" i="1" smtClean="0">
                        <a:latin typeface="Cambria Math" panose="02040503050406030204" pitchFamily="18" charset="0"/>
                        <a:ea typeface="Dotum" panose="020B0600000101010101" pitchFamily="34" charset="-127"/>
                        <a:cs typeface="Arial" panose="020B0604020202020204" pitchFamily="34" charset="0"/>
                      </a:rPr>
                      <m:t> = </m:t>
                    </m:r>
                    <m:r>
                      <a:rPr lang="en-US" sz="4000" i="1" smtClean="0">
                        <a:latin typeface="Cambria Math" panose="02040503050406030204" pitchFamily="18" charset="0"/>
                        <a:ea typeface="Dotum" panose="020B0600000101010101" pitchFamily="34" charset="-127"/>
                        <a:cs typeface="Arial" panose="020B0604020202020204" pitchFamily="34" charset="0"/>
                      </a:rPr>
                      <m:t>𝑓</m:t>
                    </m:r>
                    <m:r>
                      <a:rPr lang="en-US" sz="4000" i="1" smtClean="0">
                        <a:latin typeface="Cambria Math" panose="02040503050406030204" pitchFamily="18" charset="0"/>
                        <a:ea typeface="Dotum" panose="020B0600000101010101" pitchFamily="34" charset="-127"/>
                        <a:cs typeface="Arial" panose="020B0604020202020204" pitchFamily="34" charset="0"/>
                      </a:rPr>
                      <m:t>(</m:t>
                    </m:r>
                    <m:r>
                      <a:rPr lang="en-US" sz="4000" i="1" smtClean="0">
                        <a:latin typeface="Cambria Math" panose="02040503050406030204" pitchFamily="18" charset="0"/>
                        <a:ea typeface="Dotum" panose="020B0600000101010101" pitchFamily="34" charset="-127"/>
                        <a:cs typeface="Arial" panose="020B0604020202020204" pitchFamily="34" charset="0"/>
                      </a:rPr>
                      <m:t>𝑥</m:t>
                    </m:r>
                    <m:r>
                      <a:rPr lang="en-US" sz="4000" i="1" smtClean="0">
                        <a:latin typeface="Cambria Math" panose="02040503050406030204" pitchFamily="18" charset="0"/>
                        <a:ea typeface="Dotum" panose="020B0600000101010101" pitchFamily="34" charset="-127"/>
                        <a:cs typeface="Arial" panose="020B0604020202020204" pitchFamily="34" charset="0"/>
                      </a:rPr>
                      <m:t>) = </m:t>
                    </m:r>
                    <m:r>
                      <m:rPr>
                        <m:sty m:val="p"/>
                      </m:rPr>
                      <a:rPr lang="en-US" sz="4000" i="1" smtClean="0">
                        <a:latin typeface="Cambria Math" panose="02040503050406030204" pitchFamily="18" charset="0"/>
                        <a:ea typeface="Dotum" panose="020B0600000101010101" pitchFamily="34" charset="-127"/>
                        <a:cs typeface="Arial" panose="020B0604020202020204" pitchFamily="34" charset="0"/>
                      </a:rPr>
                      <m:t>cot</m:t>
                    </m:r>
                    <m:r>
                      <a:rPr lang="en-US" sz="4000" i="1" smtClean="0">
                        <a:latin typeface="Cambria Math" panose="02040503050406030204" pitchFamily="18" charset="0"/>
                        <a:ea typeface="Dotum" panose="020B0600000101010101" pitchFamily="34" charset="-127"/>
                        <a:cs typeface="Arial" panose="020B0604020202020204" pitchFamily="34" charset="0"/>
                      </a:rPr>
                      <m:t>⁡</m:t>
                    </m:r>
                    <m:r>
                      <a:rPr lang="en-US" sz="4000" i="1" smtClean="0">
                        <a:latin typeface="Cambria Math" panose="02040503050406030204" pitchFamily="18" charset="0"/>
                        <a:ea typeface="Dotum" panose="020B0600000101010101" pitchFamily="34" charset="-127"/>
                        <a:cs typeface="Arial" panose="020B0604020202020204" pitchFamily="34" charset="0"/>
                      </a:rPr>
                      <m:t>𝑥</m:t>
                    </m:r>
                    <m:r>
                      <a:rPr lang="en-US" sz="4000" i="1" smtClean="0">
                        <a:latin typeface="Cambria Math" panose="02040503050406030204" pitchFamily="18" charset="0"/>
                        <a:ea typeface="Dotum" panose="020B0600000101010101" pitchFamily="34" charset="-127"/>
                        <a:cs typeface="Arial" panose="020B0604020202020204" pitchFamily="34" charset="0"/>
                      </a:rPr>
                      <m:t> </m:t>
                    </m:r>
                  </m:oMath>
                </a14:m>
                <a:r>
                  <a:rPr lang="en-US" sz="4000">
                    <a:latin typeface="Arial" panose="020B0604020202020204" pitchFamily="34" charset="0"/>
                    <a:ea typeface="Dotum" panose="020B0600000101010101" pitchFamily="34" charset="-127"/>
                    <a:cs typeface="Arial" panose="020B0604020202020204" pitchFamily="34" charset="0"/>
                  </a:rPr>
                  <a:t>có tập xác định là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D</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r>
                      <a:rPr lang="en-US" sz="400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r>
                          <m:rPr>
                            <m:sty m:val="p"/>
                          </m:rPr>
                          <a:rPr lang="en-US" sz="4000">
                            <a:effectLst/>
                            <a:latin typeface="Cambria Math" panose="02040503050406030204" pitchFamily="18" charset="0"/>
                            <a:ea typeface="Dotum" panose="020B0600000101010101" pitchFamily="34" charset="-127"/>
                          </a:rPr>
                          <m:t>kπ</m:t>
                        </m:r>
                      </m:e>
                      <m:e>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pPr>
                <a:r>
                  <a:rPr lang="en-US" sz="4000">
                    <a:effectLst/>
                    <a:latin typeface="Arial" panose="020B0604020202020204" pitchFamily="34" charset="0"/>
                    <a:ea typeface="Dotum" panose="020B0600000101010101" pitchFamily="34" charset="-127"/>
                    <a:cs typeface="Arial" panose="020B0604020202020204" pitchFamily="34" charset="0"/>
                  </a:rPr>
                  <a:t>Do đó, nếu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𝑥</m:t>
                    </m:r>
                  </m:oMath>
                </a14:m>
                <a:r>
                  <a:rPr lang="en-US" sz="4000">
                    <a:effectLst/>
                    <a:latin typeface="Arial" panose="020B0604020202020204" pitchFamily="34" charset="0"/>
                    <a:ea typeface="Dotum" panose="020B0600000101010101" pitchFamily="34" charset="-127"/>
                    <a:cs typeface="Arial" panose="020B0604020202020204" pitchFamily="34" charset="0"/>
                  </a:rPr>
                  <a:t> thuộc tập xác định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𝐷</m:t>
                    </m:r>
                  </m:oMath>
                </a14:m>
                <a:r>
                  <a:rPr lang="en-US" sz="4000">
                    <a:effectLst/>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 </m:t>
                    </m:r>
                    <m:r>
                      <a:rPr lang="en-US" sz="4000" i="1" smtClean="0">
                        <a:effectLst/>
                        <a:latin typeface="Cambria Math" panose="02040503050406030204" pitchFamily="18" charset="0"/>
                        <a:ea typeface="Dotum" panose="020B0600000101010101" pitchFamily="34" charset="-127"/>
                        <a:cs typeface="Arial" panose="020B0604020202020204" pitchFamily="34" charset="0"/>
                      </a:rPr>
                      <m:t>𝑥</m:t>
                    </m:r>
                    <m:r>
                      <a:rPr lang="en-US" sz="4000" i="1" smtClean="0">
                        <a:effectLst/>
                        <a:latin typeface="Cambria Math" panose="02040503050406030204" pitchFamily="18" charset="0"/>
                        <a:ea typeface="Dotum" panose="020B0600000101010101" pitchFamily="34" charset="-127"/>
                        <a:cs typeface="Arial" panose="020B0604020202020204" pitchFamily="34" charset="0"/>
                      </a:rPr>
                      <m:t> </m:t>
                    </m:r>
                  </m:oMath>
                </a14:m>
                <a:r>
                  <a:rPr lang="en-US" sz="4000">
                    <a:effectLst/>
                    <a:latin typeface="Arial" panose="020B0604020202020204" pitchFamily="34" charset="0"/>
                    <a:ea typeface="Dotum" panose="020B0600000101010101" pitchFamily="34" charset="-127"/>
                    <a:cs typeface="Arial" panose="020B0604020202020204" pitchFamily="34" charset="0"/>
                  </a:rPr>
                  <a:t>cũng thuộc tập xác định </a:t>
                </a:r>
                <a14:m>
                  <m:oMath xmlns:m="http://schemas.openxmlformats.org/officeDocument/2006/math">
                    <m:r>
                      <a:rPr lang="en-US" sz="4000" i="1" smtClean="0">
                        <a:effectLst/>
                        <a:latin typeface="Cambria Math" panose="02040503050406030204" pitchFamily="18" charset="0"/>
                        <a:ea typeface="Dotum" panose="020B0600000101010101" pitchFamily="34" charset="-127"/>
                        <a:cs typeface="Arial" panose="020B0604020202020204" pitchFamily="34" charset="0"/>
                      </a:rPr>
                      <m:t>𝐷</m:t>
                    </m:r>
                    <m:r>
                      <a:rPr lang="en-US" sz="4000" i="1" smtClean="0">
                        <a:effectLst/>
                        <a:latin typeface="Cambria Math" panose="02040503050406030204" pitchFamily="18" charset="0"/>
                        <a:ea typeface="Dotum" panose="020B0600000101010101" pitchFamily="34" charset="-127"/>
                        <a:cs typeface="Arial" panose="020B0604020202020204" pitchFamily="34"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pPr>
                <a:r>
                  <a:rPr lang="en-US" sz="40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f</m:t>
                    </m:r>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e>
                    </m:d>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d>
                          <m:dPr>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x</m:t>
                            </m:r>
                          </m:e>
                        </m:d>
                      </m:e>
                    </m:func>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r>
                          <m:rPr>
                            <m:sty m:val="p"/>
                          </m:rPr>
                          <a:rPr lang="en-US" sz="4000">
                            <a:effectLst/>
                            <a:latin typeface="Cambria Math" panose="02040503050406030204" pitchFamily="18" charset="0"/>
                            <a:ea typeface="Dotum" panose="020B0600000101010101" pitchFamily="34" charset="-127"/>
                          </a:rPr>
                          <m:t>x</m:t>
                        </m:r>
                      </m:e>
                    </m:func>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f</m:t>
                    </m:r>
                    <m:d>
                      <m:dPr>
                        <m:ctrlPr>
                          <a:rPr lang="en-US" sz="4000" i="1">
                            <a:effectLst/>
                            <a:latin typeface="Cambria Math" panose="02040503050406030204" pitchFamily="18" charset="0"/>
                            <a:ea typeface="Dotum" panose="020B0600000101010101" pitchFamily="34" charset="-127"/>
                          </a:rPr>
                        </m:ctrlPr>
                      </m:dPr>
                      <m:e>
                        <m:r>
                          <m:rPr>
                            <m:sty m:val="p"/>
                          </m:rPr>
                          <a:rPr lang="en-US" sz="4000">
                            <a:effectLst/>
                            <a:latin typeface="Cambria Math" panose="02040503050406030204" pitchFamily="18" charset="0"/>
                            <a:ea typeface="Dotum" panose="020B0600000101010101" pitchFamily="34" charset="-127"/>
                          </a:rPr>
                          <m:t>x</m:t>
                        </m:r>
                      </m:e>
                    </m:d>
                    <m:r>
                      <a:rPr lang="en-US" sz="4000">
                        <a:effectLst/>
                        <a:latin typeface="Cambria Math" panose="02040503050406030204" pitchFamily="18" charset="0"/>
                        <a:ea typeface="Dotum" panose="020B0600000101010101" pitchFamily="34" charset="-127"/>
                      </a:rPr>
                      <m:t>, ∀</m:t>
                    </m:r>
                    <m:r>
                      <m:rPr>
                        <m:sty m:val="p"/>
                      </m:rPr>
                      <a:rPr lang="en-US" sz="4000">
                        <a:effectLst/>
                        <a:latin typeface="Cambria Math" panose="02040503050406030204" pitchFamily="18" charset="0"/>
                        <a:ea typeface="Dotum" panose="020B0600000101010101" pitchFamily="34" charset="-127"/>
                      </a:rPr>
                      <m:t>x</m:t>
                    </m:r>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D</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371600" y="1638300"/>
                <a:ext cx="15849600" cy="2902141"/>
              </a:xfrm>
              <a:prstGeom prst="rect">
                <a:avLst/>
              </a:prstGeom>
              <a:blipFill>
                <a:blip r:embed="rId2"/>
                <a:stretch>
                  <a:fillRect l="-1346" b="-8193"/>
                </a:stretch>
              </a:blipFill>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a:off x="15724765" y="6696944"/>
            <a:ext cx="1791715" cy="3038713"/>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371600" y="4610100"/>
                <a:ext cx="11582400" cy="5178405"/>
              </a:xfrm>
              <a:prstGeom prst="rect">
                <a:avLst/>
              </a:prstGeom>
            </p:spPr>
            <p:txBody>
              <a:bodyPr wrap="square">
                <a:spAutoFit/>
              </a:bodyPr>
              <a:lstStyle/>
              <a:p>
                <a:pPr algn="just">
                  <a:lnSpc>
                    <a:spcPct val="150000"/>
                  </a:lnSpc>
                </a:pPr>
                <a:r>
                  <a:rPr lang="en-US" sz="4000">
                    <a:latin typeface="Arial" panose="020B0604020202020204" pitchFamily="34" charset="0"/>
                    <a:ea typeface="Dotum" panose="020B0600000101010101" pitchFamily="34" charset="-127"/>
                    <a:cs typeface="Arial" panose="020B0604020202020204" pitchFamily="34" charset="0"/>
                  </a:rPr>
                  <a:t>b) Ta có:</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6</m:t>
                            </m:r>
                          </m:den>
                        </m:f>
                      </m:e>
                    </m:func>
                    <m:r>
                      <a:rPr lang="en-US" sz="4000">
                        <a:effectLst/>
                        <a:latin typeface="Cambria Math" panose="02040503050406030204" pitchFamily="18" charset="0"/>
                        <a:ea typeface="Dotum" panose="020B0600000101010101" pitchFamily="34" charset="-127"/>
                      </a:rPr>
                      <m:t>=</m:t>
                    </m:r>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rPr>
                          <m:t>3</m:t>
                        </m:r>
                      </m:e>
                    </m:rad>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r>
                          <a:rPr lang="en-US" sz="4000">
                            <a:effectLst/>
                            <a:latin typeface="Cambria Math" panose="02040503050406030204" pitchFamily="18" charset="0"/>
                            <a:ea typeface="Dotum" panose="020B0600000101010101" pitchFamily="34" charset="-127"/>
                          </a:rPr>
                          <m:t>=1</m:t>
                        </m:r>
                      </m:e>
                    </m:func>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3</m:t>
                            </m:r>
                          </m:den>
                        </m:f>
                      </m:e>
                    </m:func>
                    <m:r>
                      <a:rPr lang="en-US"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rPr>
                              <m:t>3</m:t>
                            </m:r>
                          </m:e>
                        </m:rad>
                      </m:num>
                      <m:den>
                        <m:r>
                          <a:rPr lang="en-US" sz="4000">
                            <a:effectLst/>
                            <a:latin typeface="Cambria Math" panose="02040503050406030204" pitchFamily="18" charset="0"/>
                            <a:ea typeface="Dotum" panose="020B0600000101010101" pitchFamily="34" charset="-127"/>
                          </a:rPr>
                          <m:t>3</m:t>
                        </m:r>
                      </m:den>
                    </m:f>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2</m:t>
                            </m:r>
                          </m:den>
                        </m:f>
                      </m:e>
                    </m:func>
                    <m:r>
                      <a:rPr lang="en-US" sz="4000">
                        <a:effectLst/>
                        <a:latin typeface="Cambria Math" panose="02040503050406030204" pitchFamily="18" charset="0"/>
                        <a:ea typeface="Dotum" panose="020B0600000101010101" pitchFamily="34" charset="-127"/>
                      </a:rPr>
                      <m:t>=0;</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rPr>
                              <m:t>2</m:t>
                            </m:r>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3</m:t>
                            </m:r>
                          </m:den>
                        </m:f>
                      </m:e>
                    </m:func>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rPr>
                              <m:t>3</m:t>
                            </m:r>
                          </m:e>
                        </m:rad>
                      </m:num>
                      <m:den>
                        <m:r>
                          <a:rPr lang="en-US" sz="4000">
                            <a:effectLst/>
                            <a:latin typeface="Cambria Math" panose="02040503050406030204" pitchFamily="18" charset="0"/>
                            <a:ea typeface="Dotum" panose="020B0600000101010101" pitchFamily="34" charset="-127"/>
                          </a:rPr>
                          <m:t>3</m:t>
                        </m:r>
                      </m:den>
                    </m:f>
                    <m:r>
                      <a:rPr lang="en-US" sz="400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rPr>
                              <m:t>3</m:t>
                            </m:r>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4</m:t>
                            </m:r>
                          </m:den>
                        </m:f>
                      </m:e>
                    </m:func>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
                      <a:rPr lang="en-US" sz="4000">
                        <a:effectLst/>
                        <a:latin typeface="Cambria Math" panose="02040503050406030204" pitchFamily="18" charset="0"/>
                        <a:ea typeface="Dotum" panose="020B0600000101010101" pitchFamily="34" charset="-127"/>
                      </a:rPr>
                      <m:t>1</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en-US" sz="4000">
                            <a:effectLst/>
                            <a:latin typeface="Cambria Math" panose="02040503050406030204" pitchFamily="18" charset="0"/>
                            <a:ea typeface="Dotum" panose="020B0600000101010101" pitchFamily="34" charset="-127"/>
                          </a:rPr>
                          <m:t>cot</m:t>
                        </m:r>
                      </m:fName>
                      <m:e>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rPr>
                              <m:t>5</m:t>
                            </m:r>
                            <m:r>
                              <m:rPr>
                                <m:sty m:val="p"/>
                              </m:rPr>
                              <a:rPr lang="en-US"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6</m:t>
                            </m:r>
                          </m:den>
                        </m:f>
                      </m:e>
                    </m:func>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rad>
                      <m:radPr>
                        <m:degHide m:val="on"/>
                        <m:ctrlPr>
                          <a:rPr lang="en-US" sz="4000" i="1">
                            <a:effectLst/>
                            <a:latin typeface="Cambria Math" panose="02040503050406030204" pitchFamily="18" charset="0"/>
                            <a:ea typeface="Dotum" panose="020B0600000101010101" pitchFamily="34" charset="-127"/>
                          </a:rPr>
                        </m:ctrlPr>
                      </m:radPr>
                      <m:deg/>
                      <m:e>
                        <m:r>
                          <a:rPr lang="en-US" sz="4000">
                            <a:effectLst/>
                            <a:latin typeface="Cambria Math" panose="02040503050406030204" pitchFamily="18" charset="0"/>
                            <a:ea typeface="Dotum" panose="020B0600000101010101" pitchFamily="34" charset="-127"/>
                          </a:rPr>
                          <m:t>3</m:t>
                        </m:r>
                      </m:e>
                    </m:rad>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71600" y="4610100"/>
                <a:ext cx="11582400" cy="5178405"/>
              </a:xfrm>
              <a:prstGeom prst="rect">
                <a:avLst/>
              </a:prstGeom>
              <a:blipFill>
                <a:blip r:embed="rId4"/>
                <a:stretch>
                  <a:fillRect l="-1842" b="-1294"/>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16392496" y="393615"/>
            <a:ext cx="1530531" cy="1444907"/>
          </a:xfrm>
          <a:prstGeom prst="rect">
            <a:avLst/>
          </a:prstGeom>
        </p:spPr>
      </p:pic>
    </p:spTree>
    <p:extLst>
      <p:ext uri="{BB962C8B-B14F-4D97-AF65-F5344CB8AC3E}">
        <p14:creationId xmlns:p14="http://schemas.microsoft.com/office/powerpoint/2010/main" val="72800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left)">
                                      <p:cBhvr>
                                        <p:cTn id="16" dur="500"/>
                                        <p:tgtEl>
                                          <p:spTgt spid="9">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anim calcmode="lin" valueType="num">
                                      <p:cBhvr>
                                        <p:cTn id="2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6">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anim calcmode="lin" valueType="num">
                                      <p:cBhvr>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barn(inVertical)">
                                      <p:cBhvr>
                                        <p:cTn id="36" dur="500"/>
                                        <p:tgtEl>
                                          <p:spTgt spid="6">
                                            <p:txEl>
                                              <p:pRg st="2" end="2"/>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8292868" y="894785"/>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910599" y="2361128"/>
            <a:ext cx="8497839" cy="840871"/>
          </a:xfrm>
          <a:prstGeom prst="rect">
            <a:avLst/>
          </a:prstGeom>
        </p:spPr>
        <p:txBody>
          <a:bodyPr wrap="none">
            <a:spAutoFit/>
          </a:bodyPr>
          <a:lstStyle/>
          <a:p>
            <a:pPr marL="457200" marR="0" lvl="0" indent="-457200" algn="l"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Vậy ta hoàn thành được bảng như sau:</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3623954121"/>
                  </p:ext>
                </p:extLst>
              </p:nvPr>
            </p:nvGraphicFramePr>
            <p:xfrm>
              <a:off x="1676400" y="3877937"/>
              <a:ext cx="14782799" cy="3551563"/>
            </p:xfrm>
            <a:graphic>
              <a:graphicData uri="http://schemas.openxmlformats.org/drawingml/2006/table">
                <a:tbl>
                  <a:tblPr firstRow="1" bandRow="1">
                    <a:tableStyleId>{5C22544A-7EE6-4342-B048-85BDC9FD1C3A}</a:tableStyleId>
                  </a:tblPr>
                  <a:tblGrid>
                    <a:gridCol w="2883744">
                      <a:extLst>
                        <a:ext uri="{9D8B030D-6E8A-4147-A177-3AD203B41FA5}">
                          <a16:colId xmlns:a16="http://schemas.microsoft.com/office/drawing/2014/main" val="931681444"/>
                        </a:ext>
                      </a:extLst>
                    </a:gridCol>
                    <a:gridCol w="1699865">
                      <a:extLst>
                        <a:ext uri="{9D8B030D-6E8A-4147-A177-3AD203B41FA5}">
                          <a16:colId xmlns:a16="http://schemas.microsoft.com/office/drawing/2014/main" val="1483630915"/>
                        </a:ext>
                      </a:extLst>
                    </a:gridCol>
                    <a:gridCol w="1699865">
                      <a:extLst>
                        <a:ext uri="{9D8B030D-6E8A-4147-A177-3AD203B41FA5}">
                          <a16:colId xmlns:a16="http://schemas.microsoft.com/office/drawing/2014/main" val="3667939274"/>
                        </a:ext>
                      </a:extLst>
                    </a:gridCol>
                    <a:gridCol w="1699865">
                      <a:extLst>
                        <a:ext uri="{9D8B030D-6E8A-4147-A177-3AD203B41FA5}">
                          <a16:colId xmlns:a16="http://schemas.microsoft.com/office/drawing/2014/main" val="1105347392"/>
                        </a:ext>
                      </a:extLst>
                    </a:gridCol>
                    <a:gridCol w="1699865">
                      <a:extLst>
                        <a:ext uri="{9D8B030D-6E8A-4147-A177-3AD203B41FA5}">
                          <a16:colId xmlns:a16="http://schemas.microsoft.com/office/drawing/2014/main" val="3617089060"/>
                        </a:ext>
                      </a:extLst>
                    </a:gridCol>
                    <a:gridCol w="1699865">
                      <a:extLst>
                        <a:ext uri="{9D8B030D-6E8A-4147-A177-3AD203B41FA5}">
                          <a16:colId xmlns:a16="http://schemas.microsoft.com/office/drawing/2014/main" val="140918191"/>
                        </a:ext>
                      </a:extLst>
                    </a:gridCol>
                    <a:gridCol w="1699865">
                      <a:extLst>
                        <a:ext uri="{9D8B030D-6E8A-4147-A177-3AD203B41FA5}">
                          <a16:colId xmlns:a16="http://schemas.microsoft.com/office/drawing/2014/main" val="2451592667"/>
                        </a:ext>
                      </a:extLst>
                    </a:gridCol>
                    <a:gridCol w="1699865">
                      <a:extLst>
                        <a:ext uri="{9D8B030D-6E8A-4147-A177-3AD203B41FA5}">
                          <a16:colId xmlns:a16="http://schemas.microsoft.com/office/drawing/2014/main" val="722807373"/>
                        </a:ext>
                      </a:extLst>
                    </a:gridCol>
                  </a:tblGrid>
                  <a:tr h="1849363">
                    <a:tc>
                      <a:txBody>
                        <a:bodyPr/>
                        <a:lstStyle/>
                        <a:p>
                          <a:pPr algn="ctr"/>
                          <a14:m>
                            <m:oMathPara xmlns:m="http://schemas.openxmlformats.org/officeDocument/2006/math">
                              <m:oMathParaPr>
                                <m:jc m:val="centerGroup"/>
                              </m:oMathParaPr>
                              <m:oMath xmlns:m="http://schemas.openxmlformats.org/officeDocument/2006/math">
                                <m:r>
                                  <a:rPr lang="en-US" sz="3500" b="1" i="1" smtClean="0">
                                    <a:solidFill>
                                      <a:schemeClr val="tx1"/>
                                    </a:solidFill>
                                    <a:latin typeface="Cambria Math" panose="02040503050406030204" pitchFamily="18" charset="0"/>
                                  </a:rPr>
                                  <m:t>𝒙</m:t>
                                </m:r>
                              </m:oMath>
                            </m:oMathPara>
                          </a14:m>
                          <a:endParaRPr lang="en-US" sz="35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6</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i="1">
                                        <a:solidFill>
                                          <a:schemeClr val="tx1"/>
                                        </a:solidFill>
                                        <a:effectLst/>
                                        <a:latin typeface="Cambria Math" panose="02040503050406030204" pitchFamily="18" charset="0"/>
                                        <a:ea typeface="Dotum" panose="020B0600000101010101" pitchFamily="34" charset="-127"/>
                                      </a:rPr>
                                    </m:ctrlPr>
                                  </m:fPr>
                                  <m:num>
                                    <m:r>
                                      <m:rPr>
                                        <m:sty m:val="p"/>
                                      </m:rPr>
                                      <a:rPr lang="nl-NL" sz="3700">
                                        <a:solidFill>
                                          <a:schemeClr val="tx1"/>
                                        </a:solidFill>
                                        <a:effectLst/>
                                        <a:latin typeface="Cambria Math" panose="02040503050406030204" pitchFamily="18" charset="0"/>
                                        <a:ea typeface="Dotum" panose="020B0600000101010101" pitchFamily="34" charset="-127"/>
                                      </a:rPr>
                                      <m:t>π</m:t>
                                    </m:r>
                                  </m:num>
                                  <m:den>
                                    <m:r>
                                      <a:rPr lang="nl-NL" sz="3700">
                                        <a:solidFill>
                                          <a:schemeClr val="tx1"/>
                                        </a:solidFill>
                                        <a:effectLst/>
                                        <a:latin typeface="Cambria Math" panose="02040503050406030204" pitchFamily="18" charset="0"/>
                                        <a:ea typeface="Dotum" panose="020B0600000101010101" pitchFamily="34" charset="-127"/>
                                      </a:rPr>
                                      <m:t>4</m:t>
                                    </m:r>
                                  </m:den>
                                </m:f>
                              </m:oMath>
                            </m:oMathPara>
                          </a14:m>
                          <a:endParaRPr lang="en-US" sz="37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7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2</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1" smtClean="0">
                                        <a:solidFill>
                                          <a:schemeClr val="tx1"/>
                                        </a:solidFill>
                                        <a:effectLst/>
                                        <a:latin typeface="Cambria Math" panose="02040503050406030204" pitchFamily="18" charset="0"/>
                                        <a:ea typeface="Dotum" panose="020B0600000101010101" pitchFamily="34" charset="-127"/>
                                      </a:rPr>
                                      <m:t>2</m:t>
                                    </m:r>
                                    <m:r>
                                      <m:rPr>
                                        <m:sty m:val="p"/>
                                      </m:rPr>
                                      <a:rPr lang="nl-NL" sz="3700" b="0">
                                        <a:solidFill>
                                          <a:schemeClr val="tx1"/>
                                        </a:solidFill>
                                        <a:effectLst/>
                                        <a:latin typeface="Cambria Math" panose="02040503050406030204" pitchFamily="18" charset="0"/>
                                        <a:ea typeface="Dotum" panose="020B0600000101010101" pitchFamily="34" charset="-127"/>
                                      </a:rPr>
                                      <m:t>π</m:t>
                                    </m:r>
                                  </m:num>
                                  <m:den>
                                    <m:r>
                                      <a:rPr lang="en-US" sz="3700" b="0" i="1" smtClean="0">
                                        <a:solidFill>
                                          <a:schemeClr val="tx1"/>
                                        </a:solidFill>
                                        <a:effectLst/>
                                        <a:latin typeface="Cambria Math" panose="02040503050406030204" pitchFamily="18" charset="0"/>
                                        <a:ea typeface="Dotum" panose="020B0600000101010101" pitchFamily="34" charset="-127"/>
                                      </a:rPr>
                                      <m:t>3</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0" smtClean="0">
                                        <a:solidFill>
                                          <a:schemeClr val="tx1"/>
                                        </a:solidFill>
                                        <a:effectLst/>
                                        <a:latin typeface="Cambria Math" panose="02040503050406030204" pitchFamily="18" charset="0"/>
                                        <a:ea typeface="Dotum" panose="020B0600000101010101" pitchFamily="34" charset="-127"/>
                                      </a:rPr>
                                      <m:t>3</m:t>
                                    </m:r>
                                    <m:r>
                                      <a:rPr lang="nl-NL" sz="3700" b="0" i="1">
                                        <a:solidFill>
                                          <a:schemeClr val="tx1"/>
                                        </a:solidFill>
                                        <a:effectLst/>
                                        <a:latin typeface="Cambria Math" panose="02040503050406030204" pitchFamily="18" charset="0"/>
                                        <a:ea typeface="Dotum" panose="020B0600000101010101" pitchFamily="34" charset="-127"/>
                                      </a:rPr>
                                      <m:t>𝜋</m:t>
                                    </m:r>
                                  </m:num>
                                  <m:den>
                                    <m:r>
                                      <a:rPr lang="nl-NL" sz="3700" b="0" i="1">
                                        <a:solidFill>
                                          <a:schemeClr val="tx1"/>
                                        </a:solidFill>
                                        <a:effectLst/>
                                        <a:latin typeface="Cambria Math" panose="02040503050406030204" pitchFamily="18" charset="0"/>
                                        <a:ea typeface="Dotum" panose="020B0600000101010101" pitchFamily="34" charset="-127"/>
                                      </a:rPr>
                                      <m:t>4</m:t>
                                    </m:r>
                                  </m:den>
                                </m:f>
                              </m:oMath>
                            </m:oMathPara>
                          </a14:m>
                          <a:endParaRPr lang="en-US" sz="37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3700" b="0" i="1" smtClean="0">
                                        <a:solidFill>
                                          <a:schemeClr val="tx1"/>
                                        </a:solidFill>
                                        <a:effectLst/>
                                        <a:latin typeface="Cambria Math" panose="02040503050406030204" pitchFamily="18" charset="0"/>
                                        <a:ea typeface="Dotum" panose="020B0600000101010101" pitchFamily="34" charset="-127"/>
                                      </a:rPr>
                                    </m:ctrlPr>
                                  </m:fPr>
                                  <m:num>
                                    <m:r>
                                      <a:rPr lang="en-US" sz="3700" b="0" i="1" smtClean="0">
                                        <a:solidFill>
                                          <a:schemeClr val="tx1"/>
                                        </a:solidFill>
                                        <a:effectLst/>
                                        <a:latin typeface="Cambria Math" panose="02040503050406030204" pitchFamily="18" charset="0"/>
                                        <a:ea typeface="Dotum" panose="020B0600000101010101" pitchFamily="34" charset="-127"/>
                                      </a:rPr>
                                      <m:t>5</m:t>
                                    </m:r>
                                    <m:r>
                                      <a:rPr lang="nl-NL" sz="3700" b="0" i="1">
                                        <a:solidFill>
                                          <a:schemeClr val="tx1"/>
                                        </a:solidFill>
                                        <a:effectLst/>
                                        <a:latin typeface="Cambria Math" panose="02040503050406030204" pitchFamily="18" charset="0"/>
                                        <a:ea typeface="Dotum" panose="020B0600000101010101" pitchFamily="34" charset="-127"/>
                                      </a:rPr>
                                      <m:t>𝜋</m:t>
                                    </m:r>
                                  </m:num>
                                  <m:den>
                                    <m:r>
                                      <a:rPr lang="en-US" sz="3700" b="0" i="0" smtClean="0">
                                        <a:solidFill>
                                          <a:schemeClr val="tx1"/>
                                        </a:solidFill>
                                        <a:effectLst/>
                                        <a:latin typeface="Cambria Math" panose="02040503050406030204" pitchFamily="18" charset="0"/>
                                        <a:ea typeface="Dotum" panose="020B0600000101010101" pitchFamily="34" charset="-127"/>
                                      </a:rPr>
                                      <m:t>6</m:t>
                                    </m:r>
                                  </m:den>
                                </m:f>
                              </m:oMath>
                            </m:oMathPara>
                          </a14:m>
                          <a:endParaRPr lang="en-US" sz="37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603989"/>
                      </a:ext>
                    </a:extLst>
                  </a:tr>
                  <a:tr h="1702200">
                    <a:tc>
                      <a:txBody>
                        <a:bodyPr/>
                        <a:lstStyle/>
                        <a:p>
                          <a:pPr algn="ctr"/>
                          <a14:m>
                            <m:oMathPara xmlns:m="http://schemas.openxmlformats.org/officeDocument/2006/math">
                              <m:oMathParaPr>
                                <m:jc m:val="centerGroup"/>
                              </m:oMathParaPr>
                              <m:oMath xmlns:m="http://schemas.openxmlformats.org/officeDocument/2006/math">
                                <m:r>
                                  <a:rPr lang="en-US" sz="3500" b="1" i="1" smtClean="0">
                                    <a:latin typeface="Cambria Math" panose="02040503050406030204" pitchFamily="18" charset="0"/>
                                  </a:rPr>
                                  <m:t>𝒚</m:t>
                                </m:r>
                                <m:r>
                                  <a:rPr lang="en-US" sz="3500" b="1" i="1" smtClean="0">
                                    <a:latin typeface="Cambria Math" panose="02040503050406030204" pitchFamily="18" charset="0"/>
                                  </a:rPr>
                                  <m:t> =</m:t>
                                </m:r>
                                <m:r>
                                  <a:rPr lang="en-US" sz="3500" b="1" i="1" smtClean="0">
                                    <a:latin typeface="Cambria Math" panose="02040503050406030204" pitchFamily="18" charset="0"/>
                                  </a:rPr>
                                  <m:t>𝒄𝒐𝒕𝒙</m:t>
                                </m:r>
                              </m:oMath>
                            </m:oMathPara>
                          </a14:m>
                          <a:endParaRPr lang="en-US" sz="3500" b="1">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3623954121"/>
                  </p:ext>
                </p:extLst>
              </p:nvPr>
            </p:nvGraphicFramePr>
            <p:xfrm>
              <a:off x="1676400" y="3877937"/>
              <a:ext cx="14782799" cy="3551563"/>
            </p:xfrm>
            <a:graphic>
              <a:graphicData uri="http://schemas.openxmlformats.org/drawingml/2006/table">
                <a:tbl>
                  <a:tblPr firstRow="1" bandRow="1">
                    <a:tableStyleId>{5C22544A-7EE6-4342-B048-85BDC9FD1C3A}</a:tableStyleId>
                  </a:tblPr>
                  <a:tblGrid>
                    <a:gridCol w="2883744">
                      <a:extLst>
                        <a:ext uri="{9D8B030D-6E8A-4147-A177-3AD203B41FA5}">
                          <a16:colId xmlns:a16="http://schemas.microsoft.com/office/drawing/2014/main" val="931681444"/>
                        </a:ext>
                      </a:extLst>
                    </a:gridCol>
                    <a:gridCol w="1699865">
                      <a:extLst>
                        <a:ext uri="{9D8B030D-6E8A-4147-A177-3AD203B41FA5}">
                          <a16:colId xmlns:a16="http://schemas.microsoft.com/office/drawing/2014/main" val="1483630915"/>
                        </a:ext>
                      </a:extLst>
                    </a:gridCol>
                    <a:gridCol w="1699865">
                      <a:extLst>
                        <a:ext uri="{9D8B030D-6E8A-4147-A177-3AD203B41FA5}">
                          <a16:colId xmlns:a16="http://schemas.microsoft.com/office/drawing/2014/main" val="3667939274"/>
                        </a:ext>
                      </a:extLst>
                    </a:gridCol>
                    <a:gridCol w="1699865">
                      <a:extLst>
                        <a:ext uri="{9D8B030D-6E8A-4147-A177-3AD203B41FA5}">
                          <a16:colId xmlns:a16="http://schemas.microsoft.com/office/drawing/2014/main" val="1105347392"/>
                        </a:ext>
                      </a:extLst>
                    </a:gridCol>
                    <a:gridCol w="1699865">
                      <a:extLst>
                        <a:ext uri="{9D8B030D-6E8A-4147-A177-3AD203B41FA5}">
                          <a16:colId xmlns:a16="http://schemas.microsoft.com/office/drawing/2014/main" val="3617089060"/>
                        </a:ext>
                      </a:extLst>
                    </a:gridCol>
                    <a:gridCol w="1699865">
                      <a:extLst>
                        <a:ext uri="{9D8B030D-6E8A-4147-A177-3AD203B41FA5}">
                          <a16:colId xmlns:a16="http://schemas.microsoft.com/office/drawing/2014/main" val="140918191"/>
                        </a:ext>
                      </a:extLst>
                    </a:gridCol>
                    <a:gridCol w="1699865">
                      <a:extLst>
                        <a:ext uri="{9D8B030D-6E8A-4147-A177-3AD203B41FA5}">
                          <a16:colId xmlns:a16="http://schemas.microsoft.com/office/drawing/2014/main" val="2451592667"/>
                        </a:ext>
                      </a:extLst>
                    </a:gridCol>
                    <a:gridCol w="1699865">
                      <a:extLst>
                        <a:ext uri="{9D8B030D-6E8A-4147-A177-3AD203B41FA5}">
                          <a16:colId xmlns:a16="http://schemas.microsoft.com/office/drawing/2014/main" val="722807373"/>
                        </a:ext>
                      </a:extLst>
                    </a:gridCol>
                  </a:tblGrid>
                  <a:tr h="184936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23" t="-329" r="-413319"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70251" t="-329" r="-60071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70251" t="-329" r="-50071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70251" t="-329" r="-400717"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71942" t="-329" r="-302158"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69892" t="-329" r="-2010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669892" t="-329" r="-101075" b="-9243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69892" t="-329" r="-1075" b="-92434"/>
                          </a:stretch>
                        </a:blipFill>
                      </a:tcPr>
                    </a:tc>
                    <a:extLst>
                      <a:ext uri="{0D108BD9-81ED-4DB2-BD59-A6C34878D82A}">
                        <a16:rowId xmlns:a16="http://schemas.microsoft.com/office/drawing/2014/main" val="58603989"/>
                      </a:ext>
                    </a:extLst>
                  </a:tr>
                  <a:tr h="17022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423" t="-109319" r="-413319" b="-717"/>
                          </a:stretch>
                        </a:blip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8554678"/>
                      </a:ext>
                    </a:extLst>
                  </a:tr>
                </a:tbl>
              </a:graphicData>
            </a:graphic>
          </p:graphicFrame>
        </mc:Fallback>
      </mc:AlternateContent>
      <mc:AlternateContent xmlns:mc="http://schemas.openxmlformats.org/markup-compatibility/2006" xmlns:a14="http://schemas.microsoft.com/office/drawing/2010/main">
        <mc:Choice Requires="a14">
          <p:sp>
            <p:nvSpPr>
              <p:cNvPr id="14" name="Rectangle 13"/>
              <p:cNvSpPr/>
              <p:nvPr/>
            </p:nvSpPr>
            <p:spPr>
              <a:xfrm>
                <a:off x="6553200" y="6210300"/>
                <a:ext cx="1144316" cy="63094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𝟏</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 </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553200" y="6210300"/>
                <a:ext cx="1144316" cy="63094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8158812" y="5905500"/>
                <a:ext cx="1267125" cy="122366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e>
                          </m:rad>
                        </m:num>
                        <m:den>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158812" y="5905500"/>
                <a:ext cx="1267125" cy="12236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1686875" y="5981700"/>
                <a:ext cx="1267125" cy="124694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f>
                        <m:fPr>
                          <m:ctrlP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ctrlPr>
                        </m:fPr>
                        <m:num>
                          <m:rad>
                            <m:radPr>
                              <m:degHide m:val="on"/>
                              <m:ctrlPr>
                                <a:rPr kumimoji="0" lang="en-US" sz="35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e>
                          </m:rad>
                        </m:num>
                        <m:den>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𝟑</m:t>
                          </m:r>
                        </m:den>
                      </m:f>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1686875" y="5981700"/>
                <a:ext cx="1267125" cy="124694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0252603" y="6126029"/>
                <a:ext cx="577402" cy="900246"/>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𝟎</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0252603" y="6126029"/>
                <a:ext cx="577402" cy="90024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930119" y="5981700"/>
                <a:ext cx="891846" cy="1021370"/>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ad>
                        <m:radPr>
                          <m:degHide m:val="on"/>
                          <m:ctrlPr>
                            <a:rPr kumimoji="0" lang="en-US" sz="36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6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Times New Roman" panose="02020603050405020304" pitchFamily="18" charset="0"/>
                            </a:rPr>
                            <m:t>𝟑</m:t>
                          </m:r>
                        </m:e>
                      </m:rad>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4930119" y="5981700"/>
                <a:ext cx="891846" cy="1021370"/>
              </a:xfrm>
              <a:prstGeom prst="rect">
                <a:avLst/>
              </a:prstGeom>
              <a:blipFill>
                <a:blip r:embed="rId7"/>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8"/>
          <a:stretch>
            <a:fillRect/>
          </a:stretch>
        </p:blipFill>
        <p:spPr>
          <a:xfrm>
            <a:off x="15598624" y="894785"/>
            <a:ext cx="2158171" cy="2109399"/>
          </a:xfrm>
          <a:prstGeom prst="rect">
            <a:avLst/>
          </a:prstGeom>
        </p:spPr>
      </p:pic>
      <p:pic>
        <p:nvPicPr>
          <p:cNvPr id="21" name="Picture 20"/>
          <p:cNvPicPr>
            <a:picLocks noChangeAspect="1"/>
          </p:cNvPicPr>
          <p:nvPr/>
        </p:nvPicPr>
        <p:blipFill>
          <a:blip r:embed="rId9"/>
          <a:stretch>
            <a:fillRect/>
          </a:stretch>
        </p:blipFill>
        <p:spPr>
          <a:xfrm flipH="1">
            <a:off x="849734" y="7044322"/>
            <a:ext cx="1664865" cy="2823578"/>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13409884" y="6265158"/>
                <a:ext cx="1144316" cy="63094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𝟏</m:t>
                      </m:r>
                      <m:r>
                        <a:rPr kumimoji="0" lang="en-US" sz="35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 </m:t>
                      </m:r>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3409884" y="6265158"/>
                <a:ext cx="1144316" cy="63094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4991477" y="6027771"/>
                <a:ext cx="1236492" cy="1021370"/>
              </a:xfrm>
              <a:prstGeom prst="rect">
                <a:avLst/>
              </a:prstGeom>
              <a:solidFill>
                <a:schemeClr val="bg1"/>
              </a:solidFill>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1" i="1" u="none" strike="noStrike" kern="1200" cap="none" spc="0" normalizeH="0" baseline="0" noProof="0" smtClean="0">
                          <a:ln>
                            <a:noFill/>
                          </a:ln>
                          <a:solidFill>
                            <a:srgbClr val="FF0000"/>
                          </a:solidFill>
                          <a:effectLst/>
                          <a:uLnTx/>
                          <a:uFillTx/>
                          <a:latin typeface="Cambria Math" panose="02040503050406030204" pitchFamily="18" charset="0"/>
                          <a:ea typeface="Dotum" panose="020B0600000101010101" pitchFamily="34" charset="-127"/>
                          <a:cs typeface="+mn-cs"/>
                        </a:rPr>
                        <m:t>−</m:t>
                      </m:r>
                      <m:rad>
                        <m:radPr>
                          <m:degHide m:val="on"/>
                          <m:ctrlPr>
                            <a:rPr kumimoji="0" lang="en-US" sz="36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mn-cs"/>
                            </a:rPr>
                          </m:ctrlPr>
                        </m:radPr>
                        <m:deg/>
                        <m:e>
                          <m:r>
                            <a:rPr kumimoji="0" lang="en-US" sz="3600" b="1" i="1" u="none" strike="noStrike" kern="1200" cap="none" spc="0" normalizeH="0" baseline="0" noProof="0">
                              <a:ln>
                                <a:noFill/>
                              </a:ln>
                              <a:solidFill>
                                <a:srgbClr val="FF0000"/>
                              </a:solidFill>
                              <a:effectLst/>
                              <a:uLnTx/>
                              <a:uFillTx/>
                              <a:latin typeface="Cambria Math" panose="02040503050406030204" pitchFamily="18" charset="0"/>
                              <a:ea typeface="Dotum" panose="020B0600000101010101" pitchFamily="34" charset="-127"/>
                              <a:cs typeface="Times New Roman" panose="02020603050405020304" pitchFamily="18" charset="0"/>
                            </a:rPr>
                            <m:t>𝟑</m:t>
                          </m:r>
                        </m:e>
                      </m:rad>
                    </m:oMath>
                  </m:oMathPara>
                </a14:m>
                <a:endParaRPr kumimoji="0" lang="en-US" sz="3500" b="1"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4991477" y="6027771"/>
                <a:ext cx="1236492" cy="1021370"/>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6169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6" grpId="0" animBg="1"/>
      <p:bldP spid="18" grpId="0" animBg="1"/>
      <p:bldP spid="19" grpId="0" animBg="1"/>
      <p:bldP spid="23" grpId="0" animBg="1"/>
      <p:bldP spid="24" grpId="0" animBg="1"/>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06542"/>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3" name="Oval Callout 12"/>
          <p:cNvSpPr/>
          <p:nvPr/>
        </p:nvSpPr>
        <p:spPr>
          <a:xfrm>
            <a:off x="838200" y="677331"/>
            <a:ext cx="1524000" cy="96280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p:cNvSpPr/>
          <p:nvPr/>
        </p:nvSpPr>
        <p:spPr>
          <a:xfrm>
            <a:off x="2743200" y="603584"/>
            <a:ext cx="1371600" cy="9464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OpenSans"/>
                <a:ea typeface="+mn-ea"/>
                <a:cs typeface="+mn-cs"/>
              </a:rPr>
              <a:t>c)</a:t>
            </a:r>
            <a:endParaRPr kumimoji="0" lang="vi-VN" sz="3700" b="0" i="0" u="none" strike="noStrike" kern="1200" cap="none" spc="0" normalizeH="0" baseline="0" noProof="0">
              <a:ln>
                <a:noFill/>
              </a:ln>
              <a:solidFill>
                <a:srgbClr val="000000"/>
              </a:solidFill>
              <a:effectLst/>
              <a:uLnTx/>
              <a:uFillTx/>
              <a:latin typeface="OpenSans"/>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219200" y="6057900"/>
                <a:ext cx="15138133" cy="3531736"/>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Dotum" panose="020B0600000101010101" pitchFamily="34" charset="-127"/>
                    <a:cs typeface="Arial" panose="020B0604020202020204" pitchFamily="34" charset="0"/>
                  </a:rPr>
                  <a:t>Quan sát Hình 1.17, ta thấy đồ thị hàm số </a:t>
                </a:r>
                <a14:m>
                  <m:oMath xmlns:m="http://schemas.openxmlformats.org/officeDocument/2006/math">
                    <m:r>
                      <a:rPr lang="en-US" sz="3700" i="1" smtClean="0">
                        <a:latin typeface="Cambria Math" panose="02040503050406030204" pitchFamily="18" charset="0"/>
                        <a:ea typeface="Dotum" panose="020B0600000101010101" pitchFamily="34" charset="-127"/>
                        <a:cs typeface="Arial" panose="020B0604020202020204" pitchFamily="34" charset="0"/>
                      </a:rPr>
                      <m:t>𝑦</m:t>
                    </m:r>
                    <m:r>
                      <a:rPr lang="en-US" sz="3700" i="1" smtClean="0">
                        <a:latin typeface="Cambria Math" panose="02040503050406030204" pitchFamily="18" charset="0"/>
                        <a:ea typeface="Dotum" panose="020B0600000101010101" pitchFamily="34" charset="-127"/>
                        <a:cs typeface="Arial" panose="020B0604020202020204" pitchFamily="34" charset="0"/>
                      </a:rPr>
                      <m:t> = </m:t>
                    </m:r>
                    <m:r>
                      <m:rPr>
                        <m:sty m:val="p"/>
                      </m:rPr>
                      <a:rPr lang="en-US" sz="3700" i="1" smtClean="0">
                        <a:latin typeface="Cambria Math" panose="02040503050406030204" pitchFamily="18" charset="0"/>
                        <a:ea typeface="Dotum" panose="020B0600000101010101" pitchFamily="34" charset="-127"/>
                        <a:cs typeface="Arial" panose="020B0604020202020204" pitchFamily="34" charset="0"/>
                      </a:rPr>
                      <m:t>cot</m:t>
                    </m:r>
                    <m:r>
                      <a:rPr lang="en-US" sz="3700" i="1" smtClean="0">
                        <a:latin typeface="Cambria Math" panose="02040503050406030204" pitchFamily="18" charset="0"/>
                        <a:ea typeface="Dotum" panose="020B0600000101010101" pitchFamily="34" charset="-127"/>
                        <a:cs typeface="Arial" panose="020B0604020202020204" pitchFamily="34" charset="0"/>
                      </a:rPr>
                      <m:t>⁡</m:t>
                    </m:r>
                    <m:r>
                      <a:rPr lang="en-US" sz="3700" i="1" smtClean="0">
                        <a:latin typeface="Cambria Math" panose="02040503050406030204" pitchFamily="18" charset="0"/>
                        <a:ea typeface="Dotum" panose="020B0600000101010101" pitchFamily="34" charset="-127"/>
                        <a:cs typeface="Arial" panose="020B0604020202020204" pitchFamily="34" charset="0"/>
                      </a:rPr>
                      <m:t>𝑥</m:t>
                    </m:r>
                  </m:oMath>
                </a14:m>
                <a:r>
                  <a:rPr lang="en-US" sz="3700">
                    <a:latin typeface="Arial" panose="020B0604020202020204" pitchFamily="34" charset="0"/>
                    <a:ea typeface="Dotum" panose="020B0600000101010101" pitchFamily="34" charset="-127"/>
                    <a:cs typeface="Arial" panose="020B0604020202020204" pitchFamily="34" charset="0"/>
                  </a:rPr>
                  <a:t> có:</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700">
                    <a:effectLst/>
                    <a:latin typeface="Arial" panose="020B0604020202020204" pitchFamily="34" charset="0"/>
                    <a:ea typeface="Dotum" panose="020B0600000101010101" pitchFamily="34" charset="-127"/>
                    <a:cs typeface="Arial" panose="020B0604020202020204" pitchFamily="34" charset="0"/>
                  </a:rPr>
                  <a:t>Tập giá trị là ℝ;</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700">
                    <a:effectLst/>
                    <a:latin typeface="Arial" panose="020B0604020202020204" pitchFamily="34" charset="0"/>
                    <a:ea typeface="Dotum" panose="020B0600000101010101" pitchFamily="34" charset="-127"/>
                    <a:cs typeface="Arial" panose="020B0604020202020204" pitchFamily="34" charset="0"/>
                  </a:rPr>
                  <a:t>Nghịch biến trên mỗi khoảng:</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d>
                        <m:dPr>
                          <m:ctrlPr>
                            <a:rPr lang="en-US" sz="3700" i="1">
                              <a:effectLst/>
                              <a:latin typeface="Cambria Math" panose="02040503050406030204" pitchFamily="18" charset="0"/>
                              <a:ea typeface="Dotum" panose="020B0600000101010101" pitchFamily="34" charset="-127"/>
                            </a:rPr>
                          </m:ctrlPr>
                        </m:dPr>
                        <m:e>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kπ</m:t>
                          </m:r>
                          <m:r>
                            <a:rPr lang="en-US" sz="37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π</m:t>
                          </m:r>
                          <m:r>
                            <a:rPr lang="en-US" sz="37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kπ</m:t>
                          </m:r>
                        </m:e>
                      </m:d>
                      <m:r>
                        <a:rPr lang="en-US" sz="370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3700">
                          <a:effectLst/>
                          <a:latin typeface="Cambria Math" panose="02040503050406030204" pitchFamily="18" charset="0"/>
                          <a:ea typeface="Dotum" panose="020B0600000101010101" pitchFamily="34" charset="-127"/>
                          <a:cs typeface="Times New Roman" panose="02020603050405020304" pitchFamily="18" charset="0"/>
                        </a:rPr>
                        <m:t>k</m:t>
                      </m:r>
                      <m:r>
                        <a:rPr lang="en-US" sz="3700">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ℤ</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19200" y="6057900"/>
                <a:ext cx="15138133" cy="3531736"/>
              </a:xfrm>
              <a:prstGeom prst="rect">
                <a:avLst/>
              </a:prstGeom>
              <a:blipFill>
                <a:blip r:embed="rId2"/>
                <a:stretch>
                  <a:fillRect l="-1248"/>
                </a:stretch>
              </a:blipFill>
            </p:spPr>
            <p:txBody>
              <a:bodyPr/>
              <a:lstStyle/>
              <a:p>
                <a:r>
                  <a:rPr lang="en-US">
                    <a:noFill/>
                  </a:rPr>
                  <a:t> </a:t>
                </a:r>
              </a:p>
            </p:txBody>
          </p:sp>
        </mc:Fallback>
      </mc:AlternateContent>
      <p:pic>
        <p:nvPicPr>
          <p:cNvPr id="12" name="Picture 11"/>
          <p:cNvPicPr>
            <a:picLocks noChangeAspect="1"/>
          </p:cNvPicPr>
          <p:nvPr/>
        </p:nvPicPr>
        <p:blipFill>
          <a:blip r:embed="rId3"/>
          <a:stretch>
            <a:fillRect/>
          </a:stretch>
        </p:blipFill>
        <p:spPr>
          <a:xfrm>
            <a:off x="15724765" y="-222156"/>
            <a:ext cx="2158171" cy="2109399"/>
          </a:xfrm>
          <a:prstGeom prst="rect">
            <a:avLst/>
          </a:prstGeom>
        </p:spPr>
      </p:pic>
      <p:pic>
        <p:nvPicPr>
          <p:cNvPr id="15" name="Picture 14"/>
          <p:cNvPicPr>
            <a:picLocks noChangeAspect="1"/>
          </p:cNvPicPr>
          <p:nvPr/>
        </p:nvPicPr>
        <p:blipFill>
          <a:blip r:embed="rId4"/>
          <a:stretch>
            <a:fillRect/>
          </a:stretch>
        </p:blipFill>
        <p:spPr>
          <a:xfrm>
            <a:off x="15724765" y="6696944"/>
            <a:ext cx="1791715" cy="303871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981059" y="988614"/>
            <a:ext cx="9406612" cy="4916886"/>
          </a:xfrm>
          <a:prstGeom prst="rect">
            <a:avLst/>
          </a:prstGeom>
        </p:spPr>
      </p:pic>
    </p:spTree>
    <p:extLst>
      <p:ext uri="{BB962C8B-B14F-4D97-AF65-F5344CB8AC3E}">
        <p14:creationId xmlns:p14="http://schemas.microsoft.com/office/powerpoint/2010/main" val="333516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85800" y="0"/>
            <a:ext cx="20380694" cy="11680948"/>
          </a:xfrm>
          <a:prstGeom prst="rect">
            <a:avLst/>
          </a:prstGeom>
        </p:spPr>
      </p:pic>
      <p:sp>
        <p:nvSpPr>
          <p:cNvPr id="25" name="Rectangle 24"/>
          <p:cNvSpPr/>
          <p:nvPr/>
        </p:nvSpPr>
        <p:spPr>
          <a:xfrm>
            <a:off x="7126245" y="64770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4" name="AutoShape 7"/>
          <p:cNvSpPr/>
          <p:nvPr/>
        </p:nvSpPr>
        <p:spPr>
          <a:xfrm>
            <a:off x="2057400" y="2095500"/>
            <a:ext cx="14173200" cy="6265327"/>
          </a:xfrm>
          <a:prstGeom prst="rect">
            <a:avLst/>
          </a:prstGeom>
          <a:solidFill>
            <a:srgbClr val="FFFBEC"/>
          </a:solidFill>
        </p:spPr>
      </p:sp>
      <p:pic>
        <p:nvPicPr>
          <p:cNvPr id="21" name="Picture 20"/>
          <p:cNvPicPr>
            <a:picLocks noChangeAspect="1"/>
          </p:cNvPicPr>
          <p:nvPr/>
        </p:nvPicPr>
        <p:blipFill>
          <a:blip r:embed="rId3"/>
          <a:stretch>
            <a:fillRect/>
          </a:stretch>
        </p:blipFill>
        <p:spPr>
          <a:xfrm>
            <a:off x="15347620" y="1069791"/>
            <a:ext cx="1606880" cy="169145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971800" y="2488454"/>
                <a:ext cx="12649200" cy="5427127"/>
              </a:xfrm>
              <a:prstGeom prst="rect">
                <a:avLst/>
              </a:prstGeom>
            </p:spPr>
            <p:txBody>
              <a:bodyPr wrap="square">
                <a:spAutoFit/>
              </a:bodyPr>
              <a:lstStyle/>
              <a:p>
                <a:pPr algn="just">
                  <a:lnSpc>
                    <a:spcPct val="150000"/>
                  </a:lnSpc>
                  <a:spcBef>
                    <a:spcPts val="600"/>
                  </a:spcBef>
                  <a:spcAft>
                    <a:spcPts val="800"/>
                  </a:spcAft>
                </a:pPr>
                <a:r>
                  <a:rPr lang="en-US" sz="4000">
                    <a:latin typeface="Arial" panose="020B0604020202020204" pitchFamily="34" charset="0"/>
                    <a:ea typeface="Dotum" panose="020B0600000101010101" pitchFamily="34" charset="-127"/>
                    <a:cs typeface="Arial" panose="020B0604020202020204" pitchFamily="34" charset="0"/>
                  </a:rPr>
                  <a:t>Hàm số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y</m:t>
                    </m:r>
                    <m:r>
                      <a:rPr lang="en-US" sz="4000" i="0">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en-US" sz="4000" i="0">
                            <a:effectLst/>
                            <a:latin typeface="Cambria Math" panose="02040503050406030204" pitchFamily="18" charset="0"/>
                            <a:ea typeface="Dotum" panose="020B0600000101010101" pitchFamily="34" charset="-127"/>
                          </a:rPr>
                          <m:t>cot</m:t>
                        </m:r>
                      </m:fName>
                      <m:e>
                        <m:r>
                          <a:rPr lang="en-US" sz="4000" i="0">
                            <a:effectLst/>
                            <a:latin typeface="Cambria Math" panose="02040503050406030204" pitchFamily="18" charset="0"/>
                            <a:ea typeface="Dotum" panose="020B0600000101010101" pitchFamily="34" charset="-127"/>
                          </a:rPr>
                          <m:t> </m:t>
                        </m:r>
                        <m:r>
                          <m:rPr>
                            <m:sty m:val="p"/>
                          </m:rPr>
                          <a:rPr lang="en-US" sz="4000" i="0">
                            <a:effectLst/>
                            <a:latin typeface="Cambria Math" panose="02040503050406030204" pitchFamily="18" charset="0"/>
                            <a:ea typeface="Dotum" panose="020B0600000101010101" pitchFamily="34" charset="-127"/>
                          </a:rPr>
                          <m:t>x</m:t>
                        </m:r>
                      </m:e>
                    </m:func>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Có tập xác định là </a:t>
                </a:r>
                <a14:m>
                  <m:oMath xmlns:m="http://schemas.openxmlformats.org/officeDocument/2006/math">
                    <m:r>
                      <a:rPr lang="en-US" sz="4000" i="0">
                        <a:effectLst/>
                        <a:latin typeface="Cambria Math" panose="02040503050406030204" pitchFamily="18" charset="0"/>
                        <a:ea typeface="Dotum" panose="020B0600000101010101" pitchFamily="34" charset="-127"/>
                      </a:rPr>
                      <m:t>ℝ</m:t>
                    </m:r>
                    <m:r>
                      <a:rPr lang="en-US" sz="4000" i="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r>
                          <m:rPr>
                            <m:sty m:val="p"/>
                          </m:rPr>
                          <a:rPr lang="en-US" sz="4000" i="0">
                            <a:effectLst/>
                            <a:latin typeface="Cambria Math" panose="02040503050406030204" pitchFamily="18" charset="0"/>
                            <a:ea typeface="Dotum" panose="020B0600000101010101" pitchFamily="34" charset="-127"/>
                          </a:rPr>
                          <m:t>kπ</m:t>
                        </m:r>
                      </m:e>
                      <m:e>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m:t>
                        </m:r>
                        <m:r>
                          <a:rPr lang="en-US" sz="4000" i="0">
                            <a:effectLst/>
                            <a:latin typeface="Cambria Math" panose="02040503050406030204" pitchFamily="18" charset="0"/>
                            <a:ea typeface="Dotum" panose="020B0600000101010101" pitchFamily="34" charset="-127"/>
                          </a:rPr>
                          <m:t>ℤ</m:t>
                        </m:r>
                      </m:e>
                    </m:d>
                  </m:oMath>
                </a14:m>
                <a:r>
                  <a:rPr lang="en-US" sz="4000">
                    <a:effectLst/>
                    <a:latin typeface="Arial" panose="020B0604020202020204" pitchFamily="34" charset="0"/>
                    <a:ea typeface="Dotum" panose="020B0600000101010101" pitchFamily="34" charset="-127"/>
                    <a:cs typeface="Arial" panose="020B0604020202020204" pitchFamily="34" charset="0"/>
                  </a:rPr>
                  <a:t> và tập giá trị là </a:t>
                </a:r>
                <a14:m>
                  <m:oMath xmlns:m="http://schemas.openxmlformats.org/officeDocument/2006/math">
                    <m:r>
                      <a:rPr lang="en-US" sz="4000" i="0">
                        <a:effectLst/>
                        <a:latin typeface="Cambria Math" panose="02040503050406030204" pitchFamily="18" charset="0"/>
                        <a:ea typeface="Dotum" panose="020B0600000101010101" pitchFamily="34" charset="-127"/>
                      </a:rPr>
                      <m:t>ℝ</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Là hàm số lẻ và tuần hoàn với chu kì </a:t>
                </a:r>
                <a14:m>
                  <m:oMath xmlns:m="http://schemas.openxmlformats.org/officeDocument/2006/math">
                    <m:r>
                      <m:rPr>
                        <m:sty m:val="p"/>
                      </m:rPr>
                      <a:rPr lang="en-US" sz="4000" i="0">
                        <a:effectLst/>
                        <a:latin typeface="Cambria Math" panose="02040503050406030204" pitchFamily="18" charset="0"/>
                        <a:ea typeface="Dotum" panose="020B0600000101010101" pitchFamily="34" charset="-127"/>
                      </a:rPr>
                      <m:t>π</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Nghịch biến trên mỗi khoảng </a:t>
                </a:r>
                <a14:m>
                  <m:oMath xmlns:m="http://schemas.openxmlformats.org/officeDocument/2006/math">
                    <m:d>
                      <m:dPr>
                        <m:ctrlPr>
                          <a:rPr lang="en-US" sz="4000" i="1">
                            <a:effectLst/>
                            <a:latin typeface="Cambria Math" panose="02040503050406030204" pitchFamily="18" charset="0"/>
                            <a:ea typeface="Dotum" panose="020B0600000101010101" pitchFamily="34" charset="-127"/>
                          </a:rPr>
                        </m:ctrlPr>
                      </m:dPr>
                      <m:e>
                        <m:r>
                          <m:rPr>
                            <m:sty m:val="p"/>
                          </m:rPr>
                          <a:rPr lang="en-US" sz="4000" i="0">
                            <a:effectLst/>
                            <a:latin typeface="Cambria Math" panose="02040503050406030204" pitchFamily="18" charset="0"/>
                            <a:ea typeface="Dotum" panose="020B0600000101010101" pitchFamily="34" charset="-127"/>
                          </a:rPr>
                          <m:t>kπ</m:t>
                        </m:r>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π</m:t>
                        </m:r>
                        <m:r>
                          <a:rPr lang="en-US" sz="4000" i="0">
                            <a:effectLst/>
                            <a:latin typeface="Cambria Math" panose="02040503050406030204" pitchFamily="18" charset="0"/>
                            <a:ea typeface="Dotum" panose="020B0600000101010101" pitchFamily="34" charset="-127"/>
                          </a:rPr>
                          <m:t>+</m:t>
                        </m:r>
                        <m:r>
                          <m:rPr>
                            <m:sty m:val="p"/>
                          </m:rPr>
                          <a:rPr lang="en-US" sz="4000" i="0">
                            <a:effectLst/>
                            <a:latin typeface="Cambria Math" panose="02040503050406030204" pitchFamily="18" charset="0"/>
                            <a:ea typeface="Dotum" panose="020B0600000101010101" pitchFamily="34" charset="-127"/>
                          </a:rPr>
                          <m:t>kπ</m:t>
                        </m:r>
                      </m:e>
                    </m:d>
                    <m:r>
                      <a:rPr lang="en-US" sz="4000" i="0">
                        <a:effectLst/>
                        <a:latin typeface="Cambria Math" panose="02040503050406030204" pitchFamily="18" charset="0"/>
                        <a:ea typeface="Dotum" panose="020B0600000101010101" pitchFamily="34" charset="-127"/>
                      </a:rPr>
                      <m:t>, </m:t>
                    </m:r>
                    <m:r>
                      <m:rPr>
                        <m:sty m:val="p"/>
                      </m:rPr>
                      <a:rPr lang="en-US" sz="4000" i="0">
                        <a:effectLst/>
                        <a:latin typeface="Cambria Math" panose="02040503050406030204" pitchFamily="18" charset="0"/>
                        <a:ea typeface="Dotum" panose="020B0600000101010101" pitchFamily="34" charset="-127"/>
                      </a:rPr>
                      <m:t>k</m:t>
                    </m:r>
                    <m:r>
                      <a:rPr lang="en-US" sz="4000" i="0">
                        <a:effectLst/>
                        <a:latin typeface="Cambria Math" panose="02040503050406030204" pitchFamily="18" charset="0"/>
                        <a:ea typeface="Dotum" panose="020B0600000101010101" pitchFamily="34" charset="-127"/>
                      </a:rPr>
                      <m:t>∈</m:t>
                    </m:r>
                    <m:r>
                      <a:rPr lang="en-US" sz="4000" i="0">
                        <a:effectLst/>
                        <a:latin typeface="Cambria Math" panose="02040503050406030204" pitchFamily="18" charset="0"/>
                        <a:ea typeface="Dotum" panose="020B0600000101010101" pitchFamily="34" charset="-127"/>
                      </a:rPr>
                      <m:t>ℤ</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800"/>
                  </a:spcAft>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Có đồ thị đối xứng qua gốc tọa độ.</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971800" y="2488454"/>
                <a:ext cx="12649200" cy="5427127"/>
              </a:xfrm>
              <a:prstGeom prst="rect">
                <a:avLst/>
              </a:prstGeom>
              <a:blipFill>
                <a:blip r:embed="rId4"/>
                <a:stretch>
                  <a:fillRect l="-1735" b="-1798"/>
                </a:stretch>
              </a:blipFill>
            </p:spPr>
            <p:txBody>
              <a:bodyPr/>
              <a:lstStyle/>
              <a:p>
                <a:r>
                  <a:rPr lang="en-US">
                    <a:noFill/>
                  </a:rPr>
                  <a:t> </a:t>
                </a:r>
              </a:p>
            </p:txBody>
          </p:sp>
        </mc:Fallback>
      </mc:AlternateContent>
    </p:spTree>
    <p:extLst>
      <p:ext uri="{BB962C8B-B14F-4D97-AF65-F5344CB8AC3E}">
        <p14:creationId xmlns:p14="http://schemas.microsoft.com/office/powerpoint/2010/main" val="90034015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Callout 50"/>
          <p:cNvSpPr/>
          <p:nvPr/>
        </p:nvSpPr>
        <p:spPr>
          <a:xfrm>
            <a:off x="8268033" y="412889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950754" y="616988"/>
            <a:ext cx="17275774" cy="2240512"/>
            <a:chOff x="489857" y="406812"/>
            <a:chExt cx="17275774" cy="2240512"/>
          </a:xfrm>
        </p:grpSpPr>
        <p:sp>
          <p:nvSpPr>
            <p:cNvPr id="44" name="Rectangle 43"/>
            <p:cNvSpPr/>
            <p:nvPr/>
          </p:nvSpPr>
          <p:spPr>
            <a:xfrm>
              <a:off x="509164" y="406812"/>
              <a:ext cx="5389617"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7: (SGK – tr30)</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3" name="TextBox 42"/>
                <p:cNvSpPr txBox="1"/>
                <p:nvPr/>
              </p:nvSpPr>
              <p:spPr>
                <a:xfrm>
                  <a:off x="489857" y="480321"/>
                  <a:ext cx="17275774" cy="2167003"/>
                </a:xfrm>
                <a:prstGeom prst="rect">
                  <a:avLst/>
                </a:prstGeom>
                <a:noFill/>
              </p:spPr>
              <p:txBody>
                <a:bodyPr wrap="square" rtlCol="0">
                  <a:spAutoFit/>
                </a:bodyPr>
                <a:lstStyle/>
                <a:p>
                  <a:pPr lvl="0">
                    <a:lnSpc>
                      <a:spcPct val="150000"/>
                    </a:lnSpc>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Sử dụng đồ thị ở Hình 1.17, hãy xác định các giá trị của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d>
                        <m:dPr>
                          <m:begChr m:val="["/>
                          <m:endChr m:val="]"/>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để hàm số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𝑐𝑜𝑡𝑥</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mc:Choice>
          <mc:Fallback xmlns="">
            <p:sp>
              <p:nvSpPr>
                <p:cNvPr id="43" name="TextBox 42"/>
                <p:cNvSpPr txBox="1">
                  <a:spLocks noRot="1" noChangeAspect="1" noMove="1" noResize="1" noEditPoints="1" noAdjustHandles="1" noChangeArrowheads="1" noChangeShapeType="1" noTextEdit="1"/>
                </p:cNvSpPr>
                <p:nvPr/>
              </p:nvSpPr>
              <p:spPr>
                <a:xfrm>
                  <a:off x="489857" y="480321"/>
                  <a:ext cx="17275774" cy="2167003"/>
                </a:xfrm>
                <a:prstGeom prst="rect">
                  <a:avLst/>
                </a:prstGeom>
                <a:blipFill>
                  <a:blip r:embed="rId8"/>
                  <a:stretch>
                    <a:fillRect l="-1164" b="-3652"/>
                  </a:stretch>
                </a:blipFill>
              </p:spPr>
              <p:txBody>
                <a:bodyPr/>
                <a:lstStyle/>
                <a:p>
                  <a:r>
                    <a:rPr lang="en-US">
                      <a:noFill/>
                    </a:rPr>
                    <a:t> </a:t>
                  </a:r>
                </a:p>
              </p:txBody>
            </p:sp>
          </mc:Fallback>
        </mc:AlternateContent>
      </p:grpSp>
      <p:sp>
        <p:nvSpPr>
          <p:cNvPr id="4" name="TextBox 3"/>
          <p:cNvSpPr txBox="1"/>
          <p:nvPr/>
        </p:nvSpPr>
        <p:spPr>
          <a:xfrm>
            <a:off x="2001461" y="3181559"/>
            <a:ext cx="1490311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Nhận giá trị bằng 0;                                b) Nhận giá trị âm.</a:t>
            </a:r>
          </a:p>
        </p:txBody>
      </p:sp>
      <mc:AlternateContent xmlns:mc="http://schemas.openxmlformats.org/markup-compatibility/2006" xmlns:a14="http://schemas.microsoft.com/office/drawing/2010/main">
        <mc:Choice Requires="a14">
          <p:sp>
            <p:nvSpPr>
              <p:cNvPr id="6" name="Rectangle 5"/>
              <p:cNvSpPr/>
              <p:nvPr/>
            </p:nvSpPr>
            <p:spPr>
              <a:xfrm>
                <a:off x="701215" y="5448300"/>
                <a:ext cx="16062987" cy="963212"/>
              </a:xfrm>
              <a:prstGeom prst="rect">
                <a:avLst/>
              </a:prstGeom>
            </p:spPr>
            <p:txBody>
              <a:bodyPr wrap="none">
                <a:spAutoFit/>
              </a:bodyPr>
              <a:lstStyle/>
              <a:p>
                <a:pPr lvl="0"/>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Từ đồ thị ta suy ra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oMath>
                </a14:m>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701215" y="5448300"/>
                <a:ext cx="16062987" cy="963212"/>
              </a:xfrm>
              <a:prstGeom prst="rect">
                <a:avLst/>
              </a:prstGeom>
              <a:blipFill>
                <a:blip r:embed="rId9"/>
                <a:stretch>
                  <a:fillRect l="-1252" b="-88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01215" y="6759109"/>
                <a:ext cx="16824785" cy="2172903"/>
              </a:xfrm>
              <a:prstGeom prst="rect">
                <a:avLst/>
              </a:prstGeom>
            </p:spPr>
            <p:txBody>
              <a:bodyPr wrap="square">
                <a:spAutoFit/>
              </a:bodyPr>
              <a:lstStyle/>
              <a:p>
                <a:pPr lvl="0">
                  <a:lnSpc>
                    <a:spcPct val="150000"/>
                  </a:lnSpc>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Hàm số nhận giá trị dương ứng với phần đồ thị nằm trên trục hoành. Từ đồ thị ta suy ra trên đoạn</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thì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&lt;0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khi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𝜖</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d>
                      <m:dPr>
                        <m:ctrlP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b="0" i="1" smtClean="0">
                            <a:solidFill>
                              <a:prstClr val="black"/>
                            </a:solidFill>
                            <a:latin typeface="Cambria Math" panose="02040503050406030204" pitchFamily="18" charset="0"/>
                            <a:cs typeface="Arial" panose="020B0604020202020204" pitchFamily="34" charset="0"/>
                          </a:rPr>
                          <m:t>;0</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e>
                    </m:d>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b="0" i="1" smtClean="0">
                            <a:solidFill>
                              <a:prstClr val="black"/>
                            </a:solidFill>
                            <a:latin typeface="Cambria Math" panose="02040503050406030204" pitchFamily="18" charset="0"/>
                            <a:cs typeface="Arial" panose="020B0604020202020204" pitchFamily="34" charset="0"/>
                          </a:rPr>
                          <m:t>;</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ctrlPr>
                      </m:dPr>
                      <m:e>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b="0" i="1" smtClean="0">
                            <a:solidFill>
                              <a:prstClr val="black"/>
                            </a:solidFill>
                            <a:latin typeface="Cambria Math" panose="02040503050406030204" pitchFamily="18" charset="0"/>
                            <a:cs typeface="Arial" panose="020B0604020202020204" pitchFamily="34" charset="0"/>
                          </a:rPr>
                          <m:t>;2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e>
                    </m:d>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01215" y="6759109"/>
                <a:ext cx="16824785" cy="2172903"/>
              </a:xfrm>
              <a:prstGeom prst="rect">
                <a:avLst/>
              </a:prstGeom>
              <a:blipFill>
                <a:blip r:embed="rId10"/>
                <a:stretch>
                  <a:fillRect l="-1196" r="-1884" b="-3371"/>
                </a:stretch>
              </a:blipFill>
            </p:spPr>
            <p:txBody>
              <a:bodyPr/>
              <a:lstStyle/>
              <a:p>
                <a:r>
                  <a:rPr lang="en-US">
                    <a:noFill/>
                  </a:rPr>
                  <a:t> </a:t>
                </a:r>
              </a:p>
            </p:txBody>
          </p:sp>
        </mc:Fallback>
      </mc:AlternateContent>
      <p:pic>
        <p:nvPicPr>
          <p:cNvPr id="42" name="Picture 41"/>
          <p:cNvPicPr>
            <a:picLocks noChangeAspect="1"/>
          </p:cNvPicPr>
          <p:nvPr/>
        </p:nvPicPr>
        <p:blipFill>
          <a:blip r:embed="rId11"/>
          <a:stretch>
            <a:fillRect/>
          </a:stretch>
        </p:blipFill>
        <p:spPr>
          <a:xfrm>
            <a:off x="16585678" y="9061773"/>
            <a:ext cx="1688439" cy="1062159"/>
          </a:xfrm>
          <a:prstGeom prst="rect">
            <a:avLst/>
          </a:prstGeom>
        </p:spPr>
      </p:pic>
      <p:pic>
        <p:nvPicPr>
          <p:cNvPr id="45" name="Picture 44"/>
          <p:cNvPicPr>
            <a:picLocks noChangeAspect="1"/>
          </p:cNvPicPr>
          <p:nvPr/>
        </p:nvPicPr>
        <p:blipFill>
          <a:blip r:embed="rId12"/>
          <a:stretch>
            <a:fillRect/>
          </a:stretch>
        </p:blipFill>
        <p:spPr>
          <a:xfrm>
            <a:off x="-1184" y="3734604"/>
            <a:ext cx="987723" cy="1027293"/>
          </a:xfrm>
          <a:prstGeom prst="rect">
            <a:avLst/>
          </a:prstGeom>
        </p:spPr>
      </p:pic>
    </p:spTree>
    <p:extLst>
      <p:ext uri="{BB962C8B-B14F-4D97-AF65-F5344CB8AC3E}">
        <p14:creationId xmlns:p14="http://schemas.microsoft.com/office/powerpoint/2010/main" val="1097983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rot="3039782">
            <a:off x="16558965" y="917120"/>
            <a:ext cx="1318750" cy="489036"/>
          </a:xfrm>
          <a:prstGeom prst="rect">
            <a:avLst/>
          </a:prstGeom>
        </p:spPr>
      </p:pic>
      <p:pic>
        <p:nvPicPr>
          <p:cNvPr id="17" name="Picture 16"/>
          <p:cNvPicPr>
            <a:picLocks noChangeAspect="1"/>
          </p:cNvPicPr>
          <p:nvPr/>
        </p:nvPicPr>
        <p:blipFill>
          <a:blip r:embed="rId3"/>
          <a:stretch>
            <a:fillRect/>
          </a:stretch>
        </p:blipFill>
        <p:spPr>
          <a:xfrm rot="13859259" flipV="1">
            <a:off x="1060808" y="7649019"/>
            <a:ext cx="1729700" cy="2646823"/>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38200" y="723900"/>
                <a:ext cx="15523053" cy="3785652"/>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Với mỗi số thực x, ta xác định được duy nhất một điểm M trên đường tròn lượng giác sao cho số đo của góc lượng giác (OA, OM) bằng x. Do đó, ta luôn xác định được các giá trị lượng giác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rPr>
                          <m:t>sin</m:t>
                        </m:r>
                      </m:fName>
                      <m:e>
                        <m:r>
                          <a:rPr lang="nl-NL" sz="4000" i="1">
                            <a:effectLst/>
                            <a:latin typeface="Cambria Math" panose="02040503050406030204" pitchFamily="18" charset="0"/>
                            <a:ea typeface="Times New Roman" panose="02020603050405020304" pitchFamily="18" charset="0"/>
                          </a:rPr>
                          <m:t>𝑥</m:t>
                        </m:r>
                      </m:e>
                    </m:func>
                  </m:oMath>
                </a14:m>
                <a:r>
                  <a:rPr lang="nl-NL"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a:rPr lang="nl-NL" sz="4000" i="1">
                            <a:effectLst/>
                            <a:latin typeface="Cambria Math" panose="02040503050406030204" pitchFamily="18" charset="0"/>
                            <a:ea typeface="Dotum" panose="020B0600000101010101" pitchFamily="34" charset="-127"/>
                          </a:rPr>
                          <m:t>𝑥</m:t>
                        </m:r>
                      </m:e>
                    </m:func>
                  </m:oMath>
                </a14:m>
                <a:r>
                  <a:rPr lang="nl-NL" sz="4000">
                    <a:effectLst/>
                    <a:latin typeface="Arial" panose="020B0604020202020204" pitchFamily="34" charset="0"/>
                    <a:ea typeface="Dotum" panose="020B0600000101010101" pitchFamily="34" charset="-127"/>
                    <a:cs typeface="Arial" panose="020B0604020202020204" pitchFamily="34" charset="0"/>
                  </a:rPr>
                  <a:t> của x lần lượt là tung độ và hoành độ của điểm M.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723900"/>
                <a:ext cx="15523053" cy="3785652"/>
              </a:xfrm>
              <a:prstGeom prst="rect">
                <a:avLst/>
              </a:prstGeom>
              <a:blipFill>
                <a:blip r:embed="rId4"/>
                <a:stretch>
                  <a:fillRect l="-1414" r="-1375" b="-3060"/>
                </a:stretch>
              </a:blipFill>
            </p:spPr>
            <p:txBody>
              <a:bodyPr/>
              <a:lstStyle/>
              <a:p>
                <a:r>
                  <a:rPr lang="en-US">
                    <a:noFill/>
                  </a:rPr>
                  <a:t> </a:t>
                </a:r>
              </a:p>
            </p:txBody>
          </p:sp>
        </mc:Fallback>
      </mc:AlternateContent>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192000" y="4457700"/>
            <a:ext cx="5231406" cy="5143500"/>
          </a:xfrm>
          <a:prstGeom prst="rect">
            <a:avLst/>
          </a:prstGeom>
        </p:spPr>
      </p:pic>
      <p:grpSp>
        <p:nvGrpSpPr>
          <p:cNvPr id="15" name="Group 14"/>
          <p:cNvGrpSpPr/>
          <p:nvPr/>
        </p:nvGrpSpPr>
        <p:grpSpPr>
          <a:xfrm>
            <a:off x="842147" y="4604810"/>
            <a:ext cx="10108905" cy="1240532"/>
            <a:chOff x="1092494" y="4496526"/>
            <a:chExt cx="10108905" cy="1240532"/>
          </a:xfrm>
        </p:grpSpPr>
        <mc:AlternateContent xmlns:mc="http://schemas.openxmlformats.org/markup-compatibility/2006" xmlns:a14="http://schemas.microsoft.com/office/drawing/2010/main">
          <mc:Choice Requires="a14">
            <p:sp>
              <p:nvSpPr>
                <p:cNvPr id="8" name="Rectangle 7"/>
                <p:cNvSpPr/>
                <p:nvPr/>
              </p:nvSpPr>
              <p:spPr>
                <a:xfrm>
                  <a:off x="1092494" y="4605856"/>
                  <a:ext cx="10108905" cy="1015663"/>
                </a:xfrm>
                <a:prstGeom prst="rect">
                  <a:avLst/>
                </a:prstGeom>
              </p:spPr>
              <p:txBody>
                <a:bodyPr wrap="square">
                  <a:spAutoFit/>
                </a:bodyPr>
                <a:lstStyle/>
                <a:p>
                  <a:pPr lvl="0" algn="just">
                    <a:lnSpc>
                      <a:spcPct val="150000"/>
                    </a:lnSpc>
                    <a:spcAft>
                      <a:spcPts val="800"/>
                    </a:spcAft>
                  </a:pPr>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Nếu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cos</m:t>
                          </m:r>
                        </m:fName>
                        <m:e>
                          <m:r>
                            <m:rPr>
                              <m:sty m:val="p"/>
                            </m:rPr>
                            <a:rPr lang="nl-NL" sz="4000">
                              <a:solidFill>
                                <a:prstClr val="black"/>
                              </a:solidFill>
                              <a:latin typeface="Cambria Math" panose="02040503050406030204" pitchFamily="18" charset="0"/>
                              <a:ea typeface="Dotum" panose="020B0600000101010101" pitchFamily="34" charset="-127"/>
                            </a:rPr>
                            <m:t>x</m:t>
                          </m:r>
                        </m:e>
                      </m:func>
                      <m:r>
                        <a:rPr lang="nl-NL" sz="4000">
                          <a:solidFill>
                            <a:prstClr val="black"/>
                          </a:solidFill>
                          <a:latin typeface="Cambria Math" panose="02040503050406030204" pitchFamily="18" charset="0"/>
                          <a:ea typeface="Dotum" panose="020B0600000101010101" pitchFamily="34" charset="-127"/>
                        </a:rPr>
                        <m:t>≠0</m:t>
                      </m:r>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ta định nghĩa</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92494" y="4605856"/>
                  <a:ext cx="10108905" cy="1015663"/>
                </a:xfrm>
                <a:prstGeom prst="rect">
                  <a:avLst/>
                </a:prstGeom>
                <a:blipFill>
                  <a:blip r:embed="rId7"/>
                  <a:stretch>
                    <a:fillRect l="-2111"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470817" y="4496526"/>
                  <a:ext cx="3065904" cy="12405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tan</m:t>
                            </m:r>
                          </m:fName>
                          <m:e>
                            <m:r>
                              <m:rPr>
                                <m:sty m:val="p"/>
                              </m:rPr>
                              <a:rPr lang="nl-NL" sz="4000">
                                <a:solidFill>
                                  <a:prstClr val="black"/>
                                </a:solidFill>
                                <a:latin typeface="Cambria Math" panose="02040503050406030204" pitchFamily="18" charset="0"/>
                                <a:ea typeface="Dotum" panose="020B0600000101010101" pitchFamily="34" charset="-127"/>
                              </a:rPr>
                              <m:t>x</m:t>
                            </m:r>
                          </m:e>
                        </m:func>
                        <m:r>
                          <a:rPr lang="nl-NL"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sin</m:t>
                                </m:r>
                              </m:fName>
                              <m:e>
                                <m:r>
                                  <m:rPr>
                                    <m:sty m:val="p"/>
                                  </m:rPr>
                                  <a:rPr lang="nl-NL" sz="4000">
                                    <a:solidFill>
                                      <a:prstClr val="black"/>
                                    </a:solidFill>
                                    <a:latin typeface="Cambria Math" panose="02040503050406030204" pitchFamily="18" charset="0"/>
                                    <a:ea typeface="Dotum" panose="020B0600000101010101" pitchFamily="34" charset="-127"/>
                                  </a:rPr>
                                  <m:t>x</m:t>
                                </m:r>
                              </m:e>
                            </m:func>
                          </m:num>
                          <m:den>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cos</m:t>
                                </m:r>
                              </m:fName>
                              <m:e>
                                <m:r>
                                  <m:rPr>
                                    <m:sty m:val="p"/>
                                  </m:rPr>
                                  <a:rPr lang="nl-NL" sz="4000">
                                    <a:solidFill>
                                      <a:prstClr val="black"/>
                                    </a:solidFill>
                                    <a:latin typeface="Cambria Math" panose="02040503050406030204" pitchFamily="18" charset="0"/>
                                    <a:ea typeface="Dotum" panose="020B0600000101010101" pitchFamily="34" charset="-127"/>
                                  </a:rPr>
                                  <m:t>x</m:t>
                                </m:r>
                              </m:e>
                            </m:func>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7470817" y="4496526"/>
                  <a:ext cx="3065904" cy="1240532"/>
                </a:xfrm>
                <a:prstGeom prst="rect">
                  <a:avLst/>
                </a:prstGeom>
                <a:blipFill>
                  <a:blip r:embed="rId8"/>
                  <a:stretch>
                    <a:fillRect/>
                  </a:stretch>
                </a:blipFill>
              </p:spPr>
              <p:txBody>
                <a:bodyPr/>
                <a:lstStyle/>
                <a:p>
                  <a:r>
                    <a:rPr lang="en-US">
                      <a:noFill/>
                    </a:rPr>
                    <a:t> </a:t>
                  </a:r>
                </a:p>
              </p:txBody>
            </p:sp>
          </mc:Fallback>
        </mc:AlternateContent>
      </p:grpSp>
      <p:grpSp>
        <p:nvGrpSpPr>
          <p:cNvPr id="19" name="Group 18"/>
          <p:cNvGrpSpPr/>
          <p:nvPr/>
        </p:nvGrpSpPr>
        <p:grpSpPr>
          <a:xfrm>
            <a:off x="858253" y="6210300"/>
            <a:ext cx="10660544" cy="1146596"/>
            <a:chOff x="1108600" y="6022220"/>
            <a:chExt cx="10660544" cy="1146596"/>
          </a:xfrm>
        </p:grpSpPr>
        <mc:AlternateContent xmlns:mc="http://schemas.openxmlformats.org/markup-compatibility/2006" xmlns:a14="http://schemas.microsoft.com/office/drawing/2010/main">
          <mc:Choice Requires="a14">
            <p:sp>
              <p:nvSpPr>
                <p:cNvPr id="13" name="Rectangle 12"/>
                <p:cNvSpPr/>
                <p:nvPr/>
              </p:nvSpPr>
              <p:spPr>
                <a:xfrm>
                  <a:off x="1108600" y="6264226"/>
                  <a:ext cx="9144000" cy="707886"/>
                </a:xfrm>
                <a:prstGeom prst="rect">
                  <a:avLst/>
                </a:prstGeom>
              </p:spPr>
              <p:txBody>
                <a:bodyPr>
                  <a:spAutoFit/>
                </a:bodyPr>
                <a:lstStyle/>
                <a:p>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và nếu </a:t>
                  </a:r>
                  <a14:m>
                    <m:oMath xmlns:m="http://schemas.openxmlformats.org/officeDocument/2006/math">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sin</m:t>
                          </m:r>
                        </m:fName>
                        <m:e>
                          <m:r>
                            <m:rPr>
                              <m:sty m:val="p"/>
                            </m:rPr>
                            <a:rPr lang="nl-NL" sz="4000">
                              <a:solidFill>
                                <a:prstClr val="black"/>
                              </a:solidFill>
                              <a:latin typeface="Cambria Math" panose="02040503050406030204" pitchFamily="18" charset="0"/>
                              <a:ea typeface="Dotum" panose="020B0600000101010101" pitchFamily="34" charset="-127"/>
                            </a:rPr>
                            <m:t>x</m:t>
                          </m:r>
                        </m:e>
                      </m:func>
                      <m:r>
                        <a:rPr lang="nl-NL" sz="4000">
                          <a:solidFill>
                            <a:prstClr val="black"/>
                          </a:solidFill>
                          <a:latin typeface="Cambria Math" panose="02040503050406030204" pitchFamily="18" charset="0"/>
                          <a:ea typeface="Dotum" panose="020B0600000101010101" pitchFamily="34" charset="-127"/>
                        </a:rPr>
                        <m:t>≠0</m:t>
                      </m:r>
                    </m:oMath>
                  </a14:m>
                  <a:r>
                    <a:rPr lang="nl-NL" sz="4000">
                      <a:solidFill>
                        <a:prstClr val="black"/>
                      </a:solidFill>
                      <a:latin typeface="Arial" panose="020B0604020202020204" pitchFamily="34" charset="0"/>
                      <a:ea typeface="Dotum" panose="020B0600000101010101" pitchFamily="34" charset="-127"/>
                      <a:cs typeface="Arial" panose="020B0604020202020204" pitchFamily="34" charset="0"/>
                    </a:rPr>
                    <a:t> thì ta định nghĩa</a:t>
                  </a:r>
                  <a:endParaRPr lang="en-US"/>
                </a:p>
              </p:txBody>
            </p:sp>
          </mc:Choice>
          <mc:Fallback xmlns="">
            <p:sp>
              <p:nvSpPr>
                <p:cNvPr id="13" name="Rectangle 12"/>
                <p:cNvSpPr>
                  <a:spLocks noRot="1" noChangeAspect="1" noMove="1" noResize="1" noEditPoints="1" noAdjustHandles="1" noChangeArrowheads="1" noChangeShapeType="1" noTextEdit="1"/>
                </p:cNvSpPr>
                <p:nvPr/>
              </p:nvSpPr>
              <p:spPr>
                <a:xfrm>
                  <a:off x="1108600" y="6264226"/>
                  <a:ext cx="9144000" cy="707886"/>
                </a:xfrm>
                <a:prstGeom prst="rect">
                  <a:avLst/>
                </a:prstGeom>
                <a:blipFill>
                  <a:blip r:embed="rId9"/>
                  <a:stretch>
                    <a:fillRect l="-2400" t="-17094"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550442" y="6022220"/>
                  <a:ext cx="3218702" cy="11465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smtClean="0">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cot</m:t>
                            </m:r>
                          </m:fName>
                          <m:e>
                            <m:r>
                              <m:rPr>
                                <m:sty m:val="p"/>
                              </m:rPr>
                              <a:rPr lang="nl-NL" sz="4000">
                                <a:solidFill>
                                  <a:prstClr val="black"/>
                                </a:solidFill>
                                <a:latin typeface="Cambria Math" panose="02040503050406030204" pitchFamily="18" charset="0"/>
                                <a:ea typeface="Dotum" panose="020B0600000101010101" pitchFamily="34" charset="-127"/>
                              </a:rPr>
                              <m:t>x</m:t>
                            </m:r>
                          </m:e>
                        </m:func>
                        <m:r>
                          <a:rPr lang="nl-NL" sz="4000">
                            <a:solidFill>
                              <a:prstClr val="black"/>
                            </a:solidFill>
                            <a:latin typeface="Cambria Math" panose="02040503050406030204" pitchFamily="18" charset="0"/>
                            <a:ea typeface="Dotum" panose="020B0600000101010101" pitchFamily="34" charset="-127"/>
                          </a:rPr>
                          <m:t>=</m:t>
                        </m:r>
                        <m:f>
                          <m:fPr>
                            <m:ctrlPr>
                              <a:rPr lang="en-US" sz="4000" i="1">
                                <a:solidFill>
                                  <a:prstClr val="black"/>
                                </a:solidFill>
                                <a:latin typeface="Cambria Math" panose="02040503050406030204" pitchFamily="18" charset="0"/>
                                <a:ea typeface="Dotum" panose="020B0600000101010101" pitchFamily="34" charset="-127"/>
                              </a:rPr>
                            </m:ctrlPr>
                          </m:fPr>
                          <m:num>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cos</m:t>
                                </m:r>
                              </m:fName>
                              <m:e>
                                <m:r>
                                  <m:rPr>
                                    <m:sty m:val="p"/>
                                  </m:rPr>
                                  <a:rPr lang="nl-NL" sz="4000">
                                    <a:solidFill>
                                      <a:prstClr val="black"/>
                                    </a:solidFill>
                                    <a:latin typeface="Cambria Math" panose="02040503050406030204" pitchFamily="18" charset="0"/>
                                    <a:ea typeface="Dotum" panose="020B0600000101010101" pitchFamily="34" charset="-127"/>
                                  </a:rPr>
                                  <m:t>x</m:t>
                                </m:r>
                              </m:e>
                            </m:func>
                          </m:num>
                          <m:den>
                            <m:func>
                              <m:funcPr>
                                <m:ctrlPr>
                                  <a:rPr lang="en-US" sz="4000" i="1">
                                    <a:solidFill>
                                      <a:prstClr val="black"/>
                                    </a:solidFill>
                                    <a:latin typeface="Cambria Math" panose="02040503050406030204" pitchFamily="18" charset="0"/>
                                    <a:ea typeface="Dotum" panose="020B0600000101010101" pitchFamily="34" charset="-127"/>
                                  </a:rPr>
                                </m:ctrlPr>
                              </m:funcPr>
                              <m:fName>
                                <m:r>
                                  <m:rPr>
                                    <m:sty m:val="p"/>
                                  </m:rPr>
                                  <a:rPr lang="nl-NL" sz="4000">
                                    <a:solidFill>
                                      <a:prstClr val="black"/>
                                    </a:solidFill>
                                    <a:latin typeface="Cambria Math" panose="02040503050406030204" pitchFamily="18" charset="0"/>
                                    <a:ea typeface="Dotum" panose="020B0600000101010101" pitchFamily="34" charset="-127"/>
                                  </a:rPr>
                                  <m:t>sin</m:t>
                                </m:r>
                              </m:fName>
                              <m:e>
                                <m:r>
                                  <m:rPr>
                                    <m:sty m:val="p"/>
                                  </m:rPr>
                                  <a:rPr lang="nl-NL" sz="4000">
                                    <a:solidFill>
                                      <a:prstClr val="black"/>
                                    </a:solidFill>
                                    <a:latin typeface="Cambria Math" panose="02040503050406030204" pitchFamily="18" charset="0"/>
                                    <a:ea typeface="Dotum" panose="020B0600000101010101" pitchFamily="34" charset="-127"/>
                                  </a:rPr>
                                  <m:t>x</m:t>
                                </m:r>
                              </m:e>
                            </m:func>
                          </m:den>
                        </m:f>
                        <m:r>
                          <a:rPr lang="en-US" sz="4000" b="0" i="1" smtClean="0">
                            <a:solidFill>
                              <a:prstClr val="black"/>
                            </a:solidFill>
                            <a:latin typeface="Cambria Math" panose="02040503050406030204" pitchFamily="18" charset="0"/>
                            <a:ea typeface="Dotum" panose="020B0600000101010101" pitchFamily="34" charset="-127"/>
                          </a:rPr>
                          <m:t>.</m:t>
                        </m:r>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8550442" y="6022220"/>
                  <a:ext cx="3218702" cy="1146596"/>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721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sp>
        <p:nvSpPr>
          <p:cNvPr id="10" name="Google Shape;322;p15"/>
          <p:cNvSpPr/>
          <p:nvPr/>
        </p:nvSpPr>
        <p:spPr>
          <a:xfrm>
            <a:off x="655109" y="419100"/>
            <a:ext cx="4443544" cy="1295400"/>
          </a:xfrm>
          <a:prstGeom prst="roundRect">
            <a:avLst>
              <a:gd name="adj" fmla="val 16667"/>
            </a:avLst>
          </a:prstGeom>
          <a:solidFill>
            <a:schemeClr val="accent6">
              <a:lumMod val="75000"/>
            </a:schemeClr>
          </a:solidFill>
          <a:ln w="38100" cap="flat" cmpd="sng">
            <a:noFill/>
            <a:prstDash val="solid"/>
            <a:round/>
            <a:headEnd type="none" w="sm" len="sm"/>
            <a:tailEnd type="none" w="sm" len="sm"/>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a:ea typeface="Arial"/>
                <a:cs typeface="Arial"/>
                <a:sym typeface="Arial"/>
              </a:rPr>
              <a:t>LUYỆN TẬP 7</a:t>
            </a:r>
            <a:endParaRPr kumimoji="0" sz="45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1" name="Picture 10"/>
          <p:cNvPicPr>
            <a:picLocks noChangeAspect="1"/>
          </p:cNvPicPr>
          <p:nvPr/>
        </p:nvPicPr>
        <p:blipFill>
          <a:blip r:embed="rId2"/>
          <a:stretch>
            <a:fillRect/>
          </a:stretch>
        </p:blipFill>
        <p:spPr>
          <a:xfrm rot="3626078">
            <a:off x="16384225" y="-1501718"/>
            <a:ext cx="3633301" cy="3410958"/>
          </a:xfrm>
          <a:prstGeom prst="rect">
            <a:avLst/>
          </a:prstGeom>
        </p:spPr>
      </p:pic>
      <p:pic>
        <p:nvPicPr>
          <p:cNvPr id="20" name="Picture 19"/>
          <p:cNvPicPr>
            <a:picLocks noChangeAspect="1"/>
          </p:cNvPicPr>
          <p:nvPr/>
        </p:nvPicPr>
        <p:blipFill>
          <a:blip r:embed="rId3"/>
          <a:stretch>
            <a:fillRect/>
          </a:stretch>
        </p:blipFill>
        <p:spPr>
          <a:xfrm>
            <a:off x="17124419" y="8924200"/>
            <a:ext cx="1245503" cy="1295400"/>
          </a:xfrm>
          <a:prstGeom prst="rect">
            <a:avLst/>
          </a:prstGeom>
        </p:spPr>
      </p:pic>
      <p:pic>
        <p:nvPicPr>
          <p:cNvPr id="23" name="Picture 22"/>
          <p:cNvPicPr>
            <a:picLocks noChangeAspect="1"/>
          </p:cNvPicPr>
          <p:nvPr/>
        </p:nvPicPr>
        <p:blipFill>
          <a:blip r:embed="rId4"/>
          <a:stretch>
            <a:fillRect/>
          </a:stretch>
        </p:blipFill>
        <p:spPr>
          <a:xfrm>
            <a:off x="16614516" y="9295452"/>
            <a:ext cx="987723" cy="1027293"/>
          </a:xfrm>
          <a:prstGeom prst="rect">
            <a:avLst/>
          </a:prstGeom>
        </p:spPr>
      </p:pic>
      <p:sp>
        <p:nvSpPr>
          <p:cNvPr id="32" name="Oval Callout 31"/>
          <p:cNvSpPr/>
          <p:nvPr/>
        </p:nvSpPr>
        <p:spPr>
          <a:xfrm>
            <a:off x="8244686" y="4547162"/>
            <a:ext cx="1751933" cy="9906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639067" y="1992923"/>
                <a:ext cx="16963172" cy="2167453"/>
              </a:xfrm>
              <a:prstGeom prst="rect">
                <a:avLst/>
              </a:prstGeom>
            </p:spPr>
            <p:txBody>
              <a:bodyPr wrap="square">
                <a:spAutoFit/>
              </a:bodyPr>
              <a:lstStyle/>
              <a:p>
                <a:pPr lvl="0">
                  <a:lnSpc>
                    <a:spcPct val="150000"/>
                  </a:lnSpc>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Sử dụng đồ thị ở Hình 1.16, hãy xác định các giá trị của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trên đoạn </a:t>
                </a:r>
                <a14:m>
                  <m:oMath xmlns:m="http://schemas.openxmlformats.org/officeDocument/2006/math">
                    <m:d>
                      <m:dPr>
                        <m:begChr m:val="["/>
                        <m:endChr m:val="]"/>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2</m:t>
                            </m:r>
                          </m:den>
                        </m:f>
                        <m:r>
                          <a:rPr lang="en-US" sz="3800" i="1">
                            <a:solidFill>
                              <a:prstClr val="black"/>
                            </a:solidFill>
                            <a:latin typeface="Cambria Math" panose="02040503050406030204" pitchFamily="18" charset="0"/>
                            <a:cs typeface="Arial" panose="020B0604020202020204" pitchFamily="34" charset="0"/>
                          </a:rPr>
                          <m:t>;2</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để hàm số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𝑐𝑜</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𝑡𝑥</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nhận giá trị </a:t>
                </a:r>
                <a:r>
                  <a:rPr lang="en-US" sz="3800">
                    <a:solidFill>
                      <a:prstClr val="black"/>
                    </a:solidFill>
                    <a:latin typeface="Arial" panose="020B0604020202020204" pitchFamily="34" charset="0"/>
                    <a:cs typeface="Arial" panose="020B0604020202020204" pitchFamily="34" charset="0"/>
                  </a:rPr>
                  <a:t>dương.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39067" y="1992923"/>
                <a:ext cx="16963172" cy="2167453"/>
              </a:xfrm>
              <a:prstGeom prst="rect">
                <a:avLst/>
              </a:prstGeom>
              <a:blipFill>
                <a:blip r:embed="rId5"/>
                <a:stretch>
                  <a:fillRect l="-1186" b="-104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09600" y="6057900"/>
                <a:ext cx="16535400" cy="3664208"/>
              </a:xfrm>
              <a:prstGeom prst="rect">
                <a:avLst/>
              </a:prstGeom>
            </p:spPr>
            <p:txBody>
              <a:bodyPr wrap="square">
                <a:spAutoFit/>
              </a:bodyPr>
              <a:lstStyle/>
              <a:p>
                <a:pPr lvl="0" algn="just">
                  <a:lnSpc>
                    <a:spcPct val="150000"/>
                  </a:lnSpc>
                </a:pPr>
                <a:r>
                  <a:rPr lang="en-US" sz="4000">
                    <a:latin typeface="Arial" panose="020B0604020202020204" pitchFamily="34" charset="0"/>
                    <a:ea typeface="Dotum" panose="020B0600000101010101" pitchFamily="34" charset="-127"/>
                    <a:cs typeface="Arial" panose="020B0604020202020204" pitchFamily="34" charset="0"/>
                  </a:rPr>
                  <a:t>Hàm số y = cot x nhận giá trị dương ứng với phần đồ thị nằm trên trục hoành. Từ đồ thị ở Hình 1.17 ta suy ra trên đoạn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rPr>
                        </m:ctrlPr>
                      </m:dPr>
                      <m:e>
                        <m:r>
                          <a:rPr lang="en-US"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4000">
                                <a:effectLst/>
                                <a:latin typeface="Cambria Math" panose="02040503050406030204" pitchFamily="18" charset="0"/>
                                <a:ea typeface="Dotum" panose="020B0600000101010101" pitchFamily="34" charset="-127"/>
                                <a:cs typeface="Times New Roman" panose="02020603050405020304" pitchFamily="18" charset="0"/>
                              </a:rPr>
                              <m:t>2</m:t>
                            </m:r>
                          </m:den>
                        </m:f>
                        <m:r>
                          <a:rPr lang="en-US"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e>
                    </m:d>
                  </m:oMath>
                </a14:m>
                <a:r>
                  <a:rPr lang="en-US" sz="4000">
                    <a:effectLst/>
                    <a:latin typeface="Arial" panose="020B0604020202020204" pitchFamily="34" charset="0"/>
                    <a:ea typeface="Dotum" panose="020B0600000101010101" pitchFamily="34" charset="-127"/>
                    <a:cs typeface="Arial" panose="020B0604020202020204" pitchFamily="34" charset="0"/>
                  </a:rPr>
                  <a:t> thì y &gt; 0 khi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4000" i="1">
                            <a:effectLst/>
                            <a:latin typeface="Cambria Math" panose="02040503050406030204" pitchFamily="18" charset="0"/>
                            <a:ea typeface="Dotum" panose="020B0600000101010101" pitchFamily="34" charset="-127"/>
                          </a:rPr>
                        </m:ctrlPr>
                      </m:dPr>
                      <m:e>
                        <m:r>
                          <a:rPr lang="en-US" sz="4000">
                            <a:effectLst/>
                            <a:latin typeface="Cambria Math" panose="02040503050406030204" pitchFamily="18" charset="0"/>
                            <a:ea typeface="Dotum" panose="020B0600000101010101" pitchFamily="34" charset="-127"/>
                            <a:cs typeface="Times New Roman" panose="02020603050405020304" pitchFamily="18" charset="0"/>
                          </a:rPr>
                          <m:t>0;</m:t>
                        </m:r>
                        <m:f>
                          <m:fPr>
                            <m:ctrlPr>
                              <a:rPr lang="en-US" sz="4000" i="1">
                                <a:effectLst/>
                                <a:latin typeface="Cambria Math" panose="02040503050406030204" pitchFamily="18" charset="0"/>
                                <a:ea typeface="Dotum" panose="020B0600000101010101" pitchFamily="34" charset="-127"/>
                              </a:rPr>
                            </m:ctrlPr>
                          </m:fPr>
                          <m:num>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4000">
                                <a:effectLst/>
                                <a:latin typeface="Cambria Math" panose="02040503050406030204" pitchFamily="18" charset="0"/>
                                <a:ea typeface="Dotum" panose="020B0600000101010101" pitchFamily="34" charset="-127"/>
                                <a:cs typeface="Times New Roman" panose="02020603050405020304" pitchFamily="18" charset="0"/>
                              </a:rPr>
                              <m:t>2</m:t>
                            </m:r>
                          </m:den>
                        </m:f>
                      </m:e>
                    </m:d>
                    <m:r>
                      <a:rPr lang="en-US" sz="4000">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4000" i="1">
                            <a:effectLst/>
                            <a:latin typeface="Cambria Math" panose="02040503050406030204" pitchFamily="18" charset="0"/>
                            <a:ea typeface="Dotum" panose="020B0600000101010101" pitchFamily="34" charset="-127"/>
                          </a:rPr>
                        </m:ctrlPr>
                      </m:d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π</m:t>
                            </m:r>
                          </m:num>
                          <m:den>
                            <m:r>
                              <a:rPr lang="en-US" sz="4000">
                                <a:effectLst/>
                                <a:latin typeface="Cambria Math" panose="02040503050406030204" pitchFamily="18" charset="0"/>
                                <a:ea typeface="Dotum" panose="020B0600000101010101" pitchFamily="34" charset="-127"/>
                                <a:cs typeface="Times New Roman" panose="02020603050405020304" pitchFamily="18" charset="0"/>
                              </a:rPr>
                              <m:t>2</m:t>
                            </m:r>
                          </m:den>
                        </m:f>
                      </m:e>
                    </m:d>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09600" y="6057900"/>
                <a:ext cx="16535400" cy="3664208"/>
              </a:xfrm>
              <a:prstGeom prst="rect">
                <a:avLst/>
              </a:prstGeom>
              <a:blipFill>
                <a:blip r:embed="rId6"/>
                <a:stretch>
                  <a:fillRect l="-1290" r="-1253" b="-1664"/>
                </a:stretch>
              </a:blipFill>
            </p:spPr>
            <p:txBody>
              <a:bodyPr/>
              <a:lstStyle/>
              <a:p>
                <a:r>
                  <a:rPr lang="en-US">
                    <a:noFill/>
                  </a:rPr>
                  <a:t> </a:t>
                </a:r>
              </a:p>
            </p:txBody>
          </p:sp>
        </mc:Fallback>
      </mc:AlternateContent>
    </p:spTree>
    <p:extLst>
      <p:ext uri="{BB962C8B-B14F-4D97-AF65-F5344CB8AC3E}">
        <p14:creationId xmlns:p14="http://schemas.microsoft.com/office/powerpoint/2010/main" val="715090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ppt_w</p:attrName>
                                        </p:attrNameLst>
                                      </p:cBhvr>
                                      <p:tavLst>
                                        <p:tav tm="0">
                                          <p:val>
                                            <p:strVal val="0"/>
                                          </p:val>
                                        </p:tav>
                                        <p:tav tm="100000">
                                          <p:val>
                                            <p:strVal val="#ppt_w"/>
                                          </p:val>
                                        </p:tav>
                                      </p:tavLst>
                                    </p:anim>
                                    <p:anim calcmode="lin" valueType="num">
                                      <p:cBhvr additive="base">
                                        <p:cTn id="8" dur="500"/>
                                        <p:tgtEl>
                                          <p:spTgt spid="1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2590799" y="1409700"/>
            <a:ext cx="12953999"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3124199" y="2365231"/>
            <a:ext cx="11658601" cy="15085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7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70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8375732" y="5971711"/>
            <a:ext cx="1987468" cy="3889585"/>
          </a:xfrm>
          <a:prstGeom prst="rect">
            <a:avLst/>
          </a:prstGeom>
        </p:spPr>
      </p:pic>
      <p:pic>
        <p:nvPicPr>
          <p:cNvPr id="38" name="Picture 3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Lst>
          </a:blip>
          <a:stretch>
            <a:fillRect/>
          </a:stretch>
        </p:blipFill>
        <p:spPr>
          <a:xfrm>
            <a:off x="13805638" y="642478"/>
            <a:ext cx="1761487" cy="1939647"/>
          </a:xfrm>
          <a:prstGeom prst="rect">
            <a:avLst/>
          </a:prstGeom>
        </p:spPr>
      </p:pic>
      <p:pic>
        <p:nvPicPr>
          <p:cNvPr id="10" name="Picture 9"/>
          <p:cNvPicPr>
            <a:picLocks noChangeAspect="1"/>
          </p:cNvPicPr>
          <p:nvPr/>
        </p:nvPicPr>
        <p:blipFill>
          <a:blip r:embed="rId5"/>
          <a:stretch>
            <a:fillRect/>
          </a:stretch>
        </p:blipFill>
        <p:spPr>
          <a:xfrm>
            <a:off x="1877726" y="1075574"/>
            <a:ext cx="1245503" cy="1295400"/>
          </a:xfrm>
          <a:prstGeom prst="rect">
            <a:avLst/>
          </a:prstGeom>
        </p:spPr>
      </p:pic>
      <p:pic>
        <p:nvPicPr>
          <p:cNvPr id="11" name="Picture 10"/>
          <p:cNvPicPr>
            <a:picLocks noChangeAspect="1"/>
          </p:cNvPicPr>
          <p:nvPr/>
        </p:nvPicPr>
        <p:blipFill>
          <a:blip r:embed="rId6"/>
          <a:stretch>
            <a:fillRect/>
          </a:stretch>
        </p:blipFill>
        <p:spPr>
          <a:xfrm>
            <a:off x="15468600" y="5884070"/>
            <a:ext cx="1485902" cy="154543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58140" y="7124700"/>
            <a:ext cx="1789095" cy="1717531"/>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16688" y="8648700"/>
            <a:ext cx="959185" cy="920818"/>
          </a:xfrm>
          <a:prstGeom prst="rect">
            <a:avLst/>
          </a:prstGeom>
        </p:spPr>
      </p:pic>
    </p:spTree>
    <p:extLst>
      <p:ext uri="{BB962C8B-B14F-4D97-AF65-F5344CB8AC3E}">
        <p14:creationId xmlns:p14="http://schemas.microsoft.com/office/powerpoint/2010/main" val="1417715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485270" y="2211627"/>
            <a:ext cx="17297400" cy="29318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790070" y="2247900"/>
                <a:ext cx="17878930" cy="2447786"/>
              </a:xfrm>
              <a:prstGeom prst="rect">
                <a:avLst/>
              </a:prstGeom>
            </p:spPr>
            <p:txBody>
              <a:bodyPr wrap="square">
                <a:spAutoFit/>
              </a:bodyPr>
              <a:lstStyle/>
              <a:p>
                <a:pPr algn="just">
                  <a:lnSpc>
                    <a:spcPct val="150000"/>
                  </a:lnSpc>
                  <a:spcAft>
                    <a:spcPts val="0"/>
                  </a:spcAft>
                </a:pPr>
                <a:r>
                  <a:rPr kumimoji="0" lang="nl-NL" sz="43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1</a:t>
                </a:r>
                <a:r>
                  <a:rPr kumimoji="0" lang="nl-NL" sz="43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300">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m:rPr>
                        <m:sty m:val="p"/>
                      </m:rPr>
                      <a:rPr lang="en-US" sz="4300">
                        <a:effectLst/>
                        <a:latin typeface="Cambria Math" panose="02040503050406030204" pitchFamily="18" charset="0"/>
                        <a:ea typeface="Times New Roman" panose="02020603050405020304" pitchFamily="18" charset="0"/>
                      </a:rPr>
                      <m:t>P</m:t>
                    </m:r>
                    <m:r>
                      <a:rPr lang="en-US" sz="4300">
                        <a:effectLst/>
                        <a:latin typeface="Cambria Math" panose="02040503050406030204" pitchFamily="18" charset="0"/>
                        <a:ea typeface="Times New Roman" panose="02020603050405020304" pitchFamily="18" charset="0"/>
                      </a:rPr>
                      <m:t>=</m:t>
                    </m:r>
                    <m:func>
                      <m:funcPr>
                        <m:ctrlPr>
                          <a:rPr lang="en-US" sz="4300" i="1">
                            <a:effectLst/>
                            <a:latin typeface="Cambria Math" panose="02040503050406030204" pitchFamily="18" charset="0"/>
                            <a:ea typeface="Times New Roman" panose="02020603050405020304" pitchFamily="18" charset="0"/>
                          </a:rPr>
                        </m:ctrlPr>
                      </m:funcPr>
                      <m:fName>
                        <m:r>
                          <m:rPr>
                            <m:sty m:val="p"/>
                          </m:rPr>
                          <a:rPr lang="en-US" sz="4300">
                            <a:effectLst/>
                            <a:latin typeface="Cambria Math" panose="02040503050406030204" pitchFamily="18" charset="0"/>
                            <a:ea typeface="Times New Roman" panose="02020603050405020304" pitchFamily="18" charset="0"/>
                          </a:rPr>
                          <m:t>sin</m:t>
                        </m:r>
                      </m:fName>
                      <m:e>
                        <m:d>
                          <m:dPr>
                            <m:ctrlPr>
                              <a:rPr lang="en-US" sz="4300" i="1">
                                <a:effectLst/>
                                <a:latin typeface="Cambria Math" panose="02040503050406030204" pitchFamily="18" charset="0"/>
                                <a:ea typeface="Times New Roman" panose="02020603050405020304" pitchFamily="18" charset="0"/>
                              </a:rPr>
                            </m:ctrlPr>
                          </m:dPr>
                          <m:e>
                            <m:r>
                              <m:rPr>
                                <m:sty m:val="p"/>
                              </m:rPr>
                              <a:rPr lang="nl-NL" sz="4300">
                                <a:effectLst/>
                                <a:latin typeface="Cambria Math" panose="02040503050406030204" pitchFamily="18" charset="0"/>
                                <a:ea typeface="Times New Roman" panose="02020603050405020304" pitchFamily="18" charset="0"/>
                              </a:rPr>
                              <m:t>π</m:t>
                            </m:r>
                            <m:r>
                              <a:rPr lang="en-US" sz="4300">
                                <a:effectLst/>
                                <a:latin typeface="Cambria Math" panose="02040503050406030204" pitchFamily="18" charset="0"/>
                                <a:ea typeface="Times New Roman" panose="02020603050405020304" pitchFamily="18" charset="0"/>
                              </a:rPr>
                              <m:t>+</m:t>
                            </m:r>
                            <m:r>
                              <m:rPr>
                                <m:sty m:val="p"/>
                              </m:rPr>
                              <a:rPr lang="en-US" sz="4300">
                                <a:effectLst/>
                                <a:latin typeface="Cambria Math" panose="02040503050406030204" pitchFamily="18" charset="0"/>
                                <a:ea typeface="Times New Roman" panose="02020603050405020304" pitchFamily="18" charset="0"/>
                              </a:rPr>
                              <m:t>a</m:t>
                            </m:r>
                          </m:e>
                        </m:d>
                      </m:e>
                    </m:func>
                    <m:r>
                      <a:rPr lang="en-US" sz="4300">
                        <a:effectLst/>
                        <a:latin typeface="Cambria Math" panose="02040503050406030204" pitchFamily="18" charset="0"/>
                        <a:ea typeface="Times New Roman" panose="02020603050405020304" pitchFamily="18" charset="0"/>
                      </a:rPr>
                      <m:t>.</m:t>
                    </m:r>
                    <m:func>
                      <m:funcPr>
                        <m:ctrlPr>
                          <a:rPr lang="en-US" sz="4300" i="1">
                            <a:effectLst/>
                            <a:latin typeface="Cambria Math" panose="02040503050406030204" pitchFamily="18" charset="0"/>
                            <a:ea typeface="Times New Roman" panose="02020603050405020304" pitchFamily="18" charset="0"/>
                          </a:rPr>
                        </m:ctrlPr>
                      </m:funcPr>
                      <m:fName>
                        <m:r>
                          <m:rPr>
                            <m:sty m:val="p"/>
                          </m:rPr>
                          <a:rPr lang="en-US" sz="4300">
                            <a:effectLst/>
                            <a:latin typeface="Cambria Math" panose="02040503050406030204" pitchFamily="18" charset="0"/>
                            <a:ea typeface="Times New Roman" panose="02020603050405020304" pitchFamily="18" charset="0"/>
                          </a:rPr>
                          <m:t>cos</m:t>
                        </m:r>
                      </m:fName>
                      <m:e>
                        <m:r>
                          <a:rPr lang="en-US" sz="4300">
                            <a:effectLst/>
                            <a:latin typeface="Cambria Math" panose="02040503050406030204" pitchFamily="18" charset="0"/>
                            <a:ea typeface="Times New Roman" panose="02020603050405020304" pitchFamily="18" charset="0"/>
                          </a:rPr>
                          <m:t>(</m:t>
                        </m:r>
                        <m:r>
                          <m:rPr>
                            <m:sty m:val="p"/>
                          </m:rPr>
                          <a:rPr lang="nl-NL" sz="4300">
                            <a:effectLst/>
                            <a:latin typeface="Cambria Math" panose="02040503050406030204" pitchFamily="18" charset="0"/>
                            <a:ea typeface="Times New Roman" panose="02020603050405020304" pitchFamily="18" charset="0"/>
                          </a:rPr>
                          <m:t>π</m:t>
                        </m:r>
                        <m:r>
                          <a:rPr lang="en-US" sz="4300" i="1">
                            <a:effectLst/>
                            <a:latin typeface="Cambria Math" panose="02040503050406030204" pitchFamily="18" charset="0"/>
                            <a:ea typeface="Times New Roman" panose="02020603050405020304" pitchFamily="18" charset="0"/>
                          </a:rPr>
                          <m:t>−</m:t>
                        </m:r>
                        <m:r>
                          <m:rPr>
                            <m:sty m:val="p"/>
                          </m:rPr>
                          <a:rPr lang="en-US" sz="4300">
                            <a:effectLst/>
                            <a:latin typeface="Cambria Math" panose="02040503050406030204" pitchFamily="18" charset="0"/>
                            <a:ea typeface="Times New Roman" panose="02020603050405020304" pitchFamily="18" charset="0"/>
                          </a:rPr>
                          <m:t>a</m:t>
                        </m:r>
                        <m:r>
                          <a:rPr lang="en-US" sz="4300">
                            <a:effectLst/>
                            <a:latin typeface="Cambria Math" panose="02040503050406030204" pitchFamily="18" charset="0"/>
                            <a:ea typeface="Times New Roman" panose="02020603050405020304" pitchFamily="18" charset="0"/>
                          </a:rPr>
                          <m:t>)</m:t>
                        </m:r>
                      </m:e>
                    </m:func>
                  </m:oMath>
                </a14:m>
                <a:r>
                  <a:rPr lang="en-US" sz="43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m:rPr>
                        <m:sty m:val="p"/>
                      </m:rPr>
                      <a:rPr lang="en-US" sz="4300">
                        <a:effectLst/>
                        <a:latin typeface="Cambria Math" panose="02040503050406030204" pitchFamily="18" charset="0"/>
                        <a:ea typeface="Dotum" panose="020B0600000101010101" pitchFamily="34" charset="-127"/>
                      </a:rPr>
                      <m:t>Q</m:t>
                    </m:r>
                    <m:r>
                      <a:rPr lang="en-US" sz="4300">
                        <a:effectLst/>
                        <a:latin typeface="Cambria Math" panose="02040503050406030204" pitchFamily="18" charset="0"/>
                        <a:ea typeface="Dotum" panose="020B0600000101010101" pitchFamily="34" charset="-127"/>
                      </a:rPr>
                      <m:t>=</m:t>
                    </m:r>
                    <m:func>
                      <m:funcPr>
                        <m:ctrlPr>
                          <a:rPr lang="en-US" sz="4300" i="1">
                            <a:effectLst/>
                            <a:latin typeface="Cambria Math" panose="02040503050406030204" pitchFamily="18" charset="0"/>
                            <a:ea typeface="Dotum" panose="020B0600000101010101" pitchFamily="34" charset="-127"/>
                          </a:rPr>
                        </m:ctrlPr>
                      </m:funcPr>
                      <m:fName>
                        <m:r>
                          <m:rPr>
                            <m:sty m:val="p"/>
                          </m:rPr>
                          <a:rPr lang="en-US" sz="4300">
                            <a:effectLst/>
                            <a:latin typeface="Cambria Math" panose="02040503050406030204" pitchFamily="18" charset="0"/>
                            <a:ea typeface="Dotum" panose="020B0600000101010101" pitchFamily="34" charset="-127"/>
                          </a:rPr>
                          <m:t>sin</m:t>
                        </m:r>
                      </m:fName>
                      <m:e>
                        <m:d>
                          <m:dPr>
                            <m:ctrlPr>
                              <a:rPr lang="en-US" sz="4300" i="1">
                                <a:effectLst/>
                                <a:latin typeface="Cambria Math" panose="02040503050406030204" pitchFamily="18" charset="0"/>
                                <a:ea typeface="Dotum" panose="020B0600000101010101" pitchFamily="34" charset="-127"/>
                              </a:rPr>
                            </m:ctrlPr>
                          </m:dPr>
                          <m:e>
                            <m:f>
                              <m:fPr>
                                <m:ctrlPr>
                                  <a:rPr lang="en-US" sz="4300" i="1">
                                    <a:effectLst/>
                                    <a:latin typeface="Cambria Math" panose="02040503050406030204" pitchFamily="18" charset="0"/>
                                    <a:ea typeface="Dotum" panose="020B0600000101010101" pitchFamily="34" charset="-127"/>
                                  </a:rPr>
                                </m:ctrlPr>
                              </m:fPr>
                              <m:num>
                                <m:r>
                                  <m:rPr>
                                    <m:sty m:val="p"/>
                                  </m:rPr>
                                  <a:rPr lang="nl-NL" sz="4300">
                                    <a:effectLst/>
                                    <a:latin typeface="Cambria Math" panose="02040503050406030204" pitchFamily="18" charset="0"/>
                                    <a:ea typeface="Dotum" panose="020B0600000101010101" pitchFamily="34" charset="-127"/>
                                  </a:rPr>
                                  <m:t>π</m:t>
                                </m:r>
                              </m:num>
                              <m:den>
                                <m:r>
                                  <a:rPr lang="en-US" sz="4300">
                                    <a:effectLst/>
                                    <a:latin typeface="Cambria Math" panose="02040503050406030204" pitchFamily="18" charset="0"/>
                                    <a:ea typeface="Dotum" panose="020B0600000101010101" pitchFamily="34" charset="-127"/>
                                  </a:rPr>
                                  <m:t>2</m:t>
                                </m:r>
                              </m:den>
                            </m:f>
                            <m:r>
                              <a:rPr lang="en-US" sz="4300" i="1">
                                <a:effectLst/>
                                <a:latin typeface="Cambria Math" panose="02040503050406030204" pitchFamily="18" charset="0"/>
                                <a:ea typeface="Dotum" panose="020B0600000101010101" pitchFamily="34" charset="-127"/>
                              </a:rPr>
                              <m:t>−</m:t>
                            </m:r>
                            <m:r>
                              <m:rPr>
                                <m:sty m:val="p"/>
                              </m:rPr>
                              <a:rPr lang="en-US" sz="4300">
                                <a:effectLst/>
                                <a:latin typeface="Cambria Math" panose="02040503050406030204" pitchFamily="18" charset="0"/>
                                <a:ea typeface="Dotum" panose="020B0600000101010101" pitchFamily="34" charset="-127"/>
                              </a:rPr>
                              <m:t>a</m:t>
                            </m:r>
                          </m:e>
                        </m:d>
                      </m:e>
                    </m:func>
                    <m:r>
                      <a:rPr lang="en-US" sz="4300">
                        <a:effectLst/>
                        <a:latin typeface="Cambria Math" panose="02040503050406030204" pitchFamily="18" charset="0"/>
                        <a:ea typeface="Dotum" panose="020B0600000101010101" pitchFamily="34" charset="-127"/>
                      </a:rPr>
                      <m:t>.</m:t>
                    </m:r>
                    <m:func>
                      <m:funcPr>
                        <m:ctrlPr>
                          <a:rPr lang="en-US" sz="4300" i="1">
                            <a:effectLst/>
                            <a:latin typeface="Cambria Math" panose="02040503050406030204" pitchFamily="18" charset="0"/>
                            <a:ea typeface="Dotum" panose="020B0600000101010101" pitchFamily="34" charset="-127"/>
                          </a:rPr>
                        </m:ctrlPr>
                      </m:funcPr>
                      <m:fName>
                        <m:r>
                          <m:rPr>
                            <m:sty m:val="p"/>
                          </m:rPr>
                          <a:rPr lang="en-US" sz="4300">
                            <a:effectLst/>
                            <a:latin typeface="Cambria Math" panose="02040503050406030204" pitchFamily="18" charset="0"/>
                            <a:ea typeface="Dotum" panose="020B0600000101010101" pitchFamily="34" charset="-127"/>
                          </a:rPr>
                          <m:t>cos</m:t>
                        </m:r>
                      </m:fName>
                      <m:e>
                        <m:d>
                          <m:dPr>
                            <m:ctrlPr>
                              <a:rPr lang="en-US" sz="4300" i="1">
                                <a:effectLst/>
                                <a:latin typeface="Cambria Math" panose="02040503050406030204" pitchFamily="18" charset="0"/>
                                <a:ea typeface="Dotum" panose="020B0600000101010101" pitchFamily="34" charset="-127"/>
                              </a:rPr>
                            </m:ctrlPr>
                          </m:dPr>
                          <m:e>
                            <m:f>
                              <m:fPr>
                                <m:ctrlPr>
                                  <a:rPr lang="en-US" sz="4300" i="1">
                                    <a:effectLst/>
                                    <a:latin typeface="Cambria Math" panose="02040503050406030204" pitchFamily="18" charset="0"/>
                                    <a:ea typeface="Dotum" panose="020B0600000101010101" pitchFamily="34" charset="-127"/>
                                  </a:rPr>
                                </m:ctrlPr>
                              </m:fPr>
                              <m:num>
                                <m:r>
                                  <m:rPr>
                                    <m:sty m:val="p"/>
                                  </m:rPr>
                                  <a:rPr lang="nl-NL" sz="4300">
                                    <a:effectLst/>
                                    <a:latin typeface="Cambria Math" panose="02040503050406030204" pitchFamily="18" charset="0"/>
                                    <a:ea typeface="Dotum" panose="020B0600000101010101" pitchFamily="34" charset="-127"/>
                                  </a:rPr>
                                  <m:t>π</m:t>
                                </m:r>
                              </m:num>
                              <m:den>
                                <m:r>
                                  <a:rPr lang="en-US" sz="4300">
                                    <a:effectLst/>
                                    <a:latin typeface="Cambria Math" panose="02040503050406030204" pitchFamily="18" charset="0"/>
                                    <a:ea typeface="Dotum" panose="020B0600000101010101" pitchFamily="34" charset="-127"/>
                                  </a:rPr>
                                  <m:t>2</m:t>
                                </m:r>
                              </m:den>
                            </m:f>
                            <m:r>
                              <a:rPr lang="en-US" sz="4300">
                                <a:effectLst/>
                                <a:latin typeface="Cambria Math" panose="02040503050406030204" pitchFamily="18" charset="0"/>
                                <a:ea typeface="Dotum" panose="020B0600000101010101" pitchFamily="34" charset="-127"/>
                              </a:rPr>
                              <m:t>+</m:t>
                            </m:r>
                            <m:r>
                              <m:rPr>
                                <m:sty m:val="p"/>
                              </m:rPr>
                              <a:rPr lang="en-US" sz="4300">
                                <a:effectLst/>
                                <a:latin typeface="Cambria Math" panose="02040503050406030204" pitchFamily="18" charset="0"/>
                                <a:ea typeface="Dotum" panose="020B0600000101010101" pitchFamily="34" charset="-127"/>
                              </a:rPr>
                              <m:t>a</m:t>
                            </m:r>
                          </m:e>
                        </m:d>
                      </m:e>
                    </m:func>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300">
                    <a:effectLst/>
                    <a:latin typeface="Arial" panose="020B0604020202020204" pitchFamily="34" charset="0"/>
                    <a:ea typeface="Times New Roman" panose="02020603050405020304" pitchFamily="18" charset="0"/>
                    <a:cs typeface="Arial" panose="020B0604020202020204" pitchFamily="34" charset="0"/>
                  </a:rPr>
                  <a:t>Mệnh đề nào dưới đây là đúng?</a:t>
                </a:r>
              </a:p>
            </p:txBody>
          </p:sp>
        </mc:Choice>
        <mc:Fallback xmlns="">
          <p:sp>
            <p:nvSpPr>
              <p:cNvPr id="31" name="Rectangle 30"/>
              <p:cNvSpPr>
                <a:spLocks noRot="1" noChangeAspect="1" noMove="1" noResize="1" noEditPoints="1" noAdjustHandles="1" noChangeArrowheads="1" noChangeShapeType="1" noTextEdit="1"/>
              </p:cNvSpPr>
              <p:nvPr/>
            </p:nvSpPr>
            <p:spPr>
              <a:xfrm>
                <a:off x="790070" y="2247900"/>
                <a:ext cx="17878930" cy="2447786"/>
              </a:xfrm>
              <a:prstGeom prst="rect">
                <a:avLst/>
              </a:prstGeom>
              <a:blipFill>
                <a:blip r:embed="rId6"/>
                <a:stretch>
                  <a:fillRect l="-1364" b="-10973"/>
                </a:stretch>
              </a:blipFill>
            </p:spPr>
            <p:txBody>
              <a:bodyPr/>
              <a:lstStyle/>
              <a:p>
                <a:r>
                  <a:rPr lang="en-US">
                    <a:noFill/>
                  </a:rPr>
                  <a:t> </a:t>
                </a:r>
              </a:p>
            </p:txBody>
          </p:sp>
        </mc:Fallback>
      </mc:AlternateContent>
      <p:pic>
        <p:nvPicPr>
          <p:cNvPr id="34" name="Picture 33"/>
          <p:cNvPicPr>
            <a:picLocks noChangeAspect="1"/>
          </p:cNvPicPr>
          <p:nvPr/>
        </p:nvPicPr>
        <p:blipFill>
          <a:blip r:embed="rId7"/>
          <a:stretch>
            <a:fillRect/>
          </a:stretch>
        </p:blipFill>
        <p:spPr>
          <a:xfrm>
            <a:off x="16916400" y="380375"/>
            <a:ext cx="1064195" cy="1184527"/>
          </a:xfrm>
          <a:prstGeom prst="rect">
            <a:avLst/>
          </a:prstGeom>
        </p:spPr>
      </p:pic>
      <p:pic>
        <p:nvPicPr>
          <p:cNvPr id="35" name="Picture 34"/>
          <p:cNvPicPr>
            <a:picLocks noChangeAspect="1"/>
          </p:cNvPicPr>
          <p:nvPr/>
        </p:nvPicPr>
        <p:blipFill>
          <a:blip r:embed="rId8"/>
          <a:stretch>
            <a:fillRect/>
          </a:stretch>
        </p:blipFill>
        <p:spPr>
          <a:xfrm>
            <a:off x="14630400" y="8932764"/>
            <a:ext cx="3657600" cy="1392335"/>
          </a:xfrm>
          <a:prstGeom prst="rect">
            <a:avLst/>
          </a:prstGeom>
        </p:spPr>
      </p:pic>
      <p:sp>
        <p:nvSpPr>
          <p:cNvPr id="37" name="Rounded Rectangle 36"/>
          <p:cNvSpPr/>
          <p:nvPr/>
        </p:nvSpPr>
        <p:spPr>
          <a:xfrm>
            <a:off x="10058400" y="5524500"/>
            <a:ext cx="39624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4098762" y="5069182"/>
                <a:ext cx="13439270" cy="3112840"/>
              </a:xfrm>
              <a:prstGeom prst="rect">
                <a:avLst/>
              </a:prstGeom>
            </p:spPr>
            <p:txBody>
              <a:bodyPr wrap="square">
                <a:spAutoFit/>
              </a:bodyPr>
              <a:lstStyle/>
              <a:p>
                <a:pPr algn="just">
                  <a:lnSpc>
                    <a:spcPct val="250000"/>
                  </a:lnSpc>
                  <a:spcAft>
                    <a:spcPts val="0"/>
                  </a:spcAft>
                </a:pPr>
                <a:r>
                  <a:rPr lang="en-US" sz="43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m:rPr>
                        <m:sty m:val="p"/>
                      </m:rPr>
                      <a:rPr lang="en-US" sz="4300">
                        <a:effectLst/>
                        <a:latin typeface="Cambria Math" panose="02040503050406030204" pitchFamily="18" charset="0"/>
                        <a:ea typeface="Times New Roman" panose="02020603050405020304" pitchFamily="18" charset="0"/>
                      </a:rPr>
                      <m:t>P</m:t>
                    </m:r>
                    <m:r>
                      <a:rPr lang="en-US" sz="4300">
                        <a:effectLst/>
                        <a:latin typeface="Cambria Math" panose="02040503050406030204" pitchFamily="18" charset="0"/>
                        <a:ea typeface="Times New Roman" panose="02020603050405020304" pitchFamily="18" charset="0"/>
                      </a:rPr>
                      <m:t>+</m:t>
                    </m:r>
                    <m:r>
                      <m:rPr>
                        <m:sty m:val="p"/>
                      </m:rPr>
                      <a:rPr lang="en-US" sz="4300">
                        <a:effectLst/>
                        <a:latin typeface="Cambria Math" panose="02040503050406030204" pitchFamily="18" charset="0"/>
                        <a:ea typeface="Times New Roman" panose="02020603050405020304" pitchFamily="18" charset="0"/>
                      </a:rPr>
                      <m:t>Q</m:t>
                    </m:r>
                    <m:r>
                      <a:rPr lang="en-US" sz="4300">
                        <a:effectLst/>
                        <a:latin typeface="Cambria Math" panose="02040503050406030204" pitchFamily="18" charset="0"/>
                        <a:ea typeface="Dotum" panose="020B0600000101010101" pitchFamily="34" charset="-127"/>
                      </a:rPr>
                      <m:t>=2</m:t>
                    </m:r>
                  </m:oMath>
                </a14:m>
                <a:r>
                  <a:rPr lang="en-US" sz="4300">
                    <a:effectLst/>
                    <a:latin typeface="Arial" panose="020B0604020202020204" pitchFamily="34" charset="0"/>
                    <a:ea typeface="Dotum" panose="020B0600000101010101" pitchFamily="34" charset="-127"/>
                    <a:cs typeface="Arial" panose="020B0604020202020204" pitchFamily="34" charset="0"/>
                  </a:rPr>
                  <a:t>				B. </a:t>
                </a:r>
                <a14:m>
                  <m:oMath xmlns:m="http://schemas.openxmlformats.org/officeDocument/2006/math">
                    <m:r>
                      <m:rPr>
                        <m:sty m:val="p"/>
                      </m:rPr>
                      <a:rPr lang="en-US" sz="4300">
                        <a:effectLst/>
                        <a:latin typeface="Cambria Math" panose="02040503050406030204" pitchFamily="18" charset="0"/>
                        <a:ea typeface="Dotum" panose="020B0600000101010101" pitchFamily="34" charset="-127"/>
                      </a:rPr>
                      <m:t>P</m:t>
                    </m:r>
                    <m:r>
                      <a:rPr lang="en-US" sz="4300">
                        <a:effectLst/>
                        <a:latin typeface="Cambria Math" panose="02040503050406030204" pitchFamily="18" charset="0"/>
                        <a:ea typeface="Dotum" panose="020B0600000101010101" pitchFamily="34" charset="-127"/>
                      </a:rPr>
                      <m:t>+</m:t>
                    </m:r>
                    <m:r>
                      <m:rPr>
                        <m:sty m:val="p"/>
                      </m:rPr>
                      <a:rPr lang="en-US" sz="4300">
                        <a:effectLst/>
                        <a:latin typeface="Cambria Math" panose="02040503050406030204" pitchFamily="18" charset="0"/>
                        <a:ea typeface="Dotum" panose="020B0600000101010101" pitchFamily="34" charset="-127"/>
                      </a:rPr>
                      <m:t>Q</m:t>
                    </m:r>
                    <m:r>
                      <a:rPr lang="en-US" sz="4300">
                        <a:effectLst/>
                        <a:latin typeface="Cambria Math" panose="02040503050406030204" pitchFamily="18" charset="0"/>
                        <a:ea typeface="Dotum" panose="020B0600000101010101" pitchFamily="34" charset="-127"/>
                      </a:rPr>
                      <m:t>=0</m:t>
                    </m:r>
                  </m:oMath>
                </a14:m>
                <a:r>
                  <a:rPr lang="en-US" sz="4300">
                    <a:effectLst/>
                    <a:latin typeface="Arial" panose="020B0604020202020204" pitchFamily="34" charset="0"/>
                    <a:ea typeface="Dotum" panose="020B0600000101010101" pitchFamily="34" charset="-127"/>
                    <a:cs typeface="Arial" panose="020B0604020202020204" pitchFamily="34" charset="0"/>
                  </a:rPr>
                  <a:t>		</a:t>
                </a:r>
                <a:endParaRPr lang="en-US" sz="43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50000"/>
                  </a:lnSpc>
                  <a:spcAft>
                    <a:spcPts val="0"/>
                  </a:spcAft>
                </a:pPr>
                <a:r>
                  <a:rPr lang="en-US" sz="4300">
                    <a:effectLst/>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r>
                      <m:rPr>
                        <m:sty m:val="p"/>
                      </m:rPr>
                      <a:rPr lang="en-US" sz="4300">
                        <a:effectLst/>
                        <a:latin typeface="Cambria Math" panose="02040503050406030204" pitchFamily="18" charset="0"/>
                        <a:ea typeface="Dotum" panose="020B0600000101010101" pitchFamily="34" charset="-127"/>
                      </a:rPr>
                      <m:t>P</m:t>
                    </m:r>
                    <m:r>
                      <a:rPr lang="en-US" sz="4300">
                        <a:effectLst/>
                        <a:latin typeface="Cambria Math" panose="02040503050406030204" pitchFamily="18" charset="0"/>
                        <a:ea typeface="Dotum" panose="020B0600000101010101" pitchFamily="34" charset="-127"/>
                      </a:rPr>
                      <m:t>+</m:t>
                    </m:r>
                    <m:r>
                      <m:rPr>
                        <m:sty m:val="p"/>
                      </m:rPr>
                      <a:rPr lang="en-US" sz="4300">
                        <a:effectLst/>
                        <a:latin typeface="Cambria Math" panose="02040503050406030204" pitchFamily="18" charset="0"/>
                        <a:ea typeface="Dotum" panose="020B0600000101010101" pitchFamily="34" charset="-127"/>
                      </a:rPr>
                      <m:t>Q</m:t>
                    </m:r>
                    <m:r>
                      <a:rPr lang="en-US" sz="4300">
                        <a:effectLst/>
                        <a:latin typeface="Cambria Math" panose="02040503050406030204" pitchFamily="18" charset="0"/>
                        <a:ea typeface="Dotum" panose="020B0600000101010101" pitchFamily="34" charset="-127"/>
                      </a:rPr>
                      <m:t>=</m:t>
                    </m:r>
                    <m:r>
                      <a:rPr lang="en-US" sz="4300" i="1">
                        <a:effectLst/>
                        <a:latin typeface="Cambria Math" panose="02040503050406030204" pitchFamily="18" charset="0"/>
                        <a:ea typeface="Dotum" panose="020B0600000101010101" pitchFamily="34" charset="-127"/>
                      </a:rPr>
                      <m:t>−</m:t>
                    </m:r>
                    <m:r>
                      <a:rPr lang="en-US" sz="4300">
                        <a:effectLst/>
                        <a:latin typeface="Cambria Math" panose="02040503050406030204" pitchFamily="18" charset="0"/>
                        <a:ea typeface="Dotum" panose="020B0600000101010101" pitchFamily="34" charset="-127"/>
                      </a:rPr>
                      <m:t>1</m:t>
                    </m:r>
                  </m:oMath>
                </a14:m>
                <a:r>
                  <a:rPr lang="en-US" sz="4300">
                    <a:effectLst/>
                    <a:latin typeface="Arial" panose="020B0604020202020204" pitchFamily="34" charset="0"/>
                    <a:ea typeface="Dotum" panose="020B0600000101010101" pitchFamily="34" charset="-127"/>
                    <a:cs typeface="Arial" panose="020B0604020202020204" pitchFamily="34" charset="0"/>
                  </a:rPr>
                  <a:t>				D. </a:t>
                </a:r>
                <a14:m>
                  <m:oMath xmlns:m="http://schemas.openxmlformats.org/officeDocument/2006/math">
                    <m:r>
                      <m:rPr>
                        <m:sty m:val="p"/>
                      </m:rPr>
                      <a:rPr lang="en-US" sz="4300">
                        <a:effectLst/>
                        <a:latin typeface="Cambria Math" panose="02040503050406030204" pitchFamily="18" charset="0"/>
                        <a:ea typeface="Dotum" panose="020B0600000101010101" pitchFamily="34" charset="-127"/>
                      </a:rPr>
                      <m:t>P</m:t>
                    </m:r>
                    <m:r>
                      <a:rPr lang="en-US" sz="4300">
                        <a:effectLst/>
                        <a:latin typeface="Cambria Math" panose="02040503050406030204" pitchFamily="18" charset="0"/>
                        <a:ea typeface="Dotum" panose="020B0600000101010101" pitchFamily="34" charset="-127"/>
                      </a:rPr>
                      <m:t>+</m:t>
                    </m:r>
                    <m:r>
                      <m:rPr>
                        <m:sty m:val="p"/>
                      </m:rPr>
                      <a:rPr lang="en-US" sz="4300">
                        <a:effectLst/>
                        <a:latin typeface="Cambria Math" panose="02040503050406030204" pitchFamily="18" charset="0"/>
                        <a:ea typeface="Dotum" panose="020B0600000101010101" pitchFamily="34" charset="-127"/>
                      </a:rPr>
                      <m:t>Q</m:t>
                    </m:r>
                    <m:r>
                      <a:rPr lang="en-US" sz="4300">
                        <a:effectLst/>
                        <a:latin typeface="Cambria Math" panose="02040503050406030204" pitchFamily="18" charset="0"/>
                        <a:ea typeface="Dotum" panose="020B0600000101010101" pitchFamily="34" charset="-127"/>
                      </a:rPr>
                      <m:t>=1</m:t>
                    </m:r>
                  </m:oMath>
                </a14:m>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098762" y="5069182"/>
                <a:ext cx="13439270" cy="3112840"/>
              </a:xfrm>
              <a:prstGeom prst="rect">
                <a:avLst/>
              </a:prstGeom>
              <a:blipFill>
                <a:blip r:embed="rId9"/>
                <a:stretch>
                  <a:fillRect l="-1769" b="-8431"/>
                </a:stretch>
              </a:blipFill>
            </p:spPr>
            <p:txBody>
              <a:bodyPr/>
              <a:lstStyle/>
              <a:p>
                <a:r>
                  <a:rPr lang="en-US">
                    <a:noFill/>
                  </a:rPr>
                  <a:t> </a:t>
                </a:r>
              </a:p>
            </p:txBody>
          </p:sp>
        </mc:Fallback>
      </mc:AlternateContent>
    </p:spTree>
    <p:extLst>
      <p:ext uri="{BB962C8B-B14F-4D97-AF65-F5344CB8AC3E}">
        <p14:creationId xmlns:p14="http://schemas.microsoft.com/office/powerpoint/2010/main" val="167474470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p:bldP spid="37" grpId="0" animBg="1"/>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597514" y="-11620500"/>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828800" y="2298872"/>
            <a:ext cx="14478000" cy="2147651"/>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2400300" y="2465323"/>
                <a:ext cx="13335000" cy="1624868"/>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2</a:t>
                </a:r>
                <a:r>
                  <a:rPr kumimoji="0" lang="nl-NL" sz="45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latin typeface="Arial" panose="020B0604020202020204" pitchFamily="34" charset="0"/>
                    <a:ea typeface="Times New Roman" panose="02020603050405020304" pitchFamily="18" charset="0"/>
                    <a:cs typeface="Arial" panose="020B0604020202020204" pitchFamily="34" charset="0"/>
                  </a:rPr>
                  <a:t>Tập xác định của hàm số </a:t>
                </a:r>
                <a14:m>
                  <m:oMath xmlns:m="http://schemas.openxmlformats.org/officeDocument/2006/math">
                    <m:r>
                      <m:rPr>
                        <m:sty m:val="p"/>
                      </m:rPr>
                      <a:rPr lang="en-US" sz="4500">
                        <a:effectLst/>
                        <a:latin typeface="Cambria Math" panose="02040503050406030204" pitchFamily="18" charset="0"/>
                        <a:ea typeface="Times New Roman" panose="02020603050405020304" pitchFamily="18" charset="0"/>
                      </a:rPr>
                      <m:t>y</m:t>
                    </m:r>
                    <m:r>
                      <a:rPr lang="en-US" sz="4500">
                        <a:effectLst/>
                        <a:latin typeface="Cambria Math" panose="02040503050406030204" pitchFamily="18" charset="0"/>
                        <a:ea typeface="Times New Roman" panose="02020603050405020304" pitchFamily="18" charset="0"/>
                      </a:rPr>
                      <m:t>=</m:t>
                    </m:r>
                    <m:f>
                      <m:fPr>
                        <m:ctrlPr>
                          <a:rPr lang="en-US" sz="4500" i="1">
                            <a:effectLst/>
                            <a:latin typeface="Cambria Math" panose="02040503050406030204" pitchFamily="18" charset="0"/>
                            <a:ea typeface="Times New Roman" panose="02020603050405020304" pitchFamily="18" charset="0"/>
                          </a:rPr>
                        </m:ctrlPr>
                      </m:fPr>
                      <m:num>
                        <m:r>
                          <a:rPr lang="en-US" sz="4500">
                            <a:effectLst/>
                            <a:latin typeface="Cambria Math" panose="02040503050406030204" pitchFamily="18" charset="0"/>
                            <a:ea typeface="Times New Roman" panose="02020603050405020304" pitchFamily="18" charset="0"/>
                          </a:rPr>
                          <m:t>1</m:t>
                        </m:r>
                      </m:num>
                      <m:den>
                        <m:r>
                          <a:rPr lang="en-US" sz="4500">
                            <a:effectLst/>
                            <a:latin typeface="Cambria Math" panose="02040503050406030204" pitchFamily="18" charset="0"/>
                            <a:ea typeface="Times New Roman" panose="02020603050405020304" pitchFamily="18" charset="0"/>
                          </a:rPr>
                          <m:t>2</m:t>
                        </m:r>
                        <m:func>
                          <m:funcPr>
                            <m:ctrlPr>
                              <a:rPr lang="en-US" sz="4500" i="1">
                                <a:effectLst/>
                                <a:latin typeface="Cambria Math" panose="02040503050406030204" pitchFamily="18" charset="0"/>
                                <a:ea typeface="Times New Roman" panose="02020603050405020304" pitchFamily="18" charset="0"/>
                              </a:rPr>
                            </m:ctrlPr>
                          </m:funcPr>
                          <m:fName>
                            <m:r>
                              <m:rPr>
                                <m:sty m:val="p"/>
                              </m:rPr>
                              <a:rPr lang="en-US" sz="4500">
                                <a:effectLst/>
                                <a:latin typeface="Cambria Math" panose="02040503050406030204" pitchFamily="18" charset="0"/>
                                <a:ea typeface="Times New Roman" panose="02020603050405020304" pitchFamily="18" charset="0"/>
                              </a:rPr>
                              <m:t>cos</m:t>
                            </m:r>
                          </m:fName>
                          <m:e>
                            <m:r>
                              <m:rPr>
                                <m:sty m:val="p"/>
                              </m:rPr>
                              <a:rPr lang="en-US" sz="4500">
                                <a:effectLst/>
                                <a:latin typeface="Cambria Math" panose="02040503050406030204" pitchFamily="18" charset="0"/>
                                <a:ea typeface="Times New Roman" panose="02020603050405020304" pitchFamily="18" charset="0"/>
                              </a:rPr>
                              <m:t>x</m:t>
                            </m:r>
                          </m:e>
                        </m:func>
                        <m:r>
                          <a:rPr lang="en-US" sz="4500" i="1">
                            <a:effectLst/>
                            <a:latin typeface="Cambria Math" panose="02040503050406030204" pitchFamily="18" charset="0"/>
                            <a:ea typeface="Times New Roman" panose="02020603050405020304" pitchFamily="18" charset="0"/>
                          </a:rPr>
                          <m:t>−</m:t>
                        </m:r>
                        <m:rad>
                          <m:radPr>
                            <m:degHide m:val="on"/>
                            <m:ctrlPr>
                              <a:rPr lang="en-US" sz="4500" i="1">
                                <a:effectLst/>
                                <a:latin typeface="Cambria Math" panose="02040503050406030204" pitchFamily="18" charset="0"/>
                                <a:ea typeface="Times New Roman" panose="02020603050405020304" pitchFamily="18" charset="0"/>
                              </a:rPr>
                            </m:ctrlPr>
                          </m:radPr>
                          <m:deg/>
                          <m:e>
                            <m:r>
                              <a:rPr lang="en-US" sz="4500">
                                <a:effectLst/>
                                <a:latin typeface="Cambria Math" panose="02040503050406030204" pitchFamily="18" charset="0"/>
                                <a:ea typeface="Times New Roman" panose="02020603050405020304" pitchFamily="18" charset="0"/>
                              </a:rPr>
                              <m:t>3</m:t>
                            </m:r>
                          </m:e>
                        </m:rad>
                      </m:den>
                    </m:f>
                  </m:oMath>
                </a14:m>
                <a:r>
                  <a:rPr lang="en-US" sz="4500">
                    <a:effectLst/>
                    <a:latin typeface="Arial" panose="020B0604020202020204" pitchFamily="34" charset="0"/>
                    <a:ea typeface="Dotum" panose="020B0600000101010101" pitchFamily="34" charset="-127"/>
                    <a:cs typeface="Arial" panose="020B0604020202020204" pitchFamily="34" charset="0"/>
                  </a:rPr>
                  <a:t> là?</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2400300" y="2465323"/>
                <a:ext cx="13335000" cy="1624868"/>
              </a:xfrm>
              <a:prstGeom prst="rect">
                <a:avLst/>
              </a:prstGeom>
              <a:blipFill>
                <a:blip r:embed="rId7"/>
                <a:stretch>
                  <a:fillRect l="-1920"/>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3831280" y="8456051"/>
            <a:ext cx="4109210" cy="1564249"/>
          </a:xfrm>
          <a:prstGeom prst="rect">
            <a:avLst/>
          </a:prstGeom>
        </p:spPr>
      </p:pic>
      <p:sp>
        <p:nvSpPr>
          <p:cNvPr id="20" name="Rounded Rectangle 19"/>
          <p:cNvSpPr/>
          <p:nvPr/>
        </p:nvSpPr>
        <p:spPr>
          <a:xfrm>
            <a:off x="1676400" y="7265986"/>
            <a:ext cx="9220200" cy="1327738"/>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1981200" y="4433642"/>
                <a:ext cx="10287000" cy="5586658"/>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Dotum" panose="020B0600000101010101" pitchFamily="34" charset="-127"/>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D</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r>
                      <a:rPr lang="en-US" sz="400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6</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 </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r>
                  <a:rPr lang="en-US" sz="4000">
                    <a:effectLst/>
                    <a:latin typeface="Arial" panose="020B0604020202020204" pitchFamily="34" charset="0"/>
                    <a:ea typeface="Dotum" panose="020B0600000101010101" pitchFamily="34" charset="-127"/>
                    <a:cs typeface="Arial" panose="020B0604020202020204" pitchFamily="34" charset="0"/>
                  </a:rPr>
                  <a:t>                        </a:t>
                </a:r>
              </a:p>
              <a:p>
                <a:pPr algn="just">
                  <a:lnSpc>
                    <a:spcPct val="150000"/>
                  </a:lnSpc>
                  <a:spcAft>
                    <a:spcPts val="0"/>
                  </a:spcAft>
                </a:pPr>
                <a:r>
                  <a:rPr lang="en-US" sz="4000">
                    <a:effectLst/>
                    <a:latin typeface="Arial" panose="020B0604020202020204" pitchFamily="34" charset="0"/>
                    <a:ea typeface="Dotum" panose="020B0600000101010101" pitchFamily="34" charset="-127"/>
                    <a:cs typeface="Arial" panose="020B0604020202020204" pitchFamily="34" charset="0"/>
                  </a:rPr>
                  <a:t>B.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D</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r>
                      <a:rPr lang="en-US" sz="400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3</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 </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D</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r>
                      <a:rPr lang="en-US" sz="400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6</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6</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 </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r>
                  <a:rPr lang="en-US" sz="4000">
                    <a:effectLst/>
                    <a:latin typeface="Arial" panose="020B0604020202020204" pitchFamily="34" charset="0"/>
                    <a:ea typeface="Dotum" panose="020B0600000101010101" pitchFamily="34" charset="-127"/>
                    <a:cs typeface="Arial" panose="020B0604020202020204" pitchFamily="34" charset="0"/>
                  </a:rPr>
                  <a:t>        </a:t>
                </a:r>
              </a:p>
              <a:p>
                <a:pPr algn="just">
                  <a:lnSpc>
                    <a:spcPct val="150000"/>
                  </a:lnSpc>
                  <a:spcAft>
                    <a:spcPts val="0"/>
                  </a:spcAft>
                </a:pPr>
                <a:r>
                  <a:rPr lang="en-US" sz="4000">
                    <a:effectLst/>
                    <a:latin typeface="Arial" panose="020B0604020202020204" pitchFamily="34" charset="0"/>
                    <a:ea typeface="Dotum" panose="020B0600000101010101" pitchFamily="34" charset="-127"/>
                    <a:cs typeface="Arial" panose="020B0604020202020204" pitchFamily="34" charset="0"/>
                  </a:rPr>
                  <a:t>D.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rPr>
                      <m:t>D</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ℝ</m:t>
                    </m:r>
                    <m:r>
                      <a:rPr lang="en-US" sz="4000">
                        <a:effectLst/>
                        <a:latin typeface="Cambria Math" panose="02040503050406030204" pitchFamily="18" charset="0"/>
                        <a:ea typeface="Dotum" panose="020B0600000101010101" pitchFamily="34" charset="-127"/>
                      </a:rPr>
                      <m:t>\ </m:t>
                    </m:r>
                    <m:d>
                      <m:dPr>
                        <m:begChr m:val="{"/>
                        <m:endChr m:val="}"/>
                        <m:ctrlPr>
                          <a:rPr lang="en-US" sz="4000" i="1">
                            <a:effectLst/>
                            <a:latin typeface="Cambria Math" panose="02040503050406030204" pitchFamily="18" charset="0"/>
                            <a:ea typeface="Dotum" panose="020B0600000101010101" pitchFamily="34" charset="-127"/>
                          </a:rPr>
                        </m:ctrlPr>
                      </m:dPr>
                      <m:e>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3</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num>
                          <m:den>
                            <m:r>
                              <a:rPr lang="en-US" sz="4000">
                                <a:effectLst/>
                                <a:latin typeface="Cambria Math" panose="02040503050406030204" pitchFamily="18" charset="0"/>
                                <a:ea typeface="Dotum" panose="020B0600000101010101" pitchFamily="34" charset="-127"/>
                              </a:rPr>
                              <m:t>3</m:t>
                            </m:r>
                          </m:den>
                        </m:f>
                        <m:r>
                          <a:rPr lang="en-US" sz="4000">
                            <a:effectLst/>
                            <a:latin typeface="Cambria Math" panose="02040503050406030204" pitchFamily="18" charset="0"/>
                            <a:ea typeface="Dotum" panose="020B0600000101010101" pitchFamily="34" charset="-127"/>
                          </a:rPr>
                          <m:t>+</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2</m:t>
                        </m:r>
                        <m:r>
                          <m:rPr>
                            <m:sty m:val="p"/>
                          </m:rPr>
                          <a:rPr lang="nl-NL" sz="4000">
                            <a:effectLst/>
                            <a:latin typeface="Cambria Math" panose="02040503050406030204" pitchFamily="18" charset="0"/>
                            <a:ea typeface="Dotum" panose="020B0600000101010101" pitchFamily="34" charset="-127"/>
                          </a:rPr>
                          <m:t>π</m:t>
                        </m:r>
                        <m:r>
                          <a:rPr lang="en-US" sz="4000">
                            <a:effectLst/>
                            <a:latin typeface="Cambria Math" panose="02040503050406030204" pitchFamily="18" charset="0"/>
                            <a:ea typeface="Dotum" panose="020B0600000101010101" pitchFamily="34" charset="-127"/>
                          </a:rPr>
                          <m:t>, </m:t>
                        </m:r>
                        <m:r>
                          <m:rPr>
                            <m:sty m:val="p"/>
                          </m:rPr>
                          <a:rPr lang="en-US" sz="4000">
                            <a:effectLst/>
                            <a:latin typeface="Cambria Math" panose="02040503050406030204" pitchFamily="18" charset="0"/>
                            <a:ea typeface="Dotum" panose="020B0600000101010101" pitchFamily="34" charset="-127"/>
                          </a:rPr>
                          <m:t>k</m:t>
                        </m:r>
                        <m:r>
                          <a:rPr lang="en-US" sz="4000">
                            <a:effectLst/>
                            <a:latin typeface="Cambria Math" panose="02040503050406030204" pitchFamily="18" charset="0"/>
                            <a:ea typeface="Dotum" panose="020B0600000101010101" pitchFamily="34" charset="-127"/>
                          </a:rPr>
                          <m:t>∈</m:t>
                        </m:r>
                        <m:r>
                          <a:rPr lang="en-US" sz="4000" i="1">
                            <a:effectLst/>
                            <a:latin typeface="Cambria Math" panose="02040503050406030204" pitchFamily="18" charset="0"/>
                            <a:ea typeface="Dotum" panose="020B0600000101010101" pitchFamily="34" charset="-127"/>
                          </a:rPr>
                          <m:t>ℤ</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981200" y="4433642"/>
                <a:ext cx="10287000" cy="5586658"/>
              </a:xfrm>
              <a:prstGeom prst="rect">
                <a:avLst/>
              </a:prstGeom>
              <a:blipFill>
                <a:blip r:embed="rId10"/>
                <a:stretch>
                  <a:fillRect l="-2073"/>
                </a:stretch>
              </a:blipFill>
            </p:spPr>
            <p:txBody>
              <a:bodyPr/>
              <a:lstStyle/>
              <a:p>
                <a:r>
                  <a:rPr lang="en-US">
                    <a:noFill/>
                  </a:rPr>
                  <a:t> </a:t>
                </a:r>
              </a:p>
            </p:txBody>
          </p:sp>
        </mc:Fallback>
      </mc:AlternateContent>
    </p:spTree>
    <p:extLst>
      <p:ext uri="{BB962C8B-B14F-4D97-AF65-F5344CB8AC3E}">
        <p14:creationId xmlns:p14="http://schemas.microsoft.com/office/powerpoint/2010/main" val="124854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272964"/>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066800" y="2287827"/>
            <a:ext cx="16318832" cy="29318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2119630" y="2281687"/>
                <a:ext cx="14034770" cy="2685672"/>
              </a:xfrm>
              <a:prstGeom prst="rect">
                <a:avLst/>
              </a:prstGeom>
            </p:spPr>
            <p:txBody>
              <a:bodyPr wrap="square">
                <a:spAutoFit/>
              </a:bodyPr>
              <a:lstStyle/>
              <a:p>
                <a:pPr algn="just">
                  <a:lnSpc>
                    <a:spcPct val="150000"/>
                  </a:lnSpc>
                  <a:spcAft>
                    <a:spcPts val="0"/>
                  </a:spcAft>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3</a:t>
                </a:r>
                <a:r>
                  <a:rPr kumimoji="0" lang="nl-NL" sz="45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m:rPr>
                        <m:sty m:val="p"/>
                      </m:rPr>
                      <a:rPr lang="en-US" sz="4500">
                        <a:effectLst/>
                        <a:latin typeface="Cambria Math" panose="02040503050406030204" pitchFamily="18" charset="0"/>
                        <a:ea typeface="Times New Roman" panose="02020603050405020304" pitchFamily="18" charset="0"/>
                      </a:rPr>
                      <m:t>a</m:t>
                    </m:r>
                    <m:r>
                      <a:rPr lang="en-US" sz="4500">
                        <a:effectLst/>
                        <a:latin typeface="Cambria Math" panose="02040503050406030204" pitchFamily="18" charset="0"/>
                        <a:ea typeface="Times New Roman" panose="02020603050405020304" pitchFamily="18" charset="0"/>
                      </a:rPr>
                      <m:t>∈</m:t>
                    </m:r>
                    <m:d>
                      <m:dPr>
                        <m:ctrlPr>
                          <a:rPr lang="en-US" sz="4500" i="1">
                            <a:effectLst/>
                            <a:latin typeface="Cambria Math" panose="02040503050406030204" pitchFamily="18" charset="0"/>
                            <a:ea typeface="Times New Roman" panose="02020603050405020304" pitchFamily="18" charset="0"/>
                          </a:rPr>
                        </m:ctrlPr>
                      </m:dPr>
                      <m:e>
                        <m:r>
                          <a:rPr lang="en-US" sz="4500" i="1">
                            <a:effectLst/>
                            <a:latin typeface="Cambria Math" panose="02040503050406030204" pitchFamily="18" charset="0"/>
                            <a:ea typeface="Times New Roman" panose="02020603050405020304" pitchFamily="18" charset="0"/>
                          </a:rPr>
                          <m:t>−</m:t>
                        </m:r>
                        <m:f>
                          <m:fPr>
                            <m:ctrlPr>
                              <a:rPr lang="en-US" sz="4500" i="1">
                                <a:effectLst/>
                                <a:latin typeface="Cambria Math" panose="02040503050406030204" pitchFamily="18" charset="0"/>
                                <a:ea typeface="Times New Roman" panose="02020603050405020304" pitchFamily="18" charset="0"/>
                              </a:rPr>
                            </m:ctrlPr>
                          </m:fPr>
                          <m:num>
                            <m:r>
                              <m:rPr>
                                <m:sty m:val="p"/>
                              </m:rPr>
                              <a:rPr lang="nl-NL" sz="4500">
                                <a:effectLst/>
                                <a:latin typeface="Cambria Math" panose="02040503050406030204" pitchFamily="18" charset="0"/>
                                <a:ea typeface="Times New Roman" panose="02020603050405020304" pitchFamily="18" charset="0"/>
                              </a:rPr>
                              <m:t>π</m:t>
                            </m:r>
                          </m:num>
                          <m:den>
                            <m:r>
                              <a:rPr lang="en-US" sz="4500">
                                <a:effectLst/>
                                <a:latin typeface="Cambria Math" panose="02040503050406030204" pitchFamily="18" charset="0"/>
                                <a:ea typeface="Times New Roman" panose="02020603050405020304" pitchFamily="18" charset="0"/>
                              </a:rPr>
                              <m:t>3</m:t>
                            </m:r>
                          </m:den>
                        </m:f>
                        <m:r>
                          <a:rPr lang="en-US" sz="4500">
                            <a:effectLst/>
                            <a:latin typeface="Cambria Math" panose="02040503050406030204" pitchFamily="18" charset="0"/>
                            <a:ea typeface="Times New Roman" panose="02020603050405020304" pitchFamily="18" charset="0"/>
                          </a:rPr>
                          <m:t>;</m:t>
                        </m:r>
                        <m:f>
                          <m:fPr>
                            <m:ctrlPr>
                              <a:rPr lang="en-US" sz="4500" i="1">
                                <a:effectLst/>
                                <a:latin typeface="Cambria Math" panose="02040503050406030204" pitchFamily="18" charset="0"/>
                                <a:ea typeface="Times New Roman" panose="02020603050405020304" pitchFamily="18" charset="0"/>
                              </a:rPr>
                            </m:ctrlPr>
                          </m:fPr>
                          <m:num>
                            <m:r>
                              <m:rPr>
                                <m:sty m:val="p"/>
                              </m:rPr>
                              <a:rPr lang="nl-NL" sz="4500">
                                <a:effectLst/>
                                <a:latin typeface="Cambria Math" panose="02040503050406030204" pitchFamily="18" charset="0"/>
                                <a:ea typeface="Times New Roman" panose="02020603050405020304" pitchFamily="18" charset="0"/>
                              </a:rPr>
                              <m:t>π</m:t>
                            </m:r>
                          </m:num>
                          <m:den>
                            <m:r>
                              <a:rPr lang="en-US" sz="4500">
                                <a:effectLst/>
                                <a:latin typeface="Cambria Math" panose="02040503050406030204" pitchFamily="18" charset="0"/>
                                <a:ea typeface="Times New Roman" panose="02020603050405020304" pitchFamily="18" charset="0"/>
                              </a:rPr>
                              <m:t>3</m:t>
                            </m:r>
                          </m:den>
                        </m:f>
                      </m:e>
                    </m:d>
                  </m:oMath>
                </a14:m>
                <a:r>
                  <a:rPr lang="en-US" sz="4500">
                    <a:effectLst/>
                    <a:latin typeface="Arial" panose="020B0604020202020204" pitchFamily="34" charset="0"/>
                    <a:ea typeface="Dotum" panose="020B0600000101010101" pitchFamily="34" charset="-127"/>
                    <a:cs typeface="Arial" panose="020B0604020202020204" pitchFamily="34" charset="0"/>
                  </a:rPr>
                  <a:t>. Trong những khẳng định sau, khẳng định nào đúng?</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2119630" y="2281687"/>
                <a:ext cx="14034770" cy="2685672"/>
              </a:xfrm>
              <a:prstGeom prst="rect">
                <a:avLst/>
              </a:prstGeom>
              <a:blipFill>
                <a:blip r:embed="rId6"/>
                <a:stretch>
                  <a:fillRect l="-1825" r="-1825" b="-5669"/>
                </a:stretch>
              </a:blipFill>
            </p:spPr>
            <p:txBody>
              <a:bodyPr/>
              <a:lstStyle/>
              <a:p>
                <a:r>
                  <a:rPr lang="en-US">
                    <a:noFill/>
                  </a:rPr>
                  <a:t> </a:t>
                </a:r>
              </a:p>
            </p:txBody>
          </p:sp>
        </mc:Fallback>
      </mc:AlternateContent>
      <p:pic>
        <p:nvPicPr>
          <p:cNvPr id="34" name="Picture 33"/>
          <p:cNvPicPr>
            <a:picLocks noChangeAspect="1"/>
          </p:cNvPicPr>
          <p:nvPr/>
        </p:nvPicPr>
        <p:blipFill>
          <a:blip r:embed="rId7"/>
          <a:stretch>
            <a:fillRect/>
          </a:stretch>
        </p:blipFill>
        <p:spPr>
          <a:xfrm>
            <a:off x="16916400" y="380375"/>
            <a:ext cx="1064195" cy="1184527"/>
          </a:xfrm>
          <a:prstGeom prst="rect">
            <a:avLst/>
          </a:prstGeom>
        </p:spPr>
      </p:pic>
      <p:pic>
        <p:nvPicPr>
          <p:cNvPr id="35" name="Picture 34"/>
          <p:cNvPicPr>
            <a:picLocks noChangeAspect="1"/>
          </p:cNvPicPr>
          <p:nvPr/>
        </p:nvPicPr>
        <p:blipFill>
          <a:blip r:embed="rId8"/>
          <a:stretch>
            <a:fillRect/>
          </a:stretch>
        </p:blipFill>
        <p:spPr>
          <a:xfrm>
            <a:off x="-71830" y="9258300"/>
            <a:ext cx="2712645" cy="1032620"/>
          </a:xfrm>
          <a:prstGeom prst="rect">
            <a:avLst/>
          </a:prstGeom>
        </p:spPr>
      </p:pic>
      <p:sp>
        <p:nvSpPr>
          <p:cNvPr id="20" name="Rounded Rectangle 19"/>
          <p:cNvSpPr/>
          <p:nvPr/>
        </p:nvSpPr>
        <p:spPr>
          <a:xfrm>
            <a:off x="9829800" y="7962900"/>
            <a:ext cx="4648200" cy="1568430"/>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3747770" y="4923744"/>
                <a:ext cx="11658600" cy="4698466"/>
              </a:xfrm>
              <a:prstGeom prst="rect">
                <a:avLst/>
              </a:prstGeom>
            </p:spPr>
            <p:txBody>
              <a:bodyPr wrap="square">
                <a:spAutoFit/>
              </a:bodyPr>
              <a:lstStyle/>
              <a:p>
                <a:pPr algn="just">
                  <a:lnSpc>
                    <a:spcPct val="2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3</m:t>
                                </m:r>
                              </m:den>
                            </m:f>
                          </m:e>
                        </m:d>
                      </m:e>
                    </m:func>
                    <m:r>
                      <a:rPr lang="en-US" sz="4000">
                        <a:effectLst/>
                        <a:latin typeface="Cambria Math" panose="02040503050406030204" pitchFamily="18" charset="0"/>
                        <a:ea typeface="Times New Roman" panose="02020603050405020304" pitchFamily="18" charset="0"/>
                      </a:rPr>
                      <m:t>&gt;0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3</m:t>
                                </m:r>
                              </m:den>
                            </m:f>
                          </m:e>
                        </m:d>
                      </m:e>
                    </m:func>
                    <m:r>
                      <a:rPr lang="en-US" sz="4000">
                        <a:effectLst/>
                        <a:latin typeface="Cambria Math" panose="02040503050406030204" pitchFamily="18" charset="0"/>
                        <a:ea typeface="Times New Roman" panose="02020603050405020304" pitchFamily="18" charset="0"/>
                      </a:rPr>
                      <m:t>&gt;0</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3</m:t>
                                </m:r>
                              </m:den>
                            </m:f>
                          </m:e>
                        </m:d>
                      </m:e>
                    </m:func>
                    <m:r>
                      <a:rPr lang="en-US" sz="4000">
                        <a:effectLst/>
                        <a:latin typeface="Cambria Math" panose="02040503050406030204" pitchFamily="18" charset="0"/>
                        <a:ea typeface="Times New Roman" panose="02020603050405020304" pitchFamily="18" charset="0"/>
                      </a:rPr>
                      <m:t>&gt;0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3</m:t>
                                </m:r>
                              </m:den>
                            </m:f>
                          </m:e>
                        </m:d>
                      </m:e>
                    </m:func>
                    <m:r>
                      <a:rPr lang="en-US" sz="4000">
                        <a:effectLst/>
                        <a:latin typeface="Cambria Math" panose="02040503050406030204" pitchFamily="18" charset="0"/>
                        <a:ea typeface="Times New Roman" panose="02020603050405020304" pitchFamily="18" charset="0"/>
                      </a:rPr>
                      <m:t>&gt;0</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747770" y="4923744"/>
                <a:ext cx="11658600" cy="4698466"/>
              </a:xfrm>
              <a:prstGeom prst="rect">
                <a:avLst/>
              </a:prstGeom>
              <a:blipFill>
                <a:blip r:embed="rId9"/>
                <a:stretch>
                  <a:fillRect l="-1883"/>
                </a:stretch>
              </a:blipFill>
            </p:spPr>
            <p:txBody>
              <a:bodyPr/>
              <a:lstStyle/>
              <a:p>
                <a:r>
                  <a:rPr lang="en-US">
                    <a:noFill/>
                  </a:rPr>
                  <a:t> </a:t>
                </a:r>
              </a:p>
            </p:txBody>
          </p:sp>
        </mc:Fallback>
      </mc:AlternateContent>
    </p:spTree>
    <p:extLst>
      <p:ext uri="{BB962C8B-B14F-4D97-AF65-F5344CB8AC3E}">
        <p14:creationId xmlns:p14="http://schemas.microsoft.com/office/powerpoint/2010/main" val="281381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12" name="Group 2"/>
          <p:cNvGrpSpPr/>
          <p:nvPr/>
        </p:nvGrpSpPr>
        <p:grpSpPr>
          <a:xfrm>
            <a:off x="-798098" y="-10353967"/>
            <a:ext cx="23116619" cy="15040267"/>
            <a:chOff x="0" y="0"/>
            <a:chExt cx="30822159" cy="20053690"/>
          </a:xfrm>
        </p:grpSpPr>
        <p:pic>
          <p:nvPicPr>
            <p:cNvPr id="1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1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1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1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9" name="Freeform 3"/>
          <p:cNvSpPr/>
          <p:nvPr/>
        </p:nvSpPr>
        <p:spPr>
          <a:xfrm>
            <a:off x="1066800" y="2135427"/>
            <a:ext cx="16318832" cy="262707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31" name="Rectangle 30"/>
              <p:cNvSpPr/>
              <p:nvPr/>
            </p:nvSpPr>
            <p:spPr>
              <a:xfrm>
                <a:off x="2438400" y="2115853"/>
                <a:ext cx="13639800" cy="2570447"/>
              </a:xfrm>
              <a:prstGeom prst="rect">
                <a:avLst/>
              </a:prstGeom>
            </p:spPr>
            <p:txBody>
              <a:bodyPr wrap="square">
                <a:spAutoFit/>
              </a:bodyPr>
              <a:lstStyle/>
              <a:p>
                <a:pPr algn="just">
                  <a:lnSpc>
                    <a:spcPct val="150000"/>
                  </a:lnSpc>
                  <a:spcAft>
                    <a:spcPts val="0"/>
                  </a:spcAft>
                </a:pPr>
                <a:r>
                  <a:rPr kumimoji="0" lang="nl-NL" sz="43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4</a:t>
                </a:r>
                <a:r>
                  <a:rPr kumimoji="0" lang="nl-NL" sz="43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300">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m:rPr>
                        <m:sty m:val="p"/>
                      </m:rPr>
                      <a:rPr lang="en-US" sz="4300">
                        <a:effectLst/>
                        <a:latin typeface="Cambria Math" panose="02040503050406030204" pitchFamily="18" charset="0"/>
                        <a:ea typeface="Calibri" panose="020F0502020204030204" pitchFamily="34" charset="0"/>
                      </a:rPr>
                      <m:t>a</m:t>
                    </m:r>
                    <m:r>
                      <a:rPr lang="en-US" sz="4300">
                        <a:effectLst/>
                        <a:latin typeface="Cambria Math" panose="02040503050406030204" pitchFamily="18" charset="0"/>
                        <a:ea typeface="Calibri" panose="020F0502020204030204" pitchFamily="34" charset="0"/>
                      </a:rPr>
                      <m:t>∈</m:t>
                    </m:r>
                    <m:d>
                      <m:dPr>
                        <m:ctrlPr>
                          <a:rPr lang="en-US" sz="4300" i="1">
                            <a:effectLst/>
                            <a:latin typeface="Cambria Math" panose="02040503050406030204" pitchFamily="18" charset="0"/>
                            <a:ea typeface="Calibri" panose="020F0502020204030204" pitchFamily="34" charset="0"/>
                          </a:rPr>
                        </m:ctrlPr>
                      </m:dPr>
                      <m:e>
                        <m:f>
                          <m:fPr>
                            <m:ctrlPr>
                              <a:rPr lang="en-US" sz="4300" i="1">
                                <a:effectLst/>
                                <a:latin typeface="Cambria Math" panose="02040503050406030204" pitchFamily="18" charset="0"/>
                                <a:ea typeface="Calibri" panose="020F0502020204030204" pitchFamily="34" charset="0"/>
                              </a:rPr>
                            </m:ctrlPr>
                          </m:fPr>
                          <m:num>
                            <m:r>
                              <m:rPr>
                                <m:sty m:val="p"/>
                              </m:rPr>
                              <a:rPr lang="nl-NL" sz="4300">
                                <a:effectLst/>
                                <a:latin typeface="Cambria Math" panose="02040503050406030204" pitchFamily="18" charset="0"/>
                                <a:ea typeface="Calibri" panose="020F0502020204030204" pitchFamily="34" charset="0"/>
                              </a:rPr>
                              <m:t>π</m:t>
                            </m:r>
                          </m:num>
                          <m:den>
                            <m:r>
                              <a:rPr lang="en-US" sz="4300">
                                <a:effectLst/>
                                <a:latin typeface="Cambria Math" panose="02040503050406030204" pitchFamily="18" charset="0"/>
                                <a:ea typeface="Calibri" panose="020F0502020204030204" pitchFamily="34" charset="0"/>
                              </a:rPr>
                              <m:t>2</m:t>
                            </m:r>
                          </m:den>
                        </m:f>
                        <m:r>
                          <a:rPr lang="en-US" sz="4300">
                            <a:effectLst/>
                            <a:latin typeface="Cambria Math" panose="02040503050406030204" pitchFamily="18" charset="0"/>
                            <a:ea typeface="Calibri" panose="020F0502020204030204" pitchFamily="34" charset="0"/>
                          </a:rPr>
                          <m:t>;</m:t>
                        </m:r>
                        <m:r>
                          <m:rPr>
                            <m:sty m:val="p"/>
                          </m:rPr>
                          <a:rPr lang="nl-NL" sz="4300">
                            <a:effectLst/>
                            <a:latin typeface="Cambria Math" panose="02040503050406030204" pitchFamily="18" charset="0"/>
                            <a:ea typeface="Calibri" panose="020F0502020204030204" pitchFamily="34" charset="0"/>
                          </a:rPr>
                          <m:t>π</m:t>
                        </m:r>
                      </m:e>
                    </m:d>
                    <m:r>
                      <a:rPr lang="en-US" sz="4300">
                        <a:effectLst/>
                        <a:latin typeface="Cambria Math" panose="02040503050406030204" pitchFamily="18" charset="0"/>
                        <a:ea typeface="Calibri" panose="020F0502020204030204" pitchFamily="34" charset="0"/>
                      </a:rPr>
                      <m:t>;</m:t>
                    </m:r>
                    <m:func>
                      <m:funcPr>
                        <m:ctrlPr>
                          <a:rPr lang="en-US" sz="4300" i="1">
                            <a:effectLst/>
                            <a:latin typeface="Cambria Math" panose="02040503050406030204" pitchFamily="18" charset="0"/>
                            <a:ea typeface="Calibri" panose="020F0502020204030204" pitchFamily="34" charset="0"/>
                          </a:rPr>
                        </m:ctrlPr>
                      </m:funcPr>
                      <m:fName>
                        <m:r>
                          <m:rPr>
                            <m:sty m:val="p"/>
                          </m:rPr>
                          <a:rPr lang="en-US" sz="4300">
                            <a:effectLst/>
                            <a:latin typeface="Cambria Math" panose="02040503050406030204" pitchFamily="18" charset="0"/>
                            <a:ea typeface="Calibri" panose="020F0502020204030204" pitchFamily="34" charset="0"/>
                          </a:rPr>
                          <m:t>sin</m:t>
                        </m:r>
                      </m:fName>
                      <m:e>
                        <m:r>
                          <m:rPr>
                            <m:sty m:val="p"/>
                          </m:rPr>
                          <a:rPr lang="en-US" sz="4300">
                            <a:effectLst/>
                            <a:latin typeface="Cambria Math" panose="02040503050406030204" pitchFamily="18" charset="0"/>
                            <a:ea typeface="Calibri" panose="020F0502020204030204" pitchFamily="34" charset="0"/>
                          </a:rPr>
                          <m:t>a</m:t>
                        </m:r>
                      </m:e>
                    </m:func>
                    <m:r>
                      <a:rPr lang="en-US" sz="4300">
                        <a:effectLst/>
                        <a:latin typeface="Cambria Math" panose="02040503050406030204" pitchFamily="18" charset="0"/>
                        <a:ea typeface="Calibri" panose="020F0502020204030204" pitchFamily="34" charset="0"/>
                      </a:rPr>
                      <m:t>=</m:t>
                    </m:r>
                    <m:f>
                      <m:fPr>
                        <m:ctrlPr>
                          <a:rPr lang="en-US" sz="4300" i="1">
                            <a:effectLst/>
                            <a:latin typeface="Cambria Math" panose="02040503050406030204" pitchFamily="18" charset="0"/>
                            <a:ea typeface="Calibri" panose="020F0502020204030204" pitchFamily="34" charset="0"/>
                          </a:rPr>
                        </m:ctrlPr>
                      </m:fPr>
                      <m:num>
                        <m:r>
                          <a:rPr lang="en-US" sz="4300">
                            <a:effectLst/>
                            <a:latin typeface="Cambria Math" panose="02040503050406030204" pitchFamily="18" charset="0"/>
                            <a:ea typeface="Calibri" panose="020F0502020204030204" pitchFamily="34" charset="0"/>
                          </a:rPr>
                          <m:t>1</m:t>
                        </m:r>
                      </m:num>
                      <m:den>
                        <m:r>
                          <a:rPr lang="en-US" sz="4300">
                            <a:effectLst/>
                            <a:latin typeface="Cambria Math" panose="02040503050406030204" pitchFamily="18" charset="0"/>
                            <a:ea typeface="Calibri" panose="020F0502020204030204" pitchFamily="34" charset="0"/>
                          </a:rPr>
                          <m:t>3</m:t>
                        </m:r>
                      </m:den>
                    </m:f>
                  </m:oMath>
                </a14:m>
                <a:r>
                  <a:rPr lang="en-US" sz="4300">
                    <a:effectLst/>
                    <a:latin typeface="Arial" panose="020B0604020202020204" pitchFamily="34" charset="0"/>
                    <a:ea typeface="Calibri" panose="020F0502020204030204" pitchFamily="34" charset="0"/>
                    <a:cs typeface="Arial" panose="020B0604020202020204" pitchFamily="34" charset="0"/>
                  </a:rPr>
                  <a:t>. Giá trị của biểu thức </a:t>
                </a:r>
                <a14:m>
                  <m:oMath xmlns:m="http://schemas.openxmlformats.org/officeDocument/2006/math">
                    <m:r>
                      <m:rPr>
                        <m:sty m:val="p"/>
                      </m:rPr>
                      <a:rPr lang="en-US" sz="4300">
                        <a:effectLst/>
                        <a:latin typeface="Cambria Math" panose="02040503050406030204" pitchFamily="18" charset="0"/>
                        <a:ea typeface="Calibri" panose="020F0502020204030204" pitchFamily="34" charset="0"/>
                      </a:rPr>
                      <m:t>P</m:t>
                    </m:r>
                    <m:r>
                      <a:rPr lang="en-US" sz="4300">
                        <a:effectLst/>
                        <a:latin typeface="Cambria Math" panose="02040503050406030204" pitchFamily="18" charset="0"/>
                        <a:ea typeface="Calibri" panose="020F0502020204030204" pitchFamily="34" charset="0"/>
                      </a:rPr>
                      <m:t>=</m:t>
                    </m:r>
                    <m:func>
                      <m:funcPr>
                        <m:ctrlPr>
                          <a:rPr lang="en-US" sz="4300" i="1">
                            <a:effectLst/>
                            <a:latin typeface="Cambria Math" panose="02040503050406030204" pitchFamily="18" charset="0"/>
                            <a:ea typeface="Calibri" panose="020F0502020204030204" pitchFamily="34" charset="0"/>
                          </a:rPr>
                        </m:ctrlPr>
                      </m:funcPr>
                      <m:fName>
                        <m:r>
                          <m:rPr>
                            <m:sty m:val="p"/>
                          </m:rPr>
                          <a:rPr lang="en-US" sz="4300">
                            <a:effectLst/>
                            <a:latin typeface="Cambria Math" panose="02040503050406030204" pitchFamily="18" charset="0"/>
                            <a:ea typeface="Calibri" panose="020F0502020204030204" pitchFamily="34" charset="0"/>
                          </a:rPr>
                          <m:t>sin</m:t>
                        </m:r>
                      </m:fName>
                      <m:e>
                        <m:r>
                          <m:rPr>
                            <m:sty m:val="p"/>
                          </m:rPr>
                          <a:rPr lang="en-US" sz="4300">
                            <a:effectLst/>
                            <a:latin typeface="Cambria Math" panose="02040503050406030204" pitchFamily="18" charset="0"/>
                            <a:ea typeface="Calibri" panose="020F0502020204030204" pitchFamily="34" charset="0"/>
                          </a:rPr>
                          <m:t>a</m:t>
                        </m:r>
                      </m:e>
                    </m:func>
                    <m:r>
                      <a:rPr lang="en-US" sz="4300">
                        <a:effectLst/>
                        <a:latin typeface="Cambria Math" panose="02040503050406030204" pitchFamily="18" charset="0"/>
                        <a:ea typeface="Calibri" panose="020F0502020204030204" pitchFamily="34" charset="0"/>
                      </a:rPr>
                      <m:t>+</m:t>
                    </m:r>
                    <m:func>
                      <m:funcPr>
                        <m:ctrlPr>
                          <a:rPr lang="en-US" sz="4300" i="1">
                            <a:effectLst/>
                            <a:latin typeface="Cambria Math" panose="02040503050406030204" pitchFamily="18" charset="0"/>
                            <a:ea typeface="Calibri" panose="020F0502020204030204" pitchFamily="34" charset="0"/>
                          </a:rPr>
                        </m:ctrlPr>
                      </m:funcPr>
                      <m:fName>
                        <m:r>
                          <m:rPr>
                            <m:sty m:val="p"/>
                          </m:rPr>
                          <a:rPr lang="en-US" sz="4300">
                            <a:effectLst/>
                            <a:latin typeface="Cambria Math" panose="02040503050406030204" pitchFamily="18" charset="0"/>
                            <a:ea typeface="Calibri" panose="020F0502020204030204" pitchFamily="34" charset="0"/>
                          </a:rPr>
                          <m:t>cos</m:t>
                        </m:r>
                      </m:fName>
                      <m:e>
                        <m:r>
                          <m:rPr>
                            <m:sty m:val="p"/>
                          </m:rPr>
                          <a:rPr lang="en-US" sz="4300">
                            <a:effectLst/>
                            <a:latin typeface="Cambria Math" panose="02040503050406030204" pitchFamily="18" charset="0"/>
                            <a:ea typeface="Calibri" panose="020F0502020204030204" pitchFamily="34" charset="0"/>
                          </a:rPr>
                          <m:t>a</m:t>
                        </m:r>
                      </m:e>
                    </m:func>
                    <m:r>
                      <a:rPr lang="en-US" sz="4300">
                        <a:effectLst/>
                        <a:latin typeface="Cambria Math" panose="02040503050406030204" pitchFamily="18" charset="0"/>
                        <a:ea typeface="Calibri" panose="020F0502020204030204" pitchFamily="34" charset="0"/>
                      </a:rPr>
                      <m:t>+1</m:t>
                    </m:r>
                  </m:oMath>
                </a14:m>
                <a:r>
                  <a:rPr lang="en-US" sz="4300">
                    <a:effectLst/>
                    <a:latin typeface="Arial" panose="020B0604020202020204" pitchFamily="34" charset="0"/>
                    <a:ea typeface="Calibri" panose="020F0502020204030204" pitchFamily="34" charset="0"/>
                    <a:cs typeface="Arial" panose="020B0604020202020204" pitchFamily="34" charset="0"/>
                  </a:rPr>
                  <a:t> là?</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2438400" y="2115853"/>
                <a:ext cx="13639800" cy="2570447"/>
              </a:xfrm>
              <a:prstGeom prst="rect">
                <a:avLst/>
              </a:prstGeom>
              <a:blipFill>
                <a:blip r:embed="rId7"/>
                <a:stretch>
                  <a:fillRect l="-1743" r="-1698" b="-5450"/>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a:off x="16916400" y="380375"/>
            <a:ext cx="1064195" cy="1184527"/>
          </a:xfrm>
          <a:prstGeom prst="rect">
            <a:avLst/>
          </a:prstGeom>
        </p:spPr>
      </p:pic>
      <p:pic>
        <p:nvPicPr>
          <p:cNvPr id="35" name="Picture 34"/>
          <p:cNvPicPr>
            <a:picLocks noChangeAspect="1"/>
          </p:cNvPicPr>
          <p:nvPr/>
        </p:nvPicPr>
        <p:blipFill>
          <a:blip r:embed="rId9"/>
          <a:stretch>
            <a:fillRect/>
          </a:stretch>
        </p:blipFill>
        <p:spPr>
          <a:xfrm>
            <a:off x="12420600" y="8081152"/>
            <a:ext cx="5404610" cy="2057368"/>
          </a:xfrm>
          <a:prstGeom prst="rect">
            <a:avLst/>
          </a:prstGeom>
        </p:spPr>
      </p:pic>
      <p:sp>
        <p:nvSpPr>
          <p:cNvPr id="20" name="Rounded Rectangle 19"/>
          <p:cNvSpPr/>
          <p:nvPr/>
        </p:nvSpPr>
        <p:spPr>
          <a:xfrm>
            <a:off x="6781800" y="8001058"/>
            <a:ext cx="3581400" cy="163824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1828800" y="4302991"/>
                <a:ext cx="9144000" cy="3334887"/>
              </a:xfrm>
              <a:prstGeom prst="rect">
                <a:avLst/>
              </a:prstGeom>
            </p:spPr>
            <p:txBody>
              <a:bodyPr>
                <a:spAutoFit/>
              </a:bodyPr>
              <a:lstStyle/>
              <a:p>
                <a:pPr algn="just">
                  <a:lnSpc>
                    <a:spcPct val="250000"/>
                  </a:lnSpc>
                  <a:spcAft>
                    <a:spcPts val="0"/>
                  </a:spcAft>
                </a:pPr>
                <a14:m>
                  <m:oMathPara xmlns:m="http://schemas.openxmlformats.org/officeDocument/2006/math">
                    <m:oMathParaPr>
                      <m:jc m:val="centerGroup"/>
                    </m:oMathParaPr>
                    <m:oMath xmlns:m="http://schemas.openxmlformats.org/officeDocument/2006/math">
                      <m:r>
                        <m:rPr>
                          <m:sty m:val="p"/>
                        </m:rPr>
                        <a:rPr lang="en-US" sz="4000" b="0" i="0" smtClean="0">
                          <a:effectLst/>
                          <a:latin typeface="Cambria Math" panose="02040503050406030204" pitchFamily="18" charset="0"/>
                          <a:ea typeface="Calibri" panose="020F0502020204030204" pitchFamily="34" charset="0"/>
                        </a:rPr>
                        <m:t>A</m:t>
                      </m:r>
                      <m:r>
                        <a:rPr lang="en-US" sz="4000" b="0" i="0" smtClean="0">
                          <a:effectLst/>
                          <a:latin typeface="Cambria Math" panose="02040503050406030204" pitchFamily="18" charset="0"/>
                          <a:ea typeface="Calibri" panose="020F0502020204030204" pitchFamily="34" charset="0"/>
                        </a:rPr>
                        <m:t>. </m:t>
                      </m:r>
                      <m:f>
                        <m:fPr>
                          <m:ctrlPr>
                            <a:rPr lang="en-US" sz="4000" i="1">
                              <a:effectLst/>
                              <a:latin typeface="Cambria Math" panose="02040503050406030204" pitchFamily="18" charset="0"/>
                              <a:ea typeface="Calibri" panose="020F0502020204030204" pitchFamily="34" charset="0"/>
                            </a:rPr>
                          </m:ctrlPr>
                        </m:fPr>
                        <m:num>
                          <m:r>
                            <a:rPr lang="en-US" sz="4000">
                              <a:effectLst/>
                              <a:latin typeface="Cambria Math" panose="02040503050406030204" pitchFamily="18" charset="0"/>
                              <a:ea typeface="Calibri" panose="020F0502020204030204" pitchFamily="34" charset="0"/>
                            </a:rPr>
                            <m:t>4+2</m:t>
                          </m:r>
                          <m:rad>
                            <m:radPr>
                              <m:degHide m:val="on"/>
                              <m:ctrlPr>
                                <a:rPr lang="en-US" sz="4000" i="1">
                                  <a:effectLst/>
                                  <a:latin typeface="Cambria Math" panose="02040503050406030204" pitchFamily="18" charset="0"/>
                                  <a:ea typeface="Calibri" panose="020F0502020204030204" pitchFamily="34" charset="0"/>
                                </a:rPr>
                              </m:ctrlPr>
                            </m:radPr>
                            <m:deg/>
                            <m:e>
                              <m:r>
                                <a:rPr lang="en-US" sz="4000">
                                  <a:effectLst/>
                                  <a:latin typeface="Cambria Math" panose="02040503050406030204" pitchFamily="18" charset="0"/>
                                  <a:ea typeface="Calibri" panose="020F0502020204030204" pitchFamily="34" charset="0"/>
                                </a:rPr>
                                <m:t>2</m:t>
                              </m:r>
                            </m:e>
                          </m:rad>
                        </m:num>
                        <m:den>
                          <m:r>
                            <a:rPr lang="en-US" sz="4000">
                              <a:effectLst/>
                              <a:latin typeface="Cambria Math" panose="02040503050406030204" pitchFamily="18" charset="0"/>
                              <a:ea typeface="Calibri" panose="020F0502020204030204" pitchFamily="34" charset="0"/>
                            </a:rPr>
                            <m:t>3</m:t>
                          </m:r>
                        </m:den>
                      </m:f>
                      <m:r>
                        <a:rPr lang="en-US" sz="4000" b="0" i="0" smtClean="0">
                          <a:effectLst/>
                          <a:latin typeface="Cambria Math" panose="02040503050406030204" pitchFamily="18" charset="0"/>
                          <a:ea typeface="Calibri" panose="020F0502020204030204" pitchFamily="34" charset="0"/>
                        </a:rPr>
                        <m:t>                 </m:t>
                      </m:r>
                      <m:r>
                        <m:rPr>
                          <m:sty m:val="p"/>
                        </m:rPr>
                        <a:rPr lang="en-US" sz="4000" b="0" i="0" smtClean="0">
                          <a:effectLst/>
                          <a:latin typeface="Cambria Math" panose="02040503050406030204" pitchFamily="18" charset="0"/>
                          <a:ea typeface="Calibri" panose="020F0502020204030204" pitchFamily="34" charset="0"/>
                        </a:rPr>
                        <m:t>B</m:t>
                      </m:r>
                      <m:r>
                        <a:rPr lang="en-US" sz="4000" b="0" i="0" smtClean="0">
                          <a:effectLst/>
                          <a:latin typeface="Cambria Math" panose="02040503050406030204" pitchFamily="18" charset="0"/>
                          <a:ea typeface="Calibri" panose="020F0502020204030204" pitchFamily="34" charset="0"/>
                        </a:rPr>
                        <m:t>. </m:t>
                      </m:r>
                      <m:f>
                        <m:fPr>
                          <m:ctrlPr>
                            <a:rPr lang="en-US" sz="4000" i="1">
                              <a:effectLst/>
                              <a:latin typeface="Cambria Math" panose="02040503050406030204" pitchFamily="18" charset="0"/>
                              <a:ea typeface="Calibri" panose="020F0502020204030204" pitchFamily="34" charset="0"/>
                            </a:rPr>
                          </m:ctrlPr>
                        </m:fPr>
                        <m:num>
                          <m:r>
                            <a:rPr lang="en-US" sz="4000">
                              <a:effectLst/>
                              <a:latin typeface="Cambria Math" panose="02040503050406030204" pitchFamily="18" charset="0"/>
                              <a:ea typeface="Calibri" panose="020F0502020204030204" pitchFamily="34" charset="0"/>
                            </a:rPr>
                            <m:t>12+2</m:t>
                          </m:r>
                          <m:rad>
                            <m:radPr>
                              <m:degHide m:val="on"/>
                              <m:ctrlPr>
                                <a:rPr lang="en-US" sz="4000" i="1">
                                  <a:effectLst/>
                                  <a:latin typeface="Cambria Math" panose="02040503050406030204" pitchFamily="18" charset="0"/>
                                  <a:ea typeface="Calibri" panose="020F0502020204030204" pitchFamily="34" charset="0"/>
                                </a:rPr>
                              </m:ctrlPr>
                            </m:radPr>
                            <m:deg/>
                            <m:e>
                              <m:r>
                                <a:rPr lang="en-US" sz="4000">
                                  <a:effectLst/>
                                  <a:latin typeface="Cambria Math" panose="02040503050406030204" pitchFamily="18" charset="0"/>
                                  <a:ea typeface="Calibri" panose="020F0502020204030204" pitchFamily="34" charset="0"/>
                                </a:rPr>
                                <m:t>2</m:t>
                              </m:r>
                            </m:e>
                          </m:rad>
                        </m:num>
                        <m:den>
                          <m:r>
                            <a:rPr lang="en-US" sz="4000">
                              <a:effectLst/>
                              <a:latin typeface="Cambria Math" panose="02040503050406030204" pitchFamily="18" charset="0"/>
                              <a:ea typeface="Calibri" panose="020F0502020204030204" pitchFamily="34" charset="0"/>
                            </a:rPr>
                            <m:t>9</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828800" y="4302991"/>
                <a:ext cx="9144000" cy="33348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833107" y="8072220"/>
                <a:ext cx="6961778" cy="13893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rPr>
                        <m:t>C</m:t>
                      </m:r>
                      <m:r>
                        <a:rPr lang="en-US" sz="4000">
                          <a:solidFill>
                            <a:prstClr val="black"/>
                          </a:solidFill>
                          <a:latin typeface="Cambria Math" panose="02040503050406030204" pitchFamily="18" charset="0"/>
                          <a:ea typeface="Calibri" panose="020F0502020204030204" pitchFamily="34" charset="0"/>
                        </a:rPr>
                        <m:t>. </m:t>
                      </m:r>
                      <m:f>
                        <m:fPr>
                          <m:ctrlPr>
                            <a:rPr lang="en-US" sz="4000" i="1">
                              <a:solidFill>
                                <a:prstClr val="black"/>
                              </a:solidFill>
                              <a:latin typeface="Cambria Math" panose="02040503050406030204" pitchFamily="18" charset="0"/>
                              <a:ea typeface="Calibri" panose="020F0502020204030204" pitchFamily="34" charset="0"/>
                            </a:rPr>
                          </m:ctrlPr>
                        </m:fPr>
                        <m:num>
                          <m:r>
                            <a:rPr lang="en-US" sz="4000">
                              <a:solidFill>
                                <a:prstClr val="black"/>
                              </a:solidFill>
                              <a:latin typeface="Cambria Math" panose="02040503050406030204" pitchFamily="18" charset="0"/>
                              <a:ea typeface="Calibri" panose="020F0502020204030204" pitchFamily="34" charset="0"/>
                            </a:rPr>
                            <m:t>12−2</m:t>
                          </m:r>
                          <m:rad>
                            <m:radPr>
                              <m:degHide m:val="on"/>
                              <m:ctrlPr>
                                <a:rPr lang="en-US" sz="4000" i="1">
                                  <a:solidFill>
                                    <a:prstClr val="black"/>
                                  </a:solidFill>
                                  <a:latin typeface="Cambria Math" panose="02040503050406030204" pitchFamily="18" charset="0"/>
                                  <a:ea typeface="Calibri" panose="020F0502020204030204" pitchFamily="34" charset="0"/>
                                </a:rPr>
                              </m:ctrlPr>
                            </m:radPr>
                            <m:deg/>
                            <m:e>
                              <m:r>
                                <a:rPr lang="en-US" sz="4000">
                                  <a:solidFill>
                                    <a:prstClr val="black"/>
                                  </a:solidFill>
                                  <a:latin typeface="Cambria Math" panose="02040503050406030204" pitchFamily="18" charset="0"/>
                                  <a:ea typeface="Calibri" panose="020F0502020204030204" pitchFamily="34" charset="0"/>
                                </a:rPr>
                                <m:t>2</m:t>
                              </m:r>
                            </m:e>
                          </m:rad>
                        </m:num>
                        <m:den>
                          <m:r>
                            <a:rPr lang="en-US" sz="4000">
                              <a:solidFill>
                                <a:prstClr val="black"/>
                              </a:solidFill>
                              <a:latin typeface="Cambria Math" panose="02040503050406030204" pitchFamily="18" charset="0"/>
                              <a:ea typeface="Calibri" panose="020F0502020204030204" pitchFamily="34" charset="0"/>
                            </a:rPr>
                            <m:t>9</m:t>
                          </m:r>
                        </m:den>
                      </m:f>
                      <m:r>
                        <a:rPr lang="en-US" sz="4000">
                          <a:solidFill>
                            <a:prstClr val="black"/>
                          </a:solidFill>
                          <a:latin typeface="Cambria Math" panose="02040503050406030204" pitchFamily="18" charset="0"/>
                          <a:ea typeface="Calibri" panose="020F0502020204030204" pitchFamily="34" charset="0"/>
                        </a:rPr>
                        <m:t>               </m:t>
                      </m:r>
                      <m:r>
                        <m:rPr>
                          <m:sty m:val="p"/>
                        </m:rPr>
                        <a:rPr lang="en-US" sz="4000">
                          <a:solidFill>
                            <a:prstClr val="black"/>
                          </a:solidFill>
                          <a:latin typeface="Cambria Math" panose="02040503050406030204" pitchFamily="18" charset="0"/>
                          <a:ea typeface="Calibri" panose="020F0502020204030204" pitchFamily="34" charset="0"/>
                        </a:rPr>
                        <m:t>D</m:t>
                      </m:r>
                      <m:r>
                        <a:rPr lang="en-US" sz="4000" i="1">
                          <a:solidFill>
                            <a:prstClr val="black"/>
                          </a:solidFill>
                          <a:latin typeface="Cambria Math" panose="02040503050406030204" pitchFamily="18" charset="0"/>
                          <a:ea typeface="Calibri" panose="020F0502020204030204" pitchFamily="34" charset="0"/>
                        </a:rPr>
                        <m:t>. </m:t>
                      </m:r>
                      <m:f>
                        <m:fPr>
                          <m:ctrlPr>
                            <a:rPr lang="en-US" sz="4000" i="1">
                              <a:solidFill>
                                <a:prstClr val="black"/>
                              </a:solidFill>
                              <a:latin typeface="Cambria Math" panose="02040503050406030204" pitchFamily="18" charset="0"/>
                              <a:ea typeface="Calibri" panose="020F0502020204030204" pitchFamily="34" charset="0"/>
                            </a:rPr>
                          </m:ctrlPr>
                        </m:fPr>
                        <m:num>
                          <m:r>
                            <a:rPr lang="en-US" sz="4000">
                              <a:solidFill>
                                <a:prstClr val="black"/>
                              </a:solidFill>
                              <a:latin typeface="Cambria Math" panose="02040503050406030204" pitchFamily="18" charset="0"/>
                              <a:ea typeface="Calibri" panose="020F0502020204030204" pitchFamily="34" charset="0"/>
                            </a:rPr>
                            <m:t>4</m:t>
                          </m:r>
                          <m:r>
                            <a:rPr lang="en-US" sz="4000" i="1">
                              <a:solidFill>
                                <a:prstClr val="black"/>
                              </a:solidFill>
                              <a:latin typeface="Cambria Math" panose="02040503050406030204" pitchFamily="18" charset="0"/>
                              <a:ea typeface="Calibri" panose="020F0502020204030204" pitchFamily="34" charset="0"/>
                            </a:rPr>
                            <m:t>−</m:t>
                          </m:r>
                          <m:r>
                            <a:rPr lang="en-US" sz="4000">
                              <a:solidFill>
                                <a:prstClr val="black"/>
                              </a:solidFill>
                              <a:latin typeface="Cambria Math" panose="02040503050406030204" pitchFamily="18" charset="0"/>
                              <a:ea typeface="Calibri" panose="020F0502020204030204" pitchFamily="34" charset="0"/>
                            </a:rPr>
                            <m:t>2</m:t>
                          </m:r>
                          <m:rad>
                            <m:radPr>
                              <m:degHide m:val="on"/>
                              <m:ctrlPr>
                                <a:rPr lang="en-US" sz="4000" i="1">
                                  <a:solidFill>
                                    <a:prstClr val="black"/>
                                  </a:solidFill>
                                  <a:latin typeface="Cambria Math" panose="02040503050406030204" pitchFamily="18" charset="0"/>
                                  <a:ea typeface="Calibri" panose="020F0502020204030204" pitchFamily="34" charset="0"/>
                                </a:rPr>
                              </m:ctrlPr>
                            </m:radPr>
                            <m:deg/>
                            <m:e>
                              <m:r>
                                <a:rPr lang="en-US" sz="4000">
                                  <a:solidFill>
                                    <a:prstClr val="black"/>
                                  </a:solidFill>
                                  <a:latin typeface="Cambria Math" panose="02040503050406030204" pitchFamily="18" charset="0"/>
                                  <a:ea typeface="Calibri" panose="020F0502020204030204" pitchFamily="34" charset="0"/>
                                </a:rPr>
                                <m:t>2</m:t>
                              </m:r>
                            </m:e>
                          </m:rad>
                        </m:num>
                        <m:den>
                          <m:r>
                            <a:rPr lang="en-US" sz="4000">
                              <a:solidFill>
                                <a:prstClr val="black"/>
                              </a:solidFill>
                              <a:latin typeface="Cambria Math" panose="02040503050406030204" pitchFamily="18" charset="0"/>
                              <a:ea typeface="Calibri" panose="020F0502020204030204" pitchFamily="34" charset="0"/>
                            </a:rPr>
                            <m:t>3</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2833107" y="8072220"/>
                <a:ext cx="6961778" cy="1389355"/>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580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19" name="TextBox 10"/>
          <p:cNvSpPr txBox="1"/>
          <p:nvPr/>
        </p:nvSpPr>
        <p:spPr>
          <a:xfrm>
            <a:off x="945955" y="682255"/>
            <a:ext cx="16592077"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31" name="Rectangle 30"/>
          <p:cNvSpPr/>
          <p:nvPr/>
        </p:nvSpPr>
        <p:spPr>
          <a:xfrm>
            <a:off x="609600" y="2405781"/>
            <a:ext cx="11868035" cy="2031325"/>
          </a:xfrm>
          <a:prstGeom prst="rect">
            <a:avLst/>
          </a:prstGeom>
        </p:spPr>
        <p:txBody>
          <a:bodyPr wrap="square">
            <a:spAutoFit/>
          </a:bodyPr>
          <a:lstStyle/>
          <a:p>
            <a:pPr lvl="0" algn="just">
              <a:lnSpc>
                <a:spcPct val="150000"/>
              </a:lnSpc>
            </a:pPr>
            <a:r>
              <a:rPr kumimoji="0" lang="nl-NL" sz="42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5</a:t>
            </a:r>
            <a:r>
              <a:rPr kumimoji="0" lang="nl-NL" sz="4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200">
                <a:solidFill>
                  <a:prstClr val="black"/>
                </a:solidFill>
                <a:latin typeface="Arial" panose="020B0604020202020204" pitchFamily="34" charset="0"/>
                <a:ea typeface="Arial" panose="020B0604020202020204" pitchFamily="34" charset="0"/>
                <a:cs typeface="Arial" panose="020B0604020202020204" pitchFamily="34" charset="0"/>
              </a:rPr>
              <a:t>Trên hình vẽ sau các điểm M , N là những điểm biểu diễn của các cung có số đo là?</a:t>
            </a:r>
            <a:endParaRPr kumimoji="0" lang="en-US" sz="42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2"/>
          <a:stretch>
            <a:fillRect/>
          </a:stretch>
        </p:blipFill>
        <p:spPr>
          <a:xfrm>
            <a:off x="16916400" y="380375"/>
            <a:ext cx="1064195" cy="1184527"/>
          </a:xfrm>
          <a:prstGeom prst="rect">
            <a:avLst/>
          </a:prstGeom>
        </p:spPr>
      </p:pic>
      <p:sp>
        <p:nvSpPr>
          <p:cNvPr id="20" name="Rounded Rectangle 19"/>
          <p:cNvSpPr/>
          <p:nvPr/>
        </p:nvSpPr>
        <p:spPr>
          <a:xfrm>
            <a:off x="457200" y="4878974"/>
            <a:ext cx="4572000" cy="1407526"/>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2882760" y="2781300"/>
            <a:ext cx="4719440" cy="489753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62000" y="4152900"/>
                <a:ext cx="10287000" cy="4319003"/>
              </a:xfrm>
              <a:prstGeom prst="rect">
                <a:avLst/>
              </a:prstGeom>
            </p:spPr>
            <p:txBody>
              <a:bodyPr wrap="square">
                <a:spAutoFit/>
              </a:bodyPr>
              <a:lstStyle/>
              <a:p>
                <a:pPr algn="just">
                  <a:lnSpc>
                    <a:spcPct val="2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rPr>
                        </m:ctrlPr>
                      </m:fPr>
                      <m:num>
                        <m:r>
                          <a:rPr lang="nl-NL" sz="4000">
                            <a:effectLst/>
                            <a:latin typeface="Cambria Math" panose="02040503050406030204" pitchFamily="18" charset="0"/>
                            <a:ea typeface="Times New Roman" panose="02020603050405020304" pitchFamily="18" charset="0"/>
                          </a:rPr>
                          <m:t>4</m:t>
                        </m:r>
                        <m:r>
                          <m:rPr>
                            <m:sty m:val="p"/>
                          </m:rPr>
                          <a:rPr lang="nl-NL" sz="4000">
                            <a:effectLst/>
                            <a:latin typeface="Cambria Math" panose="02040503050406030204" pitchFamily="18" charset="0"/>
                            <a:ea typeface="Times New Roman" panose="02020603050405020304" pitchFamily="18" charset="0"/>
                          </a:rPr>
                          <m:t>π</m:t>
                        </m:r>
                      </m:num>
                      <m:den>
                        <m:r>
                          <a:rPr lang="nl-NL" sz="4000">
                            <a:effectLst/>
                            <a:latin typeface="Cambria Math" panose="02040503050406030204" pitchFamily="18" charset="0"/>
                            <a:ea typeface="Times New Roman" panose="02020603050405020304" pitchFamily="18" charset="0"/>
                          </a:rPr>
                          <m:t>3</m:t>
                        </m:r>
                      </m:den>
                    </m:f>
                    <m:r>
                      <a:rPr lang="nl-NL" sz="4000">
                        <a:effectLst/>
                        <a:latin typeface="Cambria Math" panose="02040503050406030204" pitchFamily="18" charset="0"/>
                        <a:ea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rPr>
                      <m:t>kπ</m:t>
                    </m:r>
                    <m:r>
                      <a:rPr lang="nl-NL" sz="4000">
                        <a:effectLst/>
                        <a:latin typeface="Cambria Math" panose="02040503050406030204" pitchFamily="18" charset="0"/>
                        <a:ea typeface="Times New Roman" panose="02020603050405020304" pitchFamily="18" charset="0"/>
                      </a:rPr>
                      <m:t>, </m:t>
                    </m:r>
                    <m:r>
                      <m:rPr>
                        <m:sty m:val="p"/>
                      </m:rPr>
                      <a:rPr lang="nl-NL" sz="4000">
                        <a:effectLst/>
                        <a:latin typeface="Cambria Math" panose="02040503050406030204" pitchFamily="18" charset="0"/>
                        <a:ea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rPr>
                      <m:t>∈</m:t>
                    </m:r>
                    <m:r>
                      <a:rPr lang="nl-NL" sz="4000" i="1">
                        <a:effectLst/>
                        <a:latin typeface="Cambria Math" panose="02040503050406030204" pitchFamily="18" charset="0"/>
                        <a:ea typeface="Times New Roman" panose="02020603050405020304" pitchFamily="18" charset="0"/>
                      </a:rPr>
                      <m:t>ℤ</m:t>
                    </m:r>
                  </m:oMath>
                </a14:m>
                <a:r>
                  <a:rPr lang="nl-NL" sz="400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nl-NL" sz="4000">
                            <a:effectLst/>
                            <a:latin typeface="Cambria Math" panose="02040503050406030204" pitchFamily="18" charset="0"/>
                            <a:ea typeface="Times New Roman" panose="02020603050405020304" pitchFamily="18" charset="0"/>
                          </a:rPr>
                          <m:t>3</m:t>
                        </m:r>
                      </m:den>
                    </m:f>
                    <m:r>
                      <a:rPr lang="nl-NL" sz="4000">
                        <a:effectLst/>
                        <a:latin typeface="Cambria Math" panose="02040503050406030204" pitchFamily="18" charset="0"/>
                        <a:ea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rPr>
                      <m:t>k</m:t>
                    </m:r>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nl-NL" sz="4000">
                            <a:effectLst/>
                            <a:latin typeface="Cambria Math" panose="02040503050406030204" pitchFamily="18" charset="0"/>
                            <a:ea typeface="Times New Roman" panose="02020603050405020304" pitchFamily="18" charset="0"/>
                          </a:rPr>
                          <m:t>2</m:t>
                        </m:r>
                      </m:den>
                    </m:f>
                    <m:r>
                      <a:rPr lang="nl-NL" sz="4000">
                        <a:effectLst/>
                        <a:latin typeface="Cambria Math" panose="02040503050406030204" pitchFamily="18" charset="0"/>
                        <a:ea typeface="Times New Roman" panose="02020603050405020304" pitchFamily="18" charset="0"/>
                      </a:rPr>
                      <m:t>, </m:t>
                    </m:r>
                    <m:r>
                      <m:rPr>
                        <m:sty m:val="p"/>
                      </m:rPr>
                      <a:rPr lang="nl-NL" sz="4000">
                        <a:effectLst/>
                        <a:latin typeface="Cambria Math" panose="02040503050406030204" pitchFamily="18" charset="0"/>
                        <a:ea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rPr>
                      <m:t>∈</m:t>
                    </m:r>
                    <m:r>
                      <a:rPr lang="nl-NL" sz="4000" i="1">
                        <a:effectLst/>
                        <a:latin typeface="Cambria Math" panose="02040503050406030204" pitchFamily="18" charset="0"/>
                        <a:ea typeface="Times New Roman" panose="02020603050405020304" pitchFamily="18" charset="0"/>
                      </a:rPr>
                      <m:t>ℤ</m:t>
                    </m:r>
                  </m:oMath>
                </a14:m>
                <a:r>
                  <a:rPr lang="nl-NL" sz="4000">
                    <a:effectLst/>
                    <a:latin typeface="Arial" panose="020B0604020202020204" pitchFamily="34" charset="0"/>
                    <a:ea typeface="Dotum" panose="020B0600000101010101" pitchFamily="34" charset="-127"/>
                    <a:cs typeface="Arial" panose="020B0604020202020204" pitchFamily="34" charset="0"/>
                  </a:rPr>
                  <a:t>      </a:t>
                </a:r>
              </a:p>
              <a:p>
                <a:pPr algn="just">
                  <a:lnSpc>
                    <a:spcPct val="250000"/>
                  </a:lnSpc>
                  <a:spcAft>
                    <a:spcPts val="0"/>
                  </a:spcAft>
                </a:pPr>
                <a:r>
                  <a:rPr lang="nl-NL" sz="4000">
                    <a:effectLst/>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rPr>
                        </m:ctrlPr>
                      </m:fPr>
                      <m:num>
                        <m:r>
                          <m:rPr>
                            <m:sty m:val="p"/>
                          </m:rPr>
                          <a:rPr lang="nl-NL" sz="4000">
                            <a:effectLst/>
                            <a:latin typeface="Cambria Math" panose="02040503050406030204" pitchFamily="18" charset="0"/>
                            <a:ea typeface="Times New Roman" panose="02020603050405020304" pitchFamily="18" charset="0"/>
                          </a:rPr>
                          <m:t>π</m:t>
                        </m:r>
                      </m:num>
                      <m:den>
                        <m:r>
                          <a:rPr lang="nl-NL" sz="4000">
                            <a:effectLst/>
                            <a:latin typeface="Cambria Math" panose="02040503050406030204" pitchFamily="18" charset="0"/>
                            <a:ea typeface="Times New Roman" panose="02020603050405020304" pitchFamily="18" charset="0"/>
                          </a:rPr>
                          <m:t>3</m:t>
                        </m:r>
                      </m:den>
                    </m:f>
                    <m:r>
                      <a:rPr lang="nl-NL" sz="4000">
                        <a:effectLst/>
                        <a:latin typeface="Cambria Math" panose="02040503050406030204" pitchFamily="18" charset="0"/>
                        <a:ea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rPr>
                      <m:t>2</m:t>
                    </m:r>
                    <m:r>
                      <m:rPr>
                        <m:sty m:val="p"/>
                      </m:rPr>
                      <a:rPr lang="nl-NL" sz="4000">
                        <a:effectLst/>
                        <a:latin typeface="Cambria Math" panose="02040503050406030204" pitchFamily="18" charset="0"/>
                        <a:ea typeface="Times New Roman" panose="02020603050405020304" pitchFamily="18" charset="0"/>
                      </a:rPr>
                      <m:t>π</m:t>
                    </m:r>
                    <m:r>
                      <a:rPr lang="nl-NL" sz="4000">
                        <a:effectLst/>
                        <a:latin typeface="Cambria Math" panose="02040503050406030204" pitchFamily="18" charset="0"/>
                        <a:ea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rPr>
                      <m:t>∈</m:t>
                    </m:r>
                    <m:r>
                      <a:rPr lang="nl-NL" sz="4000" i="1">
                        <a:effectLst/>
                        <a:latin typeface="Cambria Math" panose="02040503050406030204" pitchFamily="18" charset="0"/>
                        <a:ea typeface="Times New Roman" panose="02020603050405020304" pitchFamily="18" charset="0"/>
                      </a:rPr>
                      <m:t>ℤ</m:t>
                    </m:r>
                  </m:oMath>
                </a14:m>
                <a:r>
                  <a:rPr lang="nl-NL" sz="4000">
                    <a:effectLst/>
                    <a:latin typeface="Arial" panose="020B0604020202020204" pitchFamily="34" charset="0"/>
                    <a:ea typeface="Dotum" panose="020B0600000101010101" pitchFamily="34" charset="-127"/>
                    <a:cs typeface="Arial" panose="020B0604020202020204" pitchFamily="34" charset="0"/>
                  </a:rPr>
                  <a:t>           D. </a:t>
                </a:r>
                <a14:m>
                  <m:oMath xmlns:m="http://schemas.openxmlformats.org/officeDocument/2006/math">
                    <m:r>
                      <a:rPr lang="nl-NL" sz="4000" i="1">
                        <a:effectLst/>
                        <a:latin typeface="Cambria Math" panose="02040503050406030204" pitchFamily="18" charset="0"/>
                        <a:ea typeface="Dotum" panose="020B0600000101010101" pitchFamily="34" charset="-127"/>
                      </a:rPr>
                      <m:t>−</m:t>
                    </m:r>
                    <m:f>
                      <m:fPr>
                        <m:ctrlPr>
                          <a:rPr lang="en-US" sz="4000" i="1">
                            <a:effectLst/>
                            <a:latin typeface="Cambria Math" panose="02040503050406030204" pitchFamily="18" charset="0"/>
                            <a:ea typeface="Dotum" panose="020B0600000101010101" pitchFamily="34" charset="-127"/>
                          </a:rPr>
                        </m:ctrlPr>
                      </m:fPr>
                      <m:num>
                        <m:r>
                          <m:rPr>
                            <m:sty m:val="p"/>
                          </m:rPr>
                          <a:rPr lang="nl-NL" sz="4000">
                            <a:effectLst/>
                            <a:latin typeface="Cambria Math" panose="02040503050406030204" pitchFamily="18" charset="0"/>
                            <a:ea typeface="Dotum" panose="020B0600000101010101" pitchFamily="34" charset="-127"/>
                          </a:rPr>
                          <m:t>π</m:t>
                        </m:r>
                      </m:num>
                      <m:den>
                        <m:r>
                          <a:rPr lang="nl-NL" sz="4000">
                            <a:effectLst/>
                            <a:latin typeface="Cambria Math" panose="02040503050406030204" pitchFamily="18" charset="0"/>
                            <a:ea typeface="Dotum" panose="020B0600000101010101" pitchFamily="34" charset="-127"/>
                          </a:rPr>
                          <m:t>3</m:t>
                        </m:r>
                      </m:den>
                    </m:f>
                    <m:r>
                      <a:rPr lang="nl-NL" sz="4000">
                        <a:effectLst/>
                        <a:latin typeface="Cambria Math" panose="02040503050406030204" pitchFamily="18" charset="0"/>
                        <a:ea typeface="Dotum" panose="020B0600000101010101" pitchFamily="34" charset="-127"/>
                      </a:rPr>
                      <m:t>+</m:t>
                    </m:r>
                    <m:r>
                      <m:rPr>
                        <m:sty m:val="p"/>
                      </m:rPr>
                      <a:rPr lang="nl-NL" sz="4000">
                        <a:effectLst/>
                        <a:latin typeface="Cambria Math" panose="02040503050406030204" pitchFamily="18" charset="0"/>
                        <a:ea typeface="Dotum" panose="020B0600000101010101" pitchFamily="34" charset="-127"/>
                      </a:rPr>
                      <m:t>kπ</m:t>
                    </m:r>
                    <m:r>
                      <a:rPr lang="nl-NL" sz="4000">
                        <a:effectLst/>
                        <a:latin typeface="Cambria Math" panose="02040503050406030204" pitchFamily="18" charset="0"/>
                        <a:ea typeface="Dotum" panose="020B0600000101010101" pitchFamily="34" charset="-127"/>
                      </a:rPr>
                      <m:t>, </m:t>
                    </m:r>
                    <m:r>
                      <m:rPr>
                        <m:sty m:val="p"/>
                      </m:rPr>
                      <a:rPr lang="nl-NL" sz="4000">
                        <a:effectLst/>
                        <a:latin typeface="Cambria Math" panose="02040503050406030204" pitchFamily="18" charset="0"/>
                        <a:ea typeface="Dotum" panose="020B0600000101010101" pitchFamily="34" charset="-127"/>
                      </a:rPr>
                      <m:t>k</m:t>
                    </m:r>
                    <m:r>
                      <a:rPr lang="nl-NL" sz="4000">
                        <a:effectLst/>
                        <a:latin typeface="Cambria Math" panose="02040503050406030204" pitchFamily="18" charset="0"/>
                        <a:ea typeface="Dotum" panose="020B0600000101010101" pitchFamily="34" charset="-127"/>
                      </a:rPr>
                      <m:t>∈</m:t>
                    </m:r>
                    <m:r>
                      <a:rPr lang="nl-NL" sz="4000" i="1">
                        <a:effectLst/>
                        <a:latin typeface="Cambria Math" panose="02040503050406030204" pitchFamily="18" charset="0"/>
                        <a:ea typeface="Dotum" panose="020B0600000101010101" pitchFamily="34" charset="-127"/>
                      </a:rPr>
                      <m:t>ℤ</m:t>
                    </m:r>
                    <m:r>
                      <a:rPr lang="nl-NL" sz="4000">
                        <a:effectLst/>
                        <a:latin typeface="Cambria Math" panose="02040503050406030204" pitchFamily="18" charset="0"/>
                        <a:ea typeface="Dotum" panose="020B0600000101010101" pitchFamily="34" charset="-127"/>
                      </a:rPr>
                      <m:t> </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4152900"/>
                <a:ext cx="10287000" cy="4319003"/>
              </a:xfrm>
              <a:prstGeom prst="rect">
                <a:avLst/>
              </a:prstGeom>
              <a:blipFill>
                <a:blip r:embed="rId5"/>
                <a:stretch>
                  <a:fillRect l="-2073"/>
                </a:stretch>
              </a:blipFill>
            </p:spPr>
            <p:txBody>
              <a:bodyPr/>
              <a:lstStyle/>
              <a:p>
                <a:r>
                  <a:rPr lang="en-US">
                    <a:noFill/>
                  </a:rPr>
                  <a:t> </a:t>
                </a:r>
              </a:p>
            </p:txBody>
          </p:sp>
        </mc:Fallback>
      </mc:AlternateContent>
      <p:pic>
        <p:nvPicPr>
          <p:cNvPr id="21" name="Picture 20"/>
          <p:cNvPicPr>
            <a:picLocks noChangeAspect="1"/>
          </p:cNvPicPr>
          <p:nvPr/>
        </p:nvPicPr>
        <p:blipFill>
          <a:blip r:embed="rId6"/>
          <a:stretch>
            <a:fillRect/>
          </a:stretch>
        </p:blipFill>
        <p:spPr>
          <a:xfrm>
            <a:off x="13106400" y="8572419"/>
            <a:ext cx="3962400" cy="1508363"/>
          </a:xfrm>
          <a:prstGeom prst="rect">
            <a:avLst/>
          </a:prstGeom>
        </p:spPr>
      </p:pic>
    </p:spTree>
    <p:extLst>
      <p:ext uri="{BB962C8B-B14F-4D97-AF65-F5344CB8AC3E}">
        <p14:creationId xmlns:p14="http://schemas.microsoft.com/office/powerpoint/2010/main" val="77386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990600" y="-2476500"/>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p:cNvPicPr>
            <a:picLocks noChangeAspect="1"/>
          </p:cNvPicPr>
          <p:nvPr/>
        </p:nvPicPr>
        <p:blipFill>
          <a:blip r:embed="rId8"/>
          <a:stretch>
            <a:fillRect/>
          </a:stretch>
        </p:blipFill>
        <p:spPr>
          <a:xfrm>
            <a:off x="16196712" y="8142792"/>
            <a:ext cx="1557888" cy="1801308"/>
          </a:xfrm>
          <a:prstGeom prst="rect">
            <a:avLst/>
          </a:prstGeom>
        </p:spPr>
      </p:pic>
      <p:pic>
        <p:nvPicPr>
          <p:cNvPr id="46" name="Picture 45"/>
          <p:cNvPicPr>
            <a:picLocks noChangeAspect="1"/>
          </p:cNvPicPr>
          <p:nvPr/>
        </p:nvPicPr>
        <p:blipFill>
          <a:blip r:embed="rId9"/>
          <a:stretch>
            <a:fillRect/>
          </a:stretch>
        </p:blipFill>
        <p:spPr>
          <a:xfrm>
            <a:off x="542139" y="8595193"/>
            <a:ext cx="1058061" cy="1225407"/>
          </a:xfrm>
          <a:prstGeom prst="rect">
            <a:avLst/>
          </a:prstGeom>
        </p:spPr>
      </p:pic>
      <p:sp>
        <p:nvSpPr>
          <p:cNvPr id="65" name="Rectangle 64"/>
          <p:cNvSpPr/>
          <p:nvPr/>
        </p:nvSpPr>
        <p:spPr>
          <a:xfrm>
            <a:off x="2133600" y="978741"/>
            <a:ext cx="5234125" cy="658642"/>
          </a:xfrm>
          <a:prstGeom prst="rect">
            <a:avLst/>
          </a:prstGeom>
        </p:spPr>
        <p:txBody>
          <a:bodyPr wrap="none">
            <a:spAutoFit/>
          </a:bodyPr>
          <a:lstStyle/>
          <a:p>
            <a:pPr lvl="0" algn="ctr">
              <a:lnSpc>
                <a:spcPct val="92250"/>
              </a:lnSpc>
              <a:defRPr/>
            </a:pPr>
            <a:r>
              <a:rPr lang="en-US" sz="4000" b="1">
                <a:solidFill>
                  <a:srgbClr val="C00000"/>
                </a:solidFill>
                <a:latin typeface="Arial"/>
                <a:ea typeface="Arial"/>
                <a:cs typeface="Arial"/>
                <a:sym typeface="Arial"/>
              </a:rPr>
              <a:t>Bài 1.14 (SGK – tr30)</a:t>
            </a:r>
            <a:endParaRPr lang="en-US" sz="4000" b="1" dirty="0">
              <a:solidFill>
                <a:srgbClr val="C00000"/>
              </a:solidFill>
              <a:latin typeface="Arial"/>
              <a:ea typeface="Arial"/>
              <a:cs typeface="Arial"/>
              <a:sym typeface="Arial"/>
            </a:endParaRPr>
          </a:p>
        </p:txBody>
      </p:sp>
      <p:sp>
        <p:nvSpPr>
          <p:cNvPr id="5" name="Rectangle 4"/>
          <p:cNvSpPr/>
          <p:nvPr/>
        </p:nvSpPr>
        <p:spPr>
          <a:xfrm>
            <a:off x="7399809" y="982857"/>
            <a:ext cx="9144000" cy="707886"/>
          </a:xfrm>
          <a:prstGeom prst="rect">
            <a:avLst/>
          </a:prstGeom>
        </p:spPr>
        <p:txBody>
          <a:bodyPr>
            <a:spAutoFit/>
          </a:bodyPr>
          <a:lstStyle/>
          <a:p>
            <a:r>
              <a:rPr lang="en-US" sz="4000">
                <a:solidFill>
                  <a:srgbClr val="000000"/>
                </a:solidFill>
                <a:latin typeface="Arial" panose="020B0604020202020204" pitchFamily="34" charset="0"/>
                <a:cs typeface="Arial" panose="020B0604020202020204" pitchFamily="34" charset="0"/>
              </a:rPr>
              <a:t>Tìm tập xác định của các hàm số sau:</a:t>
            </a:r>
          </a:p>
        </p:txBody>
      </p:sp>
      <p:sp>
        <p:nvSpPr>
          <p:cNvPr id="41" name="Oval Callout 40"/>
          <p:cNvSpPr/>
          <p:nvPr/>
        </p:nvSpPr>
        <p:spPr>
          <a:xfrm>
            <a:off x="8268033" y="4000500"/>
            <a:ext cx="1751933" cy="101499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3810000" y="1931773"/>
                <a:ext cx="11070595" cy="1911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smtClean="0">
                          <a:solidFill>
                            <a:prstClr val="black"/>
                          </a:solidFill>
                          <a:latin typeface="Cambria Math" panose="02040503050406030204" pitchFamily="18" charset="0"/>
                          <a:ea typeface="Calibri" panose="020F0502020204030204" pitchFamily="34" charset="0"/>
                        </a:rPr>
                        <m:t>a</m:t>
                      </m:r>
                      <m:r>
                        <a:rPr lang="en-US" sz="4000" smtClean="0">
                          <a:solidFill>
                            <a:prstClr val="black"/>
                          </a:solidFill>
                          <a:latin typeface="Cambria Math" panose="02040503050406030204" pitchFamily="18" charset="0"/>
                          <a:ea typeface="Calibri" panose="020F0502020204030204" pitchFamily="34" charset="0"/>
                        </a:rPr>
                        <m:t>)</m:t>
                      </m:r>
                      <m:r>
                        <m:rPr>
                          <m:sty m:val="p"/>
                        </m:rPr>
                        <a:rPr lang="en-US" sz="4000" b="0" i="0" smtClean="0">
                          <a:solidFill>
                            <a:prstClr val="black"/>
                          </a:solidFill>
                          <a:latin typeface="Cambria Math" panose="02040503050406030204" pitchFamily="18" charset="0"/>
                          <a:ea typeface="Calibri" panose="020F0502020204030204" pitchFamily="34" charset="0"/>
                        </a:rPr>
                        <m:t>y</m:t>
                      </m:r>
                      <m:r>
                        <a:rPr lang="en-US" sz="4000" b="0" i="0" smtClean="0">
                          <a:solidFill>
                            <a:prstClr val="black"/>
                          </a:solidFill>
                          <a:latin typeface="Cambria Math" panose="02040503050406030204" pitchFamily="18" charset="0"/>
                          <a:ea typeface="Calibri" panose="020F0502020204030204" pitchFamily="34" charset="0"/>
                        </a:rPr>
                        <m:t>=</m:t>
                      </m:r>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sin</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r>
                        <a:rPr lang="en-US" sz="4000" i="1">
                          <a:solidFill>
                            <a:prstClr val="black"/>
                          </a:solidFill>
                          <a:latin typeface="Cambria Math" panose="02040503050406030204" pitchFamily="18" charset="0"/>
                          <a:ea typeface="Calibri" panose="020F0502020204030204" pitchFamily="34" charset="0"/>
                        </a:rPr>
                        <m:t>;</m:t>
                      </m:r>
                      <m:r>
                        <a:rPr lang="en-US" sz="4000">
                          <a:solidFill>
                            <a:prstClr val="black"/>
                          </a:solidFill>
                          <a:latin typeface="Cambria Math" panose="02040503050406030204" pitchFamily="18" charset="0"/>
                          <a:ea typeface="Calibri" panose="020F0502020204030204" pitchFamily="34" charset="0"/>
                        </a:rPr>
                        <m:t>           </m:t>
                      </m:r>
                      <m:r>
                        <a:rPr lang="en-US" sz="4000" b="0" i="0" smtClean="0">
                          <a:solidFill>
                            <a:prstClr val="black"/>
                          </a:solidFill>
                          <a:latin typeface="Cambria Math" panose="02040503050406030204" pitchFamily="18" charset="0"/>
                          <a:ea typeface="Calibri" panose="020F0502020204030204" pitchFamily="34" charset="0"/>
                        </a:rPr>
                        <m:t>             </m:t>
                      </m:r>
                      <m:r>
                        <a:rPr lang="en-US" sz="4000">
                          <a:solidFill>
                            <a:prstClr val="black"/>
                          </a:solidFill>
                          <a:latin typeface="Cambria Math" panose="02040503050406030204" pitchFamily="18" charset="0"/>
                          <a:ea typeface="Calibri" panose="020F0502020204030204" pitchFamily="34" charset="0"/>
                        </a:rPr>
                        <m:t>      </m:t>
                      </m:r>
                      <m:r>
                        <m:rPr>
                          <m:sty m:val="p"/>
                        </m:rPr>
                        <a:rPr lang="en-US" sz="4000">
                          <a:solidFill>
                            <a:prstClr val="black"/>
                          </a:solidFill>
                          <a:latin typeface="Cambria Math" panose="02040503050406030204" pitchFamily="18" charset="0"/>
                          <a:ea typeface="Calibri" panose="020F0502020204030204" pitchFamily="34" charset="0"/>
                        </a:rPr>
                        <m:t>b</m:t>
                      </m:r>
                      <m:r>
                        <a:rPr lang="en-US" sz="4000">
                          <a:solidFill>
                            <a:prstClr val="black"/>
                          </a:solidFill>
                          <a:latin typeface="Cambria Math" panose="02040503050406030204" pitchFamily="18" charset="0"/>
                          <a:ea typeface="Calibri" panose="020F0502020204030204" pitchFamily="34" charset="0"/>
                        </a:rPr>
                        <m:t>)</m:t>
                      </m:r>
                      <m:r>
                        <m:rPr>
                          <m:sty m:val="p"/>
                        </m:rPr>
                        <a:rPr lang="en-US" sz="4000" b="0" i="0" smtClean="0">
                          <a:solidFill>
                            <a:prstClr val="black"/>
                          </a:solidFill>
                          <a:latin typeface="Cambria Math" panose="02040503050406030204" pitchFamily="18" charset="0"/>
                          <a:ea typeface="Calibri" panose="020F0502020204030204" pitchFamily="34" charset="0"/>
                        </a:rPr>
                        <m:t>y</m:t>
                      </m:r>
                      <m:r>
                        <a:rPr lang="en-US" sz="4000" b="0" i="0" smtClean="0">
                          <a:solidFill>
                            <a:prstClr val="black"/>
                          </a:solidFill>
                          <a:latin typeface="Cambria Math" panose="02040503050406030204" pitchFamily="18" charset="0"/>
                          <a:ea typeface="Calibri" panose="020F0502020204030204" pitchFamily="34" charset="0"/>
                        </a:rPr>
                        <m:t>=</m:t>
                      </m:r>
                      <m:rad>
                        <m:radPr>
                          <m:degHide m:val="on"/>
                          <m:ctrlPr>
                            <a:rPr lang="en-US" sz="4000" i="1">
                              <a:solidFill>
                                <a:prstClr val="black"/>
                              </a:solidFill>
                              <a:latin typeface="Cambria Math" panose="02040503050406030204" pitchFamily="18" charset="0"/>
                              <a:ea typeface="Calibri" panose="020F0502020204030204" pitchFamily="34" charset="0"/>
                            </a:rPr>
                          </m:ctrlPr>
                        </m:radPr>
                        <m:deg/>
                        <m:e>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e>
                      </m:rad>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3810000" y="1931773"/>
                <a:ext cx="11070595" cy="1911036"/>
              </a:xfrm>
              <a:prstGeom prst="rect">
                <a:avLst/>
              </a:prstGeom>
              <a:blipFill>
                <a:blip r:embed="rId10"/>
                <a:stretch>
                  <a:fillRect/>
                </a:stretch>
              </a:blipFill>
            </p:spPr>
            <p:txBody>
              <a:bodyPr/>
              <a:lstStyle/>
              <a:p>
                <a:r>
                  <a:rPr lang="en-US">
                    <a:noFill/>
                  </a:rPr>
                  <a:t> </a:t>
                </a:r>
              </a:p>
            </p:txBody>
          </p:sp>
        </mc:Fallback>
      </mc:AlternateContent>
      <p:grpSp>
        <p:nvGrpSpPr>
          <p:cNvPr id="12" name="Group 11"/>
          <p:cNvGrpSpPr/>
          <p:nvPr/>
        </p:nvGrpSpPr>
        <p:grpSpPr>
          <a:xfrm>
            <a:off x="1740016" y="5524500"/>
            <a:ext cx="15845231" cy="1248803"/>
            <a:chOff x="1740016" y="5342497"/>
            <a:chExt cx="15845231" cy="1248803"/>
          </a:xfrm>
        </p:grpSpPr>
        <mc:AlternateContent xmlns:mc="http://schemas.openxmlformats.org/markup-compatibility/2006" xmlns:a14="http://schemas.microsoft.com/office/drawing/2010/main">
          <mc:Choice Requires="a14">
            <p:sp>
              <p:nvSpPr>
                <p:cNvPr id="6" name="Rectangle 5"/>
                <p:cNvSpPr/>
                <p:nvPr/>
              </p:nvSpPr>
              <p:spPr>
                <a:xfrm>
                  <a:off x="1740016" y="5429059"/>
                  <a:ext cx="15845231" cy="1015663"/>
                </a:xfrm>
                <a:prstGeom prst="rect">
                  <a:avLst/>
                </a:prstGeom>
              </p:spPr>
              <p:txBody>
                <a:bodyPr wrap="square">
                  <a:spAutoFit/>
                </a:bodyPr>
                <a:lstStyle/>
                <a:p>
                  <a:pPr>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a) Biểu thức                 </a:t>
                  </a:r>
                  <a:r>
                    <a:rPr lang="fr-FR" sz="4000">
                      <a:effectLst/>
                      <a:latin typeface="Arial" panose="020B0604020202020204" pitchFamily="34" charset="0"/>
                      <a:ea typeface="Calibri" panose="020F0502020204030204" pitchFamily="34" charset="0"/>
                      <a:cs typeface="Arial" panose="020B0604020202020204" pitchFamily="34" charset="0"/>
                    </a:rPr>
                    <a:t>có nghĩa khi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rPr>
                          </m:ctrlPr>
                        </m:funcPr>
                        <m:fName>
                          <m:r>
                            <m:rPr>
                              <m:sty m:val="p"/>
                            </m:rPr>
                            <a:rPr lang="fr-FR" sz="4000">
                              <a:effectLst/>
                              <a:latin typeface="Cambria Math" panose="02040503050406030204" pitchFamily="18" charset="0"/>
                              <a:ea typeface="Calibri" panose="020F0502020204030204" pitchFamily="34" charset="0"/>
                            </a:rPr>
                            <m:t>sin</m:t>
                          </m:r>
                        </m:fName>
                        <m:e>
                          <m:r>
                            <m:rPr>
                              <m:sty m:val="p"/>
                            </m:rPr>
                            <a:rPr lang="fr-FR" sz="4000">
                              <a:effectLst/>
                              <a:latin typeface="Cambria Math" panose="02040503050406030204" pitchFamily="18" charset="0"/>
                              <a:ea typeface="Calibri" panose="020F0502020204030204" pitchFamily="34" charset="0"/>
                            </a:rPr>
                            <m:t>x</m:t>
                          </m:r>
                        </m:e>
                      </m:func>
                      <m:r>
                        <a:rPr lang="fr-FR" sz="4000">
                          <a:effectLst/>
                          <a:latin typeface="Cambria Math" panose="02040503050406030204" pitchFamily="18" charset="0"/>
                          <a:ea typeface="Calibri" panose="020F0502020204030204" pitchFamily="34" charset="0"/>
                        </a:rPr>
                        <m:t>≠0</m:t>
                      </m:r>
                    </m:oMath>
                  </a14:m>
                  <a:r>
                    <a:rPr lang="fr-FR" sz="4000">
                      <a:effectLst/>
                      <a:latin typeface="Arial" panose="020B0604020202020204" pitchFamily="34" charset="0"/>
                      <a:ea typeface="Calibri" panose="020F0502020204030204" pitchFamily="34" charset="0"/>
                      <a:cs typeface="Arial" panose="020B0604020202020204" pitchFamily="34" charset="0"/>
                    </a:rPr>
                    <a:t>, tức là </a:t>
                  </a:r>
                  <a14:m>
                    <m:oMath xmlns:m="http://schemas.openxmlformats.org/officeDocument/2006/math">
                      <m:r>
                        <m:rPr>
                          <m:sty m:val="p"/>
                        </m:rPr>
                        <a:rPr lang="fr-FR" sz="4000">
                          <a:effectLst/>
                          <a:latin typeface="Cambria Math" panose="02040503050406030204" pitchFamily="18" charset="0"/>
                          <a:ea typeface="Calibri" panose="020F0502020204030204" pitchFamily="34" charset="0"/>
                        </a:rPr>
                        <m:t>x</m:t>
                      </m:r>
                      <m:r>
                        <a:rPr lang="fr-FR" sz="4000">
                          <a:effectLst/>
                          <a:latin typeface="Cambria Math" panose="02040503050406030204" pitchFamily="18" charset="0"/>
                          <a:ea typeface="Calibri" panose="020F0502020204030204" pitchFamily="34" charset="0"/>
                        </a:rPr>
                        <m:t>≠</m:t>
                      </m:r>
                      <m:r>
                        <m:rPr>
                          <m:sty m:val="p"/>
                        </m:rPr>
                        <a:rPr lang="fr-FR" sz="4000">
                          <a:effectLst/>
                          <a:latin typeface="Cambria Math" panose="02040503050406030204" pitchFamily="18" charset="0"/>
                          <a:ea typeface="Calibri" panose="020F0502020204030204" pitchFamily="34" charset="0"/>
                        </a:rPr>
                        <m:t>kπ</m:t>
                      </m:r>
                      <m:r>
                        <a:rPr lang="fr-FR" sz="4000">
                          <a:effectLst/>
                          <a:latin typeface="Cambria Math" panose="02040503050406030204" pitchFamily="18" charset="0"/>
                          <a:ea typeface="Calibri" panose="020F0502020204030204" pitchFamily="34" charset="0"/>
                        </a:rPr>
                        <m:t>, </m:t>
                      </m:r>
                      <m:r>
                        <m:rPr>
                          <m:sty m:val="p"/>
                        </m:rPr>
                        <a:rPr lang="fr-FR" sz="4000">
                          <a:effectLst/>
                          <a:latin typeface="Cambria Math" panose="02040503050406030204" pitchFamily="18" charset="0"/>
                          <a:ea typeface="Calibri" panose="020F0502020204030204" pitchFamily="34" charset="0"/>
                        </a:rPr>
                        <m:t>k</m:t>
                      </m:r>
                      <m:r>
                        <a:rPr lang="fr-FR" sz="4000">
                          <a:effectLst/>
                          <a:latin typeface="Cambria Math" panose="02040503050406030204" pitchFamily="18" charset="0"/>
                          <a:ea typeface="Calibri" panose="020F0502020204030204" pitchFamily="34" charset="0"/>
                        </a:rPr>
                        <m:t>∈</m:t>
                      </m:r>
                      <m:r>
                        <a:rPr lang="fr-FR" sz="4000" i="1">
                          <a:effectLst/>
                          <a:latin typeface="Cambria Math" panose="02040503050406030204" pitchFamily="18" charset="0"/>
                          <a:ea typeface="Calibri" panose="020F0502020204030204" pitchFamily="34" charset="0"/>
                        </a:rPr>
                        <m:t>ℤ</m:t>
                      </m:r>
                      <m:r>
                        <a:rPr lang="fr-FR" sz="4000">
                          <a:effectLst/>
                          <a:latin typeface="Cambria Math" panose="02040503050406030204" pitchFamily="18" charset="0"/>
                          <a:ea typeface="Calibri" panose="020F0502020204030204" pitchFamily="34" charset="0"/>
                        </a:rPr>
                        <m:t> .</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740016" y="5429059"/>
                  <a:ext cx="15845231" cy="1015663"/>
                </a:xfrm>
                <a:prstGeom prst="rect">
                  <a:avLst/>
                </a:prstGeom>
                <a:blipFill>
                  <a:blip r:embed="rId11"/>
                  <a:stretch>
                    <a:fillRect l="-1346"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658991" y="5342497"/>
                  <a:ext cx="2248628"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sin</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4658991" y="5342497"/>
                  <a:ext cx="2248628" cy="1248803"/>
                </a:xfrm>
                <a:prstGeom prst="rect">
                  <a:avLst/>
                </a:prstGeom>
                <a:blipFill>
                  <a:blip r:embed="rId12"/>
                  <a:stretch>
                    <a:fillRect/>
                  </a:stretch>
                </a:blipFill>
              </p:spPr>
              <p:txBody>
                <a:bodyPr/>
                <a:lstStyle/>
                <a:p>
                  <a:r>
                    <a:rPr lang="en-US">
                      <a:noFill/>
                    </a:rPr>
                    <a:t> </a:t>
                  </a:r>
                </a:p>
              </p:txBody>
            </p:sp>
          </mc:Fallback>
        </mc:AlternateContent>
      </p:grpSp>
      <p:grpSp>
        <p:nvGrpSpPr>
          <p:cNvPr id="11" name="Group 10"/>
          <p:cNvGrpSpPr/>
          <p:nvPr/>
        </p:nvGrpSpPr>
        <p:grpSpPr>
          <a:xfrm>
            <a:off x="1740016" y="7124700"/>
            <a:ext cx="14795384" cy="1248803"/>
            <a:chOff x="1740016" y="6485497"/>
            <a:chExt cx="14795384" cy="1248803"/>
          </a:xfrm>
        </p:grpSpPr>
        <mc:AlternateContent xmlns:mc="http://schemas.openxmlformats.org/markup-compatibility/2006" xmlns:a14="http://schemas.microsoft.com/office/drawing/2010/main">
          <mc:Choice Requires="a14">
            <p:sp>
              <p:nvSpPr>
                <p:cNvPr id="10" name="Rectangle 9"/>
                <p:cNvSpPr/>
                <p:nvPr/>
              </p:nvSpPr>
              <p:spPr>
                <a:xfrm>
                  <a:off x="1740016" y="6577350"/>
                  <a:ext cx="14795384" cy="1015663"/>
                </a:xfrm>
                <a:prstGeom prst="rect">
                  <a:avLst/>
                </a:prstGeom>
              </p:spPr>
              <p:txBody>
                <a:bodyPr wrap="square">
                  <a:spAutoFit/>
                </a:bodyPr>
                <a:lstStyle/>
                <a:p>
                  <a:pPr lvl="0">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Vậy tập xác định của hàm số                 là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D</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r>
                        <a:rPr lang="fr-FR" sz="4000">
                          <a:solidFill>
                            <a:prstClr val="black"/>
                          </a:solidFill>
                          <a:latin typeface="Cambria Math" panose="02040503050406030204" pitchFamily="18" charset="0"/>
                          <a:ea typeface="Calibri" panose="020F0502020204030204" pitchFamily="34" charset="0"/>
                        </a:rPr>
                        <m:t>\ </m:t>
                      </m:r>
                      <m:d>
                        <m:dPr>
                          <m:begChr m:val="{"/>
                          <m:endChr m:val="}"/>
                          <m:ctrlPr>
                            <a:rPr lang="en-US" sz="4000" i="1">
                              <a:solidFill>
                                <a:prstClr val="black"/>
                              </a:solidFill>
                              <a:latin typeface="Cambria Math" panose="02040503050406030204" pitchFamily="18" charset="0"/>
                              <a:ea typeface="Calibri" panose="020F0502020204030204" pitchFamily="34" charset="0"/>
                            </a:rPr>
                          </m:ctrlPr>
                        </m:dPr>
                        <m:e>
                          <m:r>
                            <m:rPr>
                              <m:sty m:val="p"/>
                            </m:rPr>
                            <a:rPr lang="fr-FR" sz="4000">
                              <a:solidFill>
                                <a:prstClr val="black"/>
                              </a:solidFill>
                              <a:latin typeface="Cambria Math" panose="02040503050406030204" pitchFamily="18" charset="0"/>
                              <a:ea typeface="Calibri" panose="020F0502020204030204" pitchFamily="34" charset="0"/>
                            </a:rPr>
                            <m:t>kπ</m:t>
                          </m:r>
                        </m:e>
                        <m:e>
                          <m:r>
                            <m:rPr>
                              <m:sty m:val="p"/>
                            </m:rPr>
                            <a:rPr lang="fr-FR" sz="4000">
                              <a:solidFill>
                                <a:prstClr val="black"/>
                              </a:solidFill>
                              <a:latin typeface="Cambria Math" panose="02040503050406030204" pitchFamily="18" charset="0"/>
                              <a:ea typeface="Calibri" panose="020F0502020204030204" pitchFamily="34" charset="0"/>
                            </a:rPr>
                            <m:t>k</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ℤ</m:t>
                          </m:r>
                        </m:e>
                      </m:d>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740016" y="6577350"/>
                  <a:ext cx="14795384" cy="1015663"/>
                </a:xfrm>
                <a:prstGeom prst="rect">
                  <a:avLst/>
                </a:prstGeom>
                <a:blipFill>
                  <a:blip r:embed="rId13"/>
                  <a:stretch>
                    <a:fillRect l="-1442"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8419372" y="6485497"/>
                  <a:ext cx="2248628"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sin</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oMath>
                    </m:oMathPara>
                  </a14:m>
                  <a:endParaRPr lang="en-US"/>
                </a:p>
              </p:txBody>
            </p:sp>
          </mc:Choice>
          <mc:Fallback xmlns="">
            <p:sp>
              <p:nvSpPr>
                <p:cNvPr id="42" name="Rectangle 41"/>
                <p:cNvSpPr>
                  <a:spLocks noRot="1" noChangeAspect="1" noMove="1" noResize="1" noEditPoints="1" noAdjustHandles="1" noChangeArrowheads="1" noChangeShapeType="1" noTextEdit="1"/>
                </p:cNvSpPr>
                <p:nvPr/>
              </p:nvSpPr>
              <p:spPr>
                <a:xfrm>
                  <a:off x="8419372" y="6485497"/>
                  <a:ext cx="2248628" cy="1248803"/>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438391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up)">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5" grpId="0"/>
      <p:bldP spid="41" grpId="0" animBg="1"/>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990600" y="-2476500"/>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Oval Callout 50"/>
          <p:cNvSpPr/>
          <p:nvPr/>
        </p:nvSpPr>
        <p:spPr>
          <a:xfrm>
            <a:off x="1015923" y="705824"/>
            <a:ext cx="1751933" cy="101499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8"/>
          <a:stretch>
            <a:fillRect/>
          </a:stretch>
        </p:blipFill>
        <p:spPr>
          <a:xfrm>
            <a:off x="16196712" y="8142792"/>
            <a:ext cx="1557888" cy="1801308"/>
          </a:xfrm>
          <a:prstGeom prst="rect">
            <a:avLst/>
          </a:prstGeom>
        </p:spPr>
      </p:pic>
      <p:pic>
        <p:nvPicPr>
          <p:cNvPr id="46" name="Picture 45"/>
          <p:cNvPicPr>
            <a:picLocks noChangeAspect="1"/>
          </p:cNvPicPr>
          <p:nvPr/>
        </p:nvPicPr>
        <p:blipFill>
          <a:blip r:embed="rId9"/>
          <a:stretch>
            <a:fillRect/>
          </a:stretch>
        </p:blipFill>
        <p:spPr>
          <a:xfrm>
            <a:off x="542139" y="8595193"/>
            <a:ext cx="1058061" cy="1225407"/>
          </a:xfrm>
          <a:prstGeom prst="rect">
            <a:avLst/>
          </a:prstGeom>
        </p:spPr>
      </p:pic>
      <p:grpSp>
        <p:nvGrpSpPr>
          <p:cNvPr id="8" name="Group 7"/>
          <p:cNvGrpSpPr/>
          <p:nvPr/>
        </p:nvGrpSpPr>
        <p:grpSpPr>
          <a:xfrm>
            <a:off x="977489" y="549068"/>
            <a:ext cx="14935200" cy="3040191"/>
            <a:chOff x="1891889" y="252257"/>
            <a:chExt cx="14935200" cy="3040191"/>
          </a:xfrm>
        </p:grpSpPr>
        <p:sp>
          <p:nvSpPr>
            <p:cNvPr id="2" name="Rectangle 1"/>
            <p:cNvSpPr/>
            <p:nvPr/>
          </p:nvSpPr>
          <p:spPr>
            <a:xfrm>
              <a:off x="1891889" y="1742651"/>
              <a:ext cx="14935200" cy="1015663"/>
            </a:xfrm>
            <a:prstGeom prst="rect">
              <a:avLst/>
            </a:prstGeom>
          </p:spPr>
          <p:txBody>
            <a:bodyPr wrap="square">
              <a:spAutoFit/>
            </a:bodyPr>
            <a:lstStyle/>
            <a:p>
              <a:pPr>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b) Biểu thức                  có nghĩa khi</a:t>
              </a:r>
              <a:endParaRPr lang="en-US" sz="400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4572000" y="1257300"/>
                  <a:ext cx="2640851" cy="1911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en-US" sz="4000" i="1">
                                <a:solidFill>
                                  <a:prstClr val="black"/>
                                </a:solidFill>
                                <a:latin typeface="Cambria Math" panose="02040503050406030204" pitchFamily="18" charset="0"/>
                                <a:ea typeface="Calibri" panose="020F0502020204030204" pitchFamily="34" charset="0"/>
                              </a:rPr>
                            </m:ctrlPr>
                          </m:radPr>
                          <m:deg/>
                          <m:e>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e>
                        </m:rad>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4572000" y="1257300"/>
                  <a:ext cx="2640851" cy="191103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127771" y="252257"/>
                  <a:ext cx="4319836" cy="3040191"/>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d>
                          <m:dPr>
                            <m:begChr m:val="{"/>
                            <m:endChr m:val=""/>
                            <m:ctrlPr>
                              <a:rPr lang="en-US" sz="4000" i="1">
                                <a:solidFill>
                                  <a:prstClr val="black"/>
                                </a:solidFill>
                                <a:latin typeface="Cambria Math" panose="02040503050406030204" pitchFamily="18" charset="0"/>
                                <a:ea typeface="Calibri" panose="020F0502020204030204" pitchFamily="34" charset="0"/>
                              </a:rPr>
                            </m:ctrlPr>
                          </m:dPr>
                          <m:e>
                            <m:eqArr>
                              <m:eqArrPr>
                                <m:ctrlPr>
                                  <a:rPr lang="en-US" sz="4000" i="1">
                                    <a:solidFill>
                                      <a:prstClr val="black"/>
                                    </a:solidFill>
                                    <a:latin typeface="Cambria Math" panose="02040503050406030204" pitchFamily="18" charset="0"/>
                                    <a:ea typeface="Calibri" panose="020F0502020204030204" pitchFamily="34" charset="0"/>
                                  </a:rPr>
                                </m:ctrlPr>
                              </m:eqArrPr>
                              <m:e>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r>
                                  <a:rPr lang="fr-FR" sz="4000">
                                    <a:solidFill>
                                      <a:prstClr val="black"/>
                                    </a:solidFill>
                                    <a:latin typeface="Cambria Math" panose="02040503050406030204" pitchFamily="18" charset="0"/>
                                    <a:ea typeface="Calibri" panose="020F0502020204030204" pitchFamily="34" charset="0"/>
                                  </a:rPr>
                                  <m:t>≥0       </m:t>
                                </m:r>
                              </m:e>
                              <m:e>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r>
                                      <a:rPr lang="fr-FR" sz="4000">
                                        <a:solidFill>
                                          <a:prstClr val="black"/>
                                        </a:solidFill>
                                        <a:latin typeface="Cambria Math" panose="02040503050406030204" pitchFamily="18" charset="0"/>
                                        <a:ea typeface="Calibri" panose="020F0502020204030204" pitchFamily="34" charset="0"/>
                                      </a:rPr>
                                      <m:t> </m:t>
                                    </m:r>
                                  </m:e>
                                </m:func>
                                <m:r>
                                  <a:rPr lang="fr-FR" sz="4000">
                                    <a:solidFill>
                                      <a:prstClr val="black"/>
                                    </a:solidFill>
                                    <a:latin typeface="Cambria Math" panose="02040503050406030204" pitchFamily="18" charset="0"/>
                                    <a:ea typeface="Calibri" panose="020F0502020204030204" pitchFamily="34" charset="0"/>
                                  </a:rPr>
                                  <m:t>≠0</m:t>
                                </m:r>
                              </m:e>
                            </m:eqArr>
                          </m:e>
                        </m:d>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127771" y="252257"/>
                  <a:ext cx="4319836" cy="3040191"/>
                </a:xfrm>
                <a:prstGeom prst="rect">
                  <a:avLst/>
                </a:prstGeom>
                <a:blipFill>
                  <a:blip r:embed="rId11"/>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914400" y="3665459"/>
                <a:ext cx="16535400" cy="1938992"/>
              </a:xfrm>
              <a:prstGeom prst="rect">
                <a:avLst/>
              </a:prstGeom>
            </p:spPr>
            <p:txBody>
              <a:bodyPr wrap="square">
                <a:spAutoFit/>
              </a:bodyPr>
              <a:lstStyle/>
              <a:p>
                <a:pPr lvl="0">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fr-FR" sz="4000" i="1">
                        <a:solidFill>
                          <a:prstClr val="black"/>
                        </a:solidFill>
                        <a:latin typeface="Cambria Math" panose="02040503050406030204" pitchFamily="18" charset="0"/>
                        <a:ea typeface="Calibri" panose="020F0502020204030204" pitchFamily="34" charset="0"/>
                      </a:rPr>
                      <m:t>−</m:t>
                    </m:r>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r>
                      <a:rPr lang="fr-FR" sz="4000">
                        <a:solidFill>
                          <a:prstClr val="black"/>
                        </a:solidFill>
                        <a:latin typeface="Cambria Math" panose="02040503050406030204" pitchFamily="18" charset="0"/>
                        <a:ea typeface="Calibri" panose="020F0502020204030204" pitchFamily="34" charset="0"/>
                      </a:rPr>
                      <m:t>≤1</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nên :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r>
                      <a:rPr lang="fr-FR" sz="4000">
                        <a:solidFill>
                          <a:prstClr val="black"/>
                        </a:solidFill>
                        <a:latin typeface="Cambria Math" panose="02040503050406030204" pitchFamily="18" charset="0"/>
                        <a:ea typeface="Calibri" panose="020F0502020204030204" pitchFamily="34" charset="0"/>
                      </a:rPr>
                      <m:t>≥0</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x</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r>
                      <a:rPr lang="fr-FR" sz="4000">
                        <a:solidFill>
                          <a:prstClr val="black"/>
                        </a:solidFill>
                        <a:latin typeface="Cambria Math" panose="02040503050406030204" pitchFamily="18" charset="0"/>
                        <a:ea typeface="Calibri" panose="020F0502020204030204" pitchFamily="34" charset="0"/>
                      </a:rPr>
                      <m:t>≥1&gt;0</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x</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oMath>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14400" y="3665459"/>
                <a:ext cx="16535400" cy="1938992"/>
              </a:xfrm>
              <a:prstGeom prst="rect">
                <a:avLst/>
              </a:prstGeom>
              <a:blipFill>
                <a:blip r:embed="rId12"/>
                <a:stretch>
                  <a:fillRect l="-1290" b="-6918"/>
                </a:stretch>
              </a:blipFill>
            </p:spPr>
            <p:txBody>
              <a:bodyPr/>
              <a:lstStyle/>
              <a:p>
                <a:r>
                  <a:rPr lang="en-US">
                    <a:noFill/>
                  </a:rPr>
                  <a:t> </a:t>
                </a:r>
              </a:p>
            </p:txBody>
          </p:sp>
        </mc:Fallback>
      </mc:AlternateContent>
      <p:grpSp>
        <p:nvGrpSpPr>
          <p:cNvPr id="11" name="Group 10"/>
          <p:cNvGrpSpPr/>
          <p:nvPr/>
        </p:nvGrpSpPr>
        <p:grpSpPr>
          <a:xfrm>
            <a:off x="977489" y="5524500"/>
            <a:ext cx="16243711" cy="1248803"/>
            <a:chOff x="977489" y="5418697"/>
            <a:chExt cx="16243711" cy="1248803"/>
          </a:xfrm>
        </p:grpSpPr>
        <mc:AlternateContent xmlns:mc="http://schemas.openxmlformats.org/markup-compatibility/2006" xmlns:a14="http://schemas.microsoft.com/office/drawing/2010/main">
          <mc:Choice Requires="a14">
            <p:sp>
              <p:nvSpPr>
                <p:cNvPr id="4" name="Rectangle 3"/>
                <p:cNvSpPr/>
                <p:nvPr/>
              </p:nvSpPr>
              <p:spPr>
                <a:xfrm>
                  <a:off x="977489" y="5558639"/>
                  <a:ext cx="16243711" cy="1015663"/>
                </a:xfrm>
                <a:prstGeom prst="rect">
                  <a:avLst/>
                </a:prstGeom>
              </p:spPr>
              <p:txBody>
                <a:bodyPr wrap="square">
                  <a:spAutoFit/>
                </a:bodyPr>
                <a:lstStyle/>
                <a:p>
                  <a:pPr lvl="0">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r>
                        <a:rPr lang="fr-FR" sz="4000">
                          <a:solidFill>
                            <a:prstClr val="black"/>
                          </a:solidFill>
                          <a:latin typeface="Cambria Math" panose="02040503050406030204" pitchFamily="18" charset="0"/>
                          <a:ea typeface="Calibri" panose="020F0502020204030204" pitchFamily="34" charset="0"/>
                        </a:rPr>
                        <m:t>≠0</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x</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với mọi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x</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77489" y="5558639"/>
                  <a:ext cx="16243711" cy="1015663"/>
                </a:xfrm>
                <a:prstGeom prst="rect">
                  <a:avLst/>
                </a:prstGeom>
                <a:blipFill>
                  <a:blip r:embed="rId13"/>
                  <a:stretch>
                    <a:fillRect l="-1313"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9523370" y="5418697"/>
                  <a:ext cx="3202030"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r>
                          <a:rPr lang="fr-FR" sz="4000">
                            <a:solidFill>
                              <a:prstClr val="black"/>
                            </a:solidFill>
                            <a:latin typeface="Cambria Math" panose="02040503050406030204" pitchFamily="18" charset="0"/>
                            <a:ea typeface="Calibri" panose="020F0502020204030204" pitchFamily="34" charset="0"/>
                          </a:rPr>
                          <m:t>≥0</m:t>
                        </m:r>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9523370" y="5418697"/>
                  <a:ext cx="3202030" cy="1248803"/>
                </a:xfrm>
                <a:prstGeom prst="rect">
                  <a:avLst/>
                </a:prstGeom>
                <a:blipFill>
                  <a:blip r:embed="rId14"/>
                  <a:stretch>
                    <a:fillRect/>
                  </a:stretch>
                </a:blipFill>
              </p:spPr>
              <p:txBody>
                <a:bodyPr/>
                <a:lstStyle/>
                <a:p>
                  <a:r>
                    <a:rPr lang="en-US">
                      <a:noFill/>
                    </a:rPr>
                    <a:t> </a:t>
                  </a:r>
                </a:p>
              </p:txBody>
            </p:sp>
          </mc:Fallback>
        </mc:AlternateContent>
      </p:grpSp>
      <p:grpSp>
        <p:nvGrpSpPr>
          <p:cNvPr id="14" name="Group 13"/>
          <p:cNvGrpSpPr/>
          <p:nvPr/>
        </p:nvGrpSpPr>
        <p:grpSpPr>
          <a:xfrm>
            <a:off x="1015923" y="6972300"/>
            <a:ext cx="15180788" cy="1911036"/>
            <a:chOff x="1015923" y="6454843"/>
            <a:chExt cx="15180788" cy="1911036"/>
          </a:xfrm>
        </p:grpSpPr>
        <mc:AlternateContent xmlns:mc="http://schemas.openxmlformats.org/markup-compatibility/2006" xmlns:a14="http://schemas.microsoft.com/office/drawing/2010/main">
          <mc:Choice Requires="a14">
            <p:sp>
              <p:nvSpPr>
                <p:cNvPr id="12" name="Rectangle 11"/>
                <p:cNvSpPr/>
                <p:nvPr/>
              </p:nvSpPr>
              <p:spPr>
                <a:xfrm>
                  <a:off x="1015923" y="6972300"/>
                  <a:ext cx="15180788" cy="1015663"/>
                </a:xfrm>
                <a:prstGeom prst="rect">
                  <a:avLst/>
                </a:prstGeom>
              </p:spPr>
              <p:txBody>
                <a:bodyPr wrap="square">
                  <a:spAutoFit/>
                </a:bodyPr>
                <a:lstStyle/>
                <a:p>
                  <a:pPr lvl="0">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Vậy tập xác định của hàm số                          là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D</m:t>
                      </m:r>
                      <m:r>
                        <a:rPr lang="fr-FR" sz="4000">
                          <a:solidFill>
                            <a:prstClr val="black"/>
                          </a:solidFill>
                          <a:latin typeface="Cambria Math" panose="02040503050406030204" pitchFamily="18" charset="0"/>
                          <a:ea typeface="Calibri" panose="020F0502020204030204" pitchFamily="34" charset="0"/>
                        </a:rPr>
                        <m:t>=</m:t>
                      </m:r>
                      <m:r>
                        <a:rPr lang="fr-FR" sz="4000" i="1">
                          <a:solidFill>
                            <a:prstClr val="black"/>
                          </a:solidFill>
                          <a:latin typeface="Cambria Math" panose="02040503050406030204" pitchFamily="18" charset="0"/>
                          <a:ea typeface="Calibri" panose="020F0502020204030204" pitchFamily="34" charset="0"/>
                        </a:rPr>
                        <m:t>ℝ</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15923" y="6972300"/>
                  <a:ext cx="15180788" cy="1015663"/>
                </a:xfrm>
                <a:prstGeom prst="rect">
                  <a:avLst/>
                </a:prstGeom>
                <a:blipFill>
                  <a:blip r:embed="rId15"/>
                  <a:stretch>
                    <a:fillRect l="-1446"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641147" y="6454843"/>
                  <a:ext cx="3567002" cy="1911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rPr>
                          <m:t>y</m:t>
                        </m:r>
                        <m:r>
                          <a:rPr lang="fr-FR" sz="4000">
                            <a:solidFill>
                              <a:prstClr val="black"/>
                            </a:solidFill>
                            <a:latin typeface="Cambria Math" panose="02040503050406030204" pitchFamily="18" charset="0"/>
                            <a:ea typeface="Calibri" panose="020F0502020204030204" pitchFamily="34" charset="0"/>
                          </a:rPr>
                          <m:t>=</m:t>
                        </m:r>
                        <m:rad>
                          <m:radPr>
                            <m:degHide m:val="on"/>
                            <m:ctrlPr>
                              <a:rPr lang="en-US" sz="4000" i="1">
                                <a:solidFill>
                                  <a:prstClr val="black"/>
                                </a:solidFill>
                                <a:latin typeface="Cambria Math" panose="02040503050406030204" pitchFamily="18" charset="0"/>
                                <a:ea typeface="Calibri" panose="020F0502020204030204" pitchFamily="34" charset="0"/>
                              </a:rPr>
                            </m:ctrlPr>
                          </m:radPr>
                          <m:deg/>
                          <m:e>
                            <m:f>
                              <m:fPr>
                                <m:ctrlPr>
                                  <a:rPr lang="en-US" sz="4000" i="1">
                                    <a:solidFill>
                                      <a:prstClr val="black"/>
                                    </a:solidFill>
                                    <a:latin typeface="Cambria Math" panose="02040503050406030204" pitchFamily="18" charset="0"/>
                                    <a:ea typeface="Calibri" panose="020F0502020204030204" pitchFamily="34" charset="0"/>
                                  </a:rPr>
                                </m:ctrlPr>
                              </m:fPr>
                              <m:num>
                                <m:r>
                                  <a:rPr lang="fr-FR" sz="4000">
                                    <a:solidFill>
                                      <a:prstClr val="black"/>
                                    </a:solidFill>
                                    <a:latin typeface="Cambria Math" panose="02040503050406030204" pitchFamily="18" charset="0"/>
                                    <a:ea typeface="Calibri" panose="020F0502020204030204" pitchFamily="34" charset="0"/>
                                  </a:rPr>
                                  <m:t>1+</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num>
                              <m:den>
                                <m:r>
                                  <a:rPr lang="fr-FR" sz="4000">
                                    <a:solidFill>
                                      <a:prstClr val="black"/>
                                    </a:solidFill>
                                    <a:latin typeface="Cambria Math" panose="02040503050406030204" pitchFamily="18" charset="0"/>
                                    <a:ea typeface="Calibri" panose="020F0502020204030204" pitchFamily="34" charset="0"/>
                                  </a:rPr>
                                  <m:t>2</m:t>
                                </m:r>
                                <m:r>
                                  <a:rPr lang="fr-FR" sz="4000" i="1">
                                    <a:solidFill>
                                      <a:prstClr val="black"/>
                                    </a:solidFill>
                                    <a:latin typeface="Cambria Math" panose="02040503050406030204" pitchFamily="18" charset="0"/>
                                    <a:ea typeface="Calibri" panose="020F0502020204030204" pitchFamily="34" charset="0"/>
                                  </a:rPr>
                                  <m:t>−</m:t>
                                </m:r>
                                <m:func>
                                  <m:funcPr>
                                    <m:ctrlPr>
                                      <a:rPr lang="en-US" sz="4000" i="1">
                                        <a:solidFill>
                                          <a:prstClr val="black"/>
                                        </a:solidFill>
                                        <a:latin typeface="Cambria Math" panose="02040503050406030204" pitchFamily="18" charset="0"/>
                                        <a:ea typeface="Calibri" panose="020F0502020204030204" pitchFamily="34" charset="0"/>
                                      </a:rPr>
                                    </m:ctrlPr>
                                  </m:funcPr>
                                  <m:fName>
                                    <m:r>
                                      <m:rPr>
                                        <m:sty m:val="p"/>
                                      </m:rPr>
                                      <a:rPr lang="fr-FR" sz="4000">
                                        <a:solidFill>
                                          <a:prstClr val="black"/>
                                        </a:solidFill>
                                        <a:latin typeface="Cambria Math" panose="02040503050406030204" pitchFamily="18" charset="0"/>
                                        <a:ea typeface="Calibri" panose="020F0502020204030204" pitchFamily="34" charset="0"/>
                                      </a:rPr>
                                      <m:t>cos</m:t>
                                    </m:r>
                                  </m:fName>
                                  <m:e>
                                    <m:r>
                                      <m:rPr>
                                        <m:sty m:val="p"/>
                                      </m:rPr>
                                      <a:rPr lang="fr-FR" sz="4000">
                                        <a:solidFill>
                                          <a:prstClr val="black"/>
                                        </a:solidFill>
                                        <a:latin typeface="Cambria Math" panose="02040503050406030204" pitchFamily="18" charset="0"/>
                                        <a:ea typeface="Calibri" panose="020F0502020204030204" pitchFamily="34" charset="0"/>
                                      </a:rPr>
                                      <m:t>x</m:t>
                                    </m:r>
                                  </m:e>
                                </m:func>
                              </m:den>
                            </m:f>
                          </m:e>
                        </m:rad>
                      </m:oMath>
                    </m:oMathPara>
                  </a14:m>
                  <a:endParaRPr lang="en-US"/>
                </a:p>
              </p:txBody>
            </p:sp>
          </mc:Choice>
          <mc:Fallback xmlns="">
            <p:sp>
              <p:nvSpPr>
                <p:cNvPr id="13" name="Rectangle 12"/>
                <p:cNvSpPr>
                  <a:spLocks noRot="1" noChangeAspect="1" noMove="1" noResize="1" noEditPoints="1" noAdjustHandles="1" noChangeArrowheads="1" noChangeShapeType="1" noTextEdit="1"/>
                </p:cNvSpPr>
                <p:nvPr/>
              </p:nvSpPr>
              <p:spPr>
                <a:xfrm>
                  <a:off x="7641147" y="6454843"/>
                  <a:ext cx="3567002" cy="1911036"/>
                </a:xfrm>
                <a:prstGeom prst="rect">
                  <a:avLst/>
                </a:prstGeom>
                <a:blipFill>
                  <a:blip r:embed="rId1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9326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6471350" y="9136243"/>
            <a:ext cx="3633301" cy="3410958"/>
          </a:xfrm>
          <a:prstGeom prst="rect">
            <a:avLst/>
          </a:prstGeom>
        </p:spPr>
      </p:pic>
      <p:pic>
        <p:nvPicPr>
          <p:cNvPr id="25" name="Picture 24"/>
          <p:cNvPicPr>
            <a:picLocks noChangeAspect="1"/>
          </p:cNvPicPr>
          <p:nvPr/>
        </p:nvPicPr>
        <p:blipFill>
          <a:blip r:embed="rId3"/>
          <a:stretch>
            <a:fillRect/>
          </a:stretch>
        </p:blipFill>
        <p:spPr>
          <a:xfrm>
            <a:off x="16758609" y="342900"/>
            <a:ext cx="1245503" cy="1295400"/>
          </a:xfrm>
          <a:prstGeom prst="rect">
            <a:avLst/>
          </a:prstGeom>
        </p:spPr>
      </p:pic>
      <p:grpSp>
        <p:nvGrpSpPr>
          <p:cNvPr id="19" name="Google Shape;1077;p62"/>
          <p:cNvGrpSpPr/>
          <p:nvPr/>
        </p:nvGrpSpPr>
        <p:grpSpPr>
          <a:xfrm>
            <a:off x="361380" y="342900"/>
            <a:ext cx="5279270" cy="913314"/>
            <a:chOff x="2994550" y="3780517"/>
            <a:chExt cx="5279270" cy="913314"/>
          </a:xfrm>
        </p:grpSpPr>
        <p:sp>
          <p:nvSpPr>
            <p:cNvPr id="20" name="Google Shape;1078;p62"/>
            <p:cNvSpPr/>
            <p:nvPr/>
          </p:nvSpPr>
          <p:spPr>
            <a:xfrm rot="10800000">
              <a:off x="2994550" y="3780517"/>
              <a:ext cx="5229813" cy="913314"/>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1079;p62"/>
            <p:cNvSpPr txBox="1"/>
            <p:nvPr/>
          </p:nvSpPr>
          <p:spPr>
            <a:xfrm>
              <a:off x="2994551" y="4014950"/>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373E56"/>
                  </a:solidFill>
                  <a:effectLst/>
                  <a:uLnTx/>
                  <a:uFillTx/>
                  <a:latin typeface="Arial"/>
                  <a:ea typeface="Arial"/>
                  <a:cs typeface="Arial"/>
                  <a:sym typeface="Arial"/>
                </a:rPr>
                <a:t>Bài</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1.15 </a:t>
              </a:r>
              <a:r>
                <a:rPr kumimoji="0" lang="en-US" sz="4000" b="1" i="0" u="none" strike="noStrike" kern="1200" cap="none" spc="0" normalizeH="0" baseline="0" noProof="0" dirty="0">
                  <a:ln>
                    <a:noFill/>
                  </a:ln>
                  <a:solidFill>
                    <a:srgbClr val="373E56"/>
                  </a:solidFill>
                  <a:effectLst/>
                  <a:uLnTx/>
                  <a:uFillTx/>
                  <a:latin typeface="Arial"/>
                  <a:ea typeface="Arial"/>
                  <a:cs typeface="Arial"/>
                  <a:sym typeface="Arial"/>
                </a:rPr>
                <a:t>(SGK </a:t>
              </a: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 tr30)</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p:sp>
        <p:nvSpPr>
          <p:cNvPr id="29" name="TextBox 28"/>
          <p:cNvSpPr txBox="1"/>
          <p:nvPr/>
        </p:nvSpPr>
        <p:spPr>
          <a:xfrm>
            <a:off x="5771580" y="472128"/>
            <a:ext cx="10687620" cy="630942"/>
          </a:xfrm>
          <a:prstGeom prst="rect">
            <a:avLst/>
          </a:prstGeom>
          <a:noFill/>
        </p:spPr>
        <p:txBody>
          <a:bodyPr wrap="square" rtlCol="0">
            <a:spAutoFit/>
          </a:bodyPr>
          <a:lstStyle/>
          <a:p>
            <a:pPr lvl="0">
              <a:defRPr/>
            </a:pPr>
            <a:r>
              <a:rPr lang="en-US" sz="3500">
                <a:solidFill>
                  <a:prstClr val="black"/>
                </a:solidFill>
                <a:latin typeface="Arial" panose="020B0604020202020204" pitchFamily="34" charset="0"/>
                <a:cs typeface="Arial" panose="020B0604020202020204" pitchFamily="34" charset="0"/>
              </a:rPr>
              <a:t>Xét tính chẵn lẻ của các hàm số sau:</a:t>
            </a:r>
          </a:p>
        </p:txBody>
      </p:sp>
      <p:grpSp>
        <p:nvGrpSpPr>
          <p:cNvPr id="10" name="Group 9"/>
          <p:cNvGrpSpPr/>
          <p:nvPr/>
        </p:nvGrpSpPr>
        <p:grpSpPr>
          <a:xfrm>
            <a:off x="332918" y="1409700"/>
            <a:ext cx="16879880" cy="955393"/>
            <a:chOff x="473713" y="1790700"/>
            <a:chExt cx="16879880" cy="955393"/>
          </a:xfrm>
        </p:grpSpPr>
        <mc:AlternateContent xmlns:mc="http://schemas.openxmlformats.org/markup-compatibility/2006" xmlns:a14="http://schemas.microsoft.com/office/drawing/2010/main">
          <mc:Choice Requires="a14">
            <p:sp>
              <p:nvSpPr>
                <p:cNvPr id="3" name="Rectangle 2"/>
                <p:cNvSpPr/>
                <p:nvPr/>
              </p:nvSpPr>
              <p:spPr>
                <a:xfrm>
                  <a:off x="473713" y="2060003"/>
                  <a:ext cx="3512244" cy="630942"/>
                </a:xfrm>
                <a:prstGeom prst="rect">
                  <a:avLst/>
                </a:prstGeom>
              </p:spPr>
              <p:txBody>
                <a:bodyPr wrap="none">
                  <a:spAutoFit/>
                </a:bodyPr>
                <a:lstStyle/>
                <a:p>
                  <a:r>
                    <a:rPr lang="fr-FR" sz="35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unc>
                        <m:funcPr>
                          <m:ctrlPr>
                            <a:rPr lang="en-US" sz="3500" i="1">
                              <a:effectLst/>
                              <a:latin typeface="Cambria Math" panose="02040503050406030204" pitchFamily="18" charset="0"/>
                              <a:ea typeface="Calibri" panose="020F0502020204030204" pitchFamily="34" charset="0"/>
                            </a:rPr>
                          </m:ctrlPr>
                        </m:funcPr>
                        <m:fName>
                          <m:r>
                            <m:rPr>
                              <m:sty m:val="p"/>
                            </m:rPr>
                            <a:rPr lang="fr-FR" sz="3500" i="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35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500" i="0">
                              <a:effectLst/>
                              <a:latin typeface="Cambria Math" panose="02040503050406030204" pitchFamily="18" charset="0"/>
                              <a:ea typeface="Calibri" panose="020F0502020204030204" pitchFamily="34" charset="0"/>
                              <a:cs typeface="Times New Roman" panose="02020603050405020304" pitchFamily="18" charset="0"/>
                            </a:rPr>
                            <m:t>x</m:t>
                          </m:r>
                        </m:e>
                      </m:func>
                      <m:r>
                        <a:rPr lang="fr-FR" sz="35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fr-FR" sz="3500" i="0">
                              <a:effectLst/>
                              <a:latin typeface="Cambria Math" panose="02040503050406030204" pitchFamily="18" charset="0"/>
                              <a:ea typeface="Calibri" panose="020F0502020204030204" pitchFamily="34" charset="0"/>
                              <a:cs typeface="Times New Roman" panose="02020603050405020304" pitchFamily="18" charset="0"/>
                            </a:rPr>
                            <m:t>tan</m:t>
                          </m:r>
                        </m:fName>
                        <m:e>
                          <m:r>
                            <a:rPr lang="fr-FR" sz="35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3500" i="0">
                              <a:effectLst/>
                              <a:latin typeface="Cambria Math" panose="02040503050406030204" pitchFamily="18" charset="0"/>
                              <a:ea typeface="Calibri" panose="020F0502020204030204" pitchFamily="34" charset="0"/>
                              <a:cs typeface="Times New Roman" panose="02020603050405020304" pitchFamily="18" charset="0"/>
                            </a:rPr>
                            <m:t>x</m:t>
                          </m:r>
                        </m:e>
                      </m:func>
                    </m:oMath>
                  </a14:m>
                  <a:endParaRPr lang="en-US" sz="35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73713" y="2060003"/>
                  <a:ext cx="3512244" cy="630942"/>
                </a:xfrm>
                <a:prstGeom prst="rect">
                  <a:avLst/>
                </a:prstGeom>
                <a:blipFill>
                  <a:blip r:embed="rId4"/>
                  <a:stretch>
                    <a:fillRect l="-5208" t="-15385" b="-336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334000" y="1790700"/>
                  <a:ext cx="3410164" cy="874407"/>
                </a:xfrm>
                <a:prstGeom prst="rect">
                  <a:avLst/>
                </a:prstGeom>
              </p:spPr>
              <p:txBody>
                <a:bodyPr wrap="none">
                  <a:spAutoFit/>
                </a:bodyPr>
                <a:lstStyle/>
                <a:p>
                  <a:pPr>
                    <a:lnSpc>
                      <a:spcPct val="150000"/>
                    </a:lnSpc>
                    <a:spcAft>
                      <a:spcPts val="0"/>
                    </a:spcAft>
                  </a:pPr>
                  <a:r>
                    <a:rPr lang="en-US" sz="350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3500" i="0" smtClean="0">
                          <a:latin typeface="Cambria Math" panose="02040503050406030204" pitchFamily="18" charset="0"/>
                          <a:ea typeface="Calibri" panose="020F0502020204030204" pitchFamily="34" charset="0"/>
                          <a:cs typeface="Arial" panose="020B0604020202020204" pitchFamily="34" charset="0"/>
                        </a:rPr>
                        <m:t>cos</m:t>
                      </m:r>
                      <m:r>
                        <a:rPr lang="en-US" sz="3500" i="0" smtClean="0">
                          <a:latin typeface="Cambria Math" panose="02040503050406030204" pitchFamily="18" charset="0"/>
                          <a:ea typeface="Calibri" panose="020F0502020204030204" pitchFamily="34" charset="0"/>
                          <a:cs typeface="Arial" panose="020B0604020202020204" pitchFamily="34" charset="0"/>
                        </a:rPr>
                        <m:t>⁡</m:t>
                      </m:r>
                      <m:r>
                        <m:rPr>
                          <m:sty m:val="p"/>
                        </m:rPr>
                        <a:rPr lang="en-US" sz="3500" i="0">
                          <a:latin typeface="Cambria Math" panose="02040503050406030204" pitchFamily="18" charset="0"/>
                          <a:ea typeface="Calibri" panose="020F0502020204030204" pitchFamily="34" charset="0"/>
                          <a:cs typeface="Arial" panose="020B0604020202020204" pitchFamily="34" charset="0"/>
                        </a:rPr>
                        <m:t>x</m:t>
                      </m:r>
                      <m:r>
                        <a:rPr lang="en-US" sz="3500" i="0">
                          <a:latin typeface="Cambria Math" panose="02040503050406030204" pitchFamily="18" charset="0"/>
                          <a:ea typeface="Calibri" panose="020F0502020204030204" pitchFamily="34" charset="0"/>
                          <a:cs typeface="Arial" panose="020B0604020202020204" pitchFamily="34" charset="0"/>
                        </a:rPr>
                        <m:t> + </m:t>
                      </m:r>
                      <m:r>
                        <m:rPr>
                          <m:sty m:val="p"/>
                        </m:rPr>
                        <a:rPr lang="en-US" sz="3500" i="0">
                          <a:latin typeface="Cambria Math" panose="02040503050406030204" pitchFamily="18" charset="0"/>
                          <a:ea typeface="Calibri" panose="020F0502020204030204" pitchFamily="34" charset="0"/>
                          <a:cs typeface="Arial" panose="020B0604020202020204" pitchFamily="34" charset="0"/>
                        </a:rPr>
                        <m:t>sin</m:t>
                      </m:r>
                      <m:r>
                        <a:rPr lang="en-US" sz="3500" i="0" baseline="30000">
                          <a:latin typeface="Cambria Math" panose="02040503050406030204" pitchFamily="18" charset="0"/>
                          <a:ea typeface="Calibri" panose="020F0502020204030204" pitchFamily="34" charset="0"/>
                          <a:cs typeface="Arial" panose="020B0604020202020204" pitchFamily="34" charset="0"/>
                        </a:rPr>
                        <m:t>2</m:t>
                      </m:r>
                      <m:r>
                        <a:rPr lang="en-US" sz="3500" i="0">
                          <a:latin typeface="Cambria Math" panose="02040503050406030204" pitchFamily="18" charset="0"/>
                          <a:ea typeface="Calibri" panose="020F0502020204030204" pitchFamily="34" charset="0"/>
                          <a:cs typeface="Arial" panose="020B0604020202020204" pitchFamily="34" charset="0"/>
                        </a:rPr>
                        <m:t> </m:t>
                      </m:r>
                      <m:r>
                        <m:rPr>
                          <m:sty m:val="p"/>
                        </m:rPr>
                        <a:rPr lang="en-US" sz="3500" i="0" smtClean="0">
                          <a:latin typeface="Cambria Math" panose="02040503050406030204" pitchFamily="18" charset="0"/>
                          <a:ea typeface="Calibri" panose="020F0502020204030204" pitchFamily="34" charset="0"/>
                          <a:cs typeface="Arial" panose="020B0604020202020204" pitchFamily="34" charset="0"/>
                        </a:rPr>
                        <m:t>x</m:t>
                      </m:r>
                    </m:oMath>
                  </a14:m>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334000" y="1790700"/>
                  <a:ext cx="3410164" cy="874407"/>
                </a:xfrm>
                <a:prstGeom prst="rect">
                  <a:avLst/>
                </a:prstGeom>
                <a:blipFill>
                  <a:blip r:embed="rId5"/>
                  <a:stretch>
                    <a:fillRect l="-5367" b="-236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014943" y="1838825"/>
                  <a:ext cx="2809359" cy="900246"/>
                </a:xfrm>
                <a:prstGeom prst="rect">
                  <a:avLst/>
                </a:prstGeom>
              </p:spPr>
              <p:txBody>
                <a:bodyPr wrap="none">
                  <a:spAutoFit/>
                </a:bodyPr>
                <a:lstStyle/>
                <a:p>
                  <a:pPr>
                    <a:lnSpc>
                      <a:spcPct val="150000"/>
                    </a:lnSpc>
                    <a:spcAft>
                      <a:spcPts val="0"/>
                    </a:spcAft>
                  </a:pPr>
                  <a:r>
                    <a:rPr lang="en-US" sz="3500">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m:rPr>
                          <m:sty m:val="p"/>
                        </m:rPr>
                        <a:rPr lang="en-US" sz="3500" i="0" smtClean="0">
                          <a:latin typeface="Cambria Math" panose="02040503050406030204" pitchFamily="18" charset="0"/>
                          <a:ea typeface="Calibri" panose="020F0502020204030204" pitchFamily="34" charset="0"/>
                          <a:cs typeface="Arial" panose="020B0604020202020204" pitchFamily="34" charset="0"/>
                        </a:rPr>
                        <m:t>sin</m:t>
                      </m:r>
                      <m:r>
                        <a:rPr lang="en-US" sz="3500" i="0" smtClean="0">
                          <a:latin typeface="Cambria Math" panose="02040503050406030204" pitchFamily="18" charset="0"/>
                          <a:ea typeface="Calibri" panose="020F0502020204030204" pitchFamily="34" charset="0"/>
                          <a:cs typeface="Arial" panose="020B0604020202020204" pitchFamily="34" charset="0"/>
                        </a:rPr>
                        <m:t>⁡</m:t>
                      </m:r>
                      <m:r>
                        <m:rPr>
                          <m:sty m:val="p"/>
                        </m:rPr>
                        <a:rPr lang="en-US" sz="3500" i="0">
                          <a:latin typeface="Cambria Math" panose="02040503050406030204" pitchFamily="18" charset="0"/>
                          <a:ea typeface="Calibri" panose="020F0502020204030204" pitchFamily="34" charset="0"/>
                          <a:cs typeface="Arial" panose="020B0604020202020204" pitchFamily="34" charset="0"/>
                        </a:rPr>
                        <m:t>x</m:t>
                      </m:r>
                      <m:r>
                        <a:rPr lang="en-US" sz="3500" i="0">
                          <a:latin typeface="Cambria Math" panose="02040503050406030204" pitchFamily="18" charset="0"/>
                          <a:ea typeface="Calibri" panose="020F0502020204030204" pitchFamily="34" charset="0"/>
                          <a:cs typeface="Arial" panose="020B0604020202020204" pitchFamily="34" charset="0"/>
                        </a:rPr>
                        <m:t> </m:t>
                      </m:r>
                      <m:r>
                        <m:rPr>
                          <m:sty m:val="p"/>
                        </m:rPr>
                        <a:rPr lang="en-US" sz="3500" i="0">
                          <a:latin typeface="Cambria Math" panose="02040503050406030204" pitchFamily="18" charset="0"/>
                          <a:ea typeface="Calibri" panose="020F0502020204030204" pitchFamily="34" charset="0"/>
                          <a:cs typeface="Arial" panose="020B0604020202020204" pitchFamily="34" charset="0"/>
                        </a:rPr>
                        <m:t>cos</m:t>
                      </m:r>
                      <m:r>
                        <a:rPr lang="en-US" sz="3500" i="0">
                          <a:latin typeface="Cambria Math" panose="02040503050406030204" pitchFamily="18" charset="0"/>
                          <a:ea typeface="Calibri" panose="020F0502020204030204" pitchFamily="34" charset="0"/>
                          <a:cs typeface="Arial" panose="020B0604020202020204" pitchFamily="34" charset="0"/>
                        </a:rPr>
                        <m:t>⁡2</m:t>
                      </m:r>
                      <m:r>
                        <m:rPr>
                          <m:sty m:val="p"/>
                        </m:rPr>
                        <a:rPr lang="en-US" sz="3500" i="0" smtClean="0">
                          <a:latin typeface="Cambria Math" panose="02040503050406030204" pitchFamily="18" charset="0"/>
                          <a:ea typeface="Calibri" panose="020F0502020204030204" pitchFamily="34" charset="0"/>
                          <a:cs typeface="Arial" panose="020B0604020202020204" pitchFamily="34" charset="0"/>
                        </a:rPr>
                        <m:t>x</m:t>
                      </m:r>
                    </m:oMath>
                  </a14:m>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014943" y="1838825"/>
                  <a:ext cx="2809359" cy="900246"/>
                </a:xfrm>
                <a:prstGeom prst="rect">
                  <a:avLst/>
                </a:prstGeom>
                <a:blipFill>
                  <a:blip r:embed="rId6"/>
                  <a:stretch>
                    <a:fillRect l="-6508" b="-121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4133096" y="1845847"/>
                  <a:ext cx="3220497" cy="900246"/>
                </a:xfrm>
                <a:prstGeom prst="rect">
                  <a:avLst/>
                </a:prstGeom>
              </p:spPr>
              <p:txBody>
                <a:bodyPr wrap="none">
                  <a:spAutoFit/>
                </a:bodyPr>
                <a:lstStyle/>
                <a:p>
                  <a:pPr>
                    <a:lnSpc>
                      <a:spcPct val="150000"/>
                    </a:lnSpc>
                    <a:spcAft>
                      <a:spcPts val="0"/>
                    </a:spcAft>
                  </a:pPr>
                  <a:r>
                    <a:rPr lang="en-US" sz="3500">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m:rPr>
                          <m:sty m:val="p"/>
                        </m:rPr>
                        <a:rPr lang="en-US" sz="3500" i="0" smtClean="0">
                          <a:latin typeface="Cambria Math" panose="02040503050406030204" pitchFamily="18" charset="0"/>
                          <a:ea typeface="Calibri" panose="020F0502020204030204" pitchFamily="34" charset="0"/>
                          <a:cs typeface="Arial" panose="020B0604020202020204" pitchFamily="34" charset="0"/>
                        </a:rPr>
                        <m:t>sin</m:t>
                      </m:r>
                      <m:r>
                        <a:rPr lang="en-US" sz="3500" i="0" smtClean="0">
                          <a:latin typeface="Cambria Math" panose="02040503050406030204" pitchFamily="18" charset="0"/>
                          <a:ea typeface="Calibri" panose="020F0502020204030204" pitchFamily="34" charset="0"/>
                          <a:cs typeface="Arial" panose="020B0604020202020204" pitchFamily="34" charset="0"/>
                        </a:rPr>
                        <m:t>⁡</m:t>
                      </m:r>
                      <m:r>
                        <m:rPr>
                          <m:sty m:val="p"/>
                        </m:rPr>
                        <a:rPr lang="en-US" sz="3500" i="0">
                          <a:latin typeface="Cambria Math" panose="02040503050406030204" pitchFamily="18" charset="0"/>
                          <a:ea typeface="Calibri" panose="020F0502020204030204" pitchFamily="34" charset="0"/>
                          <a:cs typeface="Arial" panose="020B0604020202020204" pitchFamily="34" charset="0"/>
                        </a:rPr>
                        <m:t>x</m:t>
                      </m:r>
                      <m:r>
                        <a:rPr lang="en-US" sz="3500" i="0">
                          <a:latin typeface="Cambria Math" panose="02040503050406030204" pitchFamily="18" charset="0"/>
                          <a:ea typeface="Calibri" panose="020F0502020204030204" pitchFamily="34" charset="0"/>
                          <a:cs typeface="Arial" panose="020B0604020202020204" pitchFamily="34" charset="0"/>
                        </a:rPr>
                        <m:t> + </m:t>
                      </m:r>
                      <m:r>
                        <m:rPr>
                          <m:sty m:val="p"/>
                        </m:rPr>
                        <a:rPr lang="en-US" sz="3500" i="0">
                          <a:latin typeface="Cambria Math" panose="02040503050406030204" pitchFamily="18" charset="0"/>
                          <a:ea typeface="Calibri" panose="020F0502020204030204" pitchFamily="34" charset="0"/>
                          <a:cs typeface="Arial" panose="020B0604020202020204" pitchFamily="34" charset="0"/>
                        </a:rPr>
                        <m:t>cos</m:t>
                      </m:r>
                      <m:r>
                        <a:rPr lang="en-US" sz="3500" i="0">
                          <a:latin typeface="Cambria Math" panose="02040503050406030204" pitchFamily="18" charset="0"/>
                          <a:ea typeface="Calibri" panose="020F0502020204030204" pitchFamily="34" charset="0"/>
                          <a:cs typeface="Arial" panose="020B0604020202020204" pitchFamily="34" charset="0"/>
                        </a:rPr>
                        <m:t>⁡</m:t>
                      </m:r>
                      <m:r>
                        <m:rPr>
                          <m:sty m:val="p"/>
                        </m:rPr>
                        <a:rPr lang="en-US" sz="3500" i="0">
                          <a:latin typeface="Cambria Math" panose="02040503050406030204" pitchFamily="18" charset="0"/>
                          <a:ea typeface="Calibri" panose="020F0502020204030204" pitchFamily="34" charset="0"/>
                          <a:cs typeface="Arial" panose="020B0604020202020204" pitchFamily="34" charset="0"/>
                        </a:rPr>
                        <m:t>x</m:t>
                      </m:r>
                    </m:oMath>
                  </a14:m>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4133096" y="1845847"/>
                  <a:ext cx="3220497" cy="900246"/>
                </a:xfrm>
                <a:prstGeom prst="rect">
                  <a:avLst/>
                </a:prstGeom>
                <a:blipFill>
                  <a:blip r:embed="rId7"/>
                  <a:stretch>
                    <a:fillRect l="-5482" b="-12162"/>
                  </a:stretch>
                </a:blipFill>
              </p:spPr>
              <p:txBody>
                <a:bodyPr/>
                <a:lstStyle/>
                <a:p>
                  <a:r>
                    <a:rPr lang="en-US">
                      <a:noFill/>
                    </a:rPr>
                    <a:t> </a:t>
                  </a:r>
                </a:p>
              </p:txBody>
            </p:sp>
          </mc:Fallback>
        </mc:AlternateContent>
      </p:grpSp>
      <p:sp>
        <p:nvSpPr>
          <p:cNvPr id="22" name="Oval Callout 21"/>
          <p:cNvSpPr/>
          <p:nvPr/>
        </p:nvSpPr>
        <p:spPr>
          <a:xfrm>
            <a:off x="8108958" y="2695295"/>
            <a:ext cx="1720842" cy="8622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5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Rectangle 11"/>
              <p:cNvSpPr/>
              <p:nvPr/>
            </p:nvSpPr>
            <p:spPr>
              <a:xfrm>
                <a:off x="180518" y="3901587"/>
                <a:ext cx="18107482" cy="5966313"/>
              </a:xfrm>
              <a:prstGeom prst="rect">
                <a:avLst/>
              </a:prstGeom>
            </p:spPr>
            <p:txBody>
              <a:bodyPr wrap="square">
                <a:spAutoFit/>
              </a:bodyPr>
              <a:lstStyle/>
              <a:p>
                <a:pPr>
                  <a:lnSpc>
                    <a:spcPct val="150000"/>
                  </a:lnSpc>
                  <a:spcAft>
                    <a:spcPts val="0"/>
                  </a:spcAft>
                </a:pPr>
                <a:r>
                  <a:rPr lang="fr-FR" sz="3500">
                    <a:latin typeface="Arial" panose="020B0604020202020204" pitchFamily="34" charset="0"/>
                    <a:ea typeface="Calibri" panose="020F0502020204030204" pitchFamily="34" charset="0"/>
                    <a:cs typeface="Arial" panose="020B0604020202020204" pitchFamily="34" charset="0"/>
                  </a:rPr>
                  <a:t>a) Biểu thức </a:t>
                </a:r>
                <a14:m>
                  <m:oMath xmlns:m="http://schemas.openxmlformats.org/officeDocument/2006/math">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sin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r>
                      <a:rPr lang="fr-FR" sz="3500">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tan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oMath>
                </a14:m>
                <a:r>
                  <a:rPr lang="fr-FR" sz="3500">
                    <a:effectLst/>
                    <a:latin typeface="Arial" panose="020B0604020202020204" pitchFamily="34" charset="0"/>
                    <a:ea typeface="Calibri" panose="020F0502020204030204" pitchFamily="34" charset="0"/>
                    <a:cs typeface="Arial" panose="020B0604020202020204" pitchFamily="34" charset="0"/>
                  </a:rPr>
                  <a:t> có nghĩa khi </a:t>
                </a:r>
                <a14:m>
                  <m:oMath xmlns:m="http://schemas.openxmlformats.org/officeDocument/2006/math">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cos</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r>
                      <a:rPr lang="fr-FR" sz="3500">
                        <a:effectLst/>
                        <a:latin typeface="Cambria Math" panose="02040503050406030204" pitchFamily="18" charset="0"/>
                        <a:ea typeface="Calibri" panose="020F0502020204030204" pitchFamily="34" charset="0"/>
                      </a:rPr>
                      <m:t>≠0</m:t>
                    </m:r>
                  </m:oMath>
                </a14:m>
                <a:r>
                  <a:rPr lang="fr-FR" sz="3500">
                    <a:effectLst/>
                    <a:latin typeface="Arial" panose="020B0604020202020204" pitchFamily="34" charset="0"/>
                    <a:ea typeface="Calibri" panose="020F0502020204030204" pitchFamily="34" charset="0"/>
                    <a:cs typeface="Arial" panose="020B0604020202020204" pitchFamily="34" charset="0"/>
                  </a:rPr>
                  <a:t> (do </a:t>
                </a:r>
                <a14:m>
                  <m:oMath xmlns:m="http://schemas.openxmlformats.org/officeDocument/2006/math">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tan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r>
                      <a:rPr lang="fr-FR" sz="3500">
                        <a:effectLst/>
                        <a:latin typeface="Cambria Math" panose="02040503050406030204" pitchFamily="18" charset="0"/>
                        <a:ea typeface="Calibri" panose="020F0502020204030204" pitchFamily="34" charset="0"/>
                      </a:rPr>
                      <m:t>=</m:t>
                    </m:r>
                    <m:f>
                      <m:fPr>
                        <m:ctrlPr>
                          <a:rPr lang="en-US" sz="3500" i="1">
                            <a:effectLst/>
                            <a:latin typeface="Cambria Math" panose="02040503050406030204" pitchFamily="18" charset="0"/>
                            <a:ea typeface="Calibri" panose="020F0502020204030204" pitchFamily="34" charset="0"/>
                          </a:rPr>
                        </m:ctrlPr>
                      </m:fPr>
                      <m:num>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sin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num>
                      <m:den>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cos</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den>
                    </m:f>
                  </m:oMath>
                </a14:m>
                <a:r>
                  <a:rPr lang="fr-FR" sz="3500">
                    <a:effectLst/>
                    <a:latin typeface="Arial" panose="020B0604020202020204" pitchFamily="34" charset="0"/>
                    <a:ea typeface="Calibri" panose="020F0502020204030204" pitchFamily="34" charset="0"/>
                    <a:cs typeface="Arial" panose="020B0604020202020204" pitchFamily="34" charset="0"/>
                  </a:rPr>
                  <a:t>), tức là :</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14:m>
                  <m:oMath xmlns:m="http://schemas.openxmlformats.org/officeDocument/2006/math">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r>
                      <a:rPr lang="fr-FR" sz="3500">
                        <a:effectLst/>
                        <a:latin typeface="Cambria Math" panose="02040503050406030204" pitchFamily="18" charset="0"/>
                        <a:ea typeface="Calibri" panose="020F0502020204030204" pitchFamily="34" charset="0"/>
                      </a:rPr>
                      <m:t>≠</m:t>
                    </m:r>
                    <m:f>
                      <m:fPr>
                        <m:ctrlPr>
                          <a:rPr lang="en-US" sz="3500" i="1">
                            <a:effectLst/>
                            <a:latin typeface="Cambria Math" panose="02040503050406030204" pitchFamily="18" charset="0"/>
                            <a:ea typeface="Calibri" panose="020F0502020204030204" pitchFamily="34" charset="0"/>
                          </a:rPr>
                        </m:ctrlPr>
                      </m:fPr>
                      <m:num>
                        <m:r>
                          <m:rPr>
                            <m:sty m:val="p"/>
                          </m:rPr>
                          <a:rPr lang="fr-FR" sz="3500">
                            <a:effectLst/>
                            <a:latin typeface="Cambria Math" panose="02040503050406030204" pitchFamily="18" charset="0"/>
                            <a:ea typeface="Calibri" panose="020F0502020204030204" pitchFamily="34" charset="0"/>
                          </a:rPr>
                          <m:t>π</m:t>
                        </m:r>
                      </m:num>
                      <m:den>
                        <m:r>
                          <a:rPr lang="fr-FR" sz="3500">
                            <a:effectLst/>
                            <a:latin typeface="Cambria Math" panose="02040503050406030204" pitchFamily="18" charset="0"/>
                            <a:ea typeface="Calibri" panose="020F0502020204030204" pitchFamily="34" charset="0"/>
                          </a:rPr>
                          <m:t>2</m:t>
                        </m:r>
                      </m:den>
                    </m:f>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kπ</m:t>
                    </m:r>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k</m:t>
                    </m:r>
                    <m:r>
                      <a:rPr lang="fr-FR" sz="3500">
                        <a:effectLst/>
                        <a:latin typeface="Cambria Math" panose="02040503050406030204" pitchFamily="18" charset="0"/>
                        <a:ea typeface="Calibri" panose="020F0502020204030204" pitchFamily="34" charset="0"/>
                      </a:rPr>
                      <m:t>∈</m:t>
                    </m:r>
                    <m:r>
                      <a:rPr lang="fr-FR" sz="3500" i="1">
                        <a:effectLst/>
                        <a:latin typeface="Cambria Math" panose="02040503050406030204" pitchFamily="18" charset="0"/>
                        <a:ea typeface="Calibri" panose="020F0502020204030204" pitchFamily="34" charset="0"/>
                      </a:rPr>
                      <m:t>ℤ</m:t>
                    </m:r>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x</m:t>
                    </m:r>
                    <m:r>
                      <a:rPr lang="fr-FR" sz="3500">
                        <a:effectLst/>
                        <a:latin typeface="Cambria Math" panose="02040503050406030204" pitchFamily="18" charset="0"/>
                        <a:ea typeface="Calibri" panose="020F0502020204030204" pitchFamily="34" charset="0"/>
                      </a:rPr>
                      <m:t>≠</m:t>
                    </m:r>
                    <m:f>
                      <m:fPr>
                        <m:ctrlPr>
                          <a:rPr lang="en-US" sz="3500" i="1">
                            <a:effectLst/>
                            <a:latin typeface="Cambria Math" panose="02040503050406030204" pitchFamily="18" charset="0"/>
                            <a:ea typeface="Calibri" panose="020F0502020204030204" pitchFamily="34" charset="0"/>
                          </a:rPr>
                        </m:ctrlPr>
                      </m:fPr>
                      <m:num>
                        <m:r>
                          <m:rPr>
                            <m:sty m:val="p"/>
                          </m:rPr>
                          <a:rPr lang="fr-FR" sz="3500">
                            <a:effectLst/>
                            <a:latin typeface="Cambria Math" panose="02040503050406030204" pitchFamily="18" charset="0"/>
                            <a:ea typeface="Calibri" panose="020F0502020204030204" pitchFamily="34" charset="0"/>
                          </a:rPr>
                          <m:t>π</m:t>
                        </m:r>
                      </m:num>
                      <m:den>
                        <m:r>
                          <a:rPr lang="fr-FR" sz="3500">
                            <a:effectLst/>
                            <a:latin typeface="Cambria Math" panose="02040503050406030204" pitchFamily="18" charset="0"/>
                            <a:ea typeface="Calibri" panose="020F0502020204030204" pitchFamily="34" charset="0"/>
                          </a:rPr>
                          <m:t>4</m:t>
                        </m:r>
                      </m:den>
                    </m:f>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k</m:t>
                    </m:r>
                    <m:f>
                      <m:fPr>
                        <m:ctrlPr>
                          <a:rPr lang="en-US" sz="3500" i="1">
                            <a:effectLst/>
                            <a:latin typeface="Cambria Math" panose="02040503050406030204" pitchFamily="18" charset="0"/>
                            <a:ea typeface="Calibri" panose="020F0502020204030204" pitchFamily="34" charset="0"/>
                          </a:rPr>
                        </m:ctrlPr>
                      </m:fPr>
                      <m:num>
                        <m:r>
                          <m:rPr>
                            <m:sty m:val="p"/>
                          </m:rPr>
                          <a:rPr lang="fr-FR" sz="3500">
                            <a:effectLst/>
                            <a:latin typeface="Cambria Math" panose="02040503050406030204" pitchFamily="18" charset="0"/>
                            <a:ea typeface="Calibri" panose="020F0502020204030204" pitchFamily="34" charset="0"/>
                          </a:rPr>
                          <m:t>π</m:t>
                        </m:r>
                      </m:num>
                      <m:den>
                        <m:r>
                          <a:rPr lang="fr-FR" sz="3500">
                            <a:effectLst/>
                            <a:latin typeface="Cambria Math" panose="02040503050406030204" pitchFamily="18" charset="0"/>
                            <a:ea typeface="Calibri" panose="020F0502020204030204" pitchFamily="34" charset="0"/>
                          </a:rPr>
                          <m:t>2</m:t>
                        </m:r>
                      </m:den>
                    </m:f>
                    <m:r>
                      <a:rPr lang="fr-FR" sz="3500">
                        <a:effectLst/>
                        <a:latin typeface="Cambria Math" panose="02040503050406030204" pitchFamily="18" charset="0"/>
                        <a:ea typeface="Calibri" panose="020F0502020204030204" pitchFamily="34" charset="0"/>
                      </a:rPr>
                      <m:t>, </m:t>
                    </m:r>
                    <m:r>
                      <m:rPr>
                        <m:sty m:val="p"/>
                      </m:rPr>
                      <a:rPr lang="fr-FR" sz="3500">
                        <a:effectLst/>
                        <a:latin typeface="Cambria Math" panose="02040503050406030204" pitchFamily="18" charset="0"/>
                        <a:ea typeface="Calibri" panose="020F0502020204030204" pitchFamily="34" charset="0"/>
                      </a:rPr>
                      <m:t>k</m:t>
                    </m:r>
                    <m:r>
                      <a:rPr lang="fr-FR" sz="3500">
                        <a:effectLst/>
                        <a:latin typeface="Cambria Math" panose="02040503050406030204" pitchFamily="18" charset="0"/>
                        <a:ea typeface="Calibri" panose="020F0502020204030204" pitchFamily="34" charset="0"/>
                      </a:rPr>
                      <m:t>∈</m:t>
                    </m:r>
                    <m:r>
                      <a:rPr lang="fr-FR" sz="3500" i="1">
                        <a:effectLst/>
                        <a:latin typeface="Cambria Math" panose="02040503050406030204" pitchFamily="18" charset="0"/>
                        <a:ea typeface="Calibri" panose="020F0502020204030204" pitchFamily="34" charset="0"/>
                      </a:rPr>
                      <m:t>ℤ</m:t>
                    </m:r>
                  </m:oMath>
                </a14:m>
                <a:r>
                  <a:rPr lang="fr-FR" sz="3500">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500">
                    <a:effectLst/>
                    <a:latin typeface="Arial" panose="020B0604020202020204" pitchFamily="34" charset="0"/>
                    <a:ea typeface="Calibri" panose="020F0502020204030204" pitchFamily="34" charset="0"/>
                    <a:cs typeface="Arial" panose="020B0604020202020204" pitchFamily="34" charset="0"/>
                  </a:rPr>
                  <a:t>Suy ra tập xác định của hàm số y = f(x) = sin 2x + tan 2x là </a:t>
                </a:r>
                <a14:m>
                  <m:oMath xmlns:m="http://schemas.openxmlformats.org/officeDocument/2006/math">
                    <m:r>
                      <m:rPr>
                        <m:sty m:val="p"/>
                      </m:rPr>
                      <a:rPr lang="fr-FR" sz="3500">
                        <a:effectLst/>
                        <a:latin typeface="Cambria Math" panose="02040503050406030204" pitchFamily="18" charset="0"/>
                        <a:ea typeface="Calibri" panose="020F0502020204030204" pitchFamily="34" charset="0"/>
                      </a:rPr>
                      <m:t>D</m:t>
                    </m:r>
                    <m:r>
                      <a:rPr lang="fr-FR" sz="3500">
                        <a:effectLst/>
                        <a:latin typeface="Cambria Math" panose="02040503050406030204" pitchFamily="18" charset="0"/>
                        <a:ea typeface="Calibri" panose="020F0502020204030204" pitchFamily="34" charset="0"/>
                      </a:rPr>
                      <m:t>=</m:t>
                    </m:r>
                    <m:r>
                      <a:rPr lang="fr-FR" sz="3500" i="1">
                        <a:effectLst/>
                        <a:latin typeface="Cambria Math" panose="02040503050406030204" pitchFamily="18" charset="0"/>
                        <a:ea typeface="Calibri" panose="020F0502020204030204" pitchFamily="34" charset="0"/>
                      </a:rPr>
                      <m:t>ℝ</m:t>
                    </m:r>
                    <m:r>
                      <a:rPr lang="fr-FR" sz="3500">
                        <a:effectLst/>
                        <a:latin typeface="Cambria Math" panose="02040503050406030204" pitchFamily="18" charset="0"/>
                        <a:ea typeface="Calibri" panose="020F0502020204030204" pitchFamily="34" charset="0"/>
                      </a:rPr>
                      <m:t>\ </m:t>
                    </m:r>
                    <m:d>
                      <m:dPr>
                        <m:begChr m:val="{"/>
                        <m:endChr m:val="}"/>
                        <m:ctrlPr>
                          <a:rPr lang="en-US" sz="3500" i="1">
                            <a:effectLst/>
                            <a:latin typeface="Cambria Math" panose="02040503050406030204" pitchFamily="18" charset="0"/>
                            <a:ea typeface="Calibri" panose="020F0502020204030204" pitchFamily="34" charset="0"/>
                          </a:rPr>
                        </m:ctrlPr>
                      </m:dPr>
                      <m:e>
                        <m:f>
                          <m:fPr>
                            <m:ctrlPr>
                              <a:rPr lang="en-US" sz="3500" i="1">
                                <a:effectLst/>
                                <a:latin typeface="Cambria Math" panose="02040503050406030204" pitchFamily="18" charset="0"/>
                                <a:ea typeface="Calibri" panose="020F0502020204030204" pitchFamily="34" charset="0"/>
                              </a:rPr>
                            </m:ctrlPr>
                          </m:fPr>
                          <m:num>
                            <m:r>
                              <m:rPr>
                                <m:sty m:val="p"/>
                              </m:rPr>
                              <a:rPr lang="en-US" sz="3500">
                                <a:effectLst/>
                                <a:latin typeface="Cambria Math" panose="02040503050406030204" pitchFamily="18" charset="0"/>
                                <a:ea typeface="Calibri" panose="020F0502020204030204" pitchFamily="34" charset="0"/>
                              </a:rPr>
                              <m:t>π</m:t>
                            </m:r>
                          </m:num>
                          <m:den>
                            <m:r>
                              <a:rPr lang="fr-FR" sz="3500">
                                <a:effectLst/>
                                <a:latin typeface="Cambria Math" panose="02040503050406030204" pitchFamily="18" charset="0"/>
                                <a:ea typeface="Calibri" panose="020F0502020204030204" pitchFamily="34" charset="0"/>
                              </a:rPr>
                              <m:t>4</m:t>
                            </m:r>
                          </m:den>
                        </m:f>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k</m:t>
                        </m:r>
                        <m:f>
                          <m:fPr>
                            <m:ctrlPr>
                              <a:rPr lang="en-US" sz="3500" i="1">
                                <a:effectLst/>
                                <a:latin typeface="Cambria Math" panose="02040503050406030204" pitchFamily="18" charset="0"/>
                                <a:ea typeface="Calibri" panose="020F0502020204030204" pitchFamily="34" charset="0"/>
                              </a:rPr>
                            </m:ctrlPr>
                          </m:fPr>
                          <m:num>
                            <m:r>
                              <m:rPr>
                                <m:sty m:val="p"/>
                              </m:rPr>
                              <a:rPr lang="en-US" sz="3500">
                                <a:effectLst/>
                                <a:latin typeface="Cambria Math" panose="02040503050406030204" pitchFamily="18" charset="0"/>
                                <a:ea typeface="Calibri" panose="020F0502020204030204" pitchFamily="34" charset="0"/>
                              </a:rPr>
                              <m:t>π</m:t>
                            </m:r>
                          </m:num>
                          <m:den>
                            <m:r>
                              <a:rPr lang="fr-FR" sz="3500">
                                <a:effectLst/>
                                <a:latin typeface="Cambria Math" panose="02040503050406030204" pitchFamily="18" charset="0"/>
                                <a:ea typeface="Calibri" panose="020F0502020204030204" pitchFamily="34" charset="0"/>
                              </a:rPr>
                              <m:t>2</m:t>
                            </m:r>
                          </m:den>
                        </m:f>
                      </m:e>
                      <m:e>
                        <m:r>
                          <m:rPr>
                            <m:sty m:val="p"/>
                          </m:rPr>
                          <a:rPr lang="fr-FR" sz="3500">
                            <a:effectLst/>
                            <a:latin typeface="Cambria Math" panose="02040503050406030204" pitchFamily="18" charset="0"/>
                            <a:ea typeface="Calibri" panose="020F0502020204030204" pitchFamily="34" charset="0"/>
                          </a:rPr>
                          <m:t>k</m:t>
                        </m:r>
                        <m:r>
                          <a:rPr lang="fr-FR" sz="3500">
                            <a:effectLst/>
                            <a:latin typeface="Cambria Math" panose="02040503050406030204" pitchFamily="18" charset="0"/>
                            <a:ea typeface="Calibri" panose="020F0502020204030204" pitchFamily="34" charset="0"/>
                          </a:rPr>
                          <m:t>∈</m:t>
                        </m:r>
                        <m:r>
                          <a:rPr lang="fr-FR" sz="3500" i="1">
                            <a:effectLst/>
                            <a:latin typeface="Cambria Math" panose="02040503050406030204" pitchFamily="18" charset="0"/>
                            <a:ea typeface="Calibri" panose="020F0502020204030204" pitchFamily="34" charset="0"/>
                          </a:rPr>
                          <m:t>ℤ</m:t>
                        </m:r>
                      </m:e>
                    </m:d>
                  </m:oMath>
                </a14:m>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500">
                    <a:effectLst/>
                    <a:latin typeface="Arial" panose="020B0604020202020204" pitchFamily="34" charset="0"/>
                    <a:ea typeface="Calibri" panose="020F0502020204030204" pitchFamily="34" charset="0"/>
                    <a:cs typeface="Arial" panose="020B0604020202020204" pitchFamily="34" charset="0"/>
                  </a:rPr>
                  <a:t>Do đó,</a:t>
                </a:r>
                <a:r>
                  <a:rPr lang="fr-FR" sz="3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500">
                    <a:effectLst/>
                    <a:latin typeface="Arial" panose="020B0604020202020204" pitchFamily="34" charset="0"/>
                    <a:ea typeface="Calibri" panose="020F0502020204030204" pitchFamily="34" charset="0"/>
                    <a:cs typeface="Arial" panose="020B0604020202020204" pitchFamily="34" charset="0"/>
                  </a:rPr>
                  <a:t> nếu x thuộc tập xác định D thì – x cũng thuộc tập xác định D.</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en-US" sz="3500">
                        <a:effectLst/>
                        <a:latin typeface="Cambria Math" panose="02040503050406030204" pitchFamily="18" charset="0"/>
                        <a:ea typeface="Calibri" panose="020F0502020204030204" pitchFamily="34" charset="0"/>
                      </a:rPr>
                      <m:t>f</m:t>
                    </m:r>
                    <m:d>
                      <m:dPr>
                        <m:ctrlPr>
                          <a:rPr lang="en-US" sz="3500" i="1">
                            <a:effectLst/>
                            <a:latin typeface="Cambria Math" panose="02040503050406030204" pitchFamily="18" charset="0"/>
                            <a:ea typeface="Calibri" panose="020F0502020204030204" pitchFamily="34" charset="0"/>
                          </a:rPr>
                        </m:ctrlPr>
                      </m:dPr>
                      <m:e>
                        <m:r>
                          <a:rPr lang="en-US" sz="3500" i="1">
                            <a:effectLst/>
                            <a:latin typeface="Cambria Math" panose="02040503050406030204" pitchFamily="18" charset="0"/>
                            <a:ea typeface="Calibri" panose="020F0502020204030204" pitchFamily="34" charset="0"/>
                          </a:rPr>
                          <m:t>−</m:t>
                        </m:r>
                        <m:r>
                          <m:rPr>
                            <m:sty m:val="p"/>
                          </m:rPr>
                          <a:rPr lang="en-US" sz="3500">
                            <a:effectLst/>
                            <a:latin typeface="Cambria Math" panose="02040503050406030204" pitchFamily="18" charset="0"/>
                            <a:ea typeface="Calibri" panose="020F0502020204030204" pitchFamily="34" charset="0"/>
                          </a:rPr>
                          <m:t>x</m:t>
                        </m:r>
                      </m:e>
                    </m:d>
                    <m:r>
                      <a:rPr lang="en-US" sz="3500">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en-US" sz="3500">
                            <a:effectLst/>
                            <a:latin typeface="Cambria Math" panose="02040503050406030204" pitchFamily="18" charset="0"/>
                            <a:ea typeface="Calibri" panose="020F0502020204030204" pitchFamily="34" charset="0"/>
                          </a:rPr>
                          <m:t>sin</m:t>
                        </m:r>
                      </m:fName>
                      <m:e>
                        <m:d>
                          <m:dPr>
                            <m:ctrlPr>
                              <a:rPr lang="en-US" sz="3500" i="1">
                                <a:effectLst/>
                                <a:latin typeface="Cambria Math" panose="02040503050406030204" pitchFamily="18" charset="0"/>
                                <a:ea typeface="Calibri" panose="020F0502020204030204" pitchFamily="34" charset="0"/>
                              </a:rPr>
                            </m:ctrlPr>
                          </m:dPr>
                          <m:e>
                            <m:r>
                              <a:rPr lang="en-US" sz="3500" i="1">
                                <a:effectLst/>
                                <a:latin typeface="Cambria Math" panose="02040503050406030204" pitchFamily="18" charset="0"/>
                                <a:ea typeface="Calibri" panose="020F0502020204030204" pitchFamily="34" charset="0"/>
                              </a:rPr>
                              <m:t>−</m:t>
                            </m:r>
                            <m:r>
                              <a:rPr lang="en-US" sz="3500">
                                <a:effectLst/>
                                <a:latin typeface="Cambria Math" panose="02040503050406030204" pitchFamily="18" charset="0"/>
                                <a:ea typeface="Calibri" panose="020F0502020204030204" pitchFamily="34" charset="0"/>
                              </a:rPr>
                              <m:t>2</m:t>
                            </m:r>
                            <m:r>
                              <m:rPr>
                                <m:sty m:val="p"/>
                              </m:rPr>
                              <a:rPr lang="en-US" sz="3500">
                                <a:effectLst/>
                                <a:latin typeface="Cambria Math" panose="02040503050406030204" pitchFamily="18" charset="0"/>
                                <a:ea typeface="Calibri" panose="020F0502020204030204" pitchFamily="34" charset="0"/>
                              </a:rPr>
                              <m:t>x</m:t>
                            </m:r>
                          </m:e>
                        </m:d>
                      </m:e>
                    </m:func>
                    <m:r>
                      <a:rPr lang="en-US" sz="3500">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en-US" sz="3500">
                            <a:effectLst/>
                            <a:latin typeface="Cambria Math" panose="02040503050406030204" pitchFamily="18" charset="0"/>
                            <a:ea typeface="Calibri" panose="020F0502020204030204" pitchFamily="34" charset="0"/>
                          </a:rPr>
                          <m:t>tan</m:t>
                        </m:r>
                      </m:fName>
                      <m:e>
                        <m:d>
                          <m:dPr>
                            <m:ctrlPr>
                              <a:rPr lang="en-US" sz="3500" i="1">
                                <a:effectLst/>
                                <a:latin typeface="Cambria Math" panose="02040503050406030204" pitchFamily="18" charset="0"/>
                                <a:ea typeface="Calibri" panose="020F0502020204030204" pitchFamily="34" charset="0"/>
                              </a:rPr>
                            </m:ctrlPr>
                          </m:dPr>
                          <m:e>
                            <m:r>
                              <a:rPr lang="en-US" sz="3500" i="1">
                                <a:effectLst/>
                                <a:latin typeface="Cambria Math" panose="02040503050406030204" pitchFamily="18" charset="0"/>
                                <a:ea typeface="Calibri" panose="020F0502020204030204" pitchFamily="34" charset="0"/>
                              </a:rPr>
                              <m:t>−</m:t>
                            </m:r>
                            <m:r>
                              <a:rPr lang="en-US" sz="3500">
                                <a:effectLst/>
                                <a:latin typeface="Cambria Math" panose="02040503050406030204" pitchFamily="18" charset="0"/>
                                <a:ea typeface="Calibri" panose="020F0502020204030204" pitchFamily="34" charset="0"/>
                              </a:rPr>
                              <m:t>2</m:t>
                            </m:r>
                            <m:r>
                              <m:rPr>
                                <m:sty m:val="p"/>
                              </m:rPr>
                              <a:rPr lang="en-US" sz="3500">
                                <a:effectLst/>
                                <a:latin typeface="Cambria Math" panose="02040503050406030204" pitchFamily="18" charset="0"/>
                                <a:ea typeface="Calibri" panose="020F0502020204030204" pitchFamily="34" charset="0"/>
                              </a:rPr>
                              <m:t>x</m:t>
                            </m:r>
                          </m:e>
                        </m:d>
                      </m:e>
                    </m:func>
                    <m:r>
                      <a:rPr lang="en-US" sz="3500">
                        <a:effectLst/>
                        <a:latin typeface="Cambria Math" panose="02040503050406030204" pitchFamily="18" charset="0"/>
                        <a:ea typeface="Calibri" panose="020F0502020204030204" pitchFamily="34" charset="0"/>
                      </a:rPr>
                      <m:t>=</m:t>
                    </m:r>
                    <m:r>
                      <a:rPr lang="en-US" sz="3500" i="1">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en-US" sz="3500">
                            <a:effectLst/>
                            <a:latin typeface="Cambria Math" panose="02040503050406030204" pitchFamily="18" charset="0"/>
                            <a:ea typeface="Calibri" panose="020F0502020204030204" pitchFamily="34" charset="0"/>
                          </a:rPr>
                          <m:t>sin</m:t>
                        </m:r>
                      </m:fName>
                      <m:e>
                        <m:r>
                          <a:rPr lang="en-US" sz="3500">
                            <a:effectLst/>
                            <a:latin typeface="Cambria Math" panose="02040503050406030204" pitchFamily="18" charset="0"/>
                            <a:ea typeface="Calibri" panose="020F0502020204030204" pitchFamily="34" charset="0"/>
                          </a:rPr>
                          <m:t>2</m:t>
                        </m:r>
                        <m:r>
                          <m:rPr>
                            <m:sty m:val="p"/>
                          </m:rPr>
                          <a:rPr lang="en-US" sz="3500">
                            <a:effectLst/>
                            <a:latin typeface="Cambria Math" panose="02040503050406030204" pitchFamily="18" charset="0"/>
                            <a:ea typeface="Calibri" panose="020F0502020204030204" pitchFamily="34" charset="0"/>
                          </a:rPr>
                          <m:t>x</m:t>
                        </m:r>
                      </m:e>
                    </m:func>
                    <m:r>
                      <a:rPr lang="en-US" sz="3500" i="1">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en-US" sz="3500">
                            <a:effectLst/>
                            <a:latin typeface="Cambria Math" panose="02040503050406030204" pitchFamily="18" charset="0"/>
                            <a:ea typeface="Calibri" panose="020F0502020204030204" pitchFamily="34" charset="0"/>
                          </a:rPr>
                          <m:t>tan</m:t>
                        </m:r>
                      </m:fName>
                      <m:e>
                        <m:r>
                          <a:rPr lang="en-US" sz="3500">
                            <a:effectLst/>
                            <a:latin typeface="Cambria Math" panose="02040503050406030204" pitchFamily="18" charset="0"/>
                            <a:ea typeface="Calibri" panose="020F0502020204030204" pitchFamily="34" charset="0"/>
                          </a:rPr>
                          <m:t>2</m:t>
                        </m:r>
                        <m:r>
                          <m:rPr>
                            <m:sty m:val="p"/>
                          </m:rPr>
                          <a:rPr lang="en-US" sz="3500">
                            <a:effectLst/>
                            <a:latin typeface="Cambria Math" panose="02040503050406030204" pitchFamily="18" charset="0"/>
                            <a:ea typeface="Calibri" panose="020F0502020204030204" pitchFamily="34" charset="0"/>
                          </a:rPr>
                          <m:t>x</m:t>
                        </m:r>
                      </m:e>
                    </m:func>
                    <m:r>
                      <a:rPr lang="fr-FR" sz="3500">
                        <a:effectLst/>
                        <a:latin typeface="Cambria Math" panose="02040503050406030204" pitchFamily="18" charset="0"/>
                        <a:ea typeface="Calibri" panose="020F0502020204030204" pitchFamily="34" charset="0"/>
                      </a:rPr>
                      <m:t>=</m:t>
                    </m:r>
                    <m:d>
                      <m:dPr>
                        <m:ctrlPr>
                          <a:rPr lang="en-US" sz="3500" i="1">
                            <a:effectLst/>
                            <a:latin typeface="Cambria Math" panose="02040503050406030204" pitchFamily="18" charset="0"/>
                            <a:ea typeface="Calibri" panose="020F0502020204030204" pitchFamily="34" charset="0"/>
                          </a:rPr>
                        </m:ctrlPr>
                      </m:dPr>
                      <m:e>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sin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r>
                          <a:rPr lang="fr-FR" sz="3500">
                            <a:effectLst/>
                            <a:latin typeface="Cambria Math" panose="02040503050406030204" pitchFamily="18" charset="0"/>
                            <a:ea typeface="Calibri" panose="020F0502020204030204" pitchFamily="34" charset="0"/>
                          </a:rPr>
                          <m:t>+</m:t>
                        </m:r>
                        <m:func>
                          <m:funcPr>
                            <m:ctrlPr>
                              <a:rPr lang="en-US" sz="3500" i="1">
                                <a:effectLst/>
                                <a:latin typeface="Cambria Math" panose="02040503050406030204" pitchFamily="18" charset="0"/>
                                <a:ea typeface="Calibri" panose="020F0502020204030204" pitchFamily="34" charset="0"/>
                              </a:rPr>
                            </m:ctrlPr>
                          </m:funcPr>
                          <m:fName>
                            <m:r>
                              <m:rPr>
                                <m:sty m:val="p"/>
                              </m:rPr>
                              <a:rPr lang="fr-FR" sz="3500">
                                <a:effectLst/>
                                <a:latin typeface="Cambria Math" panose="02040503050406030204" pitchFamily="18" charset="0"/>
                                <a:ea typeface="Calibri" panose="020F0502020204030204" pitchFamily="34" charset="0"/>
                              </a:rPr>
                              <m:t>tan</m:t>
                            </m:r>
                          </m:fName>
                          <m:e>
                            <m:r>
                              <a:rPr lang="fr-FR" sz="3500">
                                <a:effectLst/>
                                <a:latin typeface="Cambria Math" panose="02040503050406030204" pitchFamily="18" charset="0"/>
                                <a:ea typeface="Calibri" panose="020F0502020204030204" pitchFamily="34" charset="0"/>
                              </a:rPr>
                              <m:t>2</m:t>
                            </m:r>
                            <m:r>
                              <m:rPr>
                                <m:sty m:val="p"/>
                              </m:rPr>
                              <a:rPr lang="fr-FR" sz="3500">
                                <a:effectLst/>
                                <a:latin typeface="Cambria Math" panose="02040503050406030204" pitchFamily="18" charset="0"/>
                                <a:ea typeface="Calibri" panose="020F0502020204030204" pitchFamily="34" charset="0"/>
                              </a:rPr>
                              <m:t>x</m:t>
                            </m:r>
                          </m:e>
                        </m:func>
                      </m:e>
                    </m:d>
                    <m:r>
                      <a:rPr lang="fr-FR" sz="3500">
                        <a:effectLst/>
                        <a:latin typeface="Cambria Math" panose="02040503050406030204" pitchFamily="18" charset="0"/>
                        <a:ea typeface="Calibri" panose="020F0502020204030204" pitchFamily="34" charset="0"/>
                      </a:rPr>
                      <m:t>=</m:t>
                    </m:r>
                    <m:r>
                      <a:rPr lang="fr-FR" sz="3500" i="1">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f</m:t>
                    </m:r>
                    <m:d>
                      <m:dPr>
                        <m:ctrlPr>
                          <a:rPr lang="en-US" sz="3500" i="1">
                            <a:effectLst/>
                            <a:latin typeface="Cambria Math" panose="02040503050406030204" pitchFamily="18" charset="0"/>
                            <a:ea typeface="Calibri" panose="020F0502020204030204" pitchFamily="34" charset="0"/>
                          </a:rPr>
                        </m:ctrlPr>
                      </m:dPr>
                      <m:e>
                        <m:r>
                          <m:rPr>
                            <m:sty m:val="p"/>
                          </m:rPr>
                          <a:rPr lang="fr-FR" sz="3500">
                            <a:effectLst/>
                            <a:latin typeface="Cambria Math" panose="02040503050406030204" pitchFamily="18" charset="0"/>
                            <a:ea typeface="Calibri" panose="020F0502020204030204" pitchFamily="34" charset="0"/>
                          </a:rPr>
                          <m:t>x</m:t>
                        </m:r>
                      </m:e>
                    </m:d>
                    <m:r>
                      <a:rPr lang="fr-FR" sz="3500">
                        <a:effectLst/>
                        <a:latin typeface="Cambria Math" panose="02040503050406030204" pitchFamily="18" charset="0"/>
                        <a:ea typeface="Calibri" panose="020F0502020204030204" pitchFamily="34" charset="0"/>
                      </a:rPr>
                      <m:t>, ∀</m:t>
                    </m:r>
                    <m:r>
                      <m:rPr>
                        <m:sty m:val="p"/>
                      </m:rPr>
                      <a:rPr lang="fr-FR" sz="3500">
                        <a:effectLst/>
                        <a:latin typeface="Cambria Math" panose="02040503050406030204" pitchFamily="18" charset="0"/>
                        <a:ea typeface="Calibri" panose="020F0502020204030204" pitchFamily="34" charset="0"/>
                      </a:rPr>
                      <m:t>x</m:t>
                    </m:r>
                    <m:r>
                      <a:rPr lang="fr-FR" sz="3500">
                        <a:effectLst/>
                        <a:latin typeface="Cambria Math" panose="02040503050406030204" pitchFamily="18" charset="0"/>
                        <a:ea typeface="Calibri" panose="020F0502020204030204" pitchFamily="34" charset="0"/>
                      </a:rPr>
                      <m:t>∈</m:t>
                    </m:r>
                    <m:r>
                      <m:rPr>
                        <m:sty m:val="p"/>
                      </m:rPr>
                      <a:rPr lang="fr-FR" sz="3500">
                        <a:effectLst/>
                        <a:latin typeface="Cambria Math" panose="02040503050406030204" pitchFamily="18" charset="0"/>
                        <a:ea typeface="Calibri" panose="020F0502020204030204" pitchFamily="34" charset="0"/>
                      </a:rPr>
                      <m:t>D</m:t>
                    </m:r>
                  </m:oMath>
                </a14:m>
                <a:r>
                  <a:rPr lang="fr-FR" sz="3500">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rPr>
                  <a:t>Vậy y = sin 2x + tan 2x là hàm số lẻ.</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80518" y="3901587"/>
                <a:ext cx="18107482" cy="5966313"/>
              </a:xfrm>
              <a:prstGeom prst="rect">
                <a:avLst/>
              </a:prstGeom>
              <a:blipFill>
                <a:blip r:embed="rId8"/>
                <a:stretch>
                  <a:fillRect l="-1010" b="-1021"/>
                </a:stretch>
              </a:blipFill>
            </p:spPr>
            <p:txBody>
              <a:bodyPr/>
              <a:lstStyle/>
              <a:p>
                <a:r>
                  <a:rPr lang="en-US">
                    <a:noFill/>
                  </a:rPr>
                  <a:t> </a:t>
                </a:r>
              </a:p>
            </p:txBody>
          </p:sp>
        </mc:Fallback>
      </mc:AlternateContent>
    </p:spTree>
    <p:extLst>
      <p:ext uri="{BB962C8B-B14F-4D97-AF65-F5344CB8AC3E}">
        <p14:creationId xmlns:p14="http://schemas.microsoft.com/office/powerpoint/2010/main" val="36849380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4" dur="500"/>
                                        <p:tgtEl>
                                          <p:spTgt spid="12">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8" dur="500"/>
                                        <p:tgtEl>
                                          <p:spTgt spid="12">
                                            <p:txEl>
                                              <p:pRg st="1" end="1"/>
                                            </p:txEl>
                                          </p:spTgt>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wipe(left)">
                                      <p:cBhvr>
                                        <p:cTn id="32" dur="500"/>
                                        <p:tgtEl>
                                          <p:spTgt spid="12">
                                            <p:txEl>
                                              <p:pRg st="2" end="2"/>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fade">
                                      <p:cBhvr>
                                        <p:cTn id="36" dur="500"/>
                                        <p:tgtEl>
                                          <p:spTgt spid="12">
                                            <p:txEl>
                                              <p:pRg st="3" end="3"/>
                                            </p:txEl>
                                          </p:spTgt>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Effect transition="in" filter="fade">
                                      <p:cBhvr>
                                        <p:cTn id="40" dur="500"/>
                                        <p:tgtEl>
                                          <p:spTgt spid="12">
                                            <p:txEl>
                                              <p:pRg st="4" end="4"/>
                                            </p:txEl>
                                          </p:spTgt>
                                        </p:tgtEl>
                                      </p:cBhvr>
                                    </p:animEffect>
                                  </p:childTnLst>
                                </p:cTn>
                              </p:par>
                            </p:childTnLst>
                          </p:cTn>
                        </p:par>
                        <p:par>
                          <p:cTn id="41" fill="hold">
                            <p:stCondLst>
                              <p:cond delay="2500"/>
                            </p:stCondLst>
                            <p:childTnLst>
                              <p:par>
                                <p:cTn id="42" presetID="22" presetClass="entr" presetSubtype="4" fill="hold" nodeType="afterEffect">
                                  <p:stCondLst>
                                    <p:cond delay="0"/>
                                  </p:stCondLst>
                                  <p:childTnLst>
                                    <p:set>
                                      <p:cBhvr>
                                        <p:cTn id="43" dur="1" fill="hold">
                                          <p:stCondLst>
                                            <p:cond delay="0"/>
                                          </p:stCondLst>
                                        </p:cTn>
                                        <p:tgtEl>
                                          <p:spTgt spid="12">
                                            <p:txEl>
                                              <p:pRg st="5" end="5"/>
                                            </p:txEl>
                                          </p:spTgt>
                                        </p:tgtEl>
                                        <p:attrNameLst>
                                          <p:attrName>style.visibility</p:attrName>
                                        </p:attrNameLst>
                                      </p:cBhvr>
                                      <p:to>
                                        <p:strVal val="visible"/>
                                      </p:to>
                                    </p:set>
                                    <p:animEffect transition="in" filter="wipe(down)">
                                      <p:cBhvr>
                                        <p:cTn id="44"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56134" y="0"/>
            <a:ext cx="20380694" cy="11680948"/>
          </a:xfrm>
          <a:prstGeom prst="rect">
            <a:avLst/>
          </a:prstGeom>
        </p:spPr>
      </p:pic>
      <p:sp>
        <p:nvSpPr>
          <p:cNvPr id="25" name="Rectangle 24"/>
          <p:cNvSpPr/>
          <p:nvPr/>
        </p:nvSpPr>
        <p:spPr>
          <a:xfrm>
            <a:off x="7103820" y="571500"/>
            <a:ext cx="41569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a:solidFill>
                  <a:schemeClr val="tx2"/>
                </a:solidFill>
                <a:latin typeface="Arial" panose="020B0604020202020204" pitchFamily="34" charset="0"/>
                <a:cs typeface="Arial" panose="020B0604020202020204" pitchFamily="34" charset="0"/>
              </a:rPr>
              <a:t>Định nghĩa</a:t>
            </a:r>
            <a:endParaRPr kumimoji="0" lang="en-US" sz="6000" b="1"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sp>
        <p:nvSpPr>
          <p:cNvPr id="29" name="AutoShape 7"/>
          <p:cNvSpPr/>
          <p:nvPr/>
        </p:nvSpPr>
        <p:spPr>
          <a:xfrm>
            <a:off x="2372952" y="1943100"/>
            <a:ext cx="13629048" cy="6477001"/>
          </a:xfrm>
          <a:prstGeom prst="rect">
            <a:avLst/>
          </a:prstGeom>
          <a:solidFill>
            <a:srgbClr val="FFFBEC"/>
          </a:solidFill>
        </p:spPr>
      </p:sp>
      <p:pic>
        <p:nvPicPr>
          <p:cNvPr id="11" name="Picture 10"/>
          <p:cNvPicPr>
            <a:picLocks noChangeAspect="1"/>
          </p:cNvPicPr>
          <p:nvPr/>
        </p:nvPicPr>
        <p:blipFill>
          <a:blip r:embed="rId3"/>
          <a:stretch>
            <a:fillRect/>
          </a:stretch>
        </p:blipFill>
        <p:spPr>
          <a:xfrm>
            <a:off x="15468600" y="870148"/>
            <a:ext cx="1366386" cy="143402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863050" y="2151143"/>
                <a:ext cx="12486048" cy="5940088"/>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nl-NL" sz="4000">
                    <a:effectLst/>
                    <a:latin typeface="Arial" panose="020B0604020202020204" pitchFamily="34" charset="0"/>
                    <a:ea typeface="Times New Roman" panose="02020603050405020304" pitchFamily="18" charset="0"/>
                    <a:cs typeface="Arial" panose="020B0604020202020204" pitchFamily="34" charset="0"/>
                  </a:rPr>
                  <a:t>Quy tắc đặt tương ứng mỗi số thực x với số thực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rPr>
                          <m:t>sin</m:t>
                        </m:r>
                      </m:fName>
                      <m:e>
                        <m:r>
                          <a:rPr lang="nl-NL" sz="4000" i="1">
                            <a:effectLst/>
                            <a:latin typeface="Cambria Math" panose="02040503050406030204" pitchFamily="18" charset="0"/>
                            <a:ea typeface="Times New Roman" panose="02020603050405020304" pitchFamily="18" charset="0"/>
                          </a:rPr>
                          <m:t>𝑥</m:t>
                        </m:r>
                      </m:e>
                    </m:func>
                  </m:oMath>
                </a14:m>
                <a:r>
                  <a:rPr lang="nl-NL" sz="4000">
                    <a:effectLst/>
                    <a:latin typeface="Arial" panose="020B0604020202020204" pitchFamily="34" charset="0"/>
                    <a:ea typeface="Dotum" panose="020B0600000101010101" pitchFamily="34" charset="-127"/>
                    <a:cs typeface="Arial" panose="020B0604020202020204" pitchFamily="34" charset="0"/>
                  </a:rPr>
                  <a:t> được gọi là hàm số sin, kí hiệu là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nl-NL"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sin</m:t>
                        </m:r>
                      </m:fName>
                      <m:e>
                        <m:r>
                          <a:rPr lang="nl-NL" sz="4000" i="1">
                            <a:effectLst/>
                            <a:latin typeface="Cambria Math" panose="02040503050406030204" pitchFamily="18" charset="0"/>
                            <a:ea typeface="Dotum" panose="020B0600000101010101" pitchFamily="34" charset="-127"/>
                          </a:rPr>
                          <m:t>𝑥</m:t>
                        </m:r>
                      </m:e>
                    </m:func>
                  </m:oMath>
                </a14:m>
                <a:r>
                  <a:rPr lang="nl-NL" sz="4000">
                    <a:effectLst/>
                    <a:latin typeface="Arial" panose="020B0604020202020204" pitchFamily="34" charset="0"/>
                    <a:ea typeface="Dotum" panose="020B0600000101010101" pitchFamily="34" charset="-127"/>
                    <a:cs typeface="Arial" panose="020B0604020202020204" pitchFamily="34" charset="0"/>
                  </a:rPr>
                  <a:t>.</a:t>
                </a:r>
              </a:p>
              <a:p>
                <a:pPr algn="just">
                  <a:lnSpc>
                    <a:spcPct val="150000"/>
                  </a:lnSpc>
                  <a:spcBef>
                    <a:spcPts val="600"/>
                  </a:spcBef>
                  <a:spcAft>
                    <a:spcPts val="600"/>
                  </a:spcAft>
                </a:pPr>
                <a:r>
                  <a:rPr lang="nl-NL" sz="4000">
                    <a:effectLst/>
                    <a:latin typeface="Arial" panose="020B0604020202020204" pitchFamily="34" charset="0"/>
                    <a:ea typeface="Times New Roman" panose="02020603050405020304" pitchFamily="18" charset="0"/>
                    <a:cs typeface="Arial" panose="020B0604020202020204" pitchFamily="34" charset="0"/>
                  </a:rPr>
                  <a:t>    Tập xác định của hàm số sin là </a:t>
                </a:r>
                <a14:m>
                  <m:oMath xmlns:m="http://schemas.openxmlformats.org/officeDocument/2006/math">
                    <m:r>
                      <a:rPr lang="nl-NL" sz="4000" i="1">
                        <a:effectLst/>
                        <a:latin typeface="Cambria Math" panose="02040503050406030204" pitchFamily="18" charset="0"/>
                        <a:ea typeface="Times New Roman" panose="02020603050405020304" pitchFamily="18" charset="0"/>
                      </a:rPr>
                      <m:t>ℝ</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Tx/>
                  <a:buChar char="-"/>
                </a:pPr>
                <a:r>
                  <a:rPr lang="nl-NL" sz="4000">
                    <a:effectLst/>
                    <a:latin typeface="Arial" panose="020B0604020202020204" pitchFamily="34" charset="0"/>
                    <a:ea typeface="Dotum" panose="020B0600000101010101" pitchFamily="34" charset="-127"/>
                    <a:cs typeface="Arial" panose="020B0604020202020204" pitchFamily="34" charset="0"/>
                  </a:rPr>
                  <a:t>Quy tắc đặt tương ứng mỗi số thực x với số thực </a:t>
                </a:r>
                <a14:m>
                  <m:oMath xmlns:m="http://schemas.openxmlformats.org/officeDocument/2006/math">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a:rPr lang="nl-NL" sz="4000" i="1">
                            <a:effectLst/>
                            <a:latin typeface="Cambria Math" panose="02040503050406030204" pitchFamily="18" charset="0"/>
                            <a:ea typeface="Dotum" panose="020B0600000101010101" pitchFamily="34" charset="-127"/>
                          </a:rPr>
                          <m:t>𝑥</m:t>
                        </m:r>
                      </m:e>
                    </m:func>
                  </m:oMath>
                </a14:m>
                <a:r>
                  <a:rPr lang="nl-NL" sz="4000">
                    <a:effectLst/>
                    <a:latin typeface="Arial" panose="020B0604020202020204" pitchFamily="34" charset="0"/>
                    <a:ea typeface="Dotum" panose="020B0600000101010101" pitchFamily="34" charset="-127"/>
                    <a:cs typeface="Arial" panose="020B0604020202020204" pitchFamily="34" charset="0"/>
                  </a:rPr>
                  <a:t> được gọi là hàm số côsin, kí hiệu là </a:t>
                </a:r>
                <a14:m>
                  <m:oMath xmlns:m="http://schemas.openxmlformats.org/officeDocument/2006/math">
                    <m:r>
                      <a:rPr lang="nl-NL" sz="4000" i="1">
                        <a:effectLst/>
                        <a:latin typeface="Cambria Math" panose="02040503050406030204" pitchFamily="18" charset="0"/>
                        <a:ea typeface="Dotum" panose="020B0600000101010101" pitchFamily="34" charset="-127"/>
                      </a:rPr>
                      <m:t>𝑦</m:t>
                    </m:r>
                    <m:r>
                      <a:rPr lang="nl-NL" sz="4000" i="1">
                        <a:effectLst/>
                        <a:latin typeface="Cambria Math" panose="02040503050406030204" pitchFamily="18" charset="0"/>
                        <a:ea typeface="Dotum" panose="020B0600000101010101" pitchFamily="34" charset="-127"/>
                      </a:rPr>
                      <m:t>=</m:t>
                    </m:r>
                    <m:func>
                      <m:funcPr>
                        <m:ctrlPr>
                          <a:rPr lang="en-US" sz="4000" i="1">
                            <a:effectLst/>
                            <a:latin typeface="Cambria Math" panose="02040503050406030204" pitchFamily="18" charset="0"/>
                            <a:ea typeface="Dotum" panose="020B0600000101010101" pitchFamily="34" charset="-127"/>
                          </a:rPr>
                        </m:ctrlPr>
                      </m:funcPr>
                      <m:fName>
                        <m:r>
                          <m:rPr>
                            <m:sty m:val="p"/>
                          </m:rPr>
                          <a:rPr lang="nl-NL" sz="4000">
                            <a:effectLst/>
                            <a:latin typeface="Cambria Math" panose="02040503050406030204" pitchFamily="18" charset="0"/>
                            <a:ea typeface="Dotum" panose="020B0600000101010101" pitchFamily="34" charset="-127"/>
                          </a:rPr>
                          <m:t>cos</m:t>
                        </m:r>
                      </m:fName>
                      <m:e>
                        <m:r>
                          <a:rPr lang="nl-NL" sz="4000" i="1">
                            <a:effectLst/>
                            <a:latin typeface="Cambria Math" panose="02040503050406030204" pitchFamily="18" charset="0"/>
                            <a:ea typeface="Dotum" panose="020B0600000101010101" pitchFamily="34" charset="-127"/>
                          </a:rPr>
                          <m:t>𝑥</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Bef>
                    <a:spcPts val="600"/>
                  </a:spcBef>
                  <a:spcAft>
                    <a:spcPts val="600"/>
                  </a:spcAft>
                </a:pPr>
                <a:r>
                  <a:rPr lang="nl-NL" sz="4000">
                    <a:effectLst/>
                    <a:latin typeface="Arial" panose="020B0604020202020204" pitchFamily="34" charset="0"/>
                    <a:ea typeface="Times New Roman" panose="02020603050405020304" pitchFamily="18" charset="0"/>
                    <a:cs typeface="Arial" panose="020B0604020202020204" pitchFamily="34" charset="0"/>
                  </a:rPr>
                  <a:t>    Tập xác định của hàm số côsin là </a:t>
                </a:r>
                <a14:m>
                  <m:oMath xmlns:m="http://schemas.openxmlformats.org/officeDocument/2006/math">
                    <m:r>
                      <a:rPr lang="nl-NL" sz="4000" i="1">
                        <a:effectLst/>
                        <a:latin typeface="Cambria Math" panose="02040503050406030204" pitchFamily="18" charset="0"/>
                        <a:ea typeface="Times New Roman" panose="02020603050405020304" pitchFamily="18" charset="0"/>
                      </a:rPr>
                      <m:t>ℝ</m:t>
                    </m:r>
                  </m:oMath>
                </a14:m>
                <a:r>
                  <a:rPr lang="nl-NL"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863050" y="2151143"/>
                <a:ext cx="12486048" cy="5940088"/>
              </a:xfrm>
              <a:prstGeom prst="rect">
                <a:avLst/>
              </a:prstGeom>
              <a:blipFill>
                <a:blip r:embed="rId4"/>
                <a:stretch>
                  <a:fillRect l="-1563" r="-1709" b="-4209"/>
                </a:stretch>
              </a:blipFill>
            </p:spPr>
            <p:txBody>
              <a:bodyPr/>
              <a:lstStyle/>
              <a:p>
                <a:r>
                  <a:rPr lang="en-US">
                    <a:noFill/>
                  </a:rPr>
                  <a:t> </a:t>
                </a:r>
              </a:p>
            </p:txBody>
          </p:sp>
        </mc:Fallback>
      </mc:AlternateContent>
    </p:spTree>
    <p:extLst>
      <p:ext uri="{BB962C8B-B14F-4D97-AF65-F5344CB8AC3E}">
        <p14:creationId xmlns:p14="http://schemas.microsoft.com/office/powerpoint/2010/main" val="4290656077"/>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6471350" y="9136243"/>
            <a:ext cx="3633301" cy="3410958"/>
          </a:xfrm>
          <a:prstGeom prst="rect">
            <a:avLst/>
          </a:prstGeom>
        </p:spPr>
      </p:pic>
      <p:pic>
        <p:nvPicPr>
          <p:cNvPr id="25" name="Picture 24"/>
          <p:cNvPicPr>
            <a:picLocks noChangeAspect="1"/>
          </p:cNvPicPr>
          <p:nvPr/>
        </p:nvPicPr>
        <p:blipFill>
          <a:blip r:embed="rId3"/>
          <a:stretch>
            <a:fillRect/>
          </a:stretch>
        </p:blipFill>
        <p:spPr>
          <a:xfrm>
            <a:off x="16758609" y="342900"/>
            <a:ext cx="1245503" cy="1295400"/>
          </a:xfrm>
          <a:prstGeom prst="rect">
            <a:avLst/>
          </a:prstGeom>
        </p:spPr>
      </p:pic>
      <p:sp>
        <p:nvSpPr>
          <p:cNvPr id="22" name="Oval Callout 21"/>
          <p:cNvSpPr/>
          <p:nvPr/>
        </p:nvSpPr>
        <p:spPr>
          <a:xfrm>
            <a:off x="609600" y="511629"/>
            <a:ext cx="1577569" cy="82187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1905000" y="1181100"/>
                <a:ext cx="16535400" cy="9109545"/>
              </a:xfrm>
              <a:prstGeom prst="rect">
                <a:avLst/>
              </a:prstGeom>
            </p:spPr>
            <p:txBody>
              <a:bodyPr wrap="square">
                <a:spAutoFit/>
              </a:bodyPr>
              <a:lstStyle/>
              <a:p>
                <a:pPr>
                  <a:lnSpc>
                    <a:spcPct val="150000"/>
                  </a:lnSpc>
                  <a:spcBef>
                    <a:spcPts val="600"/>
                  </a:spcBef>
                  <a:spcAft>
                    <a:spcPts val="600"/>
                  </a:spcAft>
                </a:pPr>
                <a:r>
                  <a:rPr lang="en-US" sz="3700">
                    <a:latin typeface="Arial" panose="020B0604020202020204" pitchFamily="34" charset="0"/>
                    <a:ea typeface="Calibri" panose="020F0502020204030204" pitchFamily="34" charset="0"/>
                    <a:cs typeface="Arial" panose="020B0604020202020204" pitchFamily="34" charset="0"/>
                  </a:rPr>
                  <a:t>b) Tập xác định của hàm số y = f(x) = cos x + sin</a:t>
                </a:r>
                <a:r>
                  <a:rPr lang="en-US" sz="3700" baseline="30000">
                    <a:effectLst/>
                    <a:latin typeface="Arial" panose="020B0604020202020204" pitchFamily="34" charset="0"/>
                    <a:ea typeface="Calibri" panose="020F0502020204030204" pitchFamily="34" charset="0"/>
                    <a:cs typeface="Arial" panose="020B0604020202020204" pitchFamily="34" charset="0"/>
                  </a:rPr>
                  <a:t>2</a:t>
                </a:r>
                <a:r>
                  <a:rPr lang="en-US" sz="3700">
                    <a:effectLst/>
                    <a:latin typeface="Arial" panose="020B0604020202020204" pitchFamily="34" charset="0"/>
                    <a:ea typeface="Calibri" panose="020F0502020204030204" pitchFamily="34" charset="0"/>
                    <a:cs typeface="Arial" panose="020B0604020202020204" pitchFamily="34" charset="0"/>
                  </a:rPr>
                  <a:t> x là D = ℝ.</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Do đó, nếu x thuộc tập xác định D thì – x cũng thuộc tập xác định D.</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en-US" sz="3700">
                        <a:effectLst/>
                        <a:latin typeface="Cambria Math" panose="02040503050406030204" pitchFamily="18" charset="0"/>
                        <a:ea typeface="Calibri" panose="020F0502020204030204" pitchFamily="34" charset="0"/>
                      </a:rPr>
                      <m:t>f</m:t>
                    </m:r>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e>
                    </m:d>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cos</m:t>
                    </m:r>
                    <m:r>
                      <a:rPr lang="en-US" sz="3700">
                        <a:effectLst/>
                        <a:latin typeface="Cambria Math" panose="02040503050406030204" pitchFamily="18" charset="0"/>
                        <a:ea typeface="Calibri" panose="020F0502020204030204" pitchFamily="34" charset="0"/>
                      </a:rPr>
                      <m:t> </m:t>
                    </m:r>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e>
                    </m:d>
                    <m:r>
                      <a:rPr lang="en-US" sz="3700">
                        <a:effectLst/>
                        <a:latin typeface="Cambria Math" panose="02040503050406030204" pitchFamily="18" charset="0"/>
                        <a:ea typeface="Calibri" panose="020F0502020204030204" pitchFamily="34" charset="0"/>
                      </a:rPr>
                      <m:t>+</m:t>
                    </m:r>
                    <m:func>
                      <m:funcPr>
                        <m:ctrlPr>
                          <a:rPr lang="en-US" sz="3700" i="1">
                            <a:effectLst/>
                            <a:latin typeface="Cambria Math" panose="02040503050406030204" pitchFamily="18" charset="0"/>
                            <a:ea typeface="Calibri" panose="020F0502020204030204" pitchFamily="34" charset="0"/>
                          </a:rPr>
                        </m:ctrlPr>
                      </m:funcPr>
                      <m:fName>
                        <m:sSup>
                          <m:sSupPr>
                            <m:ctrlPr>
                              <a:rPr lang="en-US" sz="3700" i="1">
                                <a:effectLst/>
                                <a:latin typeface="Cambria Math" panose="02040503050406030204" pitchFamily="18" charset="0"/>
                                <a:ea typeface="Calibri" panose="020F0502020204030204" pitchFamily="34" charset="0"/>
                              </a:rPr>
                            </m:ctrlPr>
                          </m:sSupPr>
                          <m:e>
                            <m:r>
                              <m:rPr>
                                <m:sty m:val="p"/>
                              </m:rPr>
                              <a:rPr lang="en-US" sz="3700">
                                <a:effectLst/>
                                <a:latin typeface="Cambria Math" panose="02040503050406030204" pitchFamily="18" charset="0"/>
                                <a:ea typeface="Calibri" panose="020F0502020204030204" pitchFamily="34" charset="0"/>
                              </a:rPr>
                              <m:t>sin</m:t>
                            </m:r>
                          </m:e>
                          <m:sup>
                            <m:r>
                              <a:rPr lang="en-US" sz="3700" baseline="30000">
                                <a:effectLst/>
                                <a:latin typeface="Cambria Math" panose="02040503050406030204" pitchFamily="18" charset="0"/>
                                <a:ea typeface="Calibri" panose="020F0502020204030204" pitchFamily="34" charset="0"/>
                              </a:rPr>
                              <m:t>2</m:t>
                            </m:r>
                          </m:sup>
                        </m:sSup>
                      </m:fName>
                      <m:e>
                        <m:r>
                          <a:rPr lang="en-US" sz="3700">
                            <a:effectLst/>
                            <a:latin typeface="Cambria Math" panose="02040503050406030204" pitchFamily="18" charset="0"/>
                            <a:ea typeface="Calibri" panose="020F0502020204030204" pitchFamily="34" charset="0"/>
                          </a:rPr>
                          <m:t>(</m:t>
                        </m:r>
                        <m:r>
                          <a:rPr lang="en-US" sz="3700" i="1">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m:t>
                        </m:r>
                      </m:e>
                    </m:func>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cos</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 </m:t>
                    </m:r>
                    <m:sSup>
                      <m:sSupPr>
                        <m:ctrlPr>
                          <a:rPr lang="en-US" sz="3700" i="1">
                            <a:effectLst/>
                            <a:latin typeface="Cambria Math" panose="02040503050406030204" pitchFamily="18" charset="0"/>
                            <a:ea typeface="Calibri" panose="020F0502020204030204" pitchFamily="34" charset="0"/>
                          </a:rPr>
                        </m:ctrlPr>
                      </m:sSupPr>
                      <m:e>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sin</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x</m:t>
                            </m:r>
                          </m:e>
                        </m:d>
                      </m:e>
                      <m:sup>
                        <m:r>
                          <a:rPr lang="en-US" sz="3700">
                            <a:effectLst/>
                            <a:latin typeface="Cambria Math" panose="02040503050406030204" pitchFamily="18" charset="0"/>
                            <a:ea typeface="Calibri" panose="020F0502020204030204" pitchFamily="34" charset="0"/>
                          </a:rPr>
                          <m:t>2</m:t>
                        </m:r>
                      </m:sup>
                    </m:sSup>
                  </m:oMath>
                </a14:m>
                <a:r>
                  <a:rPr lang="en-US" sz="3700">
                    <a:effectLst/>
                    <a:latin typeface="Arial" panose="020B0604020202020204" pitchFamily="34" charset="0"/>
                    <a:ea typeface="Calibri" panose="020F0502020204030204" pitchFamily="34" charset="0"/>
                    <a:cs typeface="Arial" panose="020B0604020202020204" pitchFamily="34" charset="0"/>
                  </a:rPr>
                  <a:t>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cos</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m:t>
                    </m:r>
                    <m:func>
                      <m:funcPr>
                        <m:ctrlPr>
                          <a:rPr lang="en-US" sz="3700" i="1">
                            <a:effectLst/>
                            <a:latin typeface="Cambria Math" panose="02040503050406030204" pitchFamily="18" charset="0"/>
                            <a:ea typeface="Calibri" panose="020F0502020204030204" pitchFamily="34" charset="0"/>
                          </a:rPr>
                        </m:ctrlPr>
                      </m:funcPr>
                      <m:fName>
                        <m:sSup>
                          <m:sSupPr>
                            <m:ctrlPr>
                              <a:rPr lang="en-US" sz="3700" i="1">
                                <a:effectLst/>
                                <a:latin typeface="Cambria Math" panose="02040503050406030204" pitchFamily="18" charset="0"/>
                                <a:ea typeface="Calibri" panose="020F0502020204030204" pitchFamily="34" charset="0"/>
                              </a:rPr>
                            </m:ctrlPr>
                          </m:sSupPr>
                          <m:e>
                            <m:r>
                              <m:rPr>
                                <m:sty m:val="p"/>
                              </m:rPr>
                              <a:rPr lang="en-US" sz="3700">
                                <a:effectLst/>
                                <a:latin typeface="Cambria Math" panose="02040503050406030204" pitchFamily="18" charset="0"/>
                                <a:ea typeface="Calibri" panose="020F0502020204030204" pitchFamily="34" charset="0"/>
                              </a:rPr>
                              <m:t>sin</m:t>
                            </m:r>
                          </m:e>
                          <m:sup>
                            <m:r>
                              <a:rPr lang="en-US" sz="3700" baseline="30000">
                                <a:effectLst/>
                                <a:latin typeface="Cambria Math" panose="02040503050406030204" pitchFamily="18" charset="0"/>
                                <a:ea typeface="Calibri" panose="020F0502020204030204" pitchFamily="34" charset="0"/>
                              </a:rPr>
                              <m:t>2</m:t>
                            </m:r>
                          </m:sup>
                        </m:sSup>
                      </m:fName>
                      <m:e>
                        <m:r>
                          <m:rPr>
                            <m:sty m:val="p"/>
                          </m:rPr>
                          <a:rPr lang="en-US" sz="3700">
                            <a:effectLst/>
                            <a:latin typeface="Cambria Math" panose="02040503050406030204" pitchFamily="18" charset="0"/>
                            <a:ea typeface="Calibri" panose="020F0502020204030204" pitchFamily="34" charset="0"/>
                          </a:rPr>
                          <m:t>x</m:t>
                        </m:r>
                      </m:e>
                    </m:func>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f</m:t>
                    </m:r>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 ∀ </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cs typeface="Cambria Math" panose="02040503050406030204" pitchFamily="18" charset="0"/>
                      </a:rPr>
                      <m:t>∈</m:t>
                    </m:r>
                    <m:r>
                      <m:rPr>
                        <m:sty m:val="p"/>
                      </m:rPr>
                      <a:rPr lang="en-US" sz="3700">
                        <a:effectLst/>
                        <a:latin typeface="Cambria Math" panose="02040503050406030204" pitchFamily="18" charset="0"/>
                        <a:ea typeface="Calibri" panose="020F0502020204030204" pitchFamily="34" charset="0"/>
                      </a:rPr>
                      <m:t>D</m:t>
                    </m:r>
                    <m:r>
                      <a:rPr lang="en-US" sz="3700">
                        <a:effectLst/>
                        <a:latin typeface="Cambria Math" panose="02040503050406030204" pitchFamily="18" charset="0"/>
                        <a:ea typeface="Calibri" panose="020F0502020204030204" pitchFamily="34" charset="0"/>
                      </a:rPr>
                      <m:t>.</m:t>
                    </m:r>
                  </m:oMath>
                </a14:m>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Vậy y = cos x + sin</a:t>
                </a:r>
                <a:r>
                  <a:rPr lang="en-US" sz="3700" baseline="30000">
                    <a:effectLst/>
                    <a:latin typeface="Arial" panose="020B0604020202020204" pitchFamily="34" charset="0"/>
                    <a:ea typeface="Calibri" panose="020F0502020204030204" pitchFamily="34" charset="0"/>
                    <a:cs typeface="Arial" panose="020B0604020202020204" pitchFamily="34" charset="0"/>
                  </a:rPr>
                  <a:t>2</a:t>
                </a:r>
                <a:r>
                  <a:rPr lang="en-US" sz="3700">
                    <a:effectLst/>
                    <a:latin typeface="Arial" panose="020B0604020202020204" pitchFamily="34" charset="0"/>
                    <a:ea typeface="Calibri" panose="020F0502020204030204" pitchFamily="34" charset="0"/>
                    <a:cs typeface="Arial" panose="020B0604020202020204" pitchFamily="34" charset="0"/>
                  </a:rPr>
                  <a:t> x là hàm số chẵn.</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c) Tập xác định của hàm số y = f(x) = sin x cos 2x là D = ℝ.</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Do đó, nếu x thuộc tập xác định D thì – x cũng thuộc tập xác định D.</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en-US" sz="3700">
                        <a:effectLst/>
                        <a:latin typeface="Cambria Math" panose="02040503050406030204" pitchFamily="18" charset="0"/>
                        <a:ea typeface="Calibri" panose="020F0502020204030204" pitchFamily="34" charset="0"/>
                      </a:rPr>
                      <m:t>f</m:t>
                    </m:r>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e>
                    </m:d>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sin</m:t>
                    </m:r>
                    <m:r>
                      <a:rPr lang="en-US" sz="3700">
                        <a:effectLst/>
                        <a:latin typeface="Cambria Math" panose="02040503050406030204" pitchFamily="18" charset="0"/>
                        <a:ea typeface="Calibri" panose="020F0502020204030204" pitchFamily="34" charset="0"/>
                      </a:rPr>
                      <m:t> </m:t>
                    </m:r>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e>
                    </m:d>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cos</m:t>
                    </m:r>
                    <m:r>
                      <a:rPr lang="en-US" sz="3700">
                        <a:effectLst/>
                        <a:latin typeface="Cambria Math" panose="02040503050406030204" pitchFamily="18" charset="0"/>
                        <a:ea typeface="Calibri" panose="020F0502020204030204" pitchFamily="34" charset="0"/>
                      </a:rPr>
                      <m:t> </m:t>
                    </m:r>
                    <m:d>
                      <m:dPr>
                        <m:ctrlPr>
                          <a:rPr lang="en-US" sz="3700" i="1">
                            <a:effectLst/>
                            <a:latin typeface="Cambria Math" panose="02040503050406030204" pitchFamily="18" charset="0"/>
                            <a:ea typeface="Calibri" panose="020F0502020204030204" pitchFamily="34" charset="0"/>
                          </a:rPr>
                        </m:ctrlPr>
                      </m:dPr>
                      <m:e>
                        <m:r>
                          <a:rPr lang="en-US" sz="3700">
                            <a:effectLst/>
                            <a:latin typeface="Cambria Math" panose="02040503050406030204" pitchFamily="18" charset="0"/>
                            <a:ea typeface="Calibri" panose="020F0502020204030204" pitchFamily="34" charset="0"/>
                          </a:rPr>
                          <m:t>–2</m:t>
                        </m:r>
                        <m:r>
                          <m:rPr>
                            <m:sty m:val="p"/>
                          </m:rPr>
                          <a:rPr lang="en-US" sz="3700">
                            <a:effectLst/>
                            <a:latin typeface="Cambria Math" panose="02040503050406030204" pitchFamily="18" charset="0"/>
                            <a:ea typeface="Calibri" panose="020F0502020204030204" pitchFamily="34" charset="0"/>
                          </a:rPr>
                          <m:t>x</m:t>
                        </m:r>
                      </m:e>
                    </m:d>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sin</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cos</m:t>
                    </m:r>
                    <m:r>
                      <a:rPr lang="en-US" sz="3700">
                        <a:effectLst/>
                        <a:latin typeface="Cambria Math" panose="02040503050406030204" pitchFamily="18" charset="0"/>
                        <a:ea typeface="Calibri" panose="020F0502020204030204" pitchFamily="34" charset="0"/>
                      </a:rPr>
                      <m:t> 2</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f</m:t>
                    </m:r>
                    <m:r>
                      <a:rPr lang="en-US" sz="3700">
                        <a:effectLst/>
                        <a:latin typeface="Cambria Math" panose="02040503050406030204" pitchFamily="18" charset="0"/>
                        <a:ea typeface="Calibri" panose="020F0502020204030204" pitchFamily="34" charset="0"/>
                      </a:rPr>
                      <m:t>(</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rPr>
                      <m:t>), ∀</m:t>
                    </m:r>
                    <m:r>
                      <m:rPr>
                        <m:sty m:val="p"/>
                      </m:rPr>
                      <a:rPr lang="en-US" sz="3700">
                        <a:effectLst/>
                        <a:latin typeface="Cambria Math" panose="02040503050406030204" pitchFamily="18" charset="0"/>
                        <a:ea typeface="Calibri" panose="020F0502020204030204" pitchFamily="34" charset="0"/>
                      </a:rPr>
                      <m:t>x</m:t>
                    </m:r>
                    <m:r>
                      <a:rPr lang="en-US" sz="3700">
                        <a:effectLst/>
                        <a:latin typeface="Cambria Math" panose="02040503050406030204" pitchFamily="18" charset="0"/>
                        <a:ea typeface="Calibri" panose="020F0502020204030204" pitchFamily="34" charset="0"/>
                        <a:cs typeface="Cambria Math" panose="02040503050406030204" pitchFamily="18" charset="0"/>
                      </a:rPr>
                      <m:t>∈</m:t>
                    </m:r>
                    <m:r>
                      <m:rPr>
                        <m:sty m:val="p"/>
                      </m:rPr>
                      <a:rPr lang="en-US" sz="3700">
                        <a:effectLst/>
                        <a:latin typeface="Cambria Math" panose="02040503050406030204" pitchFamily="18" charset="0"/>
                        <a:ea typeface="Calibri" panose="020F0502020204030204" pitchFamily="34" charset="0"/>
                      </a:rPr>
                      <m:t>D</m:t>
                    </m:r>
                  </m:oMath>
                </a14:m>
                <a:r>
                  <a:rPr lang="en-US"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en-US" sz="3700">
                    <a:effectLst/>
                    <a:latin typeface="Arial" panose="020B0604020202020204" pitchFamily="34" charset="0"/>
                    <a:ea typeface="Calibri" panose="020F0502020204030204" pitchFamily="34" charset="0"/>
                    <a:cs typeface="Arial" panose="020B0604020202020204" pitchFamily="34" charset="0"/>
                  </a:rPr>
                  <a:t>Vậy y = sin x cos 2x là hàm số lẻ.</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905000" y="1181100"/>
                <a:ext cx="16535400" cy="9109545"/>
              </a:xfrm>
              <a:prstGeom prst="rect">
                <a:avLst/>
              </a:prstGeom>
              <a:blipFill>
                <a:blip r:embed="rId4"/>
                <a:stretch>
                  <a:fillRect l="-1180"/>
                </a:stretch>
              </a:blipFill>
            </p:spPr>
            <p:txBody>
              <a:bodyPr/>
              <a:lstStyle/>
              <a:p>
                <a:r>
                  <a:rPr lang="en-US">
                    <a:noFill/>
                  </a:rPr>
                  <a:t> </a:t>
                </a:r>
              </a:p>
            </p:txBody>
          </p:sp>
        </mc:Fallback>
      </mc:AlternateContent>
    </p:spTree>
    <p:extLst>
      <p:ext uri="{BB962C8B-B14F-4D97-AF65-F5344CB8AC3E}">
        <p14:creationId xmlns:p14="http://schemas.microsoft.com/office/powerpoint/2010/main" val="424534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wipe(down)">
                                      <p:cBhvr>
                                        <p:cTn id="32" dur="500"/>
                                        <p:tgtEl>
                                          <p:spTgt spid="2">
                                            <p:txEl>
                                              <p:pRg st="6" end="6"/>
                                            </p:txEl>
                                          </p:spTgt>
                                        </p:tgtEl>
                                      </p:cBhvr>
                                    </p:animEffect>
                                  </p:childTnLst>
                                </p:cTn>
                              </p:par>
                            </p:childTnLst>
                          </p:cTn>
                        </p:par>
                        <p:par>
                          <p:cTn id="33" fill="hold">
                            <p:stCondLst>
                              <p:cond delay="1000"/>
                            </p:stCondLst>
                            <p:childTnLst>
                              <p:par>
                                <p:cTn id="34" presetID="14" presetClass="entr" presetSubtype="10" fill="hold" nodeType="after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6" dur="500"/>
                                        <p:tgtEl>
                                          <p:spTgt spid="2">
                                            <p:txEl>
                                              <p:pRg st="7" end="7"/>
                                            </p:txEl>
                                          </p:spTgt>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Effect transition="in" filter="fade">
                                      <p:cBhvr>
                                        <p:cTn id="4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6471350" y="9136243"/>
            <a:ext cx="3633301" cy="3410958"/>
          </a:xfrm>
          <a:prstGeom prst="rect">
            <a:avLst/>
          </a:prstGeom>
        </p:spPr>
      </p:pic>
      <p:pic>
        <p:nvPicPr>
          <p:cNvPr id="25" name="Picture 24"/>
          <p:cNvPicPr>
            <a:picLocks noChangeAspect="1"/>
          </p:cNvPicPr>
          <p:nvPr/>
        </p:nvPicPr>
        <p:blipFill>
          <a:blip r:embed="rId3"/>
          <a:stretch>
            <a:fillRect/>
          </a:stretch>
        </p:blipFill>
        <p:spPr>
          <a:xfrm>
            <a:off x="16758609" y="342900"/>
            <a:ext cx="1245503" cy="1295400"/>
          </a:xfrm>
          <a:prstGeom prst="rect">
            <a:avLst/>
          </a:prstGeom>
        </p:spPr>
      </p:pic>
      <p:sp>
        <p:nvSpPr>
          <p:cNvPr id="22" name="Oval Callout 21"/>
          <p:cNvSpPr/>
          <p:nvPr/>
        </p:nvSpPr>
        <p:spPr>
          <a:xfrm>
            <a:off x="609600" y="511629"/>
            <a:ext cx="1577569" cy="82187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1066800" y="2134136"/>
                <a:ext cx="16535400" cy="6247864"/>
              </a:xfrm>
              <a:prstGeom prst="rect">
                <a:avLst/>
              </a:prstGeom>
            </p:spPr>
            <p:txBody>
              <a:bodyPr wrap="square">
                <a:spAutoFit/>
              </a:bodyPr>
              <a:lstStyle/>
              <a:p>
                <a:pPr>
                  <a:lnSpc>
                    <a:spcPct val="20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d) Tập xác định của hàm số y = f(x) = sin x + cos x là D = ℝ.</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Do đó, nếu x thuộc tập xác định D thì – x cũng thuộc tập xác định D.</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rPr>
                      <m:t>f</m:t>
                    </m:r>
                    <m:d>
                      <m:dPr>
                        <m:ctrlPr>
                          <a:rPr lang="en-US" sz="4000" i="1">
                            <a:effectLst/>
                            <a:latin typeface="Cambria Math" panose="02040503050406030204" pitchFamily="18" charset="0"/>
                            <a:ea typeface="Calibri" panose="020F0502020204030204" pitchFamily="34" charset="0"/>
                          </a:rPr>
                        </m:ctrlPr>
                      </m:dPr>
                      <m:e>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x</m:t>
                        </m:r>
                      </m:e>
                    </m:d>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sin</m:t>
                    </m:r>
                    <m:r>
                      <a:rPr lang="en-US" sz="4000">
                        <a:effectLst/>
                        <a:latin typeface="Cambria Math" panose="02040503050406030204" pitchFamily="18" charset="0"/>
                        <a:ea typeface="Calibri" panose="020F0502020204030204" pitchFamily="34" charset="0"/>
                      </a:rPr>
                      <m:t> </m:t>
                    </m:r>
                    <m:d>
                      <m:dPr>
                        <m:ctrlPr>
                          <a:rPr lang="en-US" sz="4000" i="1">
                            <a:effectLst/>
                            <a:latin typeface="Cambria Math" panose="02040503050406030204" pitchFamily="18" charset="0"/>
                            <a:ea typeface="Calibri" panose="020F0502020204030204" pitchFamily="34" charset="0"/>
                          </a:rPr>
                        </m:ctrlPr>
                      </m:dPr>
                      <m:e>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x</m:t>
                        </m:r>
                      </m:e>
                    </m:d>
                    <m:r>
                      <a:rPr lang="en-US" sz="4000">
                        <a:effectLst/>
                        <a:latin typeface="Cambria Math" panose="02040503050406030204" pitchFamily="18" charset="0"/>
                        <a:ea typeface="Calibri" panose="020F0502020204030204" pitchFamily="34" charset="0"/>
                      </a:rPr>
                      <m:t>+ </m:t>
                    </m:r>
                    <m:r>
                      <m:rPr>
                        <m:sty m:val="p"/>
                      </m:rPr>
                      <a:rPr lang="en-US" sz="4000">
                        <a:effectLst/>
                        <a:latin typeface="Cambria Math" panose="02040503050406030204" pitchFamily="18" charset="0"/>
                        <a:ea typeface="Calibri" panose="020F0502020204030204" pitchFamily="34" charset="0"/>
                      </a:rPr>
                      <m:t>cos</m:t>
                    </m:r>
                    <m:d>
                      <m:dPr>
                        <m:ctrlPr>
                          <a:rPr lang="en-US" sz="4000" i="1">
                            <a:effectLst/>
                            <a:latin typeface="Cambria Math" panose="02040503050406030204" pitchFamily="18" charset="0"/>
                            <a:ea typeface="Calibri" panose="020F0502020204030204" pitchFamily="34" charset="0"/>
                          </a:rPr>
                        </m:ctrlPr>
                      </m:dPr>
                      <m:e>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x</m:t>
                        </m:r>
                      </m:e>
                    </m:d>
                  </m:oMath>
                </a14:m>
                <a:endParaRPr lang="en-US" sz="4000">
                  <a:effectLst/>
                  <a:latin typeface="Cambria Math" panose="02040503050406030204" pitchFamily="18" charset="0"/>
                  <a:ea typeface="Calibri" panose="020F0502020204030204" pitchFamily="34" charset="0"/>
                </a:endParaRPr>
              </a:p>
              <a:p>
                <a:pPr>
                  <a:lnSpc>
                    <a:spcPct val="200000"/>
                  </a:lnSpc>
                  <a:spcAft>
                    <a:spcPts val="0"/>
                  </a:spcAft>
                </a:pPr>
                <a:r>
                  <a:rPr lang="en-US" sz="4000">
                    <a:effectLst/>
                    <a:ea typeface="Calibri" panose="020F050202020403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rPr>
                      <m:t>= –</m:t>
                    </m:r>
                    <m:r>
                      <m:rPr>
                        <m:sty m:val="p"/>
                      </m:rPr>
                      <a:rPr lang="en-US" sz="4000">
                        <a:effectLst/>
                        <a:latin typeface="Cambria Math" panose="02040503050406030204" pitchFamily="18" charset="0"/>
                        <a:ea typeface="Calibri" panose="020F0502020204030204" pitchFamily="34" charset="0"/>
                      </a:rPr>
                      <m:t>sin</m:t>
                    </m:r>
                    <m:r>
                      <a:rPr lang="en-US" sz="4000">
                        <a:effectLst/>
                        <a:latin typeface="Cambria Math" panose="02040503050406030204" pitchFamily="18" charset="0"/>
                        <a:ea typeface="Calibri" panose="020F0502020204030204" pitchFamily="34" charset="0"/>
                      </a:rPr>
                      <m:t> </m:t>
                    </m:r>
                    <m:r>
                      <m:rPr>
                        <m:sty m:val="p"/>
                      </m:rPr>
                      <a:rPr lang="en-US" sz="4000">
                        <a:effectLst/>
                        <a:latin typeface="Cambria Math" panose="02040503050406030204" pitchFamily="18" charset="0"/>
                        <a:ea typeface="Calibri" panose="020F0502020204030204" pitchFamily="34" charset="0"/>
                      </a:rPr>
                      <m:t>x</m:t>
                    </m:r>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cos</m:t>
                    </m:r>
                    <m:r>
                      <a:rPr lang="en-US" sz="4000">
                        <a:effectLst/>
                        <a:latin typeface="Cambria Math" panose="02040503050406030204" pitchFamily="18" charset="0"/>
                        <a:ea typeface="Calibri" panose="020F0502020204030204" pitchFamily="34" charset="0"/>
                      </a:rPr>
                      <m:t> </m:t>
                    </m:r>
                    <m:r>
                      <m:rPr>
                        <m:sty m:val="p"/>
                      </m:rPr>
                      <a:rPr lang="en-US" sz="4000">
                        <a:effectLst/>
                        <a:latin typeface="Cambria Math" panose="02040503050406030204" pitchFamily="18" charset="0"/>
                        <a:ea typeface="Calibri" panose="020F0502020204030204" pitchFamily="34" charset="0"/>
                      </a:rPr>
                      <m:t>x</m:t>
                    </m:r>
                    <m:r>
                      <a:rPr lang="en-US" sz="4000">
                        <a:effectLst/>
                        <a:latin typeface="Cambria Math" panose="02040503050406030204" pitchFamily="18" charset="0"/>
                        <a:ea typeface="Calibri" panose="020F0502020204030204" pitchFamily="34" charset="0"/>
                      </a:rPr>
                      <m:t>≠ –</m:t>
                    </m:r>
                    <m:r>
                      <m:rPr>
                        <m:sty m:val="p"/>
                      </m:rPr>
                      <a:rPr lang="en-US" sz="4000">
                        <a:effectLst/>
                        <a:latin typeface="Cambria Math" panose="02040503050406030204" pitchFamily="18" charset="0"/>
                        <a:ea typeface="Calibri" panose="020F0502020204030204" pitchFamily="34" charset="0"/>
                      </a:rPr>
                      <m:t>f</m:t>
                    </m:r>
                    <m:r>
                      <a:rPr lang="en-US" sz="4000">
                        <a:effectLst/>
                        <a:latin typeface="Cambria Math" panose="02040503050406030204" pitchFamily="18" charset="0"/>
                        <a:ea typeface="Calibri" panose="020F0502020204030204" pitchFamily="34" charset="0"/>
                      </a:rPr>
                      <m:t>(</m:t>
                    </m:r>
                    <m:r>
                      <m:rPr>
                        <m:sty m:val="p"/>
                      </m:rPr>
                      <a:rPr lang="en-US" sz="4000">
                        <a:effectLst/>
                        <a:latin typeface="Cambria Math" panose="02040503050406030204" pitchFamily="18" charset="0"/>
                        <a:ea typeface="Calibri" panose="020F0502020204030204" pitchFamily="34" charset="0"/>
                      </a:rPr>
                      <m:t>x</m:t>
                    </m:r>
                    <m:r>
                      <a:rPr lang="en-US" sz="4000">
                        <a:effectLst/>
                        <a:latin typeface="Cambria Math" panose="02040503050406030204" pitchFamily="18" charset="0"/>
                        <a:ea typeface="Calibri" panose="020F0502020204030204" pitchFamily="34"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Vậy y = sin x + cos x là hàm số không chẵn, không lẻ.</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2134136"/>
                <a:ext cx="16535400" cy="6247864"/>
              </a:xfrm>
              <a:prstGeom prst="rect">
                <a:avLst/>
              </a:prstGeom>
              <a:blipFill>
                <a:blip r:embed="rId4"/>
                <a:stretch>
                  <a:fillRect l="-1290" b="-195"/>
                </a:stretch>
              </a:blipFill>
            </p:spPr>
            <p:txBody>
              <a:bodyPr/>
              <a:lstStyle/>
              <a:p>
                <a:r>
                  <a:rPr lang="en-US">
                    <a:noFill/>
                  </a:rPr>
                  <a:t> </a:t>
                </a:r>
              </a:p>
            </p:txBody>
          </p:sp>
        </mc:Fallback>
      </mc:AlternateContent>
    </p:spTree>
    <p:extLst>
      <p:ext uri="{BB962C8B-B14F-4D97-AF65-F5344CB8AC3E}">
        <p14:creationId xmlns:p14="http://schemas.microsoft.com/office/powerpoint/2010/main" val="234521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5" name="Rectangle 4"/>
          <p:cNvSpPr/>
          <p:nvPr/>
        </p:nvSpPr>
        <p:spPr>
          <a:xfrm>
            <a:off x="152400" y="146384"/>
            <a:ext cx="17983200" cy="10006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stretch>
            <a:fillRect/>
          </a:stretch>
        </p:blipFill>
        <p:spPr>
          <a:xfrm rot="18785483">
            <a:off x="15542773" y="204923"/>
            <a:ext cx="2128631" cy="3123535"/>
          </a:xfrm>
          <a:prstGeom prst="rect">
            <a:avLst/>
          </a:prstGeom>
        </p:spPr>
      </p:pic>
      <p:pic>
        <p:nvPicPr>
          <p:cNvPr id="17" name="Picture 16"/>
          <p:cNvPicPr>
            <a:picLocks noChangeAspect="1"/>
          </p:cNvPicPr>
          <p:nvPr/>
        </p:nvPicPr>
        <p:blipFill>
          <a:blip r:embed="rId3"/>
          <a:stretch>
            <a:fillRect/>
          </a:stretch>
        </p:blipFill>
        <p:spPr>
          <a:xfrm>
            <a:off x="1727931" y="7393611"/>
            <a:ext cx="1828800" cy="2169489"/>
          </a:xfrm>
          <a:prstGeom prst="rect">
            <a:avLst/>
          </a:prstGeom>
        </p:spPr>
      </p:pic>
      <p:sp>
        <p:nvSpPr>
          <p:cNvPr id="20" name="TextBox 19"/>
          <p:cNvSpPr txBox="1"/>
          <p:nvPr/>
        </p:nvSpPr>
        <p:spPr>
          <a:xfrm>
            <a:off x="350332" y="1438007"/>
            <a:ext cx="5258188" cy="1800493"/>
          </a:xfrm>
          <a:prstGeom prst="rect">
            <a:avLst/>
          </a:prstGeom>
          <a:noFill/>
        </p:spPr>
        <p:txBody>
          <a:bodyPr wrap="square" rtlCol="0">
            <a:spAutoFit/>
          </a:bodyPr>
          <a:lstStyle/>
          <a:p>
            <a:pPr lvl="0">
              <a:lnSpc>
                <a:spcPct val="150000"/>
              </a:lnSpc>
              <a:defRPr/>
            </a:pPr>
            <a:r>
              <a:rPr lang="en-US" sz="3700">
                <a:solidFill>
                  <a:srgbClr val="000000"/>
                </a:solidFill>
                <a:latin typeface="OpenSans"/>
              </a:rPr>
              <a:t>Tìm tập giá trị của các hàm số sau:</a:t>
            </a:r>
            <a:endParaRPr kumimoji="0" lang="en-US" sz="37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Rectangle 20"/>
          <p:cNvSpPr/>
          <p:nvPr/>
        </p:nvSpPr>
        <p:spPr>
          <a:xfrm>
            <a:off x="6629400" y="446258"/>
            <a:ext cx="5234125" cy="658642"/>
          </a:xfrm>
          <a:prstGeom prst="rect">
            <a:avLst/>
          </a:prstGeom>
        </p:spPr>
        <p:txBody>
          <a:bodyPr wrap="none">
            <a:spAutoFit/>
          </a:bodyPr>
          <a:lstStyle/>
          <a:p>
            <a:pPr lvl="0" algn="ctr">
              <a:lnSpc>
                <a:spcPct val="92250"/>
              </a:lnSpc>
              <a:defRPr/>
            </a:pPr>
            <a:r>
              <a:rPr lang="en-US" sz="4000" b="1">
                <a:solidFill>
                  <a:srgbClr val="C00000"/>
                </a:solidFill>
                <a:latin typeface="Arial"/>
                <a:ea typeface="Arial"/>
                <a:cs typeface="Arial"/>
                <a:sym typeface="Arial"/>
              </a:rPr>
              <a:t>Bài 1.16 (SGK – tr30)</a:t>
            </a:r>
            <a:endParaRPr lang="en-US" sz="4000" b="1" dirty="0">
              <a:solidFill>
                <a:srgbClr val="C00000"/>
              </a:solidFill>
              <a:latin typeface="Arial"/>
              <a:ea typeface="Arial"/>
              <a:cs typeface="Arial"/>
              <a:sym typeface="Arial"/>
            </a:endParaRPr>
          </a:p>
        </p:txBody>
      </p:sp>
      <p:grpSp>
        <p:nvGrpSpPr>
          <p:cNvPr id="28" name="Group 27"/>
          <p:cNvGrpSpPr/>
          <p:nvPr/>
        </p:nvGrpSpPr>
        <p:grpSpPr>
          <a:xfrm>
            <a:off x="304800" y="3269804"/>
            <a:ext cx="4987028" cy="2940496"/>
            <a:chOff x="2164269" y="2103777"/>
            <a:chExt cx="4987028" cy="2940496"/>
          </a:xfrm>
        </p:grpSpPr>
        <mc:AlternateContent xmlns:mc="http://schemas.openxmlformats.org/markup-compatibility/2006" xmlns:a14="http://schemas.microsoft.com/office/drawing/2010/main">
          <mc:Choice Requires="a14">
            <p:sp>
              <p:nvSpPr>
                <p:cNvPr id="29" name="Rectangle 28"/>
                <p:cNvSpPr/>
                <p:nvPr/>
              </p:nvSpPr>
              <p:spPr>
                <a:xfrm>
                  <a:off x="2209801" y="2103777"/>
                  <a:ext cx="4941496" cy="109921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700" b="0" i="0" smtClean="0">
                            <a:latin typeface="Cambria Math" panose="02040503050406030204" pitchFamily="18" charset="0"/>
                            <a:ea typeface="Calibri" panose="020F0502020204030204" pitchFamily="34" charset="0"/>
                            <a:cs typeface="Times New Roman" panose="02020603050405020304" pitchFamily="18" charset="0"/>
                          </a:rPr>
                          <m:t>a</m:t>
                        </m:r>
                        <m:r>
                          <a:rPr lang="en-US" sz="37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700">
                            <a:latin typeface="Cambria Math" panose="02040503050406030204" pitchFamily="18" charset="0"/>
                            <a:ea typeface="Calibri" panose="020F0502020204030204" pitchFamily="34" charset="0"/>
                            <a:cs typeface="Times New Roman" panose="02020603050405020304" pitchFamily="18" charset="0"/>
                          </a:rPr>
                          <m:t>y</m:t>
                        </m:r>
                        <m:r>
                          <a:rPr lang="fr-FR" sz="3700">
                            <a:latin typeface="Cambria Math" panose="02040503050406030204" pitchFamily="18" charset="0"/>
                            <a:ea typeface="Calibri" panose="020F0502020204030204" pitchFamily="34" charset="0"/>
                            <a:cs typeface="Times New Roman" panose="02020603050405020304" pitchFamily="18" charset="0"/>
                          </a:rPr>
                          <m:t>=2</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cs typeface="Times New Roman" panose="02020603050405020304" pitchFamily="18" charset="0"/>
                                  </a:rPr>
                                  <m:t>x</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700">
                                        <a:effectLst/>
                                        <a:latin typeface="Cambria Math" panose="02040503050406030204" pitchFamily="18" charset="0"/>
                                        <a:ea typeface="Calibri" panose="020F0502020204030204" pitchFamily="34" charset="0"/>
                                        <a:cs typeface="Times New Roman" panose="02020603050405020304" pitchFamily="18" charset="0"/>
                                      </a:rPr>
                                      <m:t>4</m:t>
                                    </m:r>
                                  </m:den>
                                </m:f>
                              </m:e>
                            </m:d>
                          </m:e>
                        </m:func>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700">
                    <a:latin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2209801" y="2103777"/>
                  <a:ext cx="4941496" cy="10992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2164269" y="4333629"/>
                  <a:ext cx="4675062" cy="710644"/>
                </a:xfrm>
                <a:prstGeom prst="rect">
                  <a:avLst/>
                </a:prstGeom>
              </p:spPr>
              <p:txBody>
                <a:bodyPr wrap="none">
                  <a:spAutoFit/>
                </a:bodyPr>
                <a:lstStyle/>
                <a:p>
                  <a14:m>
                    <m:oMath xmlns:m="http://schemas.openxmlformats.org/officeDocument/2006/math">
                      <m:r>
                        <m:rPr>
                          <m:sty m:val="p"/>
                        </m:rPr>
                        <a:rPr lang="en-US" sz="3700" b="0" i="0" smtClean="0">
                          <a:latin typeface="Cambria Math" panose="02040503050406030204" pitchFamily="18" charset="0"/>
                          <a:ea typeface="Calibri" panose="020F0502020204030204" pitchFamily="34" charset="0"/>
                          <a:cs typeface="Times New Roman" panose="02020603050405020304" pitchFamily="18" charset="0"/>
                        </a:rPr>
                        <m:t>b</m:t>
                      </m:r>
                      <m:r>
                        <a:rPr lang="en-US" sz="37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700">
                          <a:latin typeface="Cambria Math" panose="02040503050406030204" pitchFamily="18" charset="0"/>
                          <a:ea typeface="Calibri" panose="020F0502020204030204" pitchFamily="34" charset="0"/>
                          <a:cs typeface="Times New Roman" panose="02020603050405020304" pitchFamily="18" charset="0"/>
                        </a:rPr>
                        <m:t>y</m:t>
                      </m:r>
                      <m:r>
                        <a:rPr lang="fr-FR" sz="3700">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fr-FR" sz="3700">
                                  <a:effectLst/>
                                  <a:latin typeface="Cambria Math" panose="02040503050406030204" pitchFamily="18" charset="0"/>
                                  <a:ea typeface="Calibri" panose="020F0502020204030204" pitchFamily="34" charset="0"/>
                                  <a:cs typeface="Times New Roman" panose="02020603050405020304" pitchFamily="18" charset="0"/>
                                </a:rPr>
                                <m:t>x</m:t>
                              </m:r>
                            </m:e>
                          </m:func>
                        </m:e>
                      </m:rad>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a:t>
                  </a:r>
                  <a:endParaRPr lang="en-US" sz="3700">
                    <a:latin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2164269" y="4333629"/>
                  <a:ext cx="4675062" cy="710644"/>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Rectangle 30"/>
              <p:cNvSpPr/>
              <p:nvPr/>
            </p:nvSpPr>
            <p:spPr>
              <a:xfrm>
                <a:off x="6212239" y="2949414"/>
                <a:ext cx="12075761" cy="7337586"/>
              </a:xfrm>
              <a:prstGeom prst="rect">
                <a:avLst/>
              </a:prstGeom>
            </p:spPr>
            <p:txBody>
              <a:bodyPr wrap="square">
                <a:spAutoFit/>
              </a:bodyPr>
              <a:lstStyle/>
              <a:p>
                <a:pPr>
                  <a:lnSpc>
                    <a:spcPct val="150000"/>
                  </a:lnSpc>
                  <a:spcAft>
                    <a:spcPts val="0"/>
                  </a:spcAft>
                </a:pPr>
                <a14:m>
                  <m:oMath xmlns:m="http://schemas.openxmlformats.org/officeDocument/2006/math">
                    <m:r>
                      <m:rPr>
                        <m:sty m:val="p"/>
                      </m:rPr>
                      <a:rPr lang="en-US" sz="3600" smtClean="0">
                        <a:latin typeface="Cambria Math" panose="02040503050406030204" pitchFamily="18" charset="0"/>
                        <a:ea typeface="Calibri" panose="020F0502020204030204" pitchFamily="34" charset="0"/>
                        <a:cs typeface="Times New Roman" panose="02020603050405020304" pitchFamily="18" charset="0"/>
                      </a:rPr>
                      <m:t>a</m:t>
                    </m:r>
                    <m:r>
                      <a:rPr lang="en-US" sz="3600" smtClean="0">
                        <a:latin typeface="Cambria Math" panose="02040503050406030204" pitchFamily="18" charset="0"/>
                        <a:ea typeface="Calibri" panose="020F0502020204030204" pitchFamily="34" charset="0"/>
                        <a:cs typeface="Times New Roman" panose="02020603050405020304" pitchFamily="18" charset="0"/>
                      </a:rPr>
                      <m:t>) </m:t>
                    </m:r>
                  </m:oMath>
                </a14:m>
                <a:r>
                  <a:rPr lang="fr-FR" sz="370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rPr>
                              <m:t>x</m:t>
                            </m:r>
                            <m:r>
                              <a:rPr lang="fr-FR" sz="3700" i="1">
                                <a:effectLst/>
                                <a:latin typeface="Cambria Math" panose="02040503050406030204" pitchFamily="18" charset="0"/>
                                <a:ea typeface="Calibri" panose="020F0502020204030204" pitchFamily="34"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rPr>
                                  <m:t>π</m:t>
                                </m:r>
                              </m:num>
                              <m:den>
                                <m:r>
                                  <a:rPr lang="fr-FR" sz="3700">
                                    <a:effectLst/>
                                    <a:latin typeface="Cambria Math" panose="02040503050406030204" pitchFamily="18" charset="0"/>
                                    <a:ea typeface="Calibri" panose="020F0502020204030204" pitchFamily="34" charset="0"/>
                                  </a:rPr>
                                  <m:t>4</m:t>
                                </m:r>
                              </m:den>
                            </m:f>
                          </m:e>
                        </m:d>
                      </m:e>
                    </m:func>
                    <m:r>
                      <a:rPr lang="fr-FR" sz="3700">
                        <a:effectLst/>
                        <a:latin typeface="Cambria Math" panose="02040503050406030204" pitchFamily="18" charset="0"/>
                        <a:ea typeface="Calibri" panose="020F0502020204030204" pitchFamily="34" charset="0"/>
                      </a:rPr>
                      <m:t>≤1 </m:t>
                    </m:r>
                  </m:oMath>
                </a14:m>
                <a:r>
                  <a:rPr lang="fr-FR" sz="3700">
                    <a:effectLst/>
                    <a:latin typeface="Arial" panose="020B0604020202020204" pitchFamily="34" charset="0"/>
                    <a:ea typeface="Calibri" panose="020F0502020204030204" pitchFamily="34" charset="0"/>
                    <a:cs typeface="Arial" panose="020B0604020202020204" pitchFamily="34" charset="0"/>
                  </a:rPr>
                  <a:t>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14:m>
                  <m:oMath xmlns:m="http://schemas.openxmlformats.org/officeDocument/2006/math">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2≤2</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rPr>
                              <m:t>x</m:t>
                            </m:r>
                            <m:r>
                              <a:rPr lang="fr-FR" sz="3700" i="1">
                                <a:effectLst/>
                                <a:latin typeface="Cambria Math" panose="02040503050406030204" pitchFamily="18" charset="0"/>
                                <a:ea typeface="Calibri" panose="020F0502020204030204" pitchFamily="34"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rPr>
                                  <m:t>π</m:t>
                                </m:r>
                              </m:num>
                              <m:den>
                                <m:r>
                                  <a:rPr lang="fr-FR" sz="3700">
                                    <a:effectLst/>
                                    <a:latin typeface="Cambria Math" panose="02040503050406030204" pitchFamily="18" charset="0"/>
                                    <a:ea typeface="Calibri" panose="020F0502020204030204" pitchFamily="34" charset="0"/>
                                  </a:rPr>
                                  <m:t>4</m:t>
                                </m:r>
                              </m:den>
                            </m:f>
                          </m:e>
                        </m:d>
                      </m:e>
                    </m:func>
                    <m:r>
                      <a:rPr lang="fr-FR" sz="3700">
                        <a:effectLst/>
                        <a:latin typeface="Cambria Math" panose="02040503050406030204" pitchFamily="18" charset="0"/>
                        <a:ea typeface="Calibri" panose="020F0502020204030204" pitchFamily="34"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14:m>
                  <m:oMath xmlns:m="http://schemas.openxmlformats.org/officeDocument/2006/math">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1≤2</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rPr>
                              <m:t>x</m:t>
                            </m:r>
                            <m:r>
                              <a:rPr lang="fr-FR" sz="3700" i="1">
                                <a:effectLst/>
                                <a:latin typeface="Cambria Math" panose="02040503050406030204" pitchFamily="18" charset="0"/>
                                <a:ea typeface="Calibri" panose="020F0502020204030204" pitchFamily="34"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rPr>
                                  <m:t>π</m:t>
                                </m:r>
                              </m:num>
                              <m:den>
                                <m:r>
                                  <a:rPr lang="fr-FR" sz="3700">
                                    <a:effectLst/>
                                    <a:latin typeface="Cambria Math" panose="02040503050406030204" pitchFamily="18" charset="0"/>
                                    <a:ea typeface="Calibri" panose="020F0502020204030204" pitchFamily="34" charset="0"/>
                                  </a:rPr>
                                  <m:t>4</m:t>
                                </m:r>
                              </m:den>
                            </m:f>
                          </m:e>
                        </m:d>
                      </m:e>
                    </m:func>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1&lt;2</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14:m>
                  <m:oMath xmlns:m="http://schemas.openxmlformats.org/officeDocument/2006/math">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3≤2</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rPr>
                              <m:t>x</m:t>
                            </m:r>
                            <m:r>
                              <a:rPr lang="fr-FR" sz="3700" i="1">
                                <a:effectLst/>
                                <a:latin typeface="Cambria Math" panose="02040503050406030204" pitchFamily="18" charset="0"/>
                                <a:ea typeface="Calibri" panose="020F0502020204030204" pitchFamily="34"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rPr>
                                  <m:t>π</m:t>
                                </m:r>
                              </m:num>
                              <m:den>
                                <m:r>
                                  <a:rPr lang="fr-FR" sz="3700">
                                    <a:effectLst/>
                                    <a:latin typeface="Cambria Math" panose="02040503050406030204" pitchFamily="18" charset="0"/>
                                    <a:ea typeface="Calibri" panose="020F0502020204030204" pitchFamily="34" charset="0"/>
                                  </a:rPr>
                                  <m:t>4</m:t>
                                </m:r>
                              </m:den>
                            </m:f>
                          </m:e>
                        </m:d>
                      </m:e>
                    </m:func>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1≤1</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14:m>
                  <m:oMath xmlns:m="http://schemas.openxmlformats.org/officeDocument/2006/math">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3≤</m:t>
                    </m:r>
                    <m:r>
                      <m:rPr>
                        <m:sty m:val="p"/>
                      </m:rPr>
                      <a:rPr lang="fr-FR" sz="3700">
                        <a:effectLst/>
                        <a:latin typeface="Cambria Math" panose="02040503050406030204" pitchFamily="18" charset="0"/>
                        <a:ea typeface="Calibri" panose="020F0502020204030204" pitchFamily="34" charset="0"/>
                      </a:rPr>
                      <m:t>y</m:t>
                    </m:r>
                    <m:r>
                      <a:rPr lang="fr-FR" sz="3700">
                        <a:effectLst/>
                        <a:latin typeface="Cambria Math" panose="02040503050406030204" pitchFamily="18" charset="0"/>
                        <a:ea typeface="Calibri" panose="020F0502020204030204" pitchFamily="34" charset="0"/>
                      </a:rPr>
                      <m:t>≤1</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700">
                    <a:effectLst/>
                    <a:latin typeface="Arial" panose="020B0604020202020204" pitchFamily="34" charset="0"/>
                    <a:ea typeface="Calibri" panose="020F0502020204030204" pitchFamily="34" charset="0"/>
                    <a:cs typeface="Arial" panose="020B0604020202020204" pitchFamily="34" charset="0"/>
                  </a:rPr>
                  <a:t>Vậy tập giá trị của hàm số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y</m:t>
                    </m:r>
                    <m:r>
                      <a:rPr lang="fr-FR" sz="3700">
                        <a:effectLst/>
                        <a:latin typeface="Cambria Math" panose="02040503050406030204" pitchFamily="18" charset="0"/>
                        <a:ea typeface="Calibri" panose="020F0502020204030204" pitchFamily="34" charset="0"/>
                      </a:rPr>
                      <m:t>=2</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sin</m:t>
                        </m:r>
                      </m:fName>
                      <m:e>
                        <m:d>
                          <m:dPr>
                            <m:ctrlPr>
                              <a:rPr lang="en-US" sz="3700" i="1">
                                <a:effectLst/>
                                <a:latin typeface="Cambria Math" panose="02040503050406030204" pitchFamily="18" charset="0"/>
                                <a:ea typeface="Calibri" panose="020F0502020204030204" pitchFamily="34" charset="0"/>
                              </a:rPr>
                            </m:ctrlPr>
                          </m:dPr>
                          <m:e>
                            <m:r>
                              <m:rPr>
                                <m:sty m:val="p"/>
                              </m:rPr>
                              <a:rPr lang="fr-FR" sz="3700">
                                <a:effectLst/>
                                <a:latin typeface="Cambria Math" panose="02040503050406030204" pitchFamily="18" charset="0"/>
                                <a:ea typeface="Calibri" panose="020F0502020204030204" pitchFamily="34" charset="0"/>
                              </a:rPr>
                              <m:t>x</m:t>
                            </m:r>
                            <m:r>
                              <a:rPr lang="fr-FR" sz="3700" i="1">
                                <a:effectLst/>
                                <a:latin typeface="Cambria Math" panose="02040503050406030204" pitchFamily="18" charset="0"/>
                                <a:ea typeface="Calibri" panose="020F0502020204030204" pitchFamily="34" charset="0"/>
                              </a:rPr>
                              <m:t>−</m:t>
                            </m:r>
                            <m:f>
                              <m:fPr>
                                <m:ctrlPr>
                                  <a:rPr lang="en-US" sz="3700" i="1">
                                    <a:effectLst/>
                                    <a:latin typeface="Cambria Math" panose="02040503050406030204" pitchFamily="18" charset="0"/>
                                    <a:ea typeface="Calibri" panose="020F0502020204030204" pitchFamily="34" charset="0"/>
                                  </a:rPr>
                                </m:ctrlPr>
                              </m:fPr>
                              <m:num>
                                <m:r>
                                  <m:rPr>
                                    <m:sty m:val="p"/>
                                  </m:rPr>
                                  <a:rPr lang="fr-FR" sz="3700">
                                    <a:effectLst/>
                                    <a:latin typeface="Cambria Math" panose="02040503050406030204" pitchFamily="18" charset="0"/>
                                    <a:ea typeface="Calibri" panose="020F0502020204030204" pitchFamily="34" charset="0"/>
                                  </a:rPr>
                                  <m:t>π</m:t>
                                </m:r>
                              </m:num>
                              <m:den>
                                <m:r>
                                  <a:rPr lang="fr-FR" sz="3700">
                                    <a:effectLst/>
                                    <a:latin typeface="Cambria Math" panose="02040503050406030204" pitchFamily="18" charset="0"/>
                                    <a:ea typeface="Calibri" panose="020F0502020204030204" pitchFamily="34" charset="0"/>
                                  </a:rPr>
                                  <m:t>4</m:t>
                                </m:r>
                              </m:den>
                            </m:f>
                          </m:e>
                        </m:d>
                      </m:e>
                    </m:func>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m:t>
                    </m:r>
                  </m:oMath>
                </a14:m>
                <a:r>
                  <a:rPr lang="fr-FR" sz="3700">
                    <a:effectLst/>
                    <a:latin typeface="Arial" panose="020B0604020202020204" pitchFamily="34" charset="0"/>
                    <a:ea typeface="Calibri" panose="020F0502020204030204" pitchFamily="34" charset="0"/>
                    <a:cs typeface="Arial" panose="020B0604020202020204" pitchFamily="34" charset="0"/>
                  </a:rPr>
                  <a:t> là [-3;1].</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6212239" y="2949414"/>
                <a:ext cx="12075761" cy="7337586"/>
              </a:xfrm>
              <a:prstGeom prst="rect">
                <a:avLst/>
              </a:prstGeom>
              <a:blipFill>
                <a:blip r:embed="rId6"/>
                <a:stretch>
                  <a:fillRect l="-1565"/>
                </a:stretch>
              </a:blipFill>
            </p:spPr>
            <p:txBody>
              <a:bodyPr/>
              <a:lstStyle/>
              <a:p>
                <a:r>
                  <a:rPr lang="en-US">
                    <a:noFill/>
                  </a:rPr>
                  <a:t> </a:t>
                </a:r>
              </a:p>
            </p:txBody>
          </p:sp>
        </mc:Fallback>
      </mc:AlternateContent>
      <p:cxnSp>
        <p:nvCxnSpPr>
          <p:cNvPr id="32" name="Straight Connector 31"/>
          <p:cNvCxnSpPr/>
          <p:nvPr/>
        </p:nvCxnSpPr>
        <p:spPr>
          <a:xfrm>
            <a:off x="5715000" y="1714500"/>
            <a:ext cx="0" cy="8406010"/>
          </a:xfrm>
          <a:prstGeom prst="line">
            <a:avLst/>
          </a:prstGeom>
        </p:spPr>
        <p:style>
          <a:lnRef idx="1">
            <a:schemeClr val="accent1"/>
          </a:lnRef>
          <a:fillRef idx="0">
            <a:schemeClr val="accent1"/>
          </a:fillRef>
          <a:effectRef idx="0">
            <a:schemeClr val="accent1"/>
          </a:effectRef>
          <a:fontRef idx="minor">
            <a:schemeClr val="tx1"/>
          </a:fontRef>
        </p:style>
      </p:cxnSp>
      <p:sp>
        <p:nvSpPr>
          <p:cNvPr id="33" name="Oval Callout 32"/>
          <p:cNvSpPr/>
          <p:nvPr/>
        </p:nvSpPr>
        <p:spPr>
          <a:xfrm>
            <a:off x="11125200" y="1842890"/>
            <a:ext cx="1751933" cy="9384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053250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anim calcmode="lin" valueType="num">
                                      <p:cBhvr>
                                        <p:cTn id="17" dur="500" fill="hold"/>
                                        <p:tgtEl>
                                          <p:spTgt spid="28"/>
                                        </p:tgtEl>
                                        <p:attrNameLst>
                                          <p:attrName>ppt_x</p:attrName>
                                        </p:attrNameLst>
                                      </p:cBhvr>
                                      <p:tavLst>
                                        <p:tav tm="0">
                                          <p:val>
                                            <p:strVal val="#ppt_x"/>
                                          </p:val>
                                        </p:tav>
                                        <p:tav tm="100000">
                                          <p:val>
                                            <p:strVal val="#ppt_x"/>
                                          </p:val>
                                        </p:tav>
                                      </p:tavLst>
                                    </p:anim>
                                    <p:anim calcmode="lin" valueType="num">
                                      <p:cBhvr>
                                        <p:cTn id="1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xEl>
                                              <p:pRg st="0" end="0"/>
                                            </p:txEl>
                                          </p:spTgt>
                                        </p:tgtEl>
                                        <p:attrNameLst>
                                          <p:attrName>style.visibility</p:attrName>
                                        </p:attrNameLst>
                                      </p:cBhvr>
                                      <p:to>
                                        <p:strVal val="visible"/>
                                      </p:to>
                                    </p:set>
                                    <p:animEffect transition="in" filter="fade">
                                      <p:cBhvr>
                                        <p:cTn id="28" dur="500"/>
                                        <p:tgtEl>
                                          <p:spTgt spid="31">
                                            <p:txEl>
                                              <p:pRg st="0" end="0"/>
                                            </p:txEl>
                                          </p:spTgt>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1">
                                            <p:txEl>
                                              <p:pRg st="1" end="1"/>
                                            </p:txEl>
                                          </p:spTgt>
                                        </p:tgtEl>
                                        <p:attrNameLst>
                                          <p:attrName>style.visibility</p:attrName>
                                        </p:attrNameLst>
                                      </p:cBhvr>
                                      <p:to>
                                        <p:strVal val="visible"/>
                                      </p:to>
                                    </p:set>
                                    <p:animEffect transition="in" filter="wipe(down)">
                                      <p:cBhvr>
                                        <p:cTn id="32" dur="500"/>
                                        <p:tgtEl>
                                          <p:spTgt spid="31">
                                            <p:txEl>
                                              <p:pRg st="1" end="1"/>
                                            </p:txEl>
                                          </p:spTgt>
                                        </p:tgtEl>
                                      </p:cBhvr>
                                    </p:animEffect>
                                  </p:childTnLst>
                                </p:cTn>
                              </p:par>
                            </p:childTnLst>
                          </p:cTn>
                        </p:par>
                        <p:par>
                          <p:cTn id="33" fill="hold">
                            <p:stCondLst>
                              <p:cond delay="1000"/>
                            </p:stCondLst>
                            <p:childTnLst>
                              <p:par>
                                <p:cTn id="34" presetID="14" presetClass="entr" presetSubtype="10" fill="hold" nodeType="afterEffect">
                                  <p:stCondLst>
                                    <p:cond delay="0"/>
                                  </p:stCondLst>
                                  <p:childTnLst>
                                    <p:set>
                                      <p:cBhvr>
                                        <p:cTn id="35"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36" dur="500"/>
                                        <p:tgtEl>
                                          <p:spTgt spid="31">
                                            <p:txEl>
                                              <p:pRg st="2" end="2"/>
                                            </p:txEl>
                                          </p:spTgt>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31">
                                            <p:txEl>
                                              <p:pRg st="3" end="3"/>
                                            </p:txEl>
                                          </p:spTgt>
                                        </p:tgtEl>
                                        <p:attrNameLst>
                                          <p:attrName>style.visibility</p:attrName>
                                        </p:attrNameLst>
                                      </p:cBhvr>
                                      <p:to>
                                        <p:strVal val="visible"/>
                                      </p:to>
                                    </p:set>
                                    <p:animEffect transition="in" filter="fade">
                                      <p:cBhvr>
                                        <p:cTn id="40" dur="500"/>
                                        <p:tgtEl>
                                          <p:spTgt spid="31">
                                            <p:txEl>
                                              <p:pRg st="3" end="3"/>
                                            </p:txEl>
                                          </p:spTgt>
                                        </p:tgtEl>
                                      </p:cBhvr>
                                    </p:animEffec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31">
                                            <p:txEl>
                                              <p:pRg st="4" end="4"/>
                                            </p:txEl>
                                          </p:spTgt>
                                        </p:tgtEl>
                                        <p:attrNameLst>
                                          <p:attrName>style.visibility</p:attrName>
                                        </p:attrNameLst>
                                      </p:cBhvr>
                                      <p:to>
                                        <p:strVal val="visible"/>
                                      </p:to>
                                    </p:set>
                                    <p:animEffect transition="in" filter="wipe(left)">
                                      <p:cBhvr>
                                        <p:cTn id="44" dur="500"/>
                                        <p:tgtEl>
                                          <p:spTgt spid="31">
                                            <p:txEl>
                                              <p:pRg st="4" end="4"/>
                                            </p:txEl>
                                          </p:spTgt>
                                        </p:tgtEl>
                                      </p:cBhvr>
                                    </p:animEffect>
                                  </p:childTnLst>
                                </p:cTn>
                              </p:par>
                            </p:childTnLst>
                          </p:cTn>
                        </p:par>
                        <p:par>
                          <p:cTn id="45" fill="hold">
                            <p:stCondLst>
                              <p:cond delay="2500"/>
                            </p:stCondLst>
                            <p:childTnLst>
                              <p:par>
                                <p:cTn id="46" presetID="16" presetClass="entr" presetSubtype="21" fill="hold" nodeType="afterEffect">
                                  <p:stCondLst>
                                    <p:cond delay="0"/>
                                  </p:stCondLst>
                                  <p:childTnLst>
                                    <p:set>
                                      <p:cBhvr>
                                        <p:cTn id="47" dur="1" fill="hold">
                                          <p:stCondLst>
                                            <p:cond delay="0"/>
                                          </p:stCondLst>
                                        </p:cTn>
                                        <p:tgtEl>
                                          <p:spTgt spid="31">
                                            <p:txEl>
                                              <p:pRg st="5" end="5"/>
                                            </p:txEl>
                                          </p:spTgt>
                                        </p:tgtEl>
                                        <p:attrNameLst>
                                          <p:attrName>style.visibility</p:attrName>
                                        </p:attrNameLst>
                                      </p:cBhvr>
                                      <p:to>
                                        <p:strVal val="visible"/>
                                      </p:to>
                                    </p:set>
                                    <p:animEffect transition="in" filter="barn(inVertical)">
                                      <p:cBhvr>
                                        <p:cTn id="48" dur="500"/>
                                        <p:tgtEl>
                                          <p:spTgt spid="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5" name="Rectangle 4"/>
          <p:cNvSpPr/>
          <p:nvPr/>
        </p:nvSpPr>
        <p:spPr>
          <a:xfrm>
            <a:off x="152400" y="146384"/>
            <a:ext cx="17983200" cy="10006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2"/>
          <a:stretch>
            <a:fillRect/>
          </a:stretch>
        </p:blipFill>
        <p:spPr>
          <a:xfrm rot="18785483">
            <a:off x="15542773" y="204923"/>
            <a:ext cx="2128631" cy="3123535"/>
          </a:xfrm>
          <a:prstGeom prst="rect">
            <a:avLst/>
          </a:prstGeom>
        </p:spPr>
      </p:pic>
      <p:pic>
        <p:nvPicPr>
          <p:cNvPr id="17" name="Picture 16"/>
          <p:cNvPicPr>
            <a:picLocks noChangeAspect="1"/>
          </p:cNvPicPr>
          <p:nvPr/>
        </p:nvPicPr>
        <p:blipFill>
          <a:blip r:embed="rId3"/>
          <a:stretch>
            <a:fillRect/>
          </a:stretch>
        </p:blipFill>
        <p:spPr>
          <a:xfrm>
            <a:off x="1727931" y="7393611"/>
            <a:ext cx="1828800" cy="2169489"/>
          </a:xfrm>
          <a:prstGeom prst="rect">
            <a:avLst/>
          </a:prstGeom>
        </p:spPr>
      </p:pic>
      <p:sp>
        <p:nvSpPr>
          <p:cNvPr id="20" name="TextBox 19"/>
          <p:cNvSpPr txBox="1"/>
          <p:nvPr/>
        </p:nvSpPr>
        <p:spPr>
          <a:xfrm>
            <a:off x="350332" y="1438007"/>
            <a:ext cx="5258188" cy="180049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OpenSans"/>
                <a:ea typeface="+mn-ea"/>
                <a:cs typeface="+mn-cs"/>
              </a:rPr>
              <a:t>Tìm tập giá trị của các hàm số sau:</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6629400" y="446258"/>
            <a:ext cx="5234125" cy="658642"/>
          </a:xfrm>
          <a:prstGeom prst="rect">
            <a:avLst/>
          </a:prstGeom>
        </p:spPr>
        <p:txBody>
          <a:bodyPr wrap="none">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a:ea typeface="Arial"/>
                <a:cs typeface="Arial"/>
                <a:sym typeface="Arial"/>
              </a:rPr>
              <a:t>Bài 1.16 (SGK – tr30)</a:t>
            </a:r>
            <a:endParaRPr kumimoji="0" lang="en-US"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sp>
        <p:nvSpPr>
          <p:cNvPr id="27" name="Oval Callout 26"/>
          <p:cNvSpPr/>
          <p:nvPr/>
        </p:nvSpPr>
        <p:spPr>
          <a:xfrm>
            <a:off x="11125200" y="1842890"/>
            <a:ext cx="1751933" cy="9384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7"/>
          <p:cNvGrpSpPr/>
          <p:nvPr/>
        </p:nvGrpSpPr>
        <p:grpSpPr>
          <a:xfrm>
            <a:off x="304800" y="3269804"/>
            <a:ext cx="4987028" cy="2940496"/>
            <a:chOff x="2164269" y="2103777"/>
            <a:chExt cx="4987028" cy="2940496"/>
          </a:xfrm>
        </p:grpSpPr>
        <mc:AlternateContent xmlns:mc="http://schemas.openxmlformats.org/markup-compatibility/2006" xmlns:a14="http://schemas.microsoft.com/office/drawing/2010/main">
          <mc:Choice Requires="a14">
            <p:sp>
              <p:nvSpPr>
                <p:cNvPr id="29" name="Rectangle 28"/>
                <p:cNvSpPr/>
                <p:nvPr/>
              </p:nvSpPr>
              <p:spPr>
                <a:xfrm>
                  <a:off x="2209801" y="2103777"/>
                  <a:ext cx="4941496" cy="10992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m:rPr>
                            <m:sty m:val="p"/>
                          </m:rP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y</m:t>
                        </m:r>
                        <m: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func>
                          <m:func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sin</m:t>
                            </m:r>
                          </m:fName>
                          <m:e>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m:rPr>
                                        <m:sty m:val="p"/>
                                      </m:rP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π</m:t>
                                    </m:r>
                                  </m:num>
                                  <m:den>
                                    <m: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e>
                            </m:d>
                          </m:e>
                        </m:func>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2209801" y="2103777"/>
                  <a:ext cx="4941496" cy="10992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2164269" y="4333629"/>
                  <a:ext cx="4675062" cy="7106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m:rPr>
                          <m:sty m:val="p"/>
                        </m:rP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y</m:t>
                      </m:r>
                      <m: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radPr>
                        <m:deg/>
                        <m:e>
                          <m: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func>
                            <m:func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e>
                          </m:func>
                        </m:e>
                      </m:rad>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oMath>
                  </a14:m>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2164269" y="4333629"/>
                  <a:ext cx="4675062" cy="710644"/>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Rectangle 30"/>
              <p:cNvSpPr/>
              <p:nvPr/>
            </p:nvSpPr>
            <p:spPr>
              <a:xfrm>
                <a:off x="5943600" y="3299089"/>
                <a:ext cx="12029841" cy="6492611"/>
              </a:xfrm>
              <a:prstGeom prst="rect">
                <a:avLst/>
              </a:prstGeom>
            </p:spPr>
            <p:txBody>
              <a:bodyPr wrap="square">
                <a:spAutoFit/>
              </a:bodyPr>
              <a:lstStyle/>
              <a:p>
                <a:pPr>
                  <a:lnSpc>
                    <a:spcPct val="150000"/>
                  </a:lnSpc>
                  <a:spcAft>
                    <a:spcPts val="0"/>
                  </a:spcAft>
                </a:pPr>
                <a:r>
                  <a:rPr lang="fr-FR" sz="3700">
                    <a:latin typeface="Arial" panose="020B0604020202020204" pitchFamily="34" charset="0"/>
                    <a:ea typeface="Calibri" panose="020F0502020204030204" pitchFamily="34" charset="0"/>
                    <a:cs typeface="Arial" panose="020B0604020202020204" pitchFamily="34" charset="0"/>
                  </a:rPr>
                  <a:t>b) Vì </a:t>
                </a:r>
                <a14:m>
                  <m:oMath xmlns:m="http://schemas.openxmlformats.org/officeDocument/2006/math">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cos</m:t>
                        </m:r>
                      </m:fName>
                      <m:e>
                        <m:r>
                          <m:rPr>
                            <m:sty m:val="p"/>
                          </m:rPr>
                          <a:rPr lang="fr-FR" sz="3700">
                            <a:effectLst/>
                            <a:latin typeface="Cambria Math" panose="02040503050406030204" pitchFamily="18" charset="0"/>
                            <a:ea typeface="Calibri" panose="020F0502020204030204" pitchFamily="34" charset="0"/>
                          </a:rPr>
                          <m:t>x</m:t>
                        </m:r>
                      </m:e>
                    </m:func>
                    <m:r>
                      <a:rPr lang="fr-FR" sz="3700">
                        <a:effectLst/>
                        <a:latin typeface="Cambria Math" panose="02040503050406030204" pitchFamily="18" charset="0"/>
                        <a:ea typeface="Calibri" panose="020F0502020204030204" pitchFamily="34" charset="0"/>
                      </a:rPr>
                      <m:t>≤1</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3700">
                        <a:effectLst/>
                        <a:latin typeface="Cambria Math" panose="02040503050406030204" pitchFamily="18" charset="0"/>
                        <a:ea typeface="Calibri" panose="020F0502020204030204" pitchFamily="34" charset="0"/>
                      </a:rPr>
                      <m:t>0≤1+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cos</m:t>
                        </m:r>
                      </m:fName>
                      <m:e>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≤2</m:t>
                        </m:r>
                      </m:e>
                    </m:func>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7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fr-FR" sz="3700">
                        <a:effectLst/>
                        <a:latin typeface="Cambria Math" panose="02040503050406030204" pitchFamily="18" charset="0"/>
                        <a:ea typeface="Calibri" panose="020F0502020204030204" pitchFamily="34" charset="0"/>
                      </a:rPr>
                      <m:t>0≤</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cos</m:t>
                            </m:r>
                          </m:fName>
                          <m:e>
                            <m:r>
                              <m:rPr>
                                <m:sty m:val="p"/>
                              </m:rPr>
                              <a:rPr lang="fr-FR" sz="3700">
                                <a:effectLst/>
                                <a:latin typeface="Cambria Math" panose="02040503050406030204" pitchFamily="18" charset="0"/>
                                <a:ea typeface="Calibri" panose="020F0502020204030204" pitchFamily="34" charset="0"/>
                              </a:rPr>
                              <m:t>x</m:t>
                            </m:r>
                          </m:e>
                        </m:func>
                      </m:e>
                    </m:rad>
                    <m:r>
                      <a:rPr lang="fr-FR" sz="3700">
                        <a:effectLst/>
                        <a:latin typeface="Cambria Math" panose="02040503050406030204" pitchFamily="18" charset="0"/>
                        <a:ea typeface="Calibri" panose="020F0502020204030204" pitchFamily="34" charset="0"/>
                      </a:rPr>
                      <m:t>≤</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2</m:t>
                        </m:r>
                      </m:e>
                    </m:rad>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7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cos</m:t>
                            </m:r>
                          </m:fName>
                          <m:e>
                            <m:r>
                              <m:rPr>
                                <m:sty m:val="p"/>
                              </m:rPr>
                              <a:rPr lang="fr-FR" sz="3700">
                                <a:effectLst/>
                                <a:latin typeface="Cambria Math" panose="02040503050406030204" pitchFamily="18" charset="0"/>
                                <a:ea typeface="Calibri" panose="020F0502020204030204" pitchFamily="34" charset="0"/>
                              </a:rPr>
                              <m:t>x</m:t>
                            </m:r>
                          </m:e>
                        </m:func>
                      </m:e>
                    </m:rad>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2</m:t>
                        </m:r>
                      </m:e>
                    </m:rad>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700">
                    <a:effectLst/>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r>
                      <m:rPr>
                        <m:sty m:val="p"/>
                      </m:rPr>
                      <a:rPr lang="fr-FR" sz="3700">
                        <a:effectLst/>
                        <a:latin typeface="Cambria Math" panose="02040503050406030204" pitchFamily="18" charset="0"/>
                        <a:ea typeface="Calibri" panose="020F0502020204030204" pitchFamily="34" charset="0"/>
                      </a:rPr>
                      <m:t>y</m:t>
                    </m:r>
                    <m:r>
                      <a:rPr lang="fr-FR" sz="3700">
                        <a:effectLst/>
                        <a:latin typeface="Cambria Math" panose="02040503050406030204" pitchFamily="18" charset="0"/>
                        <a:ea typeface="Calibri" panose="020F0502020204030204" pitchFamily="34" charset="0"/>
                      </a:rPr>
                      <m:t>≤</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2</m:t>
                        </m:r>
                      </m:e>
                    </m:rad>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x</m:t>
                    </m:r>
                    <m:r>
                      <a:rPr lang="fr-FR" sz="3700">
                        <a:effectLst/>
                        <a:latin typeface="Cambria Math" panose="02040503050406030204" pitchFamily="18" charset="0"/>
                        <a:ea typeface="Calibri" panose="020F0502020204030204" pitchFamily="34" charset="0"/>
                      </a:rPr>
                      <m:t>∈</m:t>
                    </m:r>
                    <m:r>
                      <a:rPr lang="fr-FR" sz="3700" i="1">
                        <a:effectLst/>
                        <a:latin typeface="Cambria Math" panose="02040503050406030204" pitchFamily="18" charset="0"/>
                        <a:ea typeface="Calibri" panose="020F0502020204030204" pitchFamily="34" charset="0"/>
                      </a:rPr>
                      <m:t>ℝ</m:t>
                    </m:r>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3700">
                    <a:effectLst/>
                    <a:latin typeface="Arial" panose="020B0604020202020204" pitchFamily="34" charset="0"/>
                    <a:ea typeface="Calibri" panose="020F0502020204030204" pitchFamily="34" charset="0"/>
                    <a:cs typeface="Arial" panose="020B0604020202020204" pitchFamily="34" charset="0"/>
                  </a:rPr>
                  <a:t>Vậy tập giá trị của hàm số </a:t>
                </a:r>
                <a14:m>
                  <m:oMath xmlns:m="http://schemas.openxmlformats.org/officeDocument/2006/math">
                    <m:r>
                      <m:rPr>
                        <m:sty m:val="p"/>
                      </m:rPr>
                      <a:rPr lang="fr-FR" sz="3700">
                        <a:effectLst/>
                        <a:latin typeface="Cambria Math" panose="02040503050406030204" pitchFamily="18" charset="0"/>
                        <a:ea typeface="Calibri" panose="020F0502020204030204" pitchFamily="34" charset="0"/>
                      </a:rPr>
                      <m:t>y</m:t>
                    </m:r>
                    <m:r>
                      <a:rPr lang="fr-FR" sz="3700">
                        <a:effectLst/>
                        <a:latin typeface="Cambria Math" panose="02040503050406030204" pitchFamily="18" charset="0"/>
                        <a:ea typeface="Calibri" panose="020F0502020204030204" pitchFamily="34" charset="0"/>
                      </a:rPr>
                      <m:t>=</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1+</m:t>
                        </m:r>
                        <m:func>
                          <m:funcPr>
                            <m:ctrlPr>
                              <a:rPr lang="en-US" sz="3700" i="1">
                                <a:effectLst/>
                                <a:latin typeface="Cambria Math" panose="02040503050406030204" pitchFamily="18" charset="0"/>
                                <a:ea typeface="Calibri" panose="020F0502020204030204" pitchFamily="34" charset="0"/>
                              </a:rPr>
                            </m:ctrlPr>
                          </m:funcPr>
                          <m:fName>
                            <m:r>
                              <m:rPr>
                                <m:sty m:val="p"/>
                              </m:rPr>
                              <a:rPr lang="fr-FR" sz="3700">
                                <a:effectLst/>
                                <a:latin typeface="Cambria Math" panose="02040503050406030204" pitchFamily="18" charset="0"/>
                                <a:ea typeface="Calibri" panose="020F0502020204030204" pitchFamily="34" charset="0"/>
                              </a:rPr>
                              <m:t>cos</m:t>
                            </m:r>
                          </m:fName>
                          <m:e>
                            <m:r>
                              <m:rPr>
                                <m:sty m:val="p"/>
                              </m:rPr>
                              <a:rPr lang="fr-FR" sz="3700">
                                <a:effectLst/>
                                <a:latin typeface="Cambria Math" panose="02040503050406030204" pitchFamily="18" charset="0"/>
                                <a:ea typeface="Calibri" panose="020F0502020204030204" pitchFamily="34" charset="0"/>
                              </a:rPr>
                              <m:t>x</m:t>
                            </m:r>
                          </m:e>
                        </m:func>
                      </m:e>
                    </m:rad>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d>
                      <m:dPr>
                        <m:begChr m:val="["/>
                        <m:endChr m:val="]"/>
                        <m:ctrlPr>
                          <a:rPr lang="en-US" sz="3700" i="1">
                            <a:effectLst/>
                            <a:latin typeface="Cambria Math" panose="02040503050406030204" pitchFamily="18" charset="0"/>
                            <a:ea typeface="Calibri" panose="020F0502020204030204" pitchFamily="34" charset="0"/>
                          </a:rPr>
                        </m:ctrlPr>
                      </m:dPr>
                      <m:e>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rad>
                          <m:radPr>
                            <m:degHide m:val="on"/>
                            <m:ctrlPr>
                              <a:rPr lang="en-US" sz="3700" i="1">
                                <a:effectLst/>
                                <a:latin typeface="Cambria Math" panose="02040503050406030204" pitchFamily="18" charset="0"/>
                                <a:ea typeface="Calibri" panose="020F0502020204030204" pitchFamily="34" charset="0"/>
                              </a:rPr>
                            </m:ctrlPr>
                          </m:radPr>
                          <m:deg/>
                          <m:e>
                            <m:r>
                              <a:rPr lang="fr-FR" sz="3700">
                                <a:effectLst/>
                                <a:latin typeface="Cambria Math" panose="02040503050406030204" pitchFamily="18" charset="0"/>
                                <a:ea typeface="Calibri" panose="020F0502020204030204" pitchFamily="34" charset="0"/>
                              </a:rPr>
                              <m:t>2</m:t>
                            </m:r>
                          </m:e>
                        </m:rad>
                        <m:r>
                          <a:rPr lang="fr-FR" sz="3700" i="1">
                            <a:effectLst/>
                            <a:latin typeface="Cambria Math" panose="02040503050406030204" pitchFamily="18" charset="0"/>
                            <a:ea typeface="Calibri" panose="020F0502020204030204" pitchFamily="34" charset="0"/>
                          </a:rPr>
                          <m:t>−</m:t>
                        </m:r>
                        <m:r>
                          <a:rPr lang="fr-FR" sz="3700">
                            <a:effectLst/>
                            <a:latin typeface="Cambria Math" panose="02040503050406030204" pitchFamily="18" charset="0"/>
                            <a:ea typeface="Calibri" panose="020F0502020204030204" pitchFamily="34" charset="0"/>
                          </a:rPr>
                          <m:t>2</m:t>
                        </m:r>
                      </m:e>
                    </m:d>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5943600" y="3299089"/>
                <a:ext cx="12029841" cy="6492611"/>
              </a:xfrm>
              <a:prstGeom prst="rect">
                <a:avLst/>
              </a:prstGeom>
              <a:blipFill>
                <a:blip r:embed="rId6"/>
                <a:stretch>
                  <a:fillRect l="-1571" b="-1315"/>
                </a:stretch>
              </a:blipFill>
            </p:spPr>
            <p:txBody>
              <a:bodyPr/>
              <a:lstStyle/>
              <a:p>
                <a:r>
                  <a:rPr lang="en-US">
                    <a:noFill/>
                  </a:rPr>
                  <a:t> </a:t>
                </a:r>
              </a:p>
            </p:txBody>
          </p:sp>
        </mc:Fallback>
      </mc:AlternateContent>
      <p:cxnSp>
        <p:nvCxnSpPr>
          <p:cNvPr id="32" name="Straight Connector 31"/>
          <p:cNvCxnSpPr/>
          <p:nvPr/>
        </p:nvCxnSpPr>
        <p:spPr>
          <a:xfrm>
            <a:off x="5715000" y="1714500"/>
            <a:ext cx="0" cy="84060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94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wipe(down)">
                                      <p:cBhvr>
                                        <p:cTn id="11" dur="500"/>
                                        <p:tgtEl>
                                          <p:spTgt spid="31">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15" dur="500"/>
                                        <p:tgtEl>
                                          <p:spTgt spid="31">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
                                            <p:txEl>
                                              <p:pRg st="3" end="3"/>
                                            </p:txEl>
                                          </p:spTgt>
                                        </p:tgtEl>
                                        <p:attrNameLst>
                                          <p:attrName>style.visibility</p:attrName>
                                        </p:attrNameLst>
                                      </p:cBhvr>
                                      <p:to>
                                        <p:strVal val="visible"/>
                                      </p:to>
                                    </p:set>
                                    <p:animEffect transition="in" filter="fade">
                                      <p:cBhvr>
                                        <p:cTn id="19" dur="500"/>
                                        <p:tgtEl>
                                          <p:spTgt spid="31">
                                            <p:txEl>
                                              <p:pRg st="3" end="3"/>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31">
                                            <p:txEl>
                                              <p:pRg st="4" end="4"/>
                                            </p:txEl>
                                          </p:spTgt>
                                        </p:tgtEl>
                                        <p:attrNameLst>
                                          <p:attrName>style.visibility</p:attrName>
                                        </p:attrNameLst>
                                      </p:cBhvr>
                                      <p:to>
                                        <p:strVal val="visible"/>
                                      </p:to>
                                    </p:set>
                                    <p:animEffect transition="in" filter="wipe(up)">
                                      <p:cBhvr>
                                        <p:cTn id="23" dur="500"/>
                                        <p:tgtEl>
                                          <p:spTgt spid="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12558" y="174458"/>
            <a:ext cx="17907000" cy="9947824"/>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3" name="Picture 22"/>
          <p:cNvPicPr>
            <a:picLocks noChangeAspect="1"/>
          </p:cNvPicPr>
          <p:nvPr/>
        </p:nvPicPr>
        <p:blipFill>
          <a:blip r:embed="rId2"/>
          <a:stretch>
            <a:fillRect/>
          </a:stretch>
        </p:blipFill>
        <p:spPr>
          <a:xfrm rot="16200000">
            <a:off x="16711067" y="461763"/>
            <a:ext cx="1305116" cy="1236158"/>
          </a:xfrm>
          <a:prstGeom prst="rect">
            <a:avLst/>
          </a:prstGeom>
        </p:spPr>
      </p:pic>
      <p:pic>
        <p:nvPicPr>
          <p:cNvPr id="24" name="Picture 23"/>
          <p:cNvPicPr>
            <a:picLocks noChangeAspect="1"/>
          </p:cNvPicPr>
          <p:nvPr/>
        </p:nvPicPr>
        <p:blipFill>
          <a:blip r:embed="rId3"/>
          <a:stretch>
            <a:fillRect/>
          </a:stretch>
        </p:blipFill>
        <p:spPr>
          <a:xfrm rot="975413">
            <a:off x="17041091" y="8816850"/>
            <a:ext cx="2063888" cy="1981685"/>
          </a:xfrm>
          <a:prstGeom prst="rect">
            <a:avLst/>
          </a:prstGeom>
        </p:spPr>
      </p:pic>
      <p:sp>
        <p:nvSpPr>
          <p:cNvPr id="15" name="Rectangle 14"/>
          <p:cNvSpPr/>
          <p:nvPr/>
        </p:nvSpPr>
        <p:spPr>
          <a:xfrm>
            <a:off x="619224" y="723900"/>
            <a:ext cx="5234125" cy="658642"/>
          </a:xfrm>
          <a:prstGeom prst="rect">
            <a:avLst/>
          </a:prstGeom>
        </p:spPr>
        <p:txBody>
          <a:bodyPr wrap="none">
            <a:spAutoFit/>
          </a:bodyPr>
          <a:lstStyle/>
          <a:p>
            <a:pPr lvl="0" algn="ctr">
              <a:lnSpc>
                <a:spcPct val="92250"/>
              </a:lnSpc>
              <a:defRPr/>
            </a:pPr>
            <a:r>
              <a:rPr lang="en-US" sz="4000" b="1">
                <a:solidFill>
                  <a:srgbClr val="C00000"/>
                </a:solidFill>
                <a:latin typeface="Arial"/>
                <a:ea typeface="Arial"/>
                <a:cs typeface="Arial"/>
                <a:sym typeface="Arial"/>
              </a:rPr>
              <a:t>Bài 1.17 (SGK – tr30)</a:t>
            </a:r>
            <a:endParaRPr lang="en-US" sz="4000" b="1" dirty="0">
              <a:solidFill>
                <a:srgbClr val="C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623234" y="1483730"/>
                <a:ext cx="17449800" cy="748475"/>
              </a:xfrm>
              <a:prstGeom prst="rect">
                <a:avLst/>
              </a:prstGeom>
            </p:spPr>
            <p:txBody>
              <a:bodyPr wrap="square">
                <a:spAutoFit/>
              </a:bodyPr>
              <a:lstStyle/>
              <a:p>
                <a:r>
                  <a:rPr lang="en-US" sz="3800">
                    <a:solidFill>
                      <a:srgbClr val="000000"/>
                    </a:solidFill>
                    <a:latin typeface="Arial" panose="020B0604020202020204" pitchFamily="34" charset="0"/>
                    <a:cs typeface="Arial" panose="020B0604020202020204" pitchFamily="34" charset="0"/>
                  </a:rPr>
                  <a:t>Từ đồ thị của hàm số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𝑦</m:t>
                    </m:r>
                    <m:r>
                      <a:rPr lang="en-US" sz="3800" i="1" smtClean="0">
                        <a:solidFill>
                          <a:srgbClr val="000000"/>
                        </a:solidFill>
                        <a:latin typeface="Cambria Math" panose="02040503050406030204" pitchFamily="18" charset="0"/>
                        <a:cs typeface="Arial" panose="020B0604020202020204" pitchFamily="34" charset="0"/>
                      </a:rPr>
                      <m:t>=</m:t>
                    </m:r>
                    <m:r>
                      <a:rPr lang="en-US" sz="3800" i="1" smtClean="0">
                        <a:solidFill>
                          <a:srgbClr val="000000"/>
                        </a:solidFill>
                        <a:latin typeface="Cambria Math" panose="02040503050406030204" pitchFamily="18" charset="0"/>
                        <a:cs typeface="Arial" panose="020B0604020202020204" pitchFamily="34" charset="0"/>
                      </a:rPr>
                      <m:t>𝑡𝑎𝑛𝑥</m:t>
                    </m:r>
                  </m:oMath>
                </a14:m>
                <a:r>
                  <a:rPr lang="en-US" sz="3800">
                    <a:solidFill>
                      <a:srgbClr val="000000"/>
                    </a:solidFill>
                    <a:latin typeface="Arial" panose="020B0604020202020204" pitchFamily="34" charset="0"/>
                    <a:cs typeface="Arial" panose="020B0604020202020204" pitchFamily="34" charset="0"/>
                  </a:rPr>
                  <a:t>, hãy tìm các giá trị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𝑥</m:t>
                    </m:r>
                  </m:oMath>
                </a14:m>
                <a:r>
                  <a:rPr lang="en-US" sz="3800">
                    <a:solidFill>
                      <a:srgbClr val="000000"/>
                    </a:solidFill>
                    <a:latin typeface="Arial" panose="020B0604020202020204" pitchFamily="34" charset="0"/>
                    <a:cs typeface="Arial" panose="020B0604020202020204" pitchFamily="34" charset="0"/>
                  </a:rPr>
                  <a:t> sao cho</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 </m:t>
                    </m:r>
                    <m:r>
                      <a:rPr lang="en-US" sz="3800" i="1">
                        <a:solidFill>
                          <a:srgbClr val="000000"/>
                        </a:solidFill>
                        <a:latin typeface="Cambria Math" panose="02040503050406030204" pitchFamily="18" charset="0"/>
                        <a:cs typeface="Arial" panose="020B0604020202020204" pitchFamily="34" charset="0"/>
                      </a:rPr>
                      <m:t>𝑡𝑎𝑛𝑥</m:t>
                    </m:r>
                    <m:r>
                      <a:rPr lang="en-US" sz="3800" i="1">
                        <a:solidFill>
                          <a:srgbClr val="000000"/>
                        </a:solidFill>
                        <a:latin typeface="Cambria Math" panose="02040503050406030204" pitchFamily="18" charset="0"/>
                        <a:cs typeface="Arial" panose="020B0604020202020204" pitchFamily="34" charset="0"/>
                      </a:rPr>
                      <m:t>=0</m:t>
                    </m:r>
                  </m:oMath>
                </a14:m>
                <a:r>
                  <a:rPr lang="en-US" sz="3800">
                    <a:solidFill>
                      <a:srgbClr val="000000"/>
                    </a:solidFill>
                    <a:latin typeface="Arial" panose="020B0604020202020204" pitchFamily="34" charset="0"/>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23234" y="1483730"/>
                <a:ext cx="17449800" cy="748475"/>
              </a:xfrm>
              <a:prstGeom prst="rect">
                <a:avLst/>
              </a:prstGeom>
              <a:blipFill>
                <a:blip r:embed="rId4"/>
                <a:stretch>
                  <a:fillRect l="-1153" t="-3252" b="-32520"/>
                </a:stretch>
              </a:blipFill>
            </p:spPr>
            <p:txBody>
              <a:bodyPr/>
              <a:lstStyle/>
              <a:p>
                <a:r>
                  <a:rPr lang="en-US">
                    <a:noFill/>
                  </a:rPr>
                  <a:t> </a:t>
                </a:r>
              </a:p>
            </p:txBody>
          </p:sp>
        </mc:Fallback>
      </mc:AlternateContent>
      <p:sp>
        <p:nvSpPr>
          <p:cNvPr id="17" name="Oval Callout 16"/>
          <p:cNvSpPr/>
          <p:nvPr/>
        </p:nvSpPr>
        <p:spPr>
          <a:xfrm>
            <a:off x="3124200" y="2638307"/>
            <a:ext cx="1600200" cy="8675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587139" y="7100040"/>
                <a:ext cx="17068800" cy="2615460"/>
              </a:xfrm>
              <a:prstGeom prst="rect">
                <a:avLst/>
              </a:prstGeom>
            </p:spPr>
            <p:txBody>
              <a:bodyPr wrap="square">
                <a:spAutoFit/>
              </a:bodyPr>
              <a:lstStyle/>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Ta có tan x = 0 khi hàm số y = tan x nhận giá trị bằng 0 ứng với các điểm x mà đồ thị giao với trục hoành. Từ đồ thị ở hình trên ta suy ra y = 0 hay tan x = 0 khi </a:t>
                </a:r>
                <a14:m>
                  <m:oMath xmlns:m="http://schemas.openxmlformats.org/officeDocument/2006/math">
                    <m:r>
                      <m:rPr>
                        <m:sty m:val="p"/>
                      </m:rPr>
                      <a:rPr lang="en-US" sz="3800">
                        <a:effectLst/>
                        <a:latin typeface="Cambria Math" panose="02040503050406030204" pitchFamily="18" charset="0"/>
                        <a:ea typeface="Times New Roman" panose="02020603050405020304" pitchFamily="18" charset="0"/>
                      </a:rPr>
                      <m:t>x</m:t>
                    </m:r>
                    <m:r>
                      <a:rPr lang="en-US" sz="3800">
                        <a:effectLst/>
                        <a:latin typeface="Cambria Math" panose="02040503050406030204" pitchFamily="18" charset="0"/>
                        <a:ea typeface="Times New Roman" panose="02020603050405020304" pitchFamily="18" charset="0"/>
                      </a:rPr>
                      <m:t>=</m:t>
                    </m:r>
                    <m:r>
                      <m:rPr>
                        <m:sty m:val="p"/>
                      </m:rPr>
                      <a:rPr lang="en-US" sz="3800">
                        <a:effectLst/>
                        <a:latin typeface="Cambria Math" panose="02040503050406030204" pitchFamily="18" charset="0"/>
                        <a:ea typeface="Times New Roman" panose="02020603050405020304" pitchFamily="18" charset="0"/>
                      </a:rPr>
                      <m:t>kπ</m:t>
                    </m:r>
                    <m:r>
                      <a:rPr lang="en-US" sz="3800">
                        <a:effectLst/>
                        <a:latin typeface="Cambria Math" panose="02040503050406030204" pitchFamily="18" charset="0"/>
                        <a:ea typeface="Times New Roman" panose="02020603050405020304" pitchFamily="18" charset="0"/>
                      </a:rPr>
                      <m:t>, </m:t>
                    </m:r>
                    <m:r>
                      <m:rPr>
                        <m:sty m:val="p"/>
                      </m:rPr>
                      <a:rPr lang="en-US" sz="3800">
                        <a:effectLst/>
                        <a:latin typeface="Cambria Math" panose="02040503050406030204" pitchFamily="18" charset="0"/>
                        <a:ea typeface="Times New Roman" panose="02020603050405020304" pitchFamily="18" charset="0"/>
                      </a:rPr>
                      <m:t>k</m:t>
                    </m:r>
                    <m:r>
                      <a:rPr lang="en-US" sz="3800">
                        <a:effectLst/>
                        <a:latin typeface="Cambria Math" panose="02040503050406030204" pitchFamily="18" charset="0"/>
                        <a:ea typeface="Times New Roman" panose="02020603050405020304" pitchFamily="18" charset="0"/>
                      </a:rPr>
                      <m:t>∈</m:t>
                    </m:r>
                    <m:r>
                      <a:rPr lang="en-US" sz="3800" i="1">
                        <a:effectLst/>
                        <a:latin typeface="Cambria Math" panose="02040503050406030204" pitchFamily="18" charset="0"/>
                        <a:ea typeface="Times New Roman" panose="02020603050405020304" pitchFamily="18" charset="0"/>
                      </a:rPr>
                      <m:t>ℤ</m:t>
                    </m:r>
                  </m:oMath>
                </a14:m>
                <a:r>
                  <a:rPr lang="en-US"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87139" y="7100040"/>
                <a:ext cx="17068800" cy="2615460"/>
              </a:xfrm>
              <a:prstGeom prst="rect">
                <a:avLst/>
              </a:prstGeom>
              <a:blipFill>
                <a:blip r:embed="rId5"/>
                <a:stretch>
                  <a:fillRect l="-1179" r="-1179" b="-8392"/>
                </a:stretch>
              </a:blipFill>
            </p:spPr>
            <p:txBody>
              <a:bodyPr/>
              <a:lstStyle/>
              <a:p>
                <a:r>
                  <a:rPr lang="en-US">
                    <a:noFill/>
                  </a:rPr>
                  <a:t> </a:t>
                </a:r>
              </a:p>
            </p:txBody>
          </p:sp>
        </mc:Fallback>
      </mc:AlternateContent>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22566" y="3019307"/>
            <a:ext cx="7327234" cy="4045712"/>
          </a:xfrm>
          <a:prstGeom prst="rect">
            <a:avLst/>
          </a:prstGeom>
        </p:spPr>
      </p:pic>
      <p:sp>
        <p:nvSpPr>
          <p:cNvPr id="7" name="Rectangle 6"/>
          <p:cNvSpPr/>
          <p:nvPr/>
        </p:nvSpPr>
        <p:spPr>
          <a:xfrm>
            <a:off x="587139" y="3940553"/>
            <a:ext cx="8650015" cy="2723823"/>
          </a:xfrm>
          <a:prstGeom prst="rect">
            <a:avLst/>
          </a:prstGeom>
        </p:spPr>
        <p:txBody>
          <a:bodyPr wrap="square">
            <a:spAutoFit/>
          </a:bodyPr>
          <a:lstStyle/>
          <a:p>
            <a:pPr lvl="0" algn="just">
              <a:lnSpc>
                <a:spcPct val="150000"/>
              </a:lnSpc>
            </a:pPr>
            <a:r>
              <a:rPr lang="fr-FR" sz="3800">
                <a:solidFill>
                  <a:prstClr val="black"/>
                </a:solidFill>
                <a:latin typeface="Arial" panose="020B0604020202020204" pitchFamily="34" charset="0"/>
                <a:ea typeface="Times New Roman" panose="02020603050405020304" pitchFamily="18" charset="0"/>
                <a:cs typeface="Arial" panose="020B0604020202020204" pitchFamily="34" charset="0"/>
              </a:rPr>
              <a:t>Ta có đồ thị của hàm số y = tan x như hình vẽ:</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79182278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7" grpId="0" animBg="1"/>
      <p:bldP spid="6"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2590799" y="1409700"/>
            <a:ext cx="12953999"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3190541" y="2240286"/>
            <a:ext cx="11658601" cy="15085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7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70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7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8375732" y="5971711"/>
            <a:ext cx="1987468" cy="3889585"/>
          </a:xfrm>
          <a:prstGeom prst="rect">
            <a:avLst/>
          </a:prstGeom>
        </p:spPr>
      </p:pic>
      <p:pic>
        <p:nvPicPr>
          <p:cNvPr id="38" name="Picture 3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Lst>
          </a:blip>
          <a:stretch>
            <a:fillRect/>
          </a:stretch>
        </p:blipFill>
        <p:spPr>
          <a:xfrm>
            <a:off x="13805638" y="642478"/>
            <a:ext cx="1761487" cy="1939647"/>
          </a:xfrm>
          <a:prstGeom prst="rect">
            <a:avLst/>
          </a:prstGeom>
        </p:spPr>
      </p:pic>
      <p:pic>
        <p:nvPicPr>
          <p:cNvPr id="10" name="Picture 9"/>
          <p:cNvPicPr>
            <a:picLocks noChangeAspect="1"/>
          </p:cNvPicPr>
          <p:nvPr/>
        </p:nvPicPr>
        <p:blipFill>
          <a:blip r:embed="rId5"/>
          <a:stretch>
            <a:fillRect/>
          </a:stretch>
        </p:blipFill>
        <p:spPr>
          <a:xfrm>
            <a:off x="1877726" y="1075574"/>
            <a:ext cx="1245503" cy="1295400"/>
          </a:xfrm>
          <a:prstGeom prst="rect">
            <a:avLst/>
          </a:prstGeom>
        </p:spPr>
      </p:pic>
      <p:pic>
        <p:nvPicPr>
          <p:cNvPr id="11" name="Picture 10"/>
          <p:cNvPicPr>
            <a:picLocks noChangeAspect="1"/>
          </p:cNvPicPr>
          <p:nvPr/>
        </p:nvPicPr>
        <p:blipFill>
          <a:blip r:embed="rId6"/>
          <a:stretch>
            <a:fillRect/>
          </a:stretch>
        </p:blipFill>
        <p:spPr>
          <a:xfrm>
            <a:off x="15468600" y="5884070"/>
            <a:ext cx="1485902" cy="154543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58140" y="7124700"/>
            <a:ext cx="1789095" cy="1717531"/>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16688" y="8648700"/>
            <a:ext cx="959185" cy="920818"/>
          </a:xfrm>
          <a:prstGeom prst="rect">
            <a:avLst/>
          </a:prstGeom>
        </p:spPr>
      </p:pic>
    </p:spTree>
    <p:extLst>
      <p:ext uri="{BB962C8B-B14F-4D97-AF65-F5344CB8AC3E}">
        <p14:creationId xmlns:p14="http://schemas.microsoft.com/office/powerpoint/2010/main" val="333595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85800" y="723900"/>
            <a:ext cx="16987426" cy="89154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p:cNvPicPr>
            <a:picLocks noChangeAspect="1"/>
          </p:cNvPicPr>
          <p:nvPr/>
        </p:nvPicPr>
        <p:blipFill>
          <a:blip r:embed="rId9"/>
          <a:stretch>
            <a:fillRect/>
          </a:stretch>
        </p:blipFill>
        <p:spPr>
          <a:xfrm>
            <a:off x="16451439" y="796279"/>
            <a:ext cx="1066800" cy="1233488"/>
          </a:xfrm>
          <a:prstGeom prst="rect">
            <a:avLst/>
          </a:prstGeom>
        </p:spPr>
      </p:pic>
      <p:pic>
        <p:nvPicPr>
          <p:cNvPr id="46" name="Picture 45"/>
          <p:cNvPicPr>
            <a:picLocks noChangeAspect="1"/>
          </p:cNvPicPr>
          <p:nvPr/>
        </p:nvPicPr>
        <p:blipFill>
          <a:blip r:embed="rId10"/>
          <a:stretch>
            <a:fillRect/>
          </a:stretch>
        </p:blipFill>
        <p:spPr>
          <a:xfrm>
            <a:off x="676036" y="8240978"/>
            <a:ext cx="1385759" cy="1604935"/>
          </a:xfrm>
          <a:prstGeom prst="rect">
            <a:avLst/>
          </a:prstGeom>
        </p:spPr>
      </p:pic>
      <p:pic>
        <p:nvPicPr>
          <p:cNvPr id="6" name="Picture 5"/>
          <p:cNvPicPr>
            <a:picLocks noChangeAspect="1"/>
          </p:cNvPicPr>
          <p:nvPr/>
        </p:nvPicPr>
        <p:blipFill>
          <a:blip r:embed="rId11"/>
          <a:stretch>
            <a:fillRect/>
          </a:stretch>
        </p:blipFill>
        <p:spPr>
          <a:xfrm rot="21402448" flipH="1">
            <a:off x="15571323" y="7850170"/>
            <a:ext cx="2218087" cy="2009676"/>
          </a:xfrm>
          <a:prstGeom prst="rect">
            <a:avLst/>
          </a:prstGeom>
        </p:spPr>
      </p:pic>
      <p:sp>
        <p:nvSpPr>
          <p:cNvPr id="3" name="Rectangle 2"/>
          <p:cNvSpPr/>
          <p:nvPr/>
        </p:nvSpPr>
        <p:spPr>
          <a:xfrm>
            <a:off x="1049104" y="1547645"/>
            <a:ext cx="5234125" cy="658642"/>
          </a:xfrm>
          <a:prstGeom prst="rect">
            <a:avLst/>
          </a:prstGeom>
        </p:spPr>
        <p:txBody>
          <a:bodyPr wrap="none">
            <a:spAutoFit/>
          </a:bodyPr>
          <a:lstStyle/>
          <a:p>
            <a:pPr lvl="0" algn="ctr">
              <a:lnSpc>
                <a:spcPct val="92250"/>
              </a:lnSpc>
              <a:defRPr/>
            </a:pPr>
            <a:r>
              <a:rPr lang="en-US" sz="4000" b="1">
                <a:solidFill>
                  <a:srgbClr val="C00000"/>
                </a:solidFill>
                <a:latin typeface="Arial"/>
                <a:ea typeface="Arial"/>
                <a:cs typeface="Arial"/>
                <a:sym typeface="Arial"/>
              </a:rPr>
              <a:t>Bài 1.18 (SGK – tr30)</a:t>
            </a:r>
            <a:endParaRPr lang="en-US" sz="4000" b="1" dirty="0">
              <a:solidFill>
                <a:srgbClr val="C00000"/>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4" name="Rectangle 1"/>
              <p:cNvSpPr>
                <a:spLocks noChangeArrowheads="1"/>
              </p:cNvSpPr>
              <p:nvPr/>
            </p:nvSpPr>
            <p:spPr bwMode="auto">
              <a:xfrm>
                <a:off x="1170751" y="2379407"/>
                <a:ext cx="16017523" cy="540872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kumimoji="0" lang="en-US" altLang="en-US" sz="3700" b="0" i="0" u="none" strike="noStrike" cap="none" normalizeH="0" baseline="0">
                    <a:ln>
                      <a:noFill/>
                    </a:ln>
                    <a:solidFill>
                      <a:srgbClr val="000000"/>
                    </a:solidFill>
                    <a:effectLst/>
                    <a:latin typeface="Arial" panose="020B0604020202020204" pitchFamily="34" charset="0"/>
                    <a:ea typeface="OpenSans"/>
                  </a:rPr>
                  <a:t>Giả sử khi một cơn sóng biến đi qua một cái cọc ở ngoài khơi, chiều cao của nước được mô hình hóa bởi hàm số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h</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)=90</m:t>
                    </m:r>
                    <m:r>
                      <m:rPr>
                        <m:sty m:val="p"/>
                      </m:rP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cos</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in-R"/>
                      </a:rPr>
                      <m:t>⁡(</m:t>
                    </m:r>
                    <m:f>
                      <m:fPr>
                        <m:ctrlPr>
                          <a:rPr kumimoji="0" lang="en-US" altLang="en-US" sz="3700" b="0" i="1" u="none" strike="noStrike" cap="none" normalizeH="0" baseline="0" smtClean="0">
                            <a:ln>
                              <a:noFill/>
                            </a:ln>
                            <a:solidFill>
                              <a:srgbClr val="000000"/>
                            </a:solidFill>
                            <a:effectLst/>
                            <a:latin typeface="Cambria Math" panose="02040503050406030204" pitchFamily="18" charset="0"/>
                          </a:rPr>
                        </m:ctrlPr>
                      </m:fPr>
                      <m:num>
                        <m:r>
                          <a:rPr lang="en-US" altLang="en-US" sz="3700" i="1">
                            <a:solidFill>
                              <a:srgbClr val="000000"/>
                            </a:solidFill>
                            <a:latin typeface="Cambria Math" panose="02040503050406030204" pitchFamily="18" charset="0"/>
                            <a:ea typeface="MJXc-TeX-math-I"/>
                          </a:rPr>
                          <m:t>𝜋</m:t>
                        </m:r>
                      </m:num>
                      <m:den>
                        <m:r>
                          <a:rPr kumimoji="0" lang="en-US" altLang="en-US" sz="3700" b="0" i="1" u="none" strike="noStrike" cap="none" normalizeH="0" baseline="0" smtClean="0">
                            <a:ln>
                              <a:noFill/>
                            </a:ln>
                            <a:solidFill>
                              <a:srgbClr val="000000"/>
                            </a:solidFill>
                            <a:effectLst/>
                            <a:latin typeface="Cambria Math" panose="02040503050406030204" pitchFamily="18" charset="0"/>
                          </a:rPr>
                          <m:t>10</m:t>
                        </m:r>
                      </m:den>
                    </m:f>
                    <m:r>
                      <a:rPr kumimoji="0" lang="en-US" altLang="en-US" sz="3700" b="0" i="1" u="none" strike="noStrike" cap="none" normalizeH="0" baseline="0" smtClean="0">
                        <a:ln>
                          <a:noFill/>
                        </a:ln>
                        <a:solidFill>
                          <a:srgbClr val="000000"/>
                        </a:solidFill>
                        <a:effectLst/>
                        <a:latin typeface="Cambria Math" panose="02040503050406030204" pitchFamily="18" charset="0"/>
                        <a:ea typeface="MJXc-TeX-math-I"/>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MJXc-TeX-size1-R"/>
                      </a:rPr>
                      <m:t>)</m:t>
                    </m:r>
                    <m:r>
                      <a:rPr lang="en-US" altLang="en-US" sz="3700" i="1" smtClean="0">
                        <a:solidFill>
                          <a:srgbClr val="000000"/>
                        </a:solidFill>
                        <a:latin typeface="Cambria Math" panose="02040503050406030204" pitchFamily="18" charset="0"/>
                        <a:ea typeface="MJXc-TeX-size1-R"/>
                      </a:rPr>
                      <m:t>, </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trong đó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h</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m:t>
                    </m:r>
                  </m:oMath>
                </a14:m>
                <a:r>
                  <a:rPr kumimoji="0" lang="en-US" altLang="en-US" sz="3700" b="0" i="0" u="none" strike="noStrike" cap="none" normalizeH="0" baseline="0">
                    <a:ln>
                      <a:noFill/>
                    </a:ln>
                    <a:solidFill>
                      <a:srgbClr val="000000"/>
                    </a:solidFill>
                    <a:effectLst/>
                    <a:latin typeface="Arial" panose="020B0604020202020204" pitchFamily="34" charset="0"/>
                    <a:ea typeface="OpenSans"/>
                  </a:rPr>
                  <a:t> là độ cao tính bằng centimet trên mực nước biển trung bình tại thời điểm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rPr>
                      <m:t>𝑡</m:t>
                    </m:r>
                  </m:oMath>
                </a14:m>
                <a:r>
                  <a:rPr kumimoji="0" lang="en-US" altLang="en-US" sz="3700" b="0" i="1" u="none" strike="noStrike" cap="none" normalizeH="0" baseline="0">
                    <a:ln>
                      <a:noFill/>
                    </a:ln>
                    <a:solidFill>
                      <a:srgbClr val="000000"/>
                    </a:solidFill>
                    <a:effectLst/>
                    <a:latin typeface="Arial" panose="020B0604020202020204" pitchFamily="34" charset="0"/>
                    <a:ea typeface="OpenSans"/>
                  </a:rPr>
                  <a:t> </a:t>
                </a:r>
                <a:r>
                  <a:rPr kumimoji="0" lang="en-US" altLang="en-US" sz="3700" b="0" i="0" u="none" strike="noStrike" cap="none" normalizeH="0" baseline="0">
                    <a:ln>
                      <a:noFill/>
                    </a:ln>
                    <a:solidFill>
                      <a:srgbClr val="000000"/>
                    </a:solidFill>
                    <a:effectLst/>
                    <a:latin typeface="Arial" panose="020B0604020202020204" pitchFamily="34" charset="0"/>
                    <a:ea typeface="OpenSans"/>
                  </a:rPr>
                  <a:t>giây.</a:t>
                </a:r>
                <a:endParaRPr kumimoji="0" lang="en-US" altLang="en-US" sz="37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a:ln>
                      <a:noFill/>
                    </a:ln>
                    <a:solidFill>
                      <a:srgbClr val="000000"/>
                    </a:solidFill>
                    <a:effectLst/>
                    <a:latin typeface="Arial" panose="020B0604020202020204" pitchFamily="34" charset="0"/>
                    <a:ea typeface="OpenSans"/>
                  </a:rPr>
                  <a:t>a) Tìm chu kì của sóng.</a:t>
                </a:r>
                <a:endParaRPr kumimoji="0" lang="en-US" altLang="en-US" sz="37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a:ln>
                      <a:noFill/>
                    </a:ln>
                    <a:solidFill>
                      <a:srgbClr val="000000"/>
                    </a:solidFill>
                    <a:effectLst/>
                    <a:latin typeface="Arial" panose="020B0604020202020204" pitchFamily="34" charset="0"/>
                    <a:ea typeface="OpenSans"/>
                  </a:rPr>
                  <a:t>b) Tìm chiều cao của sóng, tức là khoảng cách theo phương thẳng đứng giữa đáy và đỉnh của sóng.</a:t>
                </a:r>
              </a:p>
            </p:txBody>
          </p:sp>
        </mc:Choice>
        <mc:Fallback xmlns="">
          <p:sp>
            <p:nvSpPr>
              <p:cNvPr id="4" name="Rectangle 1"/>
              <p:cNvSpPr>
                <a:spLocks noRot="1" noChangeAspect="1" noMove="1" noResize="1" noEditPoints="1" noAdjustHandles="1" noChangeArrowheads="1" noChangeShapeType="1" noTextEdit="1"/>
              </p:cNvSpPr>
              <p:nvPr/>
            </p:nvSpPr>
            <p:spPr bwMode="auto">
              <a:xfrm>
                <a:off x="1170751" y="2379407"/>
                <a:ext cx="16017523" cy="5408725"/>
              </a:xfrm>
              <a:prstGeom prst="rect">
                <a:avLst/>
              </a:prstGeom>
              <a:blipFill>
                <a:blip r:embed="rId12"/>
                <a:stretch>
                  <a:fillRect l="-1750" r="-1750" b="-270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64327561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85800" y="723900"/>
            <a:ext cx="16987426" cy="89154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p:cNvPicPr>
            <a:picLocks noChangeAspect="1"/>
          </p:cNvPicPr>
          <p:nvPr/>
        </p:nvPicPr>
        <p:blipFill>
          <a:blip r:embed="rId9"/>
          <a:stretch>
            <a:fillRect/>
          </a:stretch>
        </p:blipFill>
        <p:spPr>
          <a:xfrm>
            <a:off x="16451439" y="796279"/>
            <a:ext cx="1066800" cy="1233488"/>
          </a:xfrm>
          <a:prstGeom prst="rect">
            <a:avLst/>
          </a:prstGeom>
        </p:spPr>
      </p:pic>
      <p:pic>
        <p:nvPicPr>
          <p:cNvPr id="46" name="Picture 45"/>
          <p:cNvPicPr>
            <a:picLocks noChangeAspect="1"/>
          </p:cNvPicPr>
          <p:nvPr/>
        </p:nvPicPr>
        <p:blipFill>
          <a:blip r:embed="rId10"/>
          <a:stretch>
            <a:fillRect/>
          </a:stretch>
        </p:blipFill>
        <p:spPr>
          <a:xfrm>
            <a:off x="676036" y="8240978"/>
            <a:ext cx="1385759" cy="1604935"/>
          </a:xfrm>
          <a:prstGeom prst="rect">
            <a:avLst/>
          </a:prstGeom>
        </p:spPr>
      </p:pic>
      <p:pic>
        <p:nvPicPr>
          <p:cNvPr id="6" name="Picture 5"/>
          <p:cNvPicPr>
            <a:picLocks noChangeAspect="1"/>
          </p:cNvPicPr>
          <p:nvPr/>
        </p:nvPicPr>
        <p:blipFill>
          <a:blip r:embed="rId11"/>
          <a:stretch>
            <a:fillRect/>
          </a:stretch>
        </p:blipFill>
        <p:spPr>
          <a:xfrm rot="21402448" flipH="1">
            <a:off x="15571323" y="7850170"/>
            <a:ext cx="2218087" cy="2009676"/>
          </a:xfrm>
          <a:prstGeom prst="rect">
            <a:avLst/>
          </a:prstGeom>
        </p:spPr>
      </p:pic>
      <p:sp>
        <p:nvSpPr>
          <p:cNvPr id="23" name="Oval Callout 22"/>
          <p:cNvSpPr/>
          <p:nvPr/>
        </p:nvSpPr>
        <p:spPr>
          <a:xfrm>
            <a:off x="8324627" y="1396405"/>
            <a:ext cx="1709772" cy="100881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1736528" y="2552981"/>
                <a:ext cx="15179872" cy="5294526"/>
              </a:xfrm>
              <a:prstGeom prst="rect">
                <a:avLst/>
              </a:prstGeom>
            </p:spPr>
            <p:txBody>
              <a:bodyPr wrap="square">
                <a:spAutoFit/>
              </a:bodyPr>
              <a:lstStyle/>
              <a:p>
                <a:pPr algn="just">
                  <a:lnSpc>
                    <a:spcPct val="150000"/>
                  </a:lnSpc>
                  <a:spcAft>
                    <a:spcPts val="0"/>
                  </a:spcAft>
                </a:pPr>
                <a:r>
                  <a:rPr lang="fr-FR" sz="4000" dirty="0">
                    <a:latin typeface="Arial" panose="020B0604020202020204" pitchFamily="34" charset="0"/>
                    <a:ea typeface="Times New Roman" panose="02020603050405020304" pitchFamily="18" charset="0"/>
                    <a:cs typeface="Arial" panose="020B0604020202020204" pitchFamily="34" charset="0"/>
                  </a:rPr>
                  <a:t>a) Chu </a:t>
                </a:r>
                <a:r>
                  <a:rPr lang="fr-FR" sz="4000" dirty="0" err="1">
                    <a:latin typeface="Arial" panose="020B0604020202020204" pitchFamily="34" charset="0"/>
                    <a:ea typeface="Times New Roman" panose="02020603050405020304" pitchFamily="18" charset="0"/>
                    <a:cs typeface="Arial" panose="020B0604020202020204" pitchFamily="34" charset="0"/>
                  </a:rPr>
                  <a:t>kì</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của</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sóng</a:t>
                </a:r>
                <a:r>
                  <a:rPr lang="fr-FR" sz="4000" dirty="0">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rPr>
                          <m:t>2</m:t>
                        </m:r>
                        <m:r>
                          <m:rPr>
                            <m:sty m:val="p"/>
                          </m:rPr>
                          <a:rPr lang="fr-FR" sz="4000">
                            <a:effectLst/>
                            <a:latin typeface="Cambria Math" panose="02040503050406030204" pitchFamily="18" charset="0"/>
                            <a:ea typeface="Times New Roman" panose="02020603050405020304" pitchFamily="18" charset="0"/>
                          </a:rPr>
                          <m:t>π</m:t>
                        </m:r>
                      </m:num>
                      <m:den>
                        <m:f>
                          <m:fPr>
                            <m:ctrlPr>
                              <a:rPr lang="en-US" sz="4000" i="1">
                                <a:effectLst/>
                                <a:latin typeface="Cambria Math" panose="02040503050406030204" pitchFamily="18" charset="0"/>
                                <a:ea typeface="Times New Roman" panose="02020603050405020304" pitchFamily="18" charset="0"/>
                              </a:rPr>
                            </m:ctrlPr>
                          </m:fPr>
                          <m:num>
                            <m:r>
                              <m:rPr>
                                <m:sty m:val="p"/>
                              </m:rPr>
                              <a:rPr lang="fr-FR" sz="4000">
                                <a:effectLst/>
                                <a:latin typeface="Cambria Math" panose="02040503050406030204" pitchFamily="18" charset="0"/>
                                <a:ea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rPr>
                              <m:t>10</m:t>
                            </m:r>
                          </m:den>
                        </m:f>
                      </m:den>
                    </m:f>
                    <m:r>
                      <a:rPr lang="fr-FR" sz="4000">
                        <a:effectLst/>
                        <a:latin typeface="Cambria Math" panose="02040503050406030204" pitchFamily="18" charset="0"/>
                        <a:ea typeface="Times New Roman" panose="02020603050405020304" pitchFamily="18" charset="0"/>
                      </a:rPr>
                      <m:t>=20</m:t>
                    </m:r>
                  </m:oMath>
                </a14:m>
                <a:r>
                  <a:rPr lang="fr-FR" sz="4000" dirty="0">
                    <a:effectLst/>
                    <a:latin typeface="Arial" panose="020B0604020202020204" pitchFamily="34" charset="0"/>
                    <a:ea typeface="Dotum" panose="020B0600000101010101" pitchFamily="34" charset="-127"/>
                    <a:cs typeface="Arial" panose="020B0604020202020204" pitchFamily="34" charset="0"/>
                  </a:rPr>
                  <a:t> (</a:t>
                </a:r>
                <a:r>
                  <a:rPr lang="fr-FR" sz="4000" dirty="0" err="1">
                    <a:effectLst/>
                    <a:latin typeface="Arial" panose="020B0604020202020204" pitchFamily="34" charset="0"/>
                    <a:ea typeface="Dotum" panose="020B0600000101010101" pitchFamily="34" charset="-127"/>
                    <a:cs typeface="Arial" panose="020B0604020202020204" pitchFamily="34" charset="0"/>
                  </a:rPr>
                  <a:t>giây</a:t>
                </a:r>
                <a:r>
                  <a:rPr lang="fr-FR" sz="4000" dirty="0">
                    <a:effectLst/>
                    <a:latin typeface="Arial" panose="020B0604020202020204" pitchFamily="34" charset="0"/>
                    <a:ea typeface="Dotum" panose="020B0600000101010101" pitchFamily="34" charset="-127"/>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fr-FR" sz="4000" dirty="0">
                    <a:effectLst/>
                    <a:latin typeface="Arial" panose="020B0604020202020204" pitchFamily="34" charset="0"/>
                    <a:ea typeface="Dotum" panose="020B0600000101010101" pitchFamily="34" charset="-127"/>
                    <a:cs typeface="Arial" panose="020B0604020202020204" pitchFamily="34" charset="0"/>
                  </a:rPr>
                  <a:t>b) </a:t>
                </a:r>
                <a:r>
                  <a:rPr lang="fr-FR" sz="4000" dirty="0" err="1">
                    <a:effectLst/>
                    <a:latin typeface="Arial" panose="020B0604020202020204" pitchFamily="34" charset="0"/>
                    <a:ea typeface="Dotum" panose="020B0600000101010101" pitchFamily="34" charset="-127"/>
                    <a:cs typeface="Arial" panose="020B0604020202020204" pitchFamily="34" charset="0"/>
                  </a:rPr>
                  <a:t>Chiều</a:t>
                </a:r>
                <a:r>
                  <a:rPr lang="fr-FR" sz="4000" dirty="0">
                    <a:effectLst/>
                    <a:latin typeface="Arial" panose="020B0604020202020204" pitchFamily="34" charset="0"/>
                    <a:ea typeface="Dotum" panose="020B0600000101010101" pitchFamily="34" charset="-127"/>
                    <a:cs typeface="Arial" panose="020B0604020202020204" pitchFamily="34" charset="0"/>
                  </a:rPr>
                  <a:t> </a:t>
                </a:r>
                <a:r>
                  <a:rPr lang="fr-FR" sz="4000" dirty="0" err="1">
                    <a:effectLst/>
                    <a:latin typeface="Arial" panose="020B0604020202020204" pitchFamily="34" charset="0"/>
                    <a:ea typeface="Dotum" panose="020B0600000101010101" pitchFamily="34" charset="-127"/>
                    <a:cs typeface="Arial" panose="020B0604020202020204" pitchFamily="34" charset="0"/>
                  </a:rPr>
                  <a:t>cao</a:t>
                </a:r>
                <a:r>
                  <a:rPr lang="fr-FR" sz="4000" dirty="0">
                    <a:effectLst/>
                    <a:latin typeface="Arial" panose="020B0604020202020204" pitchFamily="34" charset="0"/>
                    <a:ea typeface="Dotum" panose="020B0600000101010101" pitchFamily="34" charset="-127"/>
                    <a:cs typeface="Arial" panose="020B0604020202020204" pitchFamily="34" charset="0"/>
                  </a:rPr>
                  <a:t> </a:t>
                </a:r>
                <a:r>
                  <a:rPr lang="fr-FR" sz="4000" dirty="0" err="1">
                    <a:effectLst/>
                    <a:latin typeface="Arial" panose="020B0604020202020204" pitchFamily="34" charset="0"/>
                    <a:ea typeface="Dotum" panose="020B0600000101010101" pitchFamily="34" charset="-127"/>
                    <a:cs typeface="Arial" panose="020B0604020202020204" pitchFamily="34" charset="0"/>
                  </a:rPr>
                  <a:t>của</a:t>
                </a:r>
                <a:r>
                  <a:rPr lang="fr-FR" sz="4000" dirty="0">
                    <a:effectLst/>
                    <a:latin typeface="Arial" panose="020B0604020202020204" pitchFamily="34" charset="0"/>
                    <a:ea typeface="Dotum" panose="020B0600000101010101" pitchFamily="34" charset="-127"/>
                    <a:cs typeface="Arial" panose="020B0604020202020204" pitchFamily="34" charset="0"/>
                  </a:rPr>
                  <a:t> </a:t>
                </a:r>
                <a:r>
                  <a:rPr lang="fr-FR" sz="4000" dirty="0" err="1">
                    <a:effectLst/>
                    <a:latin typeface="Arial" panose="020B0604020202020204" pitchFamily="34" charset="0"/>
                    <a:ea typeface="Dotum" panose="020B0600000101010101" pitchFamily="34" charset="-127"/>
                    <a:cs typeface="Arial" panose="020B0604020202020204" pitchFamily="34" charset="0"/>
                  </a:rPr>
                  <a:t>sóng</a:t>
                </a:r>
                <a:r>
                  <a:rPr lang="fr-FR" sz="4000" dirty="0">
                    <a:effectLst/>
                    <a:latin typeface="Arial" panose="020B0604020202020204" pitchFamily="34" charset="0"/>
                    <a:ea typeface="Dotum" panose="020B0600000101010101" pitchFamily="34" charset="-127"/>
                    <a:cs typeface="Arial" panose="020B0604020202020204" pitchFamily="34" charset="0"/>
                  </a:rPr>
                  <a:t> </a:t>
                </a:r>
                <a:r>
                  <a:rPr lang="fr-FR" sz="4000" dirty="0" err="1">
                    <a:effectLst/>
                    <a:latin typeface="Arial" panose="020B0604020202020204" pitchFamily="34" charset="0"/>
                    <a:ea typeface="Dotum" panose="020B0600000101010101" pitchFamily="34" charset="-127"/>
                    <a:cs typeface="Arial" panose="020B0604020202020204" pitchFamily="34" charset="0"/>
                  </a:rPr>
                  <a:t>tức</a:t>
                </a:r>
                <a:r>
                  <a:rPr lang="fr-FR" sz="4000" dirty="0">
                    <a:effectLst/>
                    <a:latin typeface="Arial" panose="020B0604020202020204" pitchFamily="34" charset="0"/>
                    <a:ea typeface="Dotum" panose="020B0600000101010101" pitchFamily="34" charset="-127"/>
                    <a:cs typeface="Arial" panose="020B0604020202020204" pitchFamily="34" charset="0"/>
                  </a:rPr>
                  <a:t> là </a:t>
                </a:r>
                <a:r>
                  <a:rPr lang="fr-FR" sz="4000" dirty="0" err="1">
                    <a:effectLst/>
                    <a:latin typeface="Arial" panose="020B0604020202020204" pitchFamily="34" charset="0"/>
                    <a:ea typeface="Dotum" panose="020B0600000101010101" pitchFamily="34" charset="-127"/>
                    <a:cs typeface="Arial" panose="020B0604020202020204" pitchFamily="34" charset="0"/>
                  </a:rPr>
                  <a:t>chiều</a:t>
                </a:r>
                <a:r>
                  <a:rPr lang="fr-FR" sz="4000" dirty="0">
                    <a:effectLst/>
                    <a:latin typeface="Arial" panose="020B0604020202020204" pitchFamily="34" charset="0"/>
                    <a:ea typeface="Dotum" panose="020B0600000101010101" pitchFamily="34" charset="-127"/>
                    <a:cs typeface="Arial" panose="020B0604020202020204" pitchFamily="34" charset="0"/>
                  </a:rPr>
                  <a:t> </a:t>
                </a:r>
                <a:r>
                  <a:rPr lang="fr-FR" sz="4000" dirty="0" err="1">
                    <a:effectLst/>
                    <a:latin typeface="Arial" panose="020B0604020202020204" pitchFamily="34" charset="0"/>
                    <a:ea typeface="Dotum" panose="020B0600000101010101" pitchFamily="34" charset="-127"/>
                    <a:cs typeface="Arial" panose="020B0604020202020204" pitchFamily="34" charset="0"/>
                  </a:rPr>
                  <a:t>cao</a:t>
                </a:r>
                <a:r>
                  <a:rPr lang="fr-FR" sz="4000" dirty="0">
                    <a:effectLst/>
                    <a:latin typeface="Arial" panose="020B0604020202020204" pitchFamily="34" charset="0"/>
                    <a:ea typeface="Dotum" panose="020B0600000101010101" pitchFamily="34" charset="-127"/>
                    <a:cs typeface="Arial" panose="020B0604020202020204" pitchFamily="34" charset="0"/>
                  </a:rPr>
                  <a:t> </a:t>
                </a:r>
                <a:r>
                  <a:rPr lang="fr-FR" sz="4000" dirty="0" err="1">
                    <a:effectLst/>
                    <a:latin typeface="Arial" panose="020B0604020202020204" pitchFamily="34" charset="0"/>
                    <a:ea typeface="Dotum" panose="020B0600000101010101" pitchFamily="34" charset="-127"/>
                    <a:cs typeface="Arial" panose="020B0604020202020204" pitchFamily="34" charset="0"/>
                  </a:rPr>
                  <a:t>của</a:t>
                </a:r>
                <a:r>
                  <a:rPr lang="fr-FR" sz="4000" dirty="0">
                    <a:effectLst/>
                    <a:latin typeface="Arial" panose="020B0604020202020204" pitchFamily="34" charset="0"/>
                    <a:ea typeface="Dotum" panose="020B0600000101010101" pitchFamily="34" charset="-127"/>
                    <a:cs typeface="Arial" panose="020B0604020202020204" pitchFamily="34" charset="0"/>
                  </a:rPr>
                  <a:t> </a:t>
                </a:r>
                <a:r>
                  <a:rPr lang="fr-FR" sz="4000" dirty="0" err="1">
                    <a:effectLst/>
                    <a:latin typeface="Arial" panose="020B0604020202020204" pitchFamily="34" charset="0"/>
                    <a:ea typeface="Dotum" panose="020B0600000101010101" pitchFamily="34" charset="-127"/>
                    <a:cs typeface="Arial" panose="020B0604020202020204" pitchFamily="34" charset="0"/>
                  </a:rPr>
                  <a:t>nước</a:t>
                </a:r>
                <a:r>
                  <a:rPr lang="fr-FR" sz="4000" dirty="0">
                    <a:effectLst/>
                    <a:latin typeface="Arial" panose="020B0604020202020204" pitchFamily="34" charset="0"/>
                    <a:ea typeface="Dotum" panose="020B0600000101010101" pitchFamily="34" charset="-127"/>
                    <a:cs typeface="Arial" panose="020B0604020202020204" pitchFamily="34" charset="0"/>
                  </a:rPr>
                  <a:t> </a:t>
                </a:r>
                <a:r>
                  <a:rPr lang="fr-FR" sz="4000" dirty="0" err="1">
                    <a:effectLst/>
                    <a:latin typeface="Arial" panose="020B0604020202020204" pitchFamily="34" charset="0"/>
                    <a:ea typeface="Dotum" panose="020B0600000101010101" pitchFamily="34" charset="-127"/>
                    <a:cs typeface="Arial" panose="020B0604020202020204" pitchFamily="34" charset="0"/>
                  </a:rPr>
                  <a:t>đạt</a:t>
                </a:r>
                <a:r>
                  <a:rPr lang="fr-FR" sz="4000" dirty="0">
                    <a:effectLst/>
                    <a:latin typeface="Arial" panose="020B0604020202020204" pitchFamily="34" charset="0"/>
                    <a:ea typeface="Dotum" panose="020B0600000101010101" pitchFamily="34" charset="-127"/>
                    <a:cs typeface="Arial" panose="020B0604020202020204" pitchFamily="34" charset="0"/>
                  </a:rPr>
                  <a:t> </a:t>
                </a:r>
                <a:r>
                  <a:rPr lang="fr-FR" sz="4000" dirty="0" err="1">
                    <a:effectLst/>
                    <a:latin typeface="Arial" panose="020B0604020202020204" pitchFamily="34" charset="0"/>
                    <a:ea typeface="Dotum" panose="020B0600000101010101" pitchFamily="34" charset="-127"/>
                    <a:cs typeface="Arial" panose="020B0604020202020204" pitchFamily="34" charset="0"/>
                  </a:rPr>
                  <a:t>được</a:t>
                </a:r>
                <a:r>
                  <a:rPr lang="fr-FR" sz="4000" dirty="0">
                    <a:effectLst/>
                    <a:latin typeface="Arial" panose="020B0604020202020204" pitchFamily="34" charset="0"/>
                    <a:ea typeface="Dotum" panose="020B0600000101010101" pitchFamily="34" charset="-127"/>
                    <a:cs typeface="Arial" panose="020B0604020202020204" pitchFamily="34" charset="0"/>
                  </a:rPr>
                  <a:t> </a:t>
                </a:r>
                <a:r>
                  <a:rPr lang="fr-FR" sz="4000" dirty="0" err="1">
                    <a:effectLst/>
                    <a:latin typeface="Arial" panose="020B0604020202020204" pitchFamily="34" charset="0"/>
                    <a:ea typeface="Dotum" panose="020B0600000101010101" pitchFamily="34" charset="-127"/>
                    <a:cs typeface="Arial" panose="020B0604020202020204" pitchFamily="34" charset="0"/>
                  </a:rPr>
                  <a:t>trong</a:t>
                </a:r>
                <a:r>
                  <a:rPr lang="fr-FR" sz="4000" dirty="0">
                    <a:effectLst/>
                    <a:latin typeface="Arial" panose="020B0604020202020204" pitchFamily="34" charset="0"/>
                    <a:ea typeface="Dotum" panose="020B0600000101010101" pitchFamily="34" charset="-127"/>
                    <a:cs typeface="Arial" panose="020B0604020202020204" pitchFamily="34" charset="0"/>
                  </a:rPr>
                  <a:t> </a:t>
                </a:r>
                <a:r>
                  <a:rPr lang="fr-FR" sz="4000" dirty="0" err="1">
                    <a:effectLst/>
                    <a:latin typeface="Arial" panose="020B0604020202020204" pitchFamily="34" charset="0"/>
                    <a:ea typeface="Dotum" panose="020B0600000101010101" pitchFamily="34" charset="-127"/>
                    <a:cs typeface="Arial" panose="020B0604020202020204" pitchFamily="34" charset="0"/>
                  </a:rPr>
                  <a:t>một</a:t>
                </a:r>
                <a:r>
                  <a:rPr lang="fr-FR" sz="4000" dirty="0">
                    <a:effectLst/>
                    <a:latin typeface="Arial" panose="020B0604020202020204" pitchFamily="34" charset="0"/>
                    <a:ea typeface="Dotum" panose="020B0600000101010101" pitchFamily="34" charset="-127"/>
                    <a:cs typeface="Arial" panose="020B0604020202020204" pitchFamily="34" charset="0"/>
                  </a:rPr>
                  <a:t> chu </a:t>
                </a:r>
                <a:r>
                  <a:rPr lang="fr-FR" sz="4000" dirty="0" err="1">
                    <a:effectLst/>
                    <a:latin typeface="Arial" panose="020B0604020202020204" pitchFamily="34" charset="0"/>
                    <a:ea typeface="Dotum" panose="020B0600000101010101" pitchFamily="34" charset="-127"/>
                    <a:cs typeface="Arial" panose="020B0604020202020204" pitchFamily="34" charset="0"/>
                  </a:rPr>
                  <a:t>kì</a:t>
                </a:r>
                <a:r>
                  <a:rPr lang="fr-FR" sz="4000" dirty="0">
                    <a:effectLst/>
                    <a:latin typeface="Arial" panose="020B0604020202020204" pitchFamily="34" charset="0"/>
                    <a:ea typeface="Dotum" panose="020B0600000101010101" pitchFamily="34" charset="-127"/>
                    <a:cs typeface="Arial" panose="020B0604020202020204" pitchFamily="34" charset="0"/>
                  </a:rPr>
                  <a:t> dao </a:t>
                </a:r>
                <a:r>
                  <a:rPr lang="fr-FR" sz="4000" dirty="0" err="1">
                    <a:effectLst/>
                    <a:latin typeface="Arial" panose="020B0604020202020204" pitchFamily="34" charset="0"/>
                    <a:ea typeface="Dotum" panose="020B0600000101010101" pitchFamily="34" charset="-127"/>
                    <a:cs typeface="Arial" panose="020B0604020202020204" pitchFamily="34" charset="0"/>
                  </a:rPr>
                  <a:t>động</a:t>
                </a:r>
                <a:r>
                  <a:rPr lang="fr-FR" sz="4000" dirty="0">
                    <a:effectLst/>
                    <a:latin typeface="Arial" panose="020B0604020202020204" pitchFamily="34" charset="0"/>
                    <a:ea typeface="Dotum" panose="020B0600000101010101" pitchFamily="34" charset="-127"/>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000" dirty="0">
                    <a:effectLst/>
                    <a:latin typeface="Arial" panose="020B0604020202020204" pitchFamily="34" charset="0"/>
                    <a:ea typeface="Dotum" panose="020B0600000101010101" pitchFamily="34" charset="-127"/>
                    <a:cs typeface="Arial" panose="020B0604020202020204" pitchFamily="34" charset="0"/>
                  </a:rPr>
                  <a:t>Ta có</a:t>
                </a:r>
                <a:r>
                  <a:rPr lang="en-US" sz="4000">
                    <a:effectLst/>
                    <a:latin typeface="Arial" panose="020B0604020202020204" pitchFamily="34" charset="0"/>
                    <a:ea typeface="Dotum" panose="020B0600000101010101" pitchFamily="34" charset="-127"/>
                    <a:cs typeface="Arial" panose="020B0604020202020204" pitchFamily="34" charset="0"/>
                  </a:rPr>
                  <a:t>:2.90=180cm</a:t>
                </a:r>
                <a:r>
                  <a:rPr lang="en-US" sz="4000" dirty="0">
                    <a:effectLst/>
                    <a:latin typeface="Arial" panose="020B0604020202020204" pitchFamily="34" charset="0"/>
                    <a:ea typeface="Dotum" panose="020B0600000101010101" pitchFamily="34" charset="-127"/>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4000" dirty="0" err="1">
                    <a:effectLst/>
                    <a:latin typeface="Arial" panose="020B0604020202020204" pitchFamily="34" charset="0"/>
                    <a:ea typeface="Times New Roman" panose="02020603050405020304" pitchFamily="18" charset="0"/>
                    <a:cs typeface="Arial" panose="020B0604020202020204" pitchFamily="34" charset="0"/>
                  </a:rPr>
                  <a:t>Vậy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cao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sóng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180 cm.</a:t>
                </a:r>
              </a:p>
            </p:txBody>
          </p:sp>
        </mc:Choice>
        <mc:Fallback>
          <p:sp>
            <p:nvSpPr>
              <p:cNvPr id="2" name="Rectangle 1"/>
              <p:cNvSpPr>
                <a:spLocks noRot="1" noChangeAspect="1" noMove="1" noResize="1" noEditPoints="1" noAdjustHandles="1" noChangeArrowheads="1" noChangeShapeType="1" noTextEdit="1"/>
              </p:cNvSpPr>
              <p:nvPr/>
            </p:nvSpPr>
            <p:spPr>
              <a:xfrm>
                <a:off x="1736528" y="2552981"/>
                <a:ext cx="15179872" cy="5294526"/>
              </a:xfrm>
              <a:prstGeom prst="rect">
                <a:avLst/>
              </a:prstGeom>
              <a:blipFill>
                <a:blip r:embed="rId12"/>
                <a:stretch>
                  <a:fillRect l="-1446" b="-4032"/>
                </a:stretch>
              </a:blipFill>
            </p:spPr>
            <p:txBody>
              <a:bodyPr/>
              <a:lstStyle/>
              <a:p>
                <a:r>
                  <a:rPr lang="en-US">
                    <a:noFill/>
                  </a:rPr>
                  <a:t> </a:t>
                </a:r>
              </a:p>
            </p:txBody>
          </p:sp>
        </mc:Fallback>
      </mc:AlternateContent>
    </p:spTree>
    <p:extLst>
      <p:ext uri="{BB962C8B-B14F-4D97-AF65-F5344CB8AC3E}">
        <p14:creationId xmlns:p14="http://schemas.microsoft.com/office/powerpoint/2010/main" val="360544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rot="3626078">
            <a:off x="16471349" y="7765572"/>
            <a:ext cx="3633301" cy="3410958"/>
          </a:xfrm>
          <a:prstGeom prst="rect">
            <a:avLst/>
          </a:prstGeom>
        </p:spPr>
      </p:pic>
      <p:sp>
        <p:nvSpPr>
          <p:cNvPr id="18" name="Oval Callout 17"/>
          <p:cNvSpPr/>
          <p:nvPr/>
        </p:nvSpPr>
        <p:spPr>
          <a:xfrm>
            <a:off x="8237569" y="2628900"/>
            <a:ext cx="1516031" cy="8066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4"/>
          <a:stretch>
            <a:fillRect/>
          </a:stretch>
        </p:blipFill>
        <p:spPr>
          <a:xfrm>
            <a:off x="16187348" y="254304"/>
            <a:ext cx="1600200" cy="1536465"/>
          </a:xfrm>
          <a:prstGeom prst="rect">
            <a:avLst/>
          </a:prstGeom>
        </p:spPr>
      </p:pic>
      <p:pic>
        <p:nvPicPr>
          <p:cNvPr id="21" name="Picture 20"/>
          <p:cNvPicPr>
            <a:picLocks noChangeAspect="1"/>
          </p:cNvPicPr>
          <p:nvPr/>
        </p:nvPicPr>
        <p:blipFill>
          <a:blip r:embed="rId5"/>
          <a:stretch>
            <a:fillRect/>
          </a:stretch>
        </p:blipFill>
        <p:spPr>
          <a:xfrm>
            <a:off x="16910325" y="-415369"/>
            <a:ext cx="1754446" cy="1684568"/>
          </a:xfrm>
          <a:prstGeom prst="rect">
            <a:avLst/>
          </a:prstGeom>
        </p:spPr>
      </p:pic>
      <p:grpSp>
        <p:nvGrpSpPr>
          <p:cNvPr id="16" name="Google Shape;1077;p62"/>
          <p:cNvGrpSpPr/>
          <p:nvPr/>
        </p:nvGrpSpPr>
        <p:grpSpPr>
          <a:xfrm>
            <a:off x="0" y="694599"/>
            <a:ext cx="5279269" cy="1489366"/>
            <a:chOff x="2946425" y="3564315"/>
            <a:chExt cx="5279269" cy="1489366"/>
          </a:xfrm>
        </p:grpSpPr>
        <p:sp>
          <p:nvSpPr>
            <p:cNvPr id="17" name="Google Shape;1078;p62"/>
            <p:cNvSpPr/>
            <p:nvPr/>
          </p:nvSpPr>
          <p:spPr>
            <a:xfrm rot="10800000">
              <a:off x="3375549" y="3564315"/>
              <a:ext cx="4447675" cy="1489366"/>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1079;p62"/>
            <p:cNvSpPr txBox="1"/>
            <p:nvPr/>
          </p:nvSpPr>
          <p:spPr>
            <a:xfrm>
              <a:off x="2946425" y="4063076"/>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BÀI</a:t>
              </a:r>
              <a:r>
                <a:rPr kumimoji="0" lang="en-US" sz="4000" b="1" i="0" u="none" strike="noStrike" kern="1200" cap="none" spc="0" normalizeH="0" noProof="0">
                  <a:ln>
                    <a:noFill/>
                  </a:ln>
                  <a:solidFill>
                    <a:srgbClr val="373E56"/>
                  </a:solidFill>
                  <a:effectLst/>
                  <a:uLnTx/>
                  <a:uFillTx/>
                  <a:latin typeface="Arial"/>
                  <a:ea typeface="Arial"/>
                  <a:cs typeface="Arial"/>
                  <a:sym typeface="Arial"/>
                </a:rPr>
                <a:t> TẬP THÊM</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5251195" y="500366"/>
                <a:ext cx="10439400" cy="1754326"/>
              </a:xfrm>
              <a:prstGeom prst="rect">
                <a:avLst/>
              </a:prstGeom>
            </p:spPr>
            <p:txBody>
              <a:bodyPr wrap="square">
                <a:spAutoFit/>
              </a:bodyPr>
              <a:lstStyle/>
              <a:p>
                <a:pPr algn="just">
                  <a:lnSpc>
                    <a:spcPct val="150000"/>
                  </a:lnSpc>
                  <a:spcAft>
                    <a:spcPts val="0"/>
                  </a:spcAft>
                </a:pPr>
                <a:r>
                  <a:rPr lang="en-US" sz="3600" b="1">
                    <a:latin typeface="Arial" panose="020B0604020202020204" pitchFamily="34" charset="0"/>
                    <a:ea typeface="Times New Roman" panose="02020603050405020304" pitchFamily="18" charset="0"/>
                    <a:cs typeface="Arial" panose="020B0604020202020204" pitchFamily="34" charset="0"/>
                  </a:rPr>
                  <a:t>Bài 1: </a:t>
                </a:r>
                <a:r>
                  <a:rPr lang="en-US" sz="3600">
                    <a:effectLst/>
                    <a:latin typeface="Arial" panose="020B0604020202020204" pitchFamily="34" charset="0"/>
                    <a:ea typeface="Times New Roman" panose="02020603050405020304" pitchFamily="18" charset="0"/>
                    <a:cs typeface="Arial" panose="020B0604020202020204" pitchFamily="34" charset="0"/>
                  </a:rPr>
                  <a:t>Tìm giá trị lớn nhất và giá trị nhỏ nhất của </a:t>
                </a:r>
              </a:p>
              <a:p>
                <a:pPr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+5</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4</m:t>
                      </m:r>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cos</m:t>
                          </m:r>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2</m:t>
                      </m:r>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251195" y="500366"/>
                <a:ext cx="10439400" cy="1754326"/>
              </a:xfrm>
              <a:prstGeom prst="rect">
                <a:avLst/>
              </a:prstGeom>
              <a:blipFill>
                <a:blip r:embed="rId6"/>
                <a:stretch>
                  <a:fillRect l="-17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09600" y="3716062"/>
                <a:ext cx="17830800" cy="6075638"/>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left"/>
                    </m:oMathParaPr>
                    <m:oMath xmlns:m="http://schemas.openxmlformats.org/officeDocument/2006/math">
                      <m:r>
                        <m:rPr>
                          <m:sty m:val="p"/>
                        </m:rPr>
                        <a:rPr lang="en-US" sz="3600" smtClean="0">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+5</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4</m:t>
                      </m:r>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cos</m:t>
                          </m:r>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2</m:t>
                      </m:r>
                      <m:r>
                        <a:rPr lang="en-US" sz="3600" b="0" i="0" smtClean="0">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3</m:t>
                      </m:r>
                      <m:d>
                        <m:dPr>
                          <m:ctrlPr>
                            <a:rPr lang="en-US" sz="3600" i="1">
                              <a:effectLst/>
                              <a:latin typeface="Cambria Math" panose="02040503050406030204" pitchFamily="18" charset="0"/>
                              <a:ea typeface="Times New Roman" panose="02020603050405020304" pitchFamily="18" charset="0"/>
                            </a:rPr>
                          </m:ctrlPr>
                        </m:dPr>
                        <m:e>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e>
                      </m:d>
                      <m:r>
                        <a:rPr lang="en-US" sz="3600">
                          <a:effectLst/>
                          <a:latin typeface="Cambria Math" panose="02040503050406030204" pitchFamily="18" charset="0"/>
                          <a:ea typeface="Times New Roman" panose="02020603050405020304" pitchFamily="18" charset="0"/>
                        </a:rPr>
                        <m:t>+2</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4</m:t>
                      </m:r>
                      <m:d>
                        <m:dPr>
                          <m:ctrlPr>
                            <a:rPr lang="en-US" sz="3600" i="1">
                              <a:effectLst/>
                              <a:latin typeface="Cambria Math" panose="02040503050406030204" pitchFamily="18" charset="0"/>
                              <a:ea typeface="Times New Roman" panose="02020603050405020304" pitchFamily="18" charset="0"/>
                            </a:rPr>
                          </m:ctrlPr>
                        </m:dPr>
                        <m:e>
                          <m:r>
                            <a:rPr lang="en-US" sz="3600">
                              <a:effectLst/>
                              <a:latin typeface="Cambria Math" panose="02040503050406030204" pitchFamily="18" charset="0"/>
                              <a:ea typeface="Times New Roman" panose="02020603050405020304" pitchFamily="18" charset="0"/>
                            </a:rPr>
                            <m:t>2</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1</m:t>
                          </m:r>
                        </m:e>
                      </m:d>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2</m:t>
                      </m:r>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r>
                        <a:rPr lang="en-US" sz="3600" b="0" i="0" smtClean="0">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3</m:t>
                      </m:r>
                      <m:d>
                        <m:dPr>
                          <m:ctrlPr>
                            <a:rPr lang="en-US" sz="3600" i="1">
                              <a:effectLst/>
                              <a:latin typeface="Cambria Math" panose="02040503050406030204" pitchFamily="18" charset="0"/>
                              <a:ea typeface="Times New Roman" panose="02020603050405020304" pitchFamily="18" charset="0"/>
                            </a:rPr>
                          </m:ctrlPr>
                        </m:dPr>
                        <m:e>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e>
                      </m:d>
                      <m:r>
                        <a:rPr lang="en-US" sz="3600">
                          <a:effectLst/>
                          <a:latin typeface="Cambria Math" panose="02040503050406030204" pitchFamily="18" charset="0"/>
                          <a:ea typeface="Times New Roman" panose="02020603050405020304" pitchFamily="18" charset="0"/>
                        </a:rPr>
                        <m:t>+2</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4</m:t>
                      </m:r>
                      <m:d>
                        <m:dPr>
                          <m:ctrlPr>
                            <a:rPr lang="en-US" sz="3600" i="1">
                              <a:effectLst/>
                              <a:latin typeface="Cambria Math" panose="02040503050406030204" pitchFamily="18" charset="0"/>
                              <a:ea typeface="Times New Roman" panose="02020603050405020304" pitchFamily="18" charset="0"/>
                            </a:rPr>
                          </m:ctrlPr>
                        </m:dPr>
                        <m:e>
                          <m:r>
                            <a:rPr lang="en-US" sz="3600">
                              <a:effectLst/>
                              <a:latin typeface="Cambria Math" panose="02040503050406030204" pitchFamily="18" charset="0"/>
                              <a:ea typeface="Times New Roman" panose="02020603050405020304" pitchFamily="18" charset="0"/>
                            </a:rPr>
                            <m:t>2</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1</m:t>
                          </m:r>
                        </m:e>
                      </m:d>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2</m:t>
                      </m:r>
                      <m:r>
                        <a:rPr lang="en-US" sz="3600" b="0" i="0" smtClean="0">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6</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oMath>
                  </m:oMathPara>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a:rPr lang="en-US" sz="3600">
                        <a:effectLst/>
                        <a:latin typeface="Cambria Math" panose="02040503050406030204" pitchFamily="18" charset="0"/>
                        <a:ea typeface="Times New Roman" panose="02020603050405020304" pitchFamily="18" charset="0"/>
                      </a:rPr>
                      <m:t>0≤</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≤1</m:t>
                    </m:r>
                  </m:oMath>
                </a14:m>
                <a:r>
                  <a:rPr lang="en-US" sz="36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a:rPr lang="en-US" sz="3600">
                        <a:effectLst/>
                        <a:latin typeface="Cambria Math" panose="02040503050406030204" pitchFamily="18" charset="0"/>
                        <a:ea typeface="Times New Roman" panose="02020603050405020304" pitchFamily="18" charset="0"/>
                      </a:rPr>
                      <m:t>5≥</m:t>
                    </m:r>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6</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1</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=5</m:t>
                    </m:r>
                  </m:oMath>
                </a14:m>
                <a:r>
                  <a:rPr lang="en-US" sz="3600">
                    <a:effectLst/>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cos</m:t>
                        </m:r>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=0</m:t>
                    </m:r>
                  </m:oMath>
                </a14:m>
                <a:r>
                  <a:rPr lang="en-US" sz="3600">
                    <a:effectLst/>
                    <a:latin typeface="Arial" panose="020B0604020202020204" pitchFamily="34" charset="0"/>
                    <a:ea typeface="Times New Roman" panose="02020603050405020304" pitchFamily="18" charset="0"/>
                    <a:cs typeface="Arial" panose="020B0604020202020204" pitchFamily="34" charset="0"/>
                  </a:rPr>
                  <a:t>, luôn tồn tại x thỏa mãn, chẳng hạn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1</m:t>
                    </m:r>
                  </m:oMath>
                </a14:m>
                <a:r>
                  <a:rPr lang="en-US" sz="3600">
                    <a:effectLst/>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=1</m:t>
                    </m:r>
                  </m:oMath>
                </a14:m>
                <a:r>
                  <a:rPr lang="en-US" sz="3600">
                    <a:effectLst/>
                    <a:latin typeface="Arial" panose="020B0604020202020204" pitchFamily="34" charset="0"/>
                    <a:ea typeface="Times New Roman" panose="02020603050405020304" pitchFamily="18" charset="0"/>
                    <a:cs typeface="Arial" panose="020B0604020202020204" pitchFamily="34" charset="0"/>
                  </a:rPr>
                  <a:t>, luôn tồn tại x thỏa mãn, chẳng hạn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=0</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max</m:t>
                        </m:r>
                      </m:fName>
                      <m:e>
                        <m:r>
                          <m:rPr>
                            <m:sty m:val="p"/>
                          </m:rPr>
                          <a:rPr lang="en-US" sz="3600">
                            <a:effectLst/>
                            <a:latin typeface="Cambria Math" panose="02040503050406030204" pitchFamily="18" charset="0"/>
                            <a:ea typeface="Times New Roman" panose="02020603050405020304" pitchFamily="18" charset="0"/>
                          </a:rPr>
                          <m:t>f</m:t>
                        </m:r>
                        <m:r>
                          <a:rPr lang="en-US" sz="3600">
                            <a:effectLst/>
                            <a:latin typeface="Cambria Math" panose="02040503050406030204" pitchFamily="18" charset="0"/>
                            <a:ea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e>
                    </m:func>
                    <m:r>
                      <a:rPr lang="en-US" sz="3600">
                        <a:effectLst/>
                        <a:latin typeface="Cambria Math" panose="02040503050406030204" pitchFamily="18" charset="0"/>
                        <a:ea typeface="Times New Roman" panose="02020603050405020304" pitchFamily="18" charset="0"/>
                      </a:rPr>
                      <m:t>=5</m:t>
                    </m:r>
                  </m:oMath>
                </a14:m>
                <a:r>
                  <a:rPr lang="en-US" sz="36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min</m:t>
                        </m:r>
                      </m:fName>
                      <m:e>
                        <m:r>
                          <m:rPr>
                            <m:sty m:val="p"/>
                          </m:rPr>
                          <a:rPr lang="en-US" sz="3600">
                            <a:effectLst/>
                            <a:latin typeface="Cambria Math" panose="02040503050406030204" pitchFamily="18" charset="0"/>
                            <a:ea typeface="Times New Roman" panose="02020603050405020304" pitchFamily="18" charset="0"/>
                          </a:rPr>
                          <m:t>f</m:t>
                        </m:r>
                        <m:r>
                          <a:rPr lang="en-US" sz="3600">
                            <a:effectLst/>
                            <a:latin typeface="Cambria Math" panose="02040503050406030204" pitchFamily="18" charset="0"/>
                            <a:ea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e>
                    </m:func>
                    <m:r>
                      <a:rPr lang="en-US" sz="360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1</m:t>
                    </m:r>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09600" y="3716062"/>
                <a:ext cx="17830800" cy="6075638"/>
              </a:xfrm>
              <a:prstGeom prst="rect">
                <a:avLst/>
              </a:prstGeom>
              <a:blipFill>
                <a:blip r:embed="rId7"/>
                <a:stretch>
                  <a:fillRect l="-1026" b="-2912"/>
                </a:stretch>
              </a:blipFill>
            </p:spPr>
            <p:txBody>
              <a:bodyPr/>
              <a:lstStyle/>
              <a:p>
                <a:r>
                  <a:rPr lang="en-US">
                    <a:noFill/>
                  </a:rPr>
                  <a:t> </a:t>
                </a:r>
              </a:p>
            </p:txBody>
          </p:sp>
        </mc:Fallback>
      </mc:AlternateContent>
    </p:spTree>
    <p:extLst>
      <p:ext uri="{BB962C8B-B14F-4D97-AF65-F5344CB8AC3E}">
        <p14:creationId xmlns:p14="http://schemas.microsoft.com/office/powerpoint/2010/main" val="6451997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anim calcmode="lin" valueType="num">
                                      <p:cBhvr>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anim calcmode="lin" valueType="num">
                                      <p:cBhvr>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anim calcmode="lin" valueType="num">
                                      <p:cBhvr>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anim calcmode="lin" valueType="num">
                                      <p:cBhvr>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3" end="3"/>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anim calcmode="lin" valueType="num">
                                      <p:cBhvr>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4" end="4"/>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500"/>
                                        <p:tgtEl>
                                          <p:spTgt spid="3">
                                            <p:txEl>
                                              <p:pRg st="5" end="5"/>
                                            </p:txEl>
                                          </p:spTgt>
                                        </p:tgtEl>
                                      </p:cBhvr>
                                    </p:animEffect>
                                    <p:anim calcmode="lin" valueType="num">
                                      <p:cBhvr>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rot="3626078">
            <a:off x="16471349" y="7765572"/>
            <a:ext cx="3633301" cy="3410958"/>
          </a:xfrm>
          <a:prstGeom prst="rect">
            <a:avLst/>
          </a:prstGeom>
        </p:spPr>
      </p:pic>
      <p:sp>
        <p:nvSpPr>
          <p:cNvPr id="18" name="Oval Callout 17"/>
          <p:cNvSpPr/>
          <p:nvPr/>
        </p:nvSpPr>
        <p:spPr>
          <a:xfrm>
            <a:off x="8313769" y="2552700"/>
            <a:ext cx="1516031" cy="8066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4"/>
          <a:stretch>
            <a:fillRect/>
          </a:stretch>
        </p:blipFill>
        <p:spPr>
          <a:xfrm>
            <a:off x="16187348" y="254304"/>
            <a:ext cx="1600200" cy="1536465"/>
          </a:xfrm>
          <a:prstGeom prst="rect">
            <a:avLst/>
          </a:prstGeom>
        </p:spPr>
      </p:pic>
      <p:pic>
        <p:nvPicPr>
          <p:cNvPr id="21" name="Picture 20"/>
          <p:cNvPicPr>
            <a:picLocks noChangeAspect="1"/>
          </p:cNvPicPr>
          <p:nvPr/>
        </p:nvPicPr>
        <p:blipFill>
          <a:blip r:embed="rId5"/>
          <a:stretch>
            <a:fillRect/>
          </a:stretch>
        </p:blipFill>
        <p:spPr>
          <a:xfrm>
            <a:off x="16910325" y="-415369"/>
            <a:ext cx="1754446" cy="1684568"/>
          </a:xfrm>
          <a:prstGeom prst="rect">
            <a:avLst/>
          </a:prstGeom>
        </p:spPr>
      </p:pic>
      <p:grpSp>
        <p:nvGrpSpPr>
          <p:cNvPr id="16" name="Google Shape;1077;p62"/>
          <p:cNvGrpSpPr/>
          <p:nvPr/>
        </p:nvGrpSpPr>
        <p:grpSpPr>
          <a:xfrm>
            <a:off x="-69595" y="536662"/>
            <a:ext cx="5279269" cy="1489366"/>
            <a:chOff x="2946425" y="3564315"/>
            <a:chExt cx="5279269" cy="1489366"/>
          </a:xfrm>
        </p:grpSpPr>
        <p:sp>
          <p:nvSpPr>
            <p:cNvPr id="17" name="Google Shape;1078;p62"/>
            <p:cNvSpPr/>
            <p:nvPr/>
          </p:nvSpPr>
          <p:spPr>
            <a:xfrm rot="10800000">
              <a:off x="3375549" y="3564315"/>
              <a:ext cx="4447675" cy="1489366"/>
            </a:xfrm>
            <a:custGeom>
              <a:avLst/>
              <a:gdLst/>
              <a:ahLst/>
              <a:cxnLst/>
              <a:rect l="l" t="t" r="r" b="b"/>
              <a:pathLst>
                <a:path w="24871669" h="3090220" extrusionOk="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1079;p62"/>
            <p:cNvSpPr txBox="1"/>
            <p:nvPr/>
          </p:nvSpPr>
          <p:spPr>
            <a:xfrm>
              <a:off x="2946425" y="4063076"/>
              <a:ext cx="5279269" cy="566309"/>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2250"/>
                </a:lnSpc>
                <a:spcBef>
                  <a:spcPts val="0"/>
                </a:spcBef>
                <a:spcAft>
                  <a:spcPts val="0"/>
                </a:spcAft>
                <a:buClrTx/>
                <a:buSzTx/>
                <a:buFontTx/>
                <a:buNone/>
                <a:tabLst/>
                <a:defRPr/>
              </a:pPr>
              <a:r>
                <a:rPr kumimoji="0" lang="en-US" sz="4000" b="1" i="0" u="none" strike="noStrike" kern="1200" cap="none" spc="0" normalizeH="0" baseline="0" noProof="0">
                  <a:ln>
                    <a:noFill/>
                  </a:ln>
                  <a:solidFill>
                    <a:srgbClr val="373E56"/>
                  </a:solidFill>
                  <a:effectLst/>
                  <a:uLnTx/>
                  <a:uFillTx/>
                  <a:latin typeface="Arial"/>
                  <a:ea typeface="Arial"/>
                  <a:cs typeface="Arial"/>
                  <a:sym typeface="Arial"/>
                </a:rPr>
                <a:t>BÀI TẬP THÊM</a:t>
              </a:r>
              <a:endParaRPr kumimoji="0" sz="4000" b="1" i="0" u="none" strike="noStrike" kern="1200" cap="none" spc="0" normalizeH="0" baseline="0" noProof="0" dirty="0">
                <a:ln>
                  <a:noFill/>
                </a:ln>
                <a:solidFill>
                  <a:srgbClr val="373E56"/>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5181600" y="342429"/>
                <a:ext cx="10439400" cy="2057871"/>
              </a:xfrm>
              <a:prstGeom prst="rect">
                <a:avLst/>
              </a:prstGeom>
            </p:spPr>
            <p:txBody>
              <a:bodyPr wrap="square">
                <a:spAutoFit/>
              </a:bodyPr>
              <a:lstStyle/>
              <a:p>
                <a:pPr algn="just">
                  <a:lnSpc>
                    <a:spcPct val="150000"/>
                  </a:lnSpc>
                  <a:spcAft>
                    <a:spcPts val="0"/>
                  </a:spcAft>
                </a:pPr>
                <a:r>
                  <a:rPr lang="en-US" sz="3600" b="1">
                    <a:latin typeface="Arial" panose="020B0604020202020204" pitchFamily="34" charset="0"/>
                    <a:ea typeface="Times New Roman" panose="02020603050405020304" pitchFamily="18" charset="0"/>
                    <a:cs typeface="Arial" panose="020B0604020202020204" pitchFamily="34" charset="0"/>
                  </a:rPr>
                  <a:t>Bài 2: </a:t>
                </a:r>
                <a:r>
                  <a:rPr lang="en-US" sz="3600">
                    <a:effectLst/>
                    <a:latin typeface="Arial" panose="020B0604020202020204" pitchFamily="34" charset="0"/>
                    <a:ea typeface="Times New Roman" panose="02020603050405020304" pitchFamily="18" charset="0"/>
                    <a:cs typeface="Arial" panose="020B0604020202020204" pitchFamily="34" charset="0"/>
                  </a:rPr>
                  <a:t>Tìm giá trị lớn nhất và giá trị nhỏ nhất của </a:t>
                </a:r>
              </a:p>
              <a:p>
                <a:pPr algn="ctr">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f(x) = sin</a:t>
                </a:r>
                <a:r>
                  <a:rPr lang="en-US" sz="3600" baseline="30000">
                    <a:effectLst/>
                    <a:latin typeface="Arial" panose="020B0604020202020204" pitchFamily="34" charset="0"/>
                    <a:ea typeface="Times New Roman" panose="02020603050405020304" pitchFamily="18" charset="0"/>
                    <a:cs typeface="Arial" panose="020B0604020202020204" pitchFamily="34" charset="0"/>
                  </a:rPr>
                  <a:t>6</a:t>
                </a:r>
                <a:r>
                  <a:rPr lang="en-US" sz="3600">
                    <a:effectLst/>
                    <a:latin typeface="Arial" panose="020B0604020202020204" pitchFamily="34" charset="0"/>
                    <a:ea typeface="Times New Roman" panose="02020603050405020304" pitchFamily="18" charset="0"/>
                    <a:cs typeface="Arial" panose="020B0604020202020204" pitchFamily="34" charset="0"/>
                  </a:rPr>
                  <a:t> x + cos</a:t>
                </a:r>
                <a:r>
                  <a:rPr lang="en-US" sz="3600" baseline="30000">
                    <a:effectLst/>
                    <a:latin typeface="Arial" panose="020B0604020202020204" pitchFamily="34" charset="0"/>
                    <a:ea typeface="Times New Roman" panose="02020603050405020304" pitchFamily="18" charset="0"/>
                    <a:cs typeface="Arial" panose="020B0604020202020204" pitchFamily="34" charset="0"/>
                  </a:rPr>
                  <a:t>6</a:t>
                </a:r>
                <a:r>
                  <a:rPr lang="en-US" sz="3600">
                    <a:effectLst/>
                    <a:latin typeface="Arial" panose="020B0604020202020204" pitchFamily="34" charset="0"/>
                    <a:ea typeface="Times New Roman" panose="02020603050405020304" pitchFamily="18" charset="0"/>
                    <a:cs typeface="Arial" panose="020B0604020202020204" pitchFamily="34" charset="0"/>
                  </a:rPr>
                  <a:t> x + 2, </a:t>
                </a:r>
                <a:r>
                  <a:rPr lang="en-US" sz="3600">
                    <a:effectLst/>
                    <a:latin typeface="Arial" panose="020B0604020202020204" pitchFamily="34" charset="0"/>
                    <a:ea typeface="Cambria Math" panose="02040503050406030204" pitchFamily="18" charset="0"/>
                    <a:cs typeface="Arial" panose="020B0604020202020204" pitchFamily="34" charset="0"/>
                  </a:rPr>
                  <a:t>∀</a:t>
                </a:r>
                <a:r>
                  <a:rPr lang="en-US" sz="3600">
                    <a:effectLst/>
                    <a:latin typeface="Arial" panose="020B0604020202020204" pitchFamily="34" charset="0"/>
                    <a:ea typeface="Times New Roman" panose="02020603050405020304" pitchFamily="18" charset="0"/>
                    <a:cs typeface="Arial" panose="020B0604020202020204" pitchFamily="34" charset="0"/>
                  </a:rPr>
                  <a:t>x </a:t>
                </a:r>
                <a:r>
                  <a:rPr lang="en-US" sz="3600">
                    <a:effectLst/>
                    <a:latin typeface="Arial" panose="020B0604020202020204" pitchFamily="34" charset="0"/>
                    <a:ea typeface="Cambria Math" panose="02040503050406030204" pitchFamily="18" charset="0"/>
                    <a:cs typeface="Arial" panose="020B0604020202020204" pitchFamily="34" charset="0"/>
                  </a:rPr>
                  <a:t>∈</a:t>
                </a: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2</m:t>
                            </m:r>
                          </m:den>
                        </m:f>
                      </m:e>
                    </m:d>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181600" y="342429"/>
                <a:ext cx="10439400" cy="2057871"/>
              </a:xfrm>
              <a:prstGeom prst="rect">
                <a:avLst/>
              </a:prstGeom>
              <a:blipFill>
                <a:blip r:embed="rId6"/>
                <a:stretch>
                  <a:fillRect l="-1751" b="-3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57200" y="3390900"/>
                <a:ext cx="17830800" cy="6832191"/>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6</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6</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+2</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rPr>
                        </m:ctrlPr>
                      </m:dPr>
                      <m:e>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e>
                    </m:d>
                    <m:r>
                      <a:rPr lang="en-US" sz="3600" i="1">
                        <a:effectLst/>
                        <a:latin typeface="Cambria Math" panose="02040503050406030204" pitchFamily="18" charset="0"/>
                        <a:ea typeface="Times New Roman" panose="02020603050405020304" pitchFamily="18" charset="0"/>
                      </a:rPr>
                      <m:t>−</m:t>
                    </m:r>
                    <m:r>
                      <a:rPr lang="en-US" sz="3600">
                        <a:effectLst/>
                        <a:latin typeface="Cambria Math" panose="02040503050406030204" pitchFamily="18" charset="0"/>
                        <a:ea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d>
                      <m:dPr>
                        <m:ctrlPr>
                          <a:rPr lang="en-US" sz="3600" i="1">
                            <a:effectLst/>
                            <a:latin typeface="Cambria Math" panose="02040503050406030204" pitchFamily="18" charset="0"/>
                            <a:ea typeface="Times New Roman" panose="02020603050405020304" pitchFamily="18" charset="0"/>
                          </a:rPr>
                        </m:ctrlPr>
                      </m:dPr>
                      <m:e>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cos</m:t>
                                </m:r>
                              </m:e>
                              <m:sup>
                                <m:r>
                                  <a:rPr lang="en-US" sz="3600">
                                    <a:effectLst/>
                                    <a:latin typeface="Cambria Math" panose="02040503050406030204" pitchFamily="18" charset="0"/>
                                    <a:ea typeface="Times New Roman" panose="02020603050405020304" pitchFamily="18" charset="0"/>
                                  </a:rPr>
                                  <m:t>2</m:t>
                                </m:r>
                              </m:sup>
                            </m:sSup>
                          </m:fName>
                          <m:e>
                            <m:r>
                              <m:rPr>
                                <m:sty m:val="p"/>
                              </m:rPr>
                              <a:rPr lang="en-US" sz="3600">
                                <a:effectLst/>
                                <a:latin typeface="Cambria Math" panose="02040503050406030204" pitchFamily="18" charset="0"/>
                                <a:ea typeface="Times New Roman" panose="02020603050405020304" pitchFamily="18" charset="0"/>
                              </a:rPr>
                              <m:t>x</m:t>
                            </m:r>
                          </m:e>
                        </m:func>
                      </m:e>
                    </m:d>
                    <m:r>
                      <a:rPr lang="en-US" sz="3600">
                        <a:effectLst/>
                        <a:latin typeface="Cambria Math" panose="02040503050406030204" pitchFamily="18" charset="0"/>
                        <a:ea typeface="Times New Roman" panose="02020603050405020304" pitchFamily="18" charset="0"/>
                      </a:rPr>
                      <m:t>+2 </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14:m>
                  <m:oMath xmlns:m="http://schemas.openxmlformats.org/officeDocument/2006/math">
                    <m:r>
                      <a:rPr lang="en-US" sz="3600">
                        <a:effectLst/>
                        <a:latin typeface="Cambria Math" panose="02040503050406030204" pitchFamily="18" charset="0"/>
                        <a:ea typeface="Times New Roman" panose="02020603050405020304" pitchFamily="18" charset="0"/>
                      </a:rPr>
                      <m:t>=1</m:t>
                    </m:r>
                    <m:r>
                      <a:rPr lang="en-US" sz="3600" i="1">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rPr>
                          <m:t>3</m:t>
                        </m:r>
                      </m:num>
                      <m:den>
                        <m:r>
                          <a:rPr lang="en-US" sz="3600">
                            <a:effectLst/>
                            <a:latin typeface="Cambria Math" panose="02040503050406030204" pitchFamily="18" charset="0"/>
                            <a:ea typeface="Times New Roman" panose="02020603050405020304" pitchFamily="18" charset="0"/>
                          </a:rPr>
                          <m:t>4</m:t>
                        </m:r>
                      </m:den>
                    </m:f>
                    <m:sSup>
                      <m:sSupPr>
                        <m:ctrlPr>
                          <a:rPr lang="en-US" sz="3600" i="1">
                            <a:effectLst/>
                            <a:latin typeface="Cambria Math" panose="02040503050406030204" pitchFamily="18" charset="0"/>
                            <a:ea typeface="Times New Roman" panose="02020603050405020304" pitchFamily="18" charset="0"/>
                          </a:rPr>
                        </m:ctrlPr>
                      </m:sSupPr>
                      <m:e>
                        <m:d>
                          <m:dPr>
                            <m:ctrlPr>
                              <a:rPr lang="en-US" sz="3600" i="1">
                                <a:effectLst/>
                                <a:latin typeface="Cambria Math" panose="02040503050406030204" pitchFamily="18" charset="0"/>
                                <a:ea typeface="Times New Roman" panose="02020603050405020304" pitchFamily="18" charset="0"/>
                              </a:rPr>
                            </m:ctrlPr>
                          </m:dPr>
                          <m:e>
                            <m:r>
                              <a:rPr lang="en-US" sz="3600">
                                <a:effectLst/>
                                <a:latin typeface="Cambria Math" panose="02040503050406030204" pitchFamily="18" charset="0"/>
                                <a:ea typeface="Times New Roman" panose="02020603050405020304" pitchFamily="18" charset="0"/>
                              </a:rPr>
                              <m:t>2</m:t>
                            </m:r>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sin</m:t>
                                </m:r>
                              </m:fName>
                              <m:e>
                                <m:r>
                                  <m:rPr>
                                    <m:sty m:val="p"/>
                                  </m:rPr>
                                  <a:rPr lang="en-US" sz="3600">
                                    <a:effectLst/>
                                    <a:latin typeface="Cambria Math" panose="02040503050406030204" pitchFamily="18" charset="0"/>
                                    <a:ea typeface="Times New Roman" panose="02020603050405020304" pitchFamily="18" charset="0"/>
                                  </a:rPr>
                                  <m:t>x</m:t>
                                </m:r>
                              </m:e>
                            </m:func>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cos</m:t>
                                </m:r>
                              </m:fName>
                              <m:e>
                                <m:r>
                                  <m:rPr>
                                    <m:sty m:val="p"/>
                                  </m:rPr>
                                  <a:rPr lang="en-US" sz="3600">
                                    <a:effectLst/>
                                    <a:latin typeface="Cambria Math" panose="02040503050406030204" pitchFamily="18" charset="0"/>
                                    <a:ea typeface="Times New Roman" panose="02020603050405020304" pitchFamily="18" charset="0"/>
                                  </a:rPr>
                                  <m:t>x</m:t>
                                </m:r>
                              </m:e>
                            </m:func>
                          </m:e>
                        </m:d>
                      </m:e>
                      <m:sup>
                        <m:r>
                          <a:rPr lang="en-US" sz="3600">
                            <a:effectLst/>
                            <a:latin typeface="Cambria Math" panose="02040503050406030204" pitchFamily="18" charset="0"/>
                            <a:ea typeface="Times New Roman" panose="02020603050405020304" pitchFamily="18" charset="0"/>
                          </a:rPr>
                          <m:t>2</m:t>
                        </m:r>
                      </m:sup>
                    </m:sSup>
                    <m:r>
                      <a:rPr lang="en-US" sz="3600">
                        <a:effectLst/>
                        <a:latin typeface="Cambria Math" panose="02040503050406030204" pitchFamily="18" charset="0"/>
                        <a:ea typeface="Times New Roman" panose="02020603050405020304" pitchFamily="18" charset="0"/>
                      </a:rPr>
                      <m:t>+2</m:t>
                    </m:r>
                  </m:oMath>
                </a14:m>
                <a:r>
                  <a:rPr lang="en-US"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600">
                        <a:effectLst/>
                        <a:latin typeface="Cambria Math" panose="02040503050406030204" pitchFamily="18" charset="0"/>
                        <a:ea typeface="Times New Roman" panose="02020603050405020304" pitchFamily="18" charset="0"/>
                      </a:rPr>
                      <m:t>=3</m:t>
                    </m:r>
                    <m:r>
                      <a:rPr lang="en-US" sz="3600" i="1">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rPr>
                          <m:t>3</m:t>
                        </m:r>
                      </m:num>
                      <m:den>
                        <m:r>
                          <a:rPr lang="en-US" sz="3600">
                            <a:effectLst/>
                            <a:latin typeface="Cambria Math" panose="02040503050406030204" pitchFamily="18" charset="0"/>
                            <a:ea typeface="Times New Roman" panose="02020603050405020304" pitchFamily="18" charset="0"/>
                          </a:rPr>
                          <m:t>4</m:t>
                        </m:r>
                      </m:den>
                    </m:f>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a:rPr lang="en-US" sz="3600">
                        <a:effectLst/>
                        <a:latin typeface="Cambria Math" panose="02040503050406030204" pitchFamily="18" charset="0"/>
                        <a:ea typeface="Times New Roman" panose="02020603050405020304" pitchFamily="18" charset="0"/>
                      </a:rPr>
                      <m:t>0≤</m:t>
                    </m:r>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≤1</m:t>
                    </m:r>
                  </m:oMath>
                </a14:m>
                <a:r>
                  <a:rPr lang="en-US" sz="36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a:rPr lang="en-US" sz="3600">
                        <a:effectLst/>
                        <a:latin typeface="Cambria Math" panose="02040503050406030204" pitchFamily="18" charset="0"/>
                        <a:ea typeface="Times New Roman" panose="02020603050405020304" pitchFamily="18" charset="0"/>
                      </a:rPr>
                      <m:t>3≥</m:t>
                    </m:r>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rPr>
                          <m:t>9</m:t>
                        </m:r>
                      </m:num>
                      <m:den>
                        <m:r>
                          <a:rPr lang="en-US" sz="3600">
                            <a:effectLst/>
                            <a:latin typeface="Cambria Math" panose="02040503050406030204" pitchFamily="18" charset="0"/>
                            <a:ea typeface="Times New Roman" panose="02020603050405020304" pitchFamily="18" charset="0"/>
                          </a:rPr>
                          <m:t>4</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=3</m:t>
                    </m:r>
                  </m:oMath>
                </a14:m>
                <a:r>
                  <a:rPr lang="en-US" sz="3600">
                    <a:effectLst/>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sin</m:t>
                        </m:r>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=0⇔</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hoặc x = 0 (do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rPr>
                        </m:ctrlPr>
                      </m:dPr>
                      <m:e>
                        <m:r>
                          <a:rPr lang="en-US" sz="3600" i="1">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e>
                    </m:d>
                    <m:r>
                      <a:rPr lang="en-US" sz="3600" i="1">
                        <a:effectLst/>
                        <a:latin typeface="Cambria Math" panose="02040503050406030204" pitchFamily="18" charset="0"/>
                        <a:ea typeface="Times New Roman" panose="02020603050405020304" pitchFamily="18" charset="0"/>
                      </a:rPr>
                      <m:t>) </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rPr>
                      <m:t>f</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x</m:t>
                        </m:r>
                      </m:e>
                    </m:d>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rPr>
                          <m:t>9</m:t>
                        </m:r>
                      </m:num>
                      <m:den>
                        <m:r>
                          <a:rPr lang="en-US" sz="3600">
                            <a:effectLst/>
                            <a:latin typeface="Cambria Math" panose="02040503050406030204" pitchFamily="18" charset="0"/>
                            <a:ea typeface="Times New Roman" panose="02020603050405020304" pitchFamily="18" charset="0"/>
                          </a:rPr>
                          <m:t>4</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khi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sSup>
                          <m:sSupPr>
                            <m:ctrlPr>
                              <a:rPr lang="en-US" sz="3600" i="1">
                                <a:effectLst/>
                                <a:latin typeface="Cambria Math" panose="02040503050406030204" pitchFamily="18" charset="0"/>
                                <a:ea typeface="Times New Roman" panose="02020603050405020304" pitchFamily="18" charset="0"/>
                              </a:rPr>
                            </m:ctrlPr>
                          </m:sSupPr>
                          <m:e>
                            <m:r>
                              <m:rPr>
                                <m:sty m:val="p"/>
                              </m:rPr>
                              <a:rPr lang="en-US" sz="3600">
                                <a:effectLst/>
                                <a:latin typeface="Cambria Math" panose="02040503050406030204" pitchFamily="18" charset="0"/>
                                <a:ea typeface="Times New Roman" panose="02020603050405020304" pitchFamily="18" charset="0"/>
                              </a:rPr>
                              <m:t>sin</m:t>
                            </m:r>
                          </m:e>
                          <m:sup>
                            <m:r>
                              <a:rPr lang="en-US" sz="3600">
                                <a:effectLst/>
                                <a:latin typeface="Cambria Math" panose="02040503050406030204" pitchFamily="18" charset="0"/>
                                <a:ea typeface="Times New Roman" panose="02020603050405020304" pitchFamily="18" charset="0"/>
                              </a:rPr>
                              <m:t>2</m:t>
                            </m:r>
                          </m:sup>
                        </m:sSup>
                      </m:fName>
                      <m:e>
                        <m:r>
                          <a:rPr lang="en-US" sz="3600">
                            <a:effectLst/>
                            <a:latin typeface="Cambria Math" panose="02040503050406030204" pitchFamily="18" charset="0"/>
                            <a:ea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rPr>
                          <m:t>x</m:t>
                        </m:r>
                      </m:e>
                    </m:func>
                    <m:r>
                      <a:rPr lang="en-US" sz="3600">
                        <a:effectLst/>
                        <a:latin typeface="Cambria Math" panose="02040503050406030204" pitchFamily="18" charset="0"/>
                        <a:ea typeface="Times New Roman" panose="02020603050405020304" pitchFamily="18" charset="0"/>
                      </a:rPr>
                      <m:t>=1⇔</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4</m:t>
                        </m:r>
                      </m:den>
                    </m:f>
                    <m:r>
                      <a:rPr lang="en-US" sz="3600">
                        <a:effectLst/>
                        <a:latin typeface="Cambria Math" panose="02040503050406030204" pitchFamily="18" charset="0"/>
                        <a:ea typeface="Times New Roman" panose="02020603050405020304" pitchFamily="18" charset="0"/>
                      </a:rPr>
                      <m:t> </m:t>
                    </m:r>
                    <m:d>
                      <m:dPr>
                        <m:ctrlPr>
                          <a:rPr lang="en-US" sz="3600" i="1">
                            <a:effectLst/>
                            <a:latin typeface="Cambria Math" panose="02040503050406030204" pitchFamily="18" charset="0"/>
                            <a:ea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rPr>
                          <m:t>do</m:t>
                        </m:r>
                        <m:r>
                          <a:rPr lang="en-US" sz="3600">
                            <a:effectLst/>
                            <a:latin typeface="Cambria Math" panose="02040503050406030204" pitchFamily="18" charset="0"/>
                            <a:ea typeface="Times New Roman" panose="02020603050405020304" pitchFamily="18" charset="0"/>
                          </a:rPr>
                          <m:t> </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rPr>
                            </m:ctrlPr>
                          </m:dPr>
                          <m:e>
                            <m:r>
                              <a:rPr lang="en-US" sz="3600" i="1">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rPr>
                                  <m:t>2</m:t>
                                </m:r>
                              </m:den>
                            </m:f>
                          </m:e>
                        </m:d>
                      </m:e>
                    </m:d>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max</m:t>
                        </m:r>
                      </m:fName>
                      <m:e>
                        <m:r>
                          <m:rPr>
                            <m:sty m:val="p"/>
                          </m:rPr>
                          <a:rPr lang="en-US" sz="3600">
                            <a:effectLst/>
                            <a:latin typeface="Cambria Math" panose="02040503050406030204" pitchFamily="18" charset="0"/>
                            <a:ea typeface="Times New Roman" panose="02020603050405020304" pitchFamily="18" charset="0"/>
                          </a:rPr>
                          <m:t>f</m:t>
                        </m:r>
                        <m:r>
                          <a:rPr lang="en-US" sz="3600">
                            <a:effectLst/>
                            <a:latin typeface="Cambria Math" panose="02040503050406030204" pitchFamily="18" charset="0"/>
                            <a:ea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e>
                    </m:func>
                    <m:r>
                      <a:rPr lang="en-US" sz="3600">
                        <a:effectLst/>
                        <a:latin typeface="Cambria Math" panose="02040503050406030204" pitchFamily="18" charset="0"/>
                        <a:ea typeface="Times New Roman" panose="02020603050405020304" pitchFamily="18" charset="0"/>
                      </a:rPr>
                      <m:t>=3</m:t>
                    </m:r>
                  </m:oMath>
                </a14:m>
                <a:r>
                  <a:rPr lang="en-US" sz="36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rPr>
                          <m:t>min</m:t>
                        </m:r>
                      </m:fName>
                      <m:e>
                        <m:r>
                          <m:rPr>
                            <m:sty m:val="p"/>
                          </m:rPr>
                          <a:rPr lang="en-US" sz="3600">
                            <a:effectLst/>
                            <a:latin typeface="Cambria Math" panose="02040503050406030204" pitchFamily="18" charset="0"/>
                            <a:ea typeface="Times New Roman" panose="02020603050405020304" pitchFamily="18" charset="0"/>
                          </a:rPr>
                          <m:t>f</m:t>
                        </m:r>
                        <m:r>
                          <a:rPr lang="en-US" sz="3600">
                            <a:effectLst/>
                            <a:latin typeface="Cambria Math" panose="02040503050406030204" pitchFamily="18" charset="0"/>
                            <a:ea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rPr>
                          <m:t>)</m:t>
                        </m:r>
                      </m:e>
                    </m:func>
                    <m:r>
                      <a:rPr lang="en-US" sz="3600">
                        <a:effectLst/>
                        <a:latin typeface="Cambria Math" panose="02040503050406030204" pitchFamily="18" charset="0"/>
                        <a:ea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rPr>
                          <m:t>9</m:t>
                        </m:r>
                      </m:num>
                      <m:den>
                        <m:r>
                          <a:rPr lang="en-US" sz="3600">
                            <a:effectLst/>
                            <a:latin typeface="Cambria Math" panose="02040503050406030204" pitchFamily="18" charset="0"/>
                            <a:ea typeface="Times New Roman" panose="02020603050405020304" pitchFamily="18" charset="0"/>
                          </a:rPr>
                          <m:t>4</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3390900"/>
                <a:ext cx="17830800" cy="6832191"/>
              </a:xfrm>
              <a:prstGeom prst="rect">
                <a:avLst/>
              </a:prstGeom>
              <a:blipFill>
                <a:blip r:embed="rId7"/>
                <a:stretch>
                  <a:fillRect l="-1026" b="-535"/>
                </a:stretch>
              </a:blipFill>
            </p:spPr>
            <p:txBody>
              <a:bodyPr/>
              <a:lstStyle/>
              <a:p>
                <a:r>
                  <a:rPr lang="en-US">
                    <a:noFill/>
                  </a:rPr>
                  <a:t> </a:t>
                </a:r>
              </a:p>
            </p:txBody>
          </p:sp>
        </mc:Fallback>
      </mc:AlternateContent>
    </p:spTree>
    <p:extLst>
      <p:ext uri="{BB962C8B-B14F-4D97-AF65-F5344CB8AC3E}">
        <p14:creationId xmlns:p14="http://schemas.microsoft.com/office/powerpoint/2010/main" val="373842378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56134" y="0"/>
            <a:ext cx="20380694" cy="11680948"/>
          </a:xfrm>
          <a:prstGeom prst="rect">
            <a:avLst/>
          </a:prstGeom>
        </p:spPr>
      </p:pic>
      <p:sp>
        <p:nvSpPr>
          <p:cNvPr id="25" name="Rectangle 24"/>
          <p:cNvSpPr/>
          <p:nvPr/>
        </p:nvSpPr>
        <p:spPr>
          <a:xfrm>
            <a:off x="7103820" y="571500"/>
            <a:ext cx="41569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Định nghĩa</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9" name="AutoShape 7"/>
          <p:cNvSpPr/>
          <p:nvPr/>
        </p:nvSpPr>
        <p:spPr>
          <a:xfrm>
            <a:off x="2372952" y="1943100"/>
            <a:ext cx="13629048" cy="6477001"/>
          </a:xfrm>
          <a:prstGeom prst="rect">
            <a:avLst/>
          </a:prstGeom>
          <a:solidFill>
            <a:srgbClr val="FFFBEC"/>
          </a:solidFill>
        </p:spPr>
      </p:sp>
      <p:pic>
        <p:nvPicPr>
          <p:cNvPr id="11" name="Picture 10"/>
          <p:cNvPicPr>
            <a:picLocks noChangeAspect="1"/>
          </p:cNvPicPr>
          <p:nvPr/>
        </p:nvPicPr>
        <p:blipFill>
          <a:blip r:embed="rId3"/>
          <a:stretch>
            <a:fillRect/>
          </a:stretch>
        </p:blipFill>
        <p:spPr>
          <a:xfrm>
            <a:off x="15468600" y="870148"/>
            <a:ext cx="1366386" cy="143402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752413" y="1866900"/>
                <a:ext cx="12563787" cy="6479979"/>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buClrTx/>
                  <a:buSzTx/>
                  <a:buFontTx/>
                  <a:buChar char="-"/>
                  <a:tabLst/>
                  <a:defRPr/>
                </a:pP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Hàm số cho bởi công thức </a:t>
                </a:r>
                <a14:m>
                  <m:oMath xmlns:m="http://schemas.openxmlformats.org/officeDocument/2006/math">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num>
                      <m:den>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den>
                    </m:f>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được gọi là hàm số tang, kí hiệu là </a:t>
                </a:r>
                <a14:m>
                  <m:oMath xmlns:m="http://schemas.openxmlformats.org/officeDocument/2006/math">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tan</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p>
              <a:p>
                <a:pPr marR="0" lvl="0" algn="just" defTabSz="914400" rtl="0" eaLnBrk="1" fontAlgn="auto" latinLnBrk="0" hangingPunct="1">
                  <a:lnSpc>
                    <a:spcPct val="150000"/>
                  </a:lnSpc>
                  <a:spcBef>
                    <a:spcPts val="0"/>
                  </a:spcBef>
                  <a:buClrTx/>
                  <a:buSzTx/>
                  <a:tabLst/>
                  <a:defRPr/>
                </a:pPr>
                <a:r>
                  <a:rPr lang="nl-NL" sz="3800" noProof="0">
                    <a:solidFill>
                      <a:prstClr val="black"/>
                    </a:solidFill>
                    <a:latin typeface="Arial" panose="020B0604020202020204" pitchFamily="34" charset="0"/>
                    <a:ea typeface="Dotum" panose="020B0600000101010101" pitchFamily="34" charset="-127"/>
                    <a:cs typeface="Arial" panose="020B0604020202020204" pitchFamily="34" charset="0"/>
                  </a:rPr>
                  <a:t>    </a:t>
                </a: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Tập xác định của hàm số tang là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ℝ</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fPr>
                          <m:num>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π</m:t>
                            </m:r>
                          </m:num>
                          <m:den>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2</m:t>
                            </m:r>
                          </m:den>
                        </m:f>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kπ</m:t>
                        </m:r>
                      </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ℤ</m:t>
                        </m:r>
                      </m:e>
                    </m:d>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buClrTx/>
                  <a:buSzTx/>
                  <a:buFontTx/>
                  <a:buChar char="-"/>
                  <a:tabLst/>
                  <a:defRPr/>
                </a:pP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Hàm số cho bởi công thức </a:t>
                </a:r>
                <a14:m>
                  <m:oMath xmlns:m="http://schemas.openxmlformats.org/officeDocument/2006/math">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Pr>
                      <m:num>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cos</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num>
                      <m:den>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sin</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den>
                    </m:f>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được gọi là hàm số côtang, kí hiệu là </a:t>
                </a:r>
                <a14:m>
                  <m:oMath xmlns:m="http://schemas.openxmlformats.org/officeDocument/2006/math">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y</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ctrlPr>
                      </m:funcPr>
                      <m:fNa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cot</m:t>
                        </m:r>
                      </m:fNa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mn-cs"/>
                          </a:rPr>
                          <m:t>x</m:t>
                        </m:r>
                      </m:e>
                    </m:func>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buClrTx/>
                  <a:buSzTx/>
                  <a:buFontTx/>
                  <a:buNone/>
                  <a:tabLst/>
                  <a:defRPr/>
                </a:pPr>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Tập xác định của hàm số tang là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ℝ</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 </m:t>
                    </m:r>
                    <m:d>
                      <m:dPr>
                        <m:begChr m:val="{"/>
                        <m:end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ctrlPr>
                      </m:dPr>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kπ</m:t>
                        </m:r>
                      </m:e>
                      <m:e>
                        <m:r>
                          <m:rPr>
                            <m:sty m:val="p"/>
                          </m:rP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k</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ℤ</m:t>
                        </m:r>
                      </m:e>
                    </m:d>
                  </m:oMath>
                </a14:m>
                <a:r>
                  <a:rPr kumimoji="0" lang="nl-NL"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752413" y="1866900"/>
                <a:ext cx="12563787" cy="6479979"/>
              </a:xfrm>
              <a:prstGeom prst="rect">
                <a:avLst/>
              </a:prstGeom>
              <a:blipFill>
                <a:blip r:embed="rId4"/>
                <a:stretch>
                  <a:fillRect l="-1456" r="-1601" b="-1223"/>
                </a:stretch>
              </a:blipFill>
            </p:spPr>
            <p:txBody>
              <a:bodyPr/>
              <a:lstStyle/>
              <a:p>
                <a:r>
                  <a:rPr lang="en-US">
                    <a:noFill/>
                  </a:rPr>
                  <a:t> </a:t>
                </a:r>
              </a:p>
            </p:txBody>
          </p:sp>
        </mc:Fallback>
      </mc:AlternateContent>
    </p:spTree>
    <p:extLst>
      <p:ext uri="{BB962C8B-B14F-4D97-AF65-F5344CB8AC3E}">
        <p14:creationId xmlns:p14="http://schemas.microsoft.com/office/powerpoint/2010/main" val="406528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54" name="Picture 53"/>
          <p:cNvPicPr>
            <a:picLocks noChangeAspect="1"/>
          </p:cNvPicPr>
          <p:nvPr/>
        </p:nvPicPr>
        <p:blipFill>
          <a:blip r:embed="rId2"/>
          <a:stretch>
            <a:fillRect/>
          </a:stretch>
        </p:blipFill>
        <p:spPr>
          <a:xfrm>
            <a:off x="685800" y="952500"/>
            <a:ext cx="16753260" cy="8455885"/>
          </a:xfrm>
          <a:prstGeom prst="rect">
            <a:avLst/>
          </a:prstGeom>
        </p:spPr>
      </p:pic>
      <p:sp>
        <p:nvSpPr>
          <p:cNvPr id="55" name="Rectangle 54"/>
          <p:cNvSpPr/>
          <p:nvPr/>
        </p:nvSpPr>
        <p:spPr>
          <a:xfrm>
            <a:off x="4876800" y="1638300"/>
            <a:ext cx="8191666" cy="1323439"/>
          </a:xfrm>
          <a:prstGeom prst="rect">
            <a:avLst/>
          </a:prstGeom>
        </p:spPr>
        <p:txBody>
          <a:bodyPr wrap="none">
            <a:spAutoFit/>
          </a:bodyPr>
          <a:lstStyle/>
          <a:p>
            <a:pPr lvl="0" algn="ctr">
              <a:lnSpc>
                <a:spcPts val="9600"/>
              </a:lnSpc>
            </a:pPr>
            <a:r>
              <a:rPr lang="en-US" sz="6000" b="1">
                <a:solidFill>
                  <a:srgbClr val="C00000"/>
                </a:solidFill>
                <a:latin typeface="Arial" panose="020B0604020202020204" pitchFamily="34" charset="0"/>
                <a:cs typeface="Arial" panose="020B0604020202020204" pitchFamily="34" charset="0"/>
              </a:rPr>
              <a:t>HƯỚNG DẪN VỀ NHÀ</a:t>
            </a:r>
            <a:endParaRPr lang="en-US" sz="6000" b="1" dirty="0">
              <a:solidFill>
                <a:srgbClr val="C00000"/>
              </a:solidFill>
              <a:latin typeface="Arial" panose="020B0604020202020204" pitchFamily="34" charset="0"/>
              <a:cs typeface="Arial" panose="020B0604020202020204" pitchFamily="34" charset="0"/>
            </a:endParaRPr>
          </a:p>
        </p:txBody>
      </p:sp>
      <p:sp>
        <p:nvSpPr>
          <p:cNvPr id="56" name="Rectangle 55"/>
          <p:cNvSpPr/>
          <p:nvPr/>
        </p:nvSpPr>
        <p:spPr>
          <a:xfrm>
            <a:off x="2909652" y="3314700"/>
            <a:ext cx="6891630" cy="901593"/>
          </a:xfrm>
          <a:prstGeom prst="rect">
            <a:avLst/>
          </a:prstGeom>
        </p:spPr>
        <p:txBody>
          <a:bodyPr wrap="none">
            <a:spAutoFit/>
          </a:bodyPr>
          <a:lstStyle/>
          <a:p>
            <a:pPr lvl="0" algn="ctr">
              <a:lnSpc>
                <a:spcPct val="150000"/>
              </a:lnSpc>
              <a:buClr>
                <a:srgbClr val="000000"/>
              </a:buClr>
              <a:defRPr/>
            </a:pPr>
            <a:r>
              <a:rPr lang="pt-BR" sz="4000" kern="0">
                <a:solidFill>
                  <a:prstClr val="black"/>
                </a:solidFill>
                <a:latin typeface="Arial"/>
                <a:ea typeface="Calibri" panose="020F0502020204030204" pitchFamily="34" charset="0"/>
                <a:cs typeface="Times New Roman" panose="02020603050405020304" pitchFamily="18" charset="0"/>
                <a:sym typeface="Arial"/>
              </a:rPr>
              <a:t>Ghi nhớ kiến thức trong bài. </a:t>
            </a:r>
            <a:endPar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sp>
        <p:nvSpPr>
          <p:cNvPr id="57" name="Rectangle 56"/>
          <p:cNvSpPr/>
          <p:nvPr/>
        </p:nvSpPr>
        <p:spPr>
          <a:xfrm>
            <a:off x="3095680" y="4891006"/>
            <a:ext cx="12725400" cy="901593"/>
          </a:xfrm>
          <a:prstGeom prst="rect">
            <a:avLst/>
          </a:prstGeom>
        </p:spPr>
        <p:txBody>
          <a:bodyPr wrap="square">
            <a:spAutoFit/>
          </a:bodyPr>
          <a:lstStyle/>
          <a:p>
            <a:pPr lvl="0">
              <a:lnSpc>
                <a:spcPct val="150000"/>
              </a:lnSpc>
              <a:spcBef>
                <a:spcPts val="600"/>
              </a:spcBef>
              <a:spcAft>
                <a:spcPts val="600"/>
              </a:spcAft>
              <a:buClr>
                <a:srgbClr val="000000"/>
              </a:buClr>
              <a:defRPr/>
            </a:pPr>
            <a:r>
              <a:rPr lang="pt-BR" sz="4000" kern="0">
                <a:solidFill>
                  <a:prstClr val="black"/>
                </a:solidFill>
                <a:latin typeface="Arial"/>
                <a:ea typeface="Calibri" panose="020F0502020204030204" pitchFamily="34" charset="0"/>
                <a:cs typeface="Times New Roman" panose="02020603050405020304" pitchFamily="18" charset="0"/>
                <a:sym typeface="Arial"/>
              </a:rPr>
              <a:t>Hoàn thành các bài tập trong SBT.</a:t>
            </a:r>
            <a:endPar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sp>
        <p:nvSpPr>
          <p:cNvPr id="58" name="Rectangle 57"/>
          <p:cNvSpPr/>
          <p:nvPr/>
        </p:nvSpPr>
        <p:spPr>
          <a:xfrm>
            <a:off x="2943282" y="6562111"/>
            <a:ext cx="14201718" cy="1015663"/>
          </a:xfrm>
          <a:prstGeom prst="rect">
            <a:avLst/>
          </a:prstGeom>
        </p:spPr>
        <p:txBody>
          <a:bodyPr wrap="square">
            <a:spAutoFit/>
          </a:bodyPr>
          <a:lstStyle/>
          <a:p>
            <a:pPr lvl="0" algn="ctr">
              <a:lnSpc>
                <a:spcPct val="150000"/>
              </a:lnSpc>
              <a:spcBef>
                <a:spcPts val="600"/>
              </a:spcBef>
              <a:spcAft>
                <a:spcPts val="600"/>
              </a:spcAft>
              <a:buClr>
                <a:srgbClr val="000000"/>
              </a:buClr>
              <a:defRPr/>
            </a:pPr>
            <a:r>
              <a:rPr lang="vi-VN" sz="4000" kern="0">
                <a:solidFill>
                  <a:prstClr val="black"/>
                </a:solidFill>
                <a:latin typeface="Arial"/>
                <a:ea typeface="Calibri" panose="020F0502020204030204" pitchFamily="34" charset="0"/>
                <a:cs typeface="Times New Roman" panose="02020603050405020304" pitchFamily="18" charset="0"/>
                <a:sym typeface="Arial"/>
              </a:rPr>
              <a:t>Chuẩn bị bài mới: </a:t>
            </a:r>
            <a:r>
              <a:rPr lang="en-US" sz="4000" b="1" i="1" kern="0">
                <a:solidFill>
                  <a:prstClr val="black"/>
                </a:solidFill>
                <a:latin typeface="Arial"/>
                <a:ea typeface="Calibri" panose="020F0502020204030204" pitchFamily="34" charset="0"/>
                <a:cs typeface="Times New Roman" panose="02020603050405020304" pitchFamily="18" charset="0"/>
                <a:sym typeface="Arial"/>
              </a:rPr>
              <a:t>Bài 4: </a:t>
            </a:r>
            <a:r>
              <a:rPr lang="vi-VN" sz="4000" b="1" i="1" kern="0">
                <a:solidFill>
                  <a:prstClr val="black"/>
                </a:solidFill>
                <a:latin typeface="Arial"/>
                <a:ea typeface="Calibri" panose="020F0502020204030204" pitchFamily="34" charset="0"/>
                <a:cs typeface="Times New Roman" panose="02020603050405020304" pitchFamily="18" charset="0"/>
                <a:sym typeface="Arial"/>
              </a:rPr>
              <a:t>Phương trình lượng giác cơ bản</a:t>
            </a:r>
            <a:r>
              <a:rPr lang="en-US" sz="4000" b="1" i="1" kern="0">
                <a:solidFill>
                  <a:prstClr val="black"/>
                </a:solidFill>
                <a:latin typeface="Arial"/>
                <a:ea typeface="Calibri" panose="020F0502020204030204" pitchFamily="34" charset="0"/>
                <a:cs typeface="Times New Roman" panose="02020603050405020304" pitchFamily="18" charset="0"/>
                <a:sym typeface="Arial"/>
              </a:rPr>
              <a:t>.</a:t>
            </a:r>
            <a:endPar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pic>
        <p:nvPicPr>
          <p:cNvPr id="59" name="Picture 58"/>
          <p:cNvPicPr>
            <a:picLocks noChangeAspect="1"/>
          </p:cNvPicPr>
          <p:nvPr/>
        </p:nvPicPr>
        <p:blipFill>
          <a:blip r:embed="rId3"/>
          <a:stretch>
            <a:fillRect/>
          </a:stretch>
        </p:blipFill>
        <p:spPr>
          <a:xfrm>
            <a:off x="1517248" y="3314700"/>
            <a:ext cx="1280271" cy="1054699"/>
          </a:xfrm>
          <a:prstGeom prst="rect">
            <a:avLst/>
          </a:prstGeom>
        </p:spPr>
      </p:pic>
      <p:pic>
        <p:nvPicPr>
          <p:cNvPr id="60" name="Picture 59"/>
          <p:cNvPicPr>
            <a:picLocks noChangeAspect="1"/>
          </p:cNvPicPr>
          <p:nvPr/>
        </p:nvPicPr>
        <p:blipFill>
          <a:blip r:embed="rId4"/>
          <a:stretch>
            <a:fillRect/>
          </a:stretch>
        </p:blipFill>
        <p:spPr>
          <a:xfrm>
            <a:off x="1517247" y="4891006"/>
            <a:ext cx="1280271" cy="1048603"/>
          </a:xfrm>
          <a:prstGeom prst="rect">
            <a:avLst/>
          </a:prstGeom>
        </p:spPr>
      </p:pic>
      <p:pic>
        <p:nvPicPr>
          <p:cNvPr id="61" name="Picture 60"/>
          <p:cNvPicPr>
            <a:picLocks noChangeAspect="1"/>
          </p:cNvPicPr>
          <p:nvPr/>
        </p:nvPicPr>
        <p:blipFill>
          <a:blip r:embed="rId5"/>
          <a:stretch>
            <a:fillRect/>
          </a:stretch>
        </p:blipFill>
        <p:spPr>
          <a:xfrm>
            <a:off x="1517245" y="6568127"/>
            <a:ext cx="1280271" cy="1048603"/>
          </a:xfrm>
          <a:prstGeom prst="rect">
            <a:avLst/>
          </a:prstGeom>
        </p:spPr>
      </p:pic>
      <p:pic>
        <p:nvPicPr>
          <p:cNvPr id="62" name="Picture 61"/>
          <p:cNvPicPr>
            <a:picLocks noChangeAspect="1"/>
          </p:cNvPicPr>
          <p:nvPr/>
        </p:nvPicPr>
        <p:blipFill>
          <a:blip r:embed="rId6"/>
          <a:stretch>
            <a:fillRect/>
          </a:stretch>
        </p:blipFill>
        <p:spPr>
          <a:xfrm>
            <a:off x="14782800" y="1412009"/>
            <a:ext cx="2280188" cy="1434415"/>
          </a:xfrm>
          <a:prstGeom prst="rect">
            <a:avLst/>
          </a:prstGeom>
        </p:spPr>
      </p:pic>
      <p:pic>
        <p:nvPicPr>
          <p:cNvPr id="63" name="Picture 62"/>
          <p:cNvPicPr>
            <a:picLocks noChangeAspect="1"/>
          </p:cNvPicPr>
          <p:nvPr/>
        </p:nvPicPr>
        <p:blipFill>
          <a:blip r:embed="rId7"/>
          <a:stretch>
            <a:fillRect/>
          </a:stretch>
        </p:blipFill>
        <p:spPr>
          <a:xfrm>
            <a:off x="275625" y="7721958"/>
            <a:ext cx="2069084" cy="2069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par>
                                <p:cTn id="12" presetID="22" presetClass="entr" presetSubtype="4" fill="hold"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down)">
                                      <p:cBhvr>
                                        <p:cTn id="14" dur="500"/>
                                        <p:tgtEl>
                                          <p:spTgt spid="59"/>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randombar(horizontal)">
                                      <p:cBhvr>
                                        <p:cTn id="18" dur="500"/>
                                        <p:tgtEl>
                                          <p:spTgt spid="57"/>
                                        </p:tgtEl>
                                      </p:cBhvr>
                                    </p:animEffect>
                                  </p:childTnLst>
                                </p:cTn>
                              </p:par>
                              <p:par>
                                <p:cTn id="19" presetID="14" presetClass="entr" presetSubtype="1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500"/>
                                        <p:tgtEl>
                                          <p:spTgt spid="6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413655"/>
            <a:ext cx="20112447" cy="13869602"/>
          </a:xfrm>
          <a:prstGeom prst="rect">
            <a:avLst/>
          </a:prstGeom>
        </p:spPr>
      </p:pic>
      <p:sp>
        <p:nvSpPr>
          <p:cNvPr id="56" name="Rectangle 55"/>
          <p:cNvSpPr/>
          <p:nvPr/>
        </p:nvSpPr>
        <p:spPr>
          <a:xfrm>
            <a:off x="2819400" y="1866900"/>
            <a:ext cx="13030200" cy="3554819"/>
          </a:xfrm>
          <a:prstGeom prst="rect">
            <a:avLst/>
          </a:prstGeom>
        </p:spPr>
        <p:txBody>
          <a:bodyPr wrap="square">
            <a:spAutoFit/>
          </a:bodyPr>
          <a:lstStyle/>
          <a:p>
            <a:pPr lvl="0" algn="ctr">
              <a:lnSpc>
                <a:spcPct val="150000"/>
              </a:lnSpc>
            </a:pPr>
            <a:r>
              <a:rPr lang="en-US" sz="7500" b="1" dirty="0">
                <a:latin typeface="Arial" panose="020B0604020202020204" pitchFamily="34" charset="0"/>
                <a:cs typeface="Arial" panose="020B0604020202020204" pitchFamily="34" charset="0"/>
              </a:rPr>
              <a:t>CẢM ƠN CÁC EM </a:t>
            </a:r>
          </a:p>
          <a:p>
            <a:pPr lvl="0" algn="ctr">
              <a:lnSpc>
                <a:spcPct val="150000"/>
              </a:lnSpc>
            </a:pPr>
            <a:r>
              <a:rPr lang="en-US" sz="7500" b="1" dirty="0">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3422207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09600" y="571500"/>
            <a:ext cx="17145000" cy="92202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algn="ctr">
                <a:lnSpc>
                  <a:spcPts val="1117"/>
                </a:lnSpc>
              </a:pPr>
              <a:endParaRPr/>
            </a:p>
          </p:txBody>
        </p:sp>
      </p:grpSp>
      <p:sp>
        <p:nvSpPr>
          <p:cNvPr id="44" name="Rectangle 43"/>
          <p:cNvSpPr/>
          <p:nvPr/>
        </p:nvSpPr>
        <p:spPr>
          <a:xfrm>
            <a:off x="2081947" y="1593379"/>
            <a:ext cx="5389617" cy="1061829"/>
          </a:xfrm>
          <a:prstGeom prst="rect">
            <a:avLst/>
          </a:prstGeom>
        </p:spPr>
        <p:txBody>
          <a:bodyPr wrap="none">
            <a:spAutoFit/>
          </a:bodyPr>
          <a:lstStyle/>
          <a:p>
            <a:pPr lvl="0" algn="just">
              <a:lnSpc>
                <a:spcPct val="150000"/>
              </a:lnSpc>
              <a:spcAft>
                <a:spcPts val="800"/>
              </a:spcAft>
            </a:pPr>
            <a:r>
              <a:rPr lang="nl-NL" sz="4200" b="1">
                <a:solidFill>
                  <a:srgbClr val="C00000"/>
                </a:solidFill>
                <a:latin typeface="Arial" panose="020B0604020202020204" pitchFamily="34" charset="0"/>
                <a:ea typeface="Times New Roman" panose="02020603050405020304" pitchFamily="18" charset="0"/>
                <a:cs typeface="Arial" panose="020B0604020202020204" pitchFamily="34" charset="0"/>
              </a:rPr>
              <a:t>Ví dụ 1: (SGK – tr23)</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51" name="Oval Callout 50"/>
          <p:cNvSpPr/>
          <p:nvPr/>
        </p:nvSpPr>
        <p:spPr>
          <a:xfrm>
            <a:off x="8306133" y="323850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3"/>
          <p:cNvGrpSpPr/>
          <p:nvPr/>
        </p:nvGrpSpPr>
        <p:grpSpPr>
          <a:xfrm>
            <a:off x="7489029" y="1532497"/>
            <a:ext cx="9046371" cy="1248803"/>
            <a:chOff x="6321482" y="922897"/>
            <a:chExt cx="9046371" cy="1248803"/>
          </a:xfrm>
        </p:grpSpPr>
        <p:sp>
          <p:nvSpPr>
            <p:cNvPr id="43" name="TextBox 42"/>
            <p:cNvSpPr txBox="1"/>
            <p:nvPr/>
          </p:nvSpPr>
          <p:spPr>
            <a:xfrm>
              <a:off x="6321482" y="1221853"/>
              <a:ext cx="7722216"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Tìm tập xác định của hàm số</a:t>
              </a:r>
            </a:p>
          </p:txBody>
        </p:sp>
        <mc:AlternateContent xmlns:mc="http://schemas.openxmlformats.org/markup-compatibility/2006" xmlns:a14="http://schemas.microsoft.com/office/drawing/2010/main">
          <mc:Choice Requires="a14">
            <p:sp>
              <p:nvSpPr>
                <p:cNvPr id="55" name="Rectangle 54"/>
                <p:cNvSpPr/>
                <p:nvPr/>
              </p:nvSpPr>
              <p:spPr>
                <a:xfrm>
                  <a:off x="13061196" y="922897"/>
                  <a:ext cx="2306657"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b="0" i="0" smtClean="0">
                            <a:solidFill>
                              <a:prstClr val="black"/>
                            </a:solidFill>
                            <a:latin typeface="Cambria Math" panose="02040503050406030204" pitchFamily="18" charset="0"/>
                          </a:rPr>
                          <m:t>y</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m:rPr>
                                <m:sty m:val="p"/>
                              </m:rPr>
                              <a:rPr lang="en-US" sz="4000" b="0" i="0" smtClean="0">
                                <a:solidFill>
                                  <a:prstClr val="black"/>
                                </a:solidFill>
                                <a:latin typeface="Cambria Math" panose="02040503050406030204" pitchFamily="18" charset="0"/>
                              </a:rPr>
                              <m:t>cos</m:t>
                            </m:r>
                            <m:r>
                              <a:rPr lang="en-US" sz="4000" b="0" i="0" smtClean="0">
                                <a:solidFill>
                                  <a:prstClr val="black"/>
                                </a:solidFill>
                                <a:latin typeface="Cambria Math" panose="02040503050406030204" pitchFamily="18" charset="0"/>
                              </a:rPr>
                              <m:t> </m:t>
                            </m:r>
                            <m:r>
                              <m:rPr>
                                <m:sty m:val="p"/>
                              </m:rPr>
                              <a:rPr lang="en-US" sz="4000" b="0" i="0" smtClean="0">
                                <a:solidFill>
                                  <a:prstClr val="black"/>
                                </a:solidFill>
                                <a:latin typeface="Cambria Math" panose="02040503050406030204" pitchFamily="18" charset="0"/>
                              </a:rPr>
                              <m:t>x</m:t>
                            </m:r>
                          </m:den>
                        </m:f>
                      </m:oMath>
                    </m:oMathPara>
                  </a14:m>
                  <a:endParaRPr lang="en-US"/>
                </a:p>
              </p:txBody>
            </p:sp>
          </mc:Choice>
          <mc:Fallback xmlns="">
            <p:sp>
              <p:nvSpPr>
                <p:cNvPr id="55" name="Rectangle 54"/>
                <p:cNvSpPr>
                  <a:spLocks noRot="1" noChangeAspect="1" noMove="1" noResize="1" noEditPoints="1" noAdjustHandles="1" noChangeArrowheads="1" noChangeShapeType="1" noTextEdit="1"/>
                </p:cNvSpPr>
                <p:nvPr/>
              </p:nvSpPr>
              <p:spPr>
                <a:xfrm>
                  <a:off x="13061196" y="922897"/>
                  <a:ext cx="2306657" cy="1248803"/>
                </a:xfrm>
                <a:prstGeom prst="rect">
                  <a:avLst/>
                </a:prstGeom>
                <a:blipFill>
                  <a:blip r:embed="rId8"/>
                  <a:stretch>
                    <a:fillRect/>
                  </a:stretch>
                </a:blipFill>
              </p:spPr>
              <p:txBody>
                <a:bodyPr/>
                <a:lstStyle/>
                <a:p>
                  <a:r>
                    <a:rPr lang="en-US">
                      <a:noFill/>
                    </a:rPr>
                    <a:t> </a:t>
                  </a:r>
                </a:p>
              </p:txBody>
            </p:sp>
          </mc:Fallback>
        </mc:AlternateContent>
      </p:grpSp>
      <p:pic>
        <p:nvPicPr>
          <p:cNvPr id="59" name="Picture 58"/>
          <p:cNvPicPr>
            <a:picLocks noChangeAspect="1"/>
          </p:cNvPicPr>
          <p:nvPr/>
        </p:nvPicPr>
        <p:blipFill>
          <a:blip r:embed="rId9"/>
          <a:stretch>
            <a:fillRect/>
          </a:stretch>
        </p:blipFill>
        <p:spPr>
          <a:xfrm>
            <a:off x="424557" y="447391"/>
            <a:ext cx="1158231" cy="1343309"/>
          </a:xfrm>
          <a:prstGeom prst="rect">
            <a:avLst/>
          </a:prstGeom>
        </p:spPr>
      </p:pic>
      <p:pic>
        <p:nvPicPr>
          <p:cNvPr id="60" name="Picture 59"/>
          <p:cNvPicPr>
            <a:picLocks noChangeAspect="1"/>
          </p:cNvPicPr>
          <p:nvPr/>
        </p:nvPicPr>
        <p:blipFill>
          <a:blip r:embed="rId10"/>
          <a:stretch>
            <a:fillRect/>
          </a:stretch>
        </p:blipFill>
        <p:spPr>
          <a:xfrm>
            <a:off x="16235844" y="8115300"/>
            <a:ext cx="1170533" cy="135342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4180703" y="4573304"/>
                <a:ext cx="1380506"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m:rPr>
                              <m:sty m:val="p"/>
                            </m:rPr>
                            <a:rPr lang="en-US" sz="4000">
                              <a:solidFill>
                                <a:prstClr val="black"/>
                              </a:solidFill>
                              <a:latin typeface="Cambria Math" panose="02040503050406030204" pitchFamily="18" charset="0"/>
                            </a:rPr>
                            <m:t>cos</m:t>
                          </m:r>
                          <m:r>
                            <a:rPr lang="en-US" sz="4000">
                              <a:solidFill>
                                <a:prstClr val="black"/>
                              </a:solidFill>
                              <a:latin typeface="Cambria Math" panose="02040503050406030204" pitchFamily="18" charset="0"/>
                            </a:rPr>
                            <m:t> </m:t>
                          </m:r>
                          <m:r>
                            <m:rPr>
                              <m:sty m:val="p"/>
                            </m:rPr>
                            <a:rPr lang="en-US" sz="4000">
                              <a:solidFill>
                                <a:prstClr val="black"/>
                              </a:solidFill>
                              <a:latin typeface="Cambria Math" panose="02040503050406030204" pitchFamily="18" charset="0"/>
                            </a:rPr>
                            <m:t>x</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4180703" y="4573304"/>
                <a:ext cx="1380506" cy="1248803"/>
              </a:xfrm>
              <a:prstGeom prst="rect">
                <a:avLst/>
              </a:prstGeom>
              <a:blipFill>
                <a:blip r:embed="rId11"/>
                <a:stretch>
                  <a:fillRect/>
                </a:stretch>
              </a:blipFill>
            </p:spPr>
            <p:txBody>
              <a:bodyPr/>
              <a:lstStyle/>
              <a:p>
                <a:r>
                  <a:rPr lang="en-US">
                    <a:noFill/>
                  </a:rPr>
                  <a:t> </a:t>
                </a:r>
              </a:p>
            </p:txBody>
          </p:sp>
        </mc:Fallback>
      </mc:AlternateContent>
      <p:grpSp>
        <p:nvGrpSpPr>
          <p:cNvPr id="8" name="Group 7"/>
          <p:cNvGrpSpPr/>
          <p:nvPr/>
        </p:nvGrpSpPr>
        <p:grpSpPr>
          <a:xfrm>
            <a:off x="1851647" y="4749547"/>
            <a:ext cx="14360169" cy="1045992"/>
            <a:chOff x="1851647" y="4299540"/>
            <a:chExt cx="14360169" cy="1045992"/>
          </a:xfrm>
        </p:grpSpPr>
        <mc:AlternateContent xmlns:mc="http://schemas.openxmlformats.org/markup-compatibility/2006" xmlns:a14="http://schemas.microsoft.com/office/drawing/2010/main">
          <mc:Choice Requires="a14">
            <p:sp>
              <p:nvSpPr>
                <p:cNvPr id="5" name="Rectangle 4"/>
                <p:cNvSpPr/>
                <p:nvPr/>
              </p:nvSpPr>
              <p:spPr>
                <a:xfrm>
                  <a:off x="1851647" y="4468593"/>
                  <a:ext cx="11513088" cy="707886"/>
                </a:xfrm>
                <a:prstGeom prst="rect">
                  <a:avLst/>
                </a:prstGeom>
              </p:spPr>
              <p:txBody>
                <a:bodyPr wrap="none">
                  <a:spAutoFit/>
                </a:bodyPr>
                <a:lstStyle/>
                <a:p>
                  <a:pPr lvl="0"/>
                  <a:r>
                    <a:rPr lang="en-US" sz="4000">
                      <a:solidFill>
                        <a:prstClr val="black"/>
                      </a:solidFill>
                      <a:latin typeface="Arial" panose="020B0604020202020204" pitchFamily="34" charset="0"/>
                      <a:cs typeface="Arial" panose="020B0604020202020204" pitchFamily="34" charset="0"/>
                    </a:rPr>
                    <a:t>Biểu thức           có nghĩa khi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𝑐𝑜𝑠𝑥</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≠0</m:t>
                      </m:r>
                    </m:oMath>
                  </a14:m>
                  <a:r>
                    <a:rPr lang="en-US" sz="4000">
                      <a:solidFill>
                        <a:prstClr val="black"/>
                      </a:solidFill>
                      <a:latin typeface="Arial" panose="020B0604020202020204" pitchFamily="34" charset="0"/>
                      <a:cs typeface="Arial" panose="020B0604020202020204" pitchFamily="34" charset="0"/>
                    </a:rPr>
                    <a:t>, tức là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851647" y="4468593"/>
                  <a:ext cx="11513088" cy="707886"/>
                </a:xfrm>
                <a:prstGeom prst="rect">
                  <a:avLst/>
                </a:prstGeom>
                <a:blipFill>
                  <a:blip r:embed="rId12"/>
                  <a:stretch>
                    <a:fillRect l="-1907"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3192720" y="4299540"/>
                  <a:ext cx="3019096" cy="10459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smtClean="0">
                                <a:latin typeface="Cambria Math" panose="02040503050406030204" pitchFamily="18" charset="0"/>
                                <a:ea typeface="Cambria Math" panose="02040503050406030204" pitchFamily="18" charset="0"/>
                              </a:rPr>
                              <m:t>𝜋</m:t>
                            </m:r>
                          </m:num>
                          <m:den>
                            <m:r>
                              <a:rPr lang="en-US" sz="4000" b="0" i="1" smtClean="0">
                                <a:latin typeface="Cambria Math" panose="02040503050406030204" pitchFamily="18" charset="0"/>
                              </a:rPr>
                              <m:t>2</m:t>
                            </m:r>
                          </m:den>
                        </m:f>
                        <m:r>
                          <a:rPr lang="en-US" sz="4000" b="0" i="1" smtClean="0">
                            <a:latin typeface="Cambria Math" panose="02040503050406030204" pitchFamily="18" charset="0"/>
                          </a:rPr>
                          <m:t>+</m:t>
                        </m:r>
                        <m:r>
                          <a:rPr lang="en-US" sz="4000" b="0" i="1" smtClean="0">
                            <a:latin typeface="Cambria Math" panose="02040503050406030204" pitchFamily="18" charset="0"/>
                          </a:rPr>
                          <m:t>𝑘</m:t>
                        </m:r>
                        <m:r>
                          <a:rPr lang="en-US" sz="4000" i="1">
                            <a:latin typeface="Cambria Math" panose="02040503050406030204" pitchFamily="18" charset="0"/>
                            <a:ea typeface="Cambria Math" panose="02040503050406030204" pitchFamily="18" charset="0"/>
                          </a:rPr>
                          <m:t>𝜋</m:t>
                        </m:r>
                        <m:r>
                          <a:rPr lang="en-US" sz="4000" b="0" i="1" smtClean="0">
                            <a:latin typeface="Cambria Math" panose="02040503050406030204" pitchFamily="18" charset="0"/>
                            <a:ea typeface="Cambria Math" panose="02040503050406030204" pitchFamily="18" charset="0"/>
                          </a:rPr>
                          <m:t> </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𝑘</m:t>
                            </m:r>
                            <m:r>
                              <a:rPr lang="en-US" sz="4000" b="0" i="1" smtClean="0">
                                <a:latin typeface="Cambria Math" panose="02040503050406030204" pitchFamily="18" charset="0"/>
                                <a:ea typeface="Cambria Math" panose="02040503050406030204" pitchFamily="18" charset="0"/>
                              </a:rPr>
                              <m:t>𝜖</m:t>
                            </m:r>
                            <m:r>
                              <a:rPr lang="en-US" sz="4000" b="0" i="1" smtClean="0">
                                <a:latin typeface="Cambria Math" panose="02040503050406030204" pitchFamily="18" charset="0"/>
                                <a:ea typeface="Cambria Math" panose="02040503050406030204" pitchFamily="18" charset="0"/>
                              </a:rPr>
                              <m:t>𝑍</m:t>
                            </m:r>
                          </m:e>
                        </m:d>
                      </m:oMath>
                    </m:oMathPara>
                  </a14:m>
                  <a:endParaRPr lang="en-US" sz="4000"/>
                </a:p>
              </p:txBody>
            </p:sp>
          </mc:Choice>
          <mc:Fallback xmlns="">
            <p:sp>
              <p:nvSpPr>
                <p:cNvPr id="7" name="TextBox 6"/>
                <p:cNvSpPr txBox="1">
                  <a:spLocks noRot="1" noChangeAspect="1" noMove="1" noResize="1" noEditPoints="1" noAdjustHandles="1" noChangeArrowheads="1" noChangeShapeType="1" noTextEdit="1"/>
                </p:cNvSpPr>
                <p:nvPr/>
              </p:nvSpPr>
              <p:spPr>
                <a:xfrm>
                  <a:off x="13192720" y="4299540"/>
                  <a:ext cx="3019096" cy="1045992"/>
                </a:xfrm>
                <a:prstGeom prst="rect">
                  <a:avLst/>
                </a:prstGeom>
                <a:blipFill>
                  <a:blip r:embed="rId13"/>
                  <a:stretch>
                    <a:fillRect/>
                  </a:stretch>
                </a:blipFill>
              </p:spPr>
              <p:txBody>
                <a:bodyPr/>
                <a:lstStyle/>
                <a:p>
                  <a:r>
                    <a:rPr lang="en-US">
                      <a:noFill/>
                    </a:rPr>
                    <a:t> </a:t>
                  </a:r>
                </a:p>
              </p:txBody>
            </p:sp>
          </mc:Fallback>
        </mc:AlternateContent>
      </p:grpSp>
      <p:grpSp>
        <p:nvGrpSpPr>
          <p:cNvPr id="10" name="Group 9"/>
          <p:cNvGrpSpPr/>
          <p:nvPr/>
        </p:nvGrpSpPr>
        <p:grpSpPr>
          <a:xfrm>
            <a:off x="1851647" y="6560555"/>
            <a:ext cx="12770331" cy="1097545"/>
            <a:chOff x="1851647" y="5958148"/>
            <a:chExt cx="12770331" cy="1097545"/>
          </a:xfrm>
        </p:grpSpPr>
        <p:sp>
          <p:nvSpPr>
            <p:cNvPr id="9" name="Rectangle 8"/>
            <p:cNvSpPr/>
            <p:nvPr/>
          </p:nvSpPr>
          <p:spPr>
            <a:xfrm>
              <a:off x="1851647" y="6169020"/>
              <a:ext cx="8997976" cy="707886"/>
            </a:xfrm>
            <a:prstGeom prst="rect">
              <a:avLst/>
            </a:prstGeom>
          </p:spPr>
          <p:txBody>
            <a:bodyPr wrap="none">
              <a:spAutoFit/>
            </a:bodyPr>
            <a:lstStyle/>
            <a:p>
              <a:pPr lvl="0"/>
              <a:r>
                <a:rPr lang="en-US" sz="4000">
                  <a:solidFill>
                    <a:prstClr val="black"/>
                  </a:solidFill>
                  <a:latin typeface="Arial" panose="020B0604020202020204" pitchFamily="34" charset="0"/>
                  <a:cs typeface="Arial" panose="020B0604020202020204" pitchFamily="34" charset="0"/>
                </a:rPr>
                <a:t>Vậy tập xác định của hàm số đã cho là</a:t>
              </a:r>
            </a:p>
          </p:txBody>
        </p:sp>
        <mc:AlternateContent xmlns:mc="http://schemas.openxmlformats.org/markup-compatibility/2006" xmlns:a14="http://schemas.microsoft.com/office/drawing/2010/main">
          <mc:Choice Requires="a14">
            <p:sp>
              <p:nvSpPr>
                <p:cNvPr id="41" name="TextBox 40"/>
                <p:cNvSpPr txBox="1"/>
                <p:nvPr/>
              </p:nvSpPr>
              <p:spPr>
                <a:xfrm>
                  <a:off x="10805292" y="5958148"/>
                  <a:ext cx="3816686" cy="10975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𝑅</m:t>
                        </m:r>
                        <m:r>
                          <a:rPr lang="en-US" sz="4000" b="0" i="1" smtClean="0">
                            <a:latin typeface="Cambria Math" panose="02040503050406030204" pitchFamily="18" charset="0"/>
                          </a:rPr>
                          <m:t>\</m:t>
                        </m:r>
                        <m:d>
                          <m:dPr>
                            <m:begChr m:val="{"/>
                            <m:endChr m:val="}"/>
                            <m:ctrlPr>
                              <a:rPr lang="en-US" sz="4000" b="0" i="1" smtClean="0">
                                <a:latin typeface="Cambria Math" panose="02040503050406030204" pitchFamily="18" charset="0"/>
                              </a:rPr>
                            </m:ctrlPr>
                          </m:dPr>
                          <m:e>
                            <m:f>
                              <m:fPr>
                                <m:ctrlPr>
                                  <a:rPr lang="en-US" sz="4000" i="1">
                                    <a:latin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𝜋</m:t>
                                </m:r>
                              </m:num>
                              <m:den>
                                <m:r>
                                  <a:rPr lang="en-US" sz="4000" i="1">
                                    <a:latin typeface="Cambria Math" panose="02040503050406030204" pitchFamily="18" charset="0"/>
                                  </a:rPr>
                                  <m:t>2</m:t>
                                </m:r>
                              </m:den>
                            </m:f>
                            <m:r>
                              <a:rPr lang="en-US" sz="4000" i="1">
                                <a:latin typeface="Cambria Math" panose="02040503050406030204" pitchFamily="18" charset="0"/>
                              </a:rPr>
                              <m:t>+</m:t>
                            </m:r>
                            <m:r>
                              <a:rPr lang="en-US" sz="4000" i="1">
                                <a:latin typeface="Cambria Math" panose="02040503050406030204" pitchFamily="18" charset="0"/>
                              </a:rPr>
                              <m:t>𝑘</m:t>
                            </m:r>
                            <m:r>
                              <a:rPr lang="en-US" sz="4000" i="1">
                                <a:latin typeface="Cambria Math" panose="02040503050406030204" pitchFamily="18" charset="0"/>
                                <a:ea typeface="Cambria Math" panose="02040503050406030204" pitchFamily="18" charset="0"/>
                              </a:rPr>
                              <m:t>𝜋</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𝑘</m:t>
                            </m:r>
                            <m:r>
                              <a:rPr lang="en-US" sz="4000" i="1">
                                <a:latin typeface="Cambria Math" panose="02040503050406030204" pitchFamily="18" charset="0"/>
                                <a:ea typeface="Cambria Math" panose="02040503050406030204" pitchFamily="18" charset="0"/>
                              </a:rPr>
                              <m:t>𝜖</m:t>
                            </m:r>
                            <m:r>
                              <a:rPr lang="en-US" sz="4000" i="1">
                                <a:latin typeface="Cambria Math" panose="02040503050406030204" pitchFamily="18" charset="0"/>
                                <a:ea typeface="Cambria Math" panose="02040503050406030204" pitchFamily="18" charset="0"/>
                              </a:rPr>
                              <m:t>𝑍</m:t>
                            </m:r>
                          </m:e>
                        </m:d>
                      </m:oMath>
                    </m:oMathPara>
                  </a14:m>
                  <a:endParaRPr lang="en-US" sz="4000"/>
                </a:p>
              </p:txBody>
            </p:sp>
          </mc:Choice>
          <mc:Fallback xmlns="">
            <p:sp>
              <p:nvSpPr>
                <p:cNvPr id="41" name="TextBox 40"/>
                <p:cNvSpPr txBox="1">
                  <a:spLocks noRot="1" noChangeAspect="1" noMove="1" noResize="1" noEditPoints="1" noAdjustHandles="1" noChangeArrowheads="1" noChangeShapeType="1" noTextEdit="1"/>
                </p:cNvSpPr>
                <p:nvPr/>
              </p:nvSpPr>
              <p:spPr>
                <a:xfrm>
                  <a:off x="10805292" y="5958148"/>
                  <a:ext cx="3816686" cy="1097545"/>
                </a:xfrm>
                <a:prstGeom prst="rect">
                  <a:avLst/>
                </a:prstGeom>
                <a:blipFill>
                  <a:blip r:embed="rId14"/>
                  <a:stretch>
                    <a:fillRect/>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2856</TotalTime>
  <Words>6067</Words>
  <Application>Microsoft Office PowerPoint</Application>
  <PresentationFormat>Custom</PresentationFormat>
  <Paragraphs>597</Paragraphs>
  <Slides>81</Slides>
  <Notes>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91" baseType="lpstr">
      <vt:lpstr>Times New Roman</vt:lpstr>
      <vt:lpstr>Calibri</vt:lpstr>
      <vt:lpstr>Arial</vt:lpstr>
      <vt:lpstr>Cambria Math</vt:lpstr>
      <vt:lpstr>Calibri Light</vt:lpstr>
      <vt:lpstr>MJXc-TeX-math-I</vt:lpstr>
      <vt:lpstr>Dotum</vt:lpstr>
      <vt:lpstr>OpenSans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Fun Identifying Numbers 11 to 20 Lesson</dc:title>
  <dc:creator>Hà Ngân</dc:creator>
  <cp:lastModifiedBy>Van Quy</cp:lastModifiedBy>
  <cp:revision>161</cp:revision>
  <dcterms:created xsi:type="dcterms:W3CDTF">2006-08-16T00:00:00Z</dcterms:created>
  <dcterms:modified xsi:type="dcterms:W3CDTF">2025-09-25T16:23:18Z</dcterms:modified>
  <dc:identifier>DAFbMaXWWas</dc:identifier>
</cp:coreProperties>
</file>