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278" r:id="rId5"/>
    <p:sldId id="277" r:id="rId6"/>
    <p:sldId id="258" r:id="rId7"/>
    <p:sldId id="279" r:id="rId8"/>
    <p:sldId id="280" r:id="rId9"/>
    <p:sldId id="281" r:id="rId10"/>
    <p:sldId id="282" r:id="rId11"/>
    <p:sldId id="284" r:id="rId12"/>
    <p:sldId id="283" r:id="rId13"/>
    <p:sldId id="285" r:id="rId14"/>
    <p:sldId id="286" r:id="rId15"/>
    <p:sldId id="287" r:id="rId16"/>
    <p:sldId id="288" r:id="rId17"/>
    <p:sldId id="289" r:id="rId18"/>
    <p:sldId id="290" r:id="rId19"/>
    <p:sldId id="291" r:id="rId20"/>
    <p:sldId id="292" r:id="rId21"/>
    <p:sldId id="293" r:id="rId22"/>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09D5"/>
    <a:srgbClr val="6091DA"/>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280" autoAdjust="0"/>
  </p:normalViewPr>
  <p:slideViewPr>
    <p:cSldViewPr>
      <p:cViewPr varScale="1">
        <p:scale>
          <a:sx n="103" d="100"/>
          <a:sy n="103" d="100"/>
        </p:scale>
        <p:origin x="138" y="384"/>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A5A207F-0F91-42F2-96D0-049C6003623B}" type="datetimeFigureOut">
              <a:rPr lang="en-US"/>
              <a:t>3/6/2023</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567D4A-04CB-4EDF-8FB1-342A02FC8EC5}" type="slidenum">
              <a:rPr/>
              <a:t>‹#›</a:t>
            </a:fld>
            <a:endParaRPr/>
          </a:p>
        </p:txBody>
      </p:sp>
    </p:spTree>
    <p:extLst>
      <p:ext uri="{BB962C8B-B14F-4D97-AF65-F5344CB8AC3E}">
        <p14:creationId xmlns:p14="http://schemas.microsoft.com/office/powerpoint/2010/main" val="1580125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CC13F5-F2B1-464B-BE8F-27ABFBD2FBDE}" type="datetimeFigureOut">
              <a:rPr lang="en-US"/>
              <a:t>3/6/2023</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61351F-DBB1-4664-ADA9-83BC7CB8848D}" type="slidenum">
              <a:rPr/>
              <a:t>‹#›</a:t>
            </a:fld>
            <a:endParaRPr/>
          </a:p>
        </p:txBody>
      </p:sp>
    </p:spTree>
    <p:extLst>
      <p:ext uri="{BB962C8B-B14F-4D97-AF65-F5344CB8AC3E}">
        <p14:creationId xmlns:p14="http://schemas.microsoft.com/office/powerpoint/2010/main" val="364236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3814" y="990600"/>
            <a:ext cx="8458200" cy="3200400"/>
          </a:xfrm>
        </p:spPr>
        <p:txBody>
          <a:bodyPr>
            <a:normAutofit/>
          </a:bodyPr>
          <a:lstStyle>
            <a:lvl1pPr>
              <a:defRPr sz="6000"/>
            </a:lvl1pPr>
          </a:lstStyle>
          <a:p>
            <a:r>
              <a:rPr lang="en-US" smtClean="0"/>
              <a:t>Click to edit Master title style</a:t>
            </a:r>
            <a:endParaRPr/>
          </a:p>
        </p:txBody>
      </p:sp>
      <p:sp>
        <p:nvSpPr>
          <p:cNvPr id="3" name="Subtitle 2"/>
          <p:cNvSpPr>
            <a:spLocks noGrp="1"/>
          </p:cNvSpPr>
          <p:nvPr>
            <p:ph type="subTitle" idx="1"/>
          </p:nvPr>
        </p:nvSpPr>
        <p:spPr>
          <a:xfrm>
            <a:off x="1293813" y="4267200"/>
            <a:ext cx="8458200" cy="1371600"/>
          </a:xfrm>
        </p:spPr>
        <p:txBody>
          <a:bodyPr>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dirty="0"/>
          </a:p>
        </p:txBody>
      </p:sp>
      <p:sp>
        <p:nvSpPr>
          <p:cNvPr id="5" name="Footer Placeholder 4"/>
          <p:cNvSpPr>
            <a:spLocks noGrp="1"/>
          </p:cNvSpPr>
          <p:nvPr>
            <p:ph type="ftr" sz="quarter" idx="11"/>
          </p:nvPr>
        </p:nvSpPr>
        <p:spPr/>
        <p:txBody>
          <a:bodyPr/>
          <a:lstStyle>
            <a:lvl1pPr>
              <a:defRPr sz="1100"/>
            </a:lvl1pPr>
          </a:lstStyle>
          <a:p>
            <a:endParaRPr lang="en-US"/>
          </a:p>
        </p:txBody>
      </p:sp>
      <p:sp>
        <p:nvSpPr>
          <p:cNvPr id="6" name="Slide Number Placeholder 5"/>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241353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1600200">
              <a:defRPr/>
            </a:lvl6pPr>
            <a:lvl7pPr marL="1874520">
              <a:defRPr/>
            </a:lvl7pPr>
            <a:lvl8pPr marL="2148840">
              <a:defRPr/>
            </a:lvl8pPr>
            <a:lvl9pPr marL="2423160">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a:p>
        </p:txBody>
      </p:sp>
      <p:sp>
        <p:nvSpPr>
          <p:cNvPr id="5" name="Footer Placeholder 4"/>
          <p:cNvSpPr>
            <a:spLocks noGrp="1"/>
          </p:cNvSpPr>
          <p:nvPr>
            <p:ph type="ftr" sz="quarter" idx="11"/>
          </p:nvPr>
        </p:nvSpPr>
        <p:spPr/>
        <p:txBody>
          <a:bodyPr/>
          <a:lstStyle>
            <a:lvl1pPr>
              <a:defRPr sz="1100"/>
            </a:lvl1pPr>
          </a:lstStyle>
          <a:p>
            <a:endParaRPr lang="en-US"/>
          </a:p>
        </p:txBody>
      </p:sp>
      <p:sp>
        <p:nvSpPr>
          <p:cNvPr id="6" name="Slide Number Placeholder 5"/>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285757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52014" y="381000"/>
            <a:ext cx="1904998" cy="57912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293814" y="381000"/>
            <a:ext cx="8305800" cy="5791200"/>
          </a:xfrm>
        </p:spPr>
        <p:txBody>
          <a:bodyPr vert="eaVert"/>
          <a:lstStyle>
            <a:lvl5pPr>
              <a:defRPr/>
            </a:lvl5pPr>
            <a:lvl6pPr>
              <a:defRPr/>
            </a:lvl6pPr>
            <a:lvl7pPr>
              <a:defRPr/>
            </a:lvl7pPr>
            <a:lvl8pPr>
              <a:defRPr/>
            </a:lvl8pPr>
            <a:lvl9pPr>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a:p>
        </p:txBody>
      </p:sp>
      <p:sp>
        <p:nvSpPr>
          <p:cNvPr id="5" name="Footer Placeholder 4"/>
          <p:cNvSpPr>
            <a:spLocks noGrp="1"/>
          </p:cNvSpPr>
          <p:nvPr>
            <p:ph type="ftr" sz="quarter" idx="11"/>
          </p:nvPr>
        </p:nvSpPr>
        <p:spPr/>
        <p:txBody>
          <a:bodyPr/>
          <a:lstStyle>
            <a:lvl1pPr>
              <a:defRPr sz="1100"/>
            </a:lvl1pPr>
          </a:lstStyle>
          <a:p>
            <a:endParaRPr lang="en-US"/>
          </a:p>
        </p:txBody>
      </p:sp>
      <p:sp>
        <p:nvSpPr>
          <p:cNvPr id="6" name="Slide Number Placeholder 5"/>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213226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dirty="0"/>
          </a:p>
        </p:txBody>
      </p:sp>
      <p:sp>
        <p:nvSpPr>
          <p:cNvPr id="5" name="Footer Placeholder 4"/>
          <p:cNvSpPr>
            <a:spLocks noGrp="1"/>
          </p:cNvSpPr>
          <p:nvPr>
            <p:ph type="ftr" sz="quarter" idx="11"/>
          </p:nvPr>
        </p:nvSpPr>
        <p:spPr/>
        <p:txBody>
          <a:bodyPr/>
          <a:lstStyle>
            <a:lvl1pPr>
              <a:defRPr sz="1100"/>
            </a:lvl1pPr>
          </a:lstStyle>
          <a:p>
            <a:endParaRPr lang="en-US"/>
          </a:p>
        </p:txBody>
      </p:sp>
      <p:sp>
        <p:nvSpPr>
          <p:cNvPr id="6" name="Slide Number Placeholder 5"/>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159476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3813" y="2057400"/>
            <a:ext cx="8458201" cy="2666999"/>
          </a:xfrm>
        </p:spPr>
        <p:txBody>
          <a:bodyPr anchor="b">
            <a:normAutofit/>
          </a:bodyPr>
          <a:lstStyle>
            <a:lvl1pPr algn="l">
              <a:defRPr sz="4800" b="0" i="0" cap="none" baseline="0"/>
            </a:lvl1pPr>
          </a:lstStyle>
          <a:p>
            <a:r>
              <a:rPr lang="en-US" smtClean="0"/>
              <a:t>Click to edit Master title style</a:t>
            </a:r>
            <a:endParaRPr/>
          </a:p>
        </p:txBody>
      </p:sp>
      <p:sp>
        <p:nvSpPr>
          <p:cNvPr id="3" name="Text Placeholder 2"/>
          <p:cNvSpPr>
            <a:spLocks noGrp="1"/>
          </p:cNvSpPr>
          <p:nvPr>
            <p:ph type="body" idx="1"/>
          </p:nvPr>
        </p:nvSpPr>
        <p:spPr>
          <a:xfrm>
            <a:off x="1293813" y="4876800"/>
            <a:ext cx="8458201"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a:p>
        </p:txBody>
      </p:sp>
      <p:sp>
        <p:nvSpPr>
          <p:cNvPr id="5" name="Footer Placeholder 4"/>
          <p:cNvSpPr>
            <a:spLocks noGrp="1"/>
          </p:cNvSpPr>
          <p:nvPr>
            <p:ph type="ftr" sz="quarter" idx="11"/>
          </p:nvPr>
        </p:nvSpPr>
        <p:spPr/>
        <p:txBody>
          <a:bodyPr/>
          <a:lstStyle>
            <a:lvl1pPr>
              <a:defRPr sz="1100"/>
            </a:lvl1pPr>
          </a:lstStyle>
          <a:p>
            <a:endParaRPr lang="en-US"/>
          </a:p>
        </p:txBody>
      </p:sp>
      <p:sp>
        <p:nvSpPr>
          <p:cNvPr id="6" name="Slide Number Placeholder 5"/>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337862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293812" y="1676400"/>
            <a:ext cx="4700016" cy="4495800"/>
          </a:xfrm>
        </p:spPr>
        <p:txBody>
          <a:bodyPr>
            <a:normAutofit/>
          </a:bodyPr>
          <a:lstStyle>
            <a:lvl1pPr>
              <a:defRPr sz="24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02035" y="1676401"/>
            <a:ext cx="4700016" cy="4495800"/>
          </a:xfrm>
        </p:spPr>
        <p:txBody>
          <a:bodyPr>
            <a:normAutofit/>
          </a:bodyPr>
          <a:lstStyle>
            <a:lvl1pPr>
              <a:defRPr sz="24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dirty="0"/>
          </a:p>
        </p:txBody>
      </p:sp>
      <p:sp>
        <p:nvSpPr>
          <p:cNvPr id="6" name="Footer Placeholder 5"/>
          <p:cNvSpPr>
            <a:spLocks noGrp="1"/>
          </p:cNvSpPr>
          <p:nvPr>
            <p:ph type="ftr" sz="quarter" idx="11"/>
          </p:nvPr>
        </p:nvSpPr>
        <p:spPr/>
        <p:txBody>
          <a:bodyPr/>
          <a:lstStyle>
            <a:lvl1pPr>
              <a:defRPr sz="1100"/>
            </a:lvl1pPr>
          </a:lstStyle>
          <a:p>
            <a:endParaRPr lang="en-US"/>
          </a:p>
        </p:txBody>
      </p:sp>
      <p:sp>
        <p:nvSpPr>
          <p:cNvPr id="7" name="Slide Number Placeholder 6"/>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310746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293813" y="1676399"/>
            <a:ext cx="4701142" cy="762001"/>
          </a:xfrm>
        </p:spPr>
        <p:txBody>
          <a:bodyPr anchor="ctr">
            <a:noAutofit/>
          </a:bodyP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3813" y="2516457"/>
            <a:ext cx="4701142" cy="3655743"/>
          </a:xfrm>
        </p:spPr>
        <p:txBody>
          <a:bodyPr/>
          <a:lstStyle>
            <a:lvl1pPr>
              <a:defRPr sz="22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191754" y="1676399"/>
            <a:ext cx="4703259" cy="762001"/>
          </a:xfrm>
        </p:spPr>
        <p:txBody>
          <a:bodyPr anchor="ctr">
            <a:noAutofit/>
          </a:bodyP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91754" y="2516457"/>
            <a:ext cx="4703259" cy="3655743"/>
          </a:xfrm>
        </p:spPr>
        <p:txBody>
          <a:bodyPr/>
          <a:lstStyle>
            <a:lvl1pPr>
              <a:defRPr sz="2200"/>
            </a:lvl1pPr>
            <a:lvl2pPr>
              <a:defRPr sz="2000"/>
            </a:lvl2pPr>
            <a:lvl3pPr>
              <a:defRPr sz="1800"/>
            </a:lvl3pPr>
            <a:lvl4pPr>
              <a:defRPr sz="1600"/>
            </a:lvl4pPr>
            <a:lvl5pPr>
              <a:defRPr sz="1600"/>
            </a:lvl5pPr>
            <a:lvl6pPr marL="1600200">
              <a:defRPr sz="1600"/>
            </a:lvl6pPr>
            <a:lvl7pPr marL="1874520">
              <a:defRPr sz="1600"/>
            </a:lvl7pPr>
            <a:lvl8pPr marL="2148840">
              <a:defRPr sz="1600"/>
            </a:lvl8pPr>
            <a:lvl9pPr marL="2423160">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dirty="0"/>
          </a:p>
        </p:txBody>
      </p:sp>
      <p:sp>
        <p:nvSpPr>
          <p:cNvPr id="8" name="Footer Placeholder 7"/>
          <p:cNvSpPr>
            <a:spLocks noGrp="1"/>
          </p:cNvSpPr>
          <p:nvPr>
            <p:ph type="ftr" sz="quarter" idx="11"/>
          </p:nvPr>
        </p:nvSpPr>
        <p:spPr/>
        <p:txBody>
          <a:bodyPr/>
          <a:lstStyle>
            <a:lvl1pPr>
              <a:defRPr sz="1100"/>
            </a:lvl1pPr>
          </a:lstStyle>
          <a:p>
            <a:endParaRPr lang="en-US"/>
          </a:p>
        </p:txBody>
      </p:sp>
      <p:sp>
        <p:nvSpPr>
          <p:cNvPr id="9" name="Slide Number Placeholder 8"/>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168855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dirty="0"/>
          </a:p>
        </p:txBody>
      </p:sp>
      <p:sp>
        <p:nvSpPr>
          <p:cNvPr id="4" name="Footer Placeholder 3"/>
          <p:cNvSpPr>
            <a:spLocks noGrp="1"/>
          </p:cNvSpPr>
          <p:nvPr>
            <p:ph type="ftr" sz="quarter" idx="11"/>
          </p:nvPr>
        </p:nvSpPr>
        <p:spPr/>
        <p:txBody>
          <a:bodyPr/>
          <a:lstStyle>
            <a:lvl1pPr>
              <a:defRPr sz="1100"/>
            </a:lvl1pPr>
          </a:lstStyle>
          <a:p>
            <a:endParaRPr lang="en-US"/>
          </a:p>
        </p:txBody>
      </p:sp>
      <p:sp>
        <p:nvSpPr>
          <p:cNvPr id="5" name="Slide Number Placeholder 4"/>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326159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dirty="0"/>
          </a:p>
        </p:txBody>
      </p:sp>
      <p:sp>
        <p:nvSpPr>
          <p:cNvPr id="3" name="Footer Placeholder 2"/>
          <p:cNvSpPr>
            <a:spLocks noGrp="1"/>
          </p:cNvSpPr>
          <p:nvPr>
            <p:ph type="ftr" sz="quarter" idx="11"/>
          </p:nvPr>
        </p:nvSpPr>
        <p:spPr/>
        <p:txBody>
          <a:bodyPr/>
          <a:lstStyle>
            <a:lvl1pPr>
              <a:defRPr sz="1100"/>
            </a:lvl1pPr>
          </a:lstStyle>
          <a:p>
            <a:endParaRPr lang="en-US"/>
          </a:p>
        </p:txBody>
      </p:sp>
      <p:sp>
        <p:nvSpPr>
          <p:cNvPr id="4" name="Slide Number Placeholder 3"/>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743399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0811" y="1676400"/>
            <a:ext cx="3810000" cy="2438400"/>
          </a:xfrm>
        </p:spPr>
        <p:txBody>
          <a:bodyPr anchor="b">
            <a:normAutofit/>
          </a:bodyPr>
          <a:lstStyle>
            <a:lvl1pPr algn="l">
              <a:defRPr sz="3200" b="0"/>
            </a:lvl1pPr>
          </a:lstStyle>
          <a:p>
            <a:r>
              <a:rPr lang="en-US" smtClean="0"/>
              <a:t>Click to edit Master title style</a:t>
            </a:r>
            <a:endParaRPr dirty="0"/>
          </a:p>
        </p:txBody>
      </p:sp>
      <p:sp>
        <p:nvSpPr>
          <p:cNvPr id="3" name="Content Placeholder 2"/>
          <p:cNvSpPr>
            <a:spLocks noGrp="1"/>
          </p:cNvSpPr>
          <p:nvPr>
            <p:ph idx="1"/>
          </p:nvPr>
        </p:nvSpPr>
        <p:spPr>
          <a:xfrm>
            <a:off x="1293813" y="685800"/>
            <a:ext cx="6172200"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70811" y="4191000"/>
            <a:ext cx="3810000" cy="1524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sz="1100"/>
            </a:lvl1pPr>
          </a:lstStyle>
          <a:p>
            <a:fld id="{3CD9712D-992A-4AB1-A5C2-575F75921AA2}" type="datetimeFigureOut">
              <a:rPr lang="en-US" smtClean="0"/>
              <a:pPr/>
              <a:t>3/6/2023</a:t>
            </a:fld>
            <a:endParaRPr lang="en-US"/>
          </a:p>
        </p:txBody>
      </p:sp>
      <p:sp>
        <p:nvSpPr>
          <p:cNvPr id="6" name="Footer Placeholder 5"/>
          <p:cNvSpPr>
            <a:spLocks noGrp="1"/>
          </p:cNvSpPr>
          <p:nvPr>
            <p:ph type="ftr" sz="quarter" idx="11"/>
          </p:nvPr>
        </p:nvSpPr>
        <p:spPr/>
        <p:txBody>
          <a:bodyPr/>
          <a:lstStyle>
            <a:lvl1pPr>
              <a:defRPr sz="1100"/>
            </a:lvl1pPr>
          </a:lstStyle>
          <a:p>
            <a:endParaRPr lang="en-US"/>
          </a:p>
        </p:txBody>
      </p:sp>
      <p:sp>
        <p:nvSpPr>
          <p:cNvPr id="7" name="Slide Number Placeholder 6"/>
          <p:cNvSpPr>
            <a:spLocks noGrp="1"/>
          </p:cNvSpPr>
          <p:nvPr>
            <p:ph type="sldNum" sz="quarter" idx="12"/>
          </p:nvPr>
        </p:nvSpPr>
        <p:spPr/>
        <p:txBody>
          <a:bodyPr/>
          <a:lstStyle>
            <a:lvl1pPr>
              <a:defRPr sz="1100"/>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82885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0812" y="1676400"/>
            <a:ext cx="3810000" cy="2438400"/>
          </a:xfrm>
        </p:spPr>
        <p:txBody>
          <a:bodyPr anchor="b">
            <a:noAutofit/>
          </a:bodyPr>
          <a:lstStyle>
            <a:lvl1pPr algn="l">
              <a:defRPr sz="3200" b="0"/>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522412" y="0"/>
            <a:ext cx="5943601" cy="6858000"/>
          </a:xfrm>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770812" y="4191000"/>
            <a:ext cx="3810000" cy="1524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Tree>
    <p:extLst>
      <p:ext uri="{BB962C8B-B14F-4D97-AF65-F5344CB8AC3E}">
        <p14:creationId xmlns:p14="http://schemas.microsoft.com/office/powerpoint/2010/main" val="383949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4000" b="-14000"/>
          </a:stretch>
        </a:blipFill>
        <a:effectLst/>
      </p:bgPr>
    </p:bg>
    <p:spTree>
      <p:nvGrpSpPr>
        <p:cNvPr id="1" name=""/>
        <p:cNvGrpSpPr/>
        <p:nvPr/>
      </p:nvGrpSpPr>
      <p:grpSpPr>
        <a:xfrm>
          <a:off x="0" y="0"/>
          <a:ext cx="0" cy="0"/>
          <a:chOff x="0" y="0"/>
          <a:chExt cx="0" cy="0"/>
        </a:xfrm>
      </p:grpSpPr>
      <p:sp>
        <p:nvSpPr>
          <p:cNvPr id="7" name="Rectangle 6"/>
          <p:cNvSpPr/>
          <p:nvPr/>
        </p:nvSpPr>
        <p:spPr>
          <a:xfrm>
            <a:off x="836614" y="0"/>
            <a:ext cx="11352212" cy="6858000"/>
          </a:xfrm>
          <a:prstGeom prst="rect">
            <a:avLst/>
          </a:prstGeom>
          <a:gradFill>
            <a:gsLst>
              <a:gs pos="0">
                <a:schemeClr val="bg1">
                  <a:alpha val="6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293813" y="381000"/>
            <a:ext cx="9601200" cy="1143000"/>
          </a:xfrm>
          <a:prstGeom prst="rect">
            <a:avLst/>
          </a:prstGeom>
        </p:spPr>
        <p:txBody>
          <a:bodyPr vert="horz" lIns="91440" tIns="45720" rIns="91440" bIns="45720"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1293813" y="1676400"/>
            <a:ext cx="9601200" cy="4495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1271781" y="6356351"/>
            <a:ext cx="2844059" cy="365125"/>
          </a:xfrm>
          <a:prstGeom prst="rect">
            <a:avLst/>
          </a:prstGeom>
        </p:spPr>
        <p:txBody>
          <a:bodyPr vert="horz" lIns="91440" tIns="45720" rIns="91440" bIns="45720" rtlCol="0" anchor="ctr"/>
          <a:lstStyle>
            <a:lvl1pPr algn="l">
              <a:defRPr sz="1100">
                <a:solidFill>
                  <a:schemeClr val="tx1">
                    <a:lumMod val="90000"/>
                    <a:lumOff val="10000"/>
                  </a:schemeClr>
                </a:solidFill>
              </a:defRPr>
            </a:lvl1pPr>
          </a:lstStyle>
          <a:p>
            <a:fld id="{3CD9712D-992A-4AB1-A5C2-575F75921AA2}" type="datetimeFigureOut">
              <a:rPr lang="en-US" smtClean="0"/>
              <a:pPr/>
              <a:t>3/6/2023</a:t>
            </a:fld>
            <a:endParaRPr lang="en-US" dirty="0"/>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100">
                <a:solidFill>
                  <a:schemeClr val="tx1">
                    <a:lumMod val="90000"/>
                    <a:lumOff val="10000"/>
                  </a:schemeClr>
                </a:solidFill>
              </a:defRPr>
            </a:lvl1pPr>
          </a:lstStyle>
          <a:p>
            <a:endParaRPr lang="en-US"/>
          </a:p>
        </p:txBody>
      </p:sp>
      <p:sp>
        <p:nvSpPr>
          <p:cNvPr id="6" name="Slide Number Placeholder 5"/>
          <p:cNvSpPr>
            <a:spLocks noGrp="1"/>
          </p:cNvSpPr>
          <p:nvPr>
            <p:ph type="sldNum" sz="quarter" idx="4"/>
          </p:nvPr>
        </p:nvSpPr>
        <p:spPr>
          <a:xfrm>
            <a:off x="8051225" y="6356351"/>
            <a:ext cx="2844059" cy="365125"/>
          </a:xfrm>
          <a:prstGeom prst="rect">
            <a:avLst/>
          </a:prstGeom>
        </p:spPr>
        <p:txBody>
          <a:bodyPr vert="horz" lIns="91440" tIns="45720" rIns="91440" bIns="45720" rtlCol="0" anchor="ctr"/>
          <a:lstStyle>
            <a:lvl1pPr algn="r">
              <a:defRPr sz="1100">
                <a:solidFill>
                  <a:schemeClr val="tx1">
                    <a:lumMod val="90000"/>
                    <a:lumOff val="10000"/>
                  </a:schemeClr>
                </a:solidFill>
              </a:defRPr>
            </a:lvl1pPr>
          </a:lstStyle>
          <a:p>
            <a:fld id="{81FEFA0A-2F20-4B60-98C6-5FFDA469AA1C}" type="slidenum">
              <a:rPr lang="en-US" smtClean="0"/>
              <a:pPr/>
              <a:t>‹#›</a:t>
            </a:fld>
            <a:endParaRPr lang="en-US"/>
          </a:p>
        </p:txBody>
      </p:sp>
    </p:spTree>
    <p:extLst>
      <p:ext uri="{BB962C8B-B14F-4D97-AF65-F5344CB8AC3E}">
        <p14:creationId xmlns:p14="http://schemas.microsoft.com/office/powerpoint/2010/main" val="3528721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3838" indent="-228600" algn="l" defTabSz="914400" rtl="0" eaLnBrk="1" latinLnBrk="0" hangingPunct="1">
        <a:lnSpc>
          <a:spcPct val="90000"/>
        </a:lnSpc>
        <a:spcBef>
          <a:spcPts val="1600"/>
        </a:spcBef>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Font typeface="Euphemia" pitchFamily="34" charset="0"/>
        <a:buChar char="–"/>
        <a:defRPr sz="2000" kern="1200">
          <a:solidFill>
            <a:schemeClr val="tx1"/>
          </a:solidFill>
          <a:latin typeface="+mn-lt"/>
          <a:ea typeface="+mn-ea"/>
          <a:cs typeface="+mn-cs"/>
        </a:defRPr>
      </a:lvl2pPr>
      <a:lvl3pPr marL="777240" indent="-228600"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3pPr>
      <a:lvl4pPr marL="1051560" indent="-228600" algn="l" defTabSz="914400" rtl="0" eaLnBrk="1" latinLnBrk="0" hangingPunct="1">
        <a:lnSpc>
          <a:spcPct val="90000"/>
        </a:lnSpc>
        <a:spcBef>
          <a:spcPts val="600"/>
        </a:spcBef>
        <a:buFont typeface="Euphemia"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600"/>
        </a:spcBef>
        <a:buFont typeface="Euphemia" pitchFamily="34" charset="0"/>
        <a:buChar char="–"/>
        <a:defRPr sz="1600" kern="1200">
          <a:solidFill>
            <a:schemeClr val="tx1"/>
          </a:solidFill>
          <a:latin typeface="+mn-lt"/>
          <a:ea typeface="+mn-ea"/>
          <a:cs typeface="+mn-cs"/>
        </a:defRPr>
      </a:lvl5pPr>
      <a:lvl6pPr marL="160020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6pPr>
      <a:lvl7pPr marL="187452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7pPr>
      <a:lvl8pPr marL="214884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8pPr>
      <a:lvl9pPr marL="2423160" indent="-228600" algn="l" defTabSz="914400" rtl="0" eaLnBrk="1" latinLnBrk="0" hangingPunct="1">
        <a:spcBef>
          <a:spcPts val="600"/>
        </a:spcBef>
        <a:buFont typeface="Euphemia"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260648"/>
            <a:ext cx="11752827" cy="369332"/>
          </a:xfrm>
          <a:prstGeom prst="rect">
            <a:avLst/>
          </a:prstGeom>
          <a:noFill/>
        </p:spPr>
        <p:txBody>
          <a:bodyPr wrap="square" rtlCol="0">
            <a:spAutoFit/>
          </a:bodyPr>
          <a:lstStyle/>
          <a:p>
            <a:pPr algn="ctr"/>
            <a:r>
              <a:rPr lang="en-US" b="1" dirty="0" err="1"/>
              <a:t>Bản</a:t>
            </a:r>
            <a:r>
              <a:rPr lang="en-US" b="1" dirty="0"/>
              <a:t> </a:t>
            </a:r>
            <a:r>
              <a:rPr lang="en-US" b="1" dirty="0" err="1"/>
              <a:t>đồ</a:t>
            </a:r>
            <a:r>
              <a:rPr lang="en-US" b="1" dirty="0"/>
              <a:t> </a:t>
            </a:r>
            <a:r>
              <a:rPr lang="en-US" b="1" dirty="0" err="1"/>
              <a:t>tỉnh</a:t>
            </a:r>
            <a:r>
              <a:rPr lang="en-US" b="1" dirty="0"/>
              <a:t> </a:t>
            </a:r>
            <a:r>
              <a:rPr lang="en-US" b="1" dirty="0" err="1"/>
              <a:t>Quảng</a:t>
            </a:r>
            <a:r>
              <a:rPr lang="en-US" b="1" dirty="0"/>
              <a:t> Nam -- </a:t>
            </a:r>
            <a:r>
              <a:rPr lang="en-US" b="1" dirty="0" err="1"/>
              <a:t>Vị</a:t>
            </a:r>
            <a:r>
              <a:rPr lang="en-US" b="1" dirty="0"/>
              <a:t> </a:t>
            </a:r>
            <a:r>
              <a:rPr lang="en-US" b="1" dirty="0" err="1"/>
              <a:t>trí</a:t>
            </a:r>
            <a:r>
              <a:rPr lang="en-US" b="1" dirty="0"/>
              <a:t> </a:t>
            </a:r>
            <a:r>
              <a:rPr lang="en-US" b="1" dirty="0" err="1"/>
              <a:t>tỉnh</a:t>
            </a:r>
            <a:r>
              <a:rPr lang="en-US" b="1" dirty="0"/>
              <a:t> </a:t>
            </a:r>
            <a:r>
              <a:rPr lang="en-US" b="1" dirty="0" err="1"/>
              <a:t>Quảng</a:t>
            </a:r>
            <a:r>
              <a:rPr lang="en-US" b="1" dirty="0"/>
              <a:t> Nam </a:t>
            </a:r>
            <a:r>
              <a:rPr lang="en-US" b="1" dirty="0" err="1"/>
              <a:t>trên</a:t>
            </a:r>
            <a:r>
              <a:rPr lang="en-US" b="1" dirty="0"/>
              <a:t> </a:t>
            </a:r>
            <a:r>
              <a:rPr lang="en-US" b="1" dirty="0" err="1"/>
              <a:t>bản</a:t>
            </a:r>
            <a:r>
              <a:rPr lang="en-US" b="1" dirty="0"/>
              <a:t> </a:t>
            </a:r>
            <a:r>
              <a:rPr lang="en-US" b="1" dirty="0" err="1"/>
              <a:t>đồ</a:t>
            </a:r>
            <a:r>
              <a:rPr lang="en-US" b="1" dirty="0"/>
              <a:t> </a:t>
            </a:r>
            <a:r>
              <a:rPr lang="en-US" b="1" dirty="0" err="1"/>
              <a:t>hành</a:t>
            </a:r>
            <a:r>
              <a:rPr lang="en-US" b="1" dirty="0"/>
              <a:t> </a:t>
            </a:r>
            <a:r>
              <a:rPr lang="en-US" b="1" dirty="0" err="1"/>
              <a:t>chính</a:t>
            </a:r>
            <a:r>
              <a:rPr lang="en-US" b="1" dirty="0"/>
              <a:t> </a:t>
            </a:r>
            <a:r>
              <a:rPr lang="en-US" b="1" dirty="0" err="1"/>
              <a:t>Việt</a:t>
            </a:r>
            <a:r>
              <a:rPr lang="en-US" b="1" dirty="0"/>
              <a:t> Nam.</a:t>
            </a:r>
          </a:p>
        </p:txBody>
      </p:sp>
      <p:pic>
        <p:nvPicPr>
          <p:cNvPr id="5" name="Bản đồ tỉnh Quảng Nam -- Vị trí tỉnh Quảng Nam trên bản đồ hành chính Việt N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10853" y="722312"/>
            <a:ext cx="11200183" cy="5781077"/>
          </a:xfrm>
          <a:prstGeom prst="rect">
            <a:avLst/>
          </a:prstGeom>
        </p:spPr>
      </p:pic>
    </p:spTree>
    <p:extLst>
      <p:ext uri="{BB962C8B-B14F-4D97-AF65-F5344CB8AC3E}">
        <p14:creationId xmlns:p14="http://schemas.microsoft.com/office/powerpoint/2010/main" val="957738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314201"/>
            <a:ext cx="4115164" cy="3480927"/>
          </a:xfrm>
          <a:prstGeom prst="rect">
            <a:avLst/>
          </a:prstGeom>
        </p:spPr>
      </p:pic>
      <p:pic>
        <p:nvPicPr>
          <p:cNvPr id="5" name="Picture 4"/>
          <p:cNvPicPr>
            <a:picLocks noChangeAspect="1"/>
          </p:cNvPicPr>
          <p:nvPr/>
        </p:nvPicPr>
        <p:blipFill>
          <a:blip r:embed="rId3"/>
          <a:stretch>
            <a:fillRect/>
          </a:stretch>
        </p:blipFill>
        <p:spPr>
          <a:xfrm>
            <a:off x="7861669" y="3294120"/>
            <a:ext cx="4113683" cy="3501008"/>
          </a:xfrm>
          <a:prstGeom prst="rect">
            <a:avLst/>
          </a:prstGeom>
        </p:spPr>
      </p:pic>
      <p:pic>
        <p:nvPicPr>
          <p:cNvPr id="6" name="Picture 5"/>
          <p:cNvPicPr>
            <a:picLocks noChangeAspect="1"/>
          </p:cNvPicPr>
          <p:nvPr/>
        </p:nvPicPr>
        <p:blipFill>
          <a:blip r:embed="rId4"/>
          <a:stretch>
            <a:fillRect/>
          </a:stretch>
        </p:blipFill>
        <p:spPr>
          <a:xfrm>
            <a:off x="4115164" y="3314201"/>
            <a:ext cx="3745024" cy="3356389"/>
          </a:xfrm>
          <a:prstGeom prst="rect">
            <a:avLst/>
          </a:prstGeom>
        </p:spPr>
      </p:pic>
      <p:sp>
        <p:nvSpPr>
          <p:cNvPr id="8" name="TextBox 7"/>
          <p:cNvSpPr txBox="1"/>
          <p:nvPr/>
        </p:nvSpPr>
        <p:spPr>
          <a:xfrm>
            <a:off x="1360373" y="798851"/>
            <a:ext cx="2952328" cy="867930"/>
          </a:xfrm>
          <a:prstGeom prst="rect">
            <a:avLst/>
          </a:prstGeom>
          <a:noFill/>
        </p:spPr>
        <p:txBody>
          <a:bodyPr wrap="square" rtlCol="0">
            <a:spAutoFit/>
          </a:bodyPr>
          <a:lstStyle/>
          <a:p>
            <a:pPr>
              <a:lnSpc>
                <a:spcPct val="90000"/>
              </a:lnSpc>
            </a:pPr>
            <a:r>
              <a:rPr lang="en-US" sz="2800" i="1" dirty="0" err="1" smtClean="0">
                <a:solidFill>
                  <a:srgbClr val="F709D5"/>
                </a:solidFill>
                <a:latin typeface="Times New Roman" panose="02020603050405020304" pitchFamily="18" charset="0"/>
                <a:cs typeface="Times New Roman" panose="02020603050405020304" pitchFamily="18" charset="0"/>
              </a:rPr>
              <a:t>Khai</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thác</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lợi</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thế</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về</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vị</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trí</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địa</a:t>
            </a:r>
            <a:r>
              <a:rPr lang="en-US" sz="2800" i="1" dirty="0" smtClean="0">
                <a:solidFill>
                  <a:srgbClr val="F709D5"/>
                </a:solidFill>
                <a:latin typeface="Times New Roman" panose="02020603050405020304" pitchFamily="18" charset="0"/>
                <a:cs typeface="Times New Roman" panose="02020603050405020304" pitchFamily="18" charset="0"/>
              </a:rPr>
              <a:t> </a:t>
            </a:r>
            <a:r>
              <a:rPr lang="en-US" sz="2800" i="1" dirty="0" err="1" smtClean="0">
                <a:solidFill>
                  <a:srgbClr val="F709D5"/>
                </a:solidFill>
                <a:latin typeface="Times New Roman" panose="02020603050405020304" pitchFamily="18" charset="0"/>
                <a:cs typeface="Times New Roman" panose="02020603050405020304" pitchFamily="18" charset="0"/>
              </a:rPr>
              <a:t>lí</a:t>
            </a:r>
            <a:r>
              <a:rPr lang="en-US" sz="2800" i="1" dirty="0" smtClean="0">
                <a:solidFill>
                  <a:srgbClr val="F709D5"/>
                </a:solidFill>
                <a:latin typeface="Times New Roman" panose="02020603050405020304" pitchFamily="18" charset="0"/>
                <a:cs typeface="Times New Roman" panose="02020603050405020304" pitchFamily="18" charset="0"/>
              </a:rPr>
              <a:t>.</a:t>
            </a:r>
            <a:endParaRPr lang="en-US" sz="2800" i="1" dirty="0">
              <a:solidFill>
                <a:srgbClr val="F709D5"/>
              </a:solidFill>
              <a:latin typeface="Times New Roman" panose="02020603050405020304" pitchFamily="18" charset="0"/>
              <a:cs typeface="Times New Roman" panose="02020603050405020304" pitchFamily="18" charset="0"/>
            </a:endParaRPr>
          </a:p>
        </p:txBody>
      </p:sp>
      <p:grpSp>
        <p:nvGrpSpPr>
          <p:cNvPr id="10" name="Group 9"/>
          <p:cNvGrpSpPr/>
          <p:nvPr/>
        </p:nvGrpSpPr>
        <p:grpSpPr>
          <a:xfrm>
            <a:off x="4510238" y="19360"/>
            <a:ext cx="7678587" cy="3294841"/>
            <a:chOff x="4510238" y="19360"/>
            <a:chExt cx="7678587" cy="3294841"/>
          </a:xfrm>
        </p:grpSpPr>
        <p:pic>
          <p:nvPicPr>
            <p:cNvPr id="7" name="Picture 6"/>
            <p:cNvPicPr>
              <a:picLocks noChangeAspect="1"/>
            </p:cNvPicPr>
            <p:nvPr/>
          </p:nvPicPr>
          <p:blipFill>
            <a:blip r:embed="rId5"/>
            <a:stretch>
              <a:fillRect/>
            </a:stretch>
          </p:blipFill>
          <p:spPr>
            <a:xfrm>
              <a:off x="4510238" y="19360"/>
              <a:ext cx="7678587" cy="3294841"/>
            </a:xfrm>
            <a:prstGeom prst="rect">
              <a:avLst/>
            </a:prstGeom>
          </p:spPr>
        </p:pic>
        <p:sp>
          <p:nvSpPr>
            <p:cNvPr id="9" name="TextBox 8"/>
            <p:cNvSpPr txBox="1"/>
            <p:nvPr/>
          </p:nvSpPr>
          <p:spPr>
            <a:xfrm>
              <a:off x="5014292" y="1052736"/>
              <a:ext cx="4320480" cy="867930"/>
            </a:xfrm>
            <a:prstGeom prst="rect">
              <a:avLst/>
            </a:prstGeom>
            <a:noFill/>
          </p:spPr>
          <p:txBody>
            <a:bodyPr wrap="square" rtlCol="0">
              <a:spAutoFit/>
            </a:bodyPr>
            <a:lstStyle/>
            <a:p>
              <a:pPr>
                <a:lnSpc>
                  <a:spcPct val="90000"/>
                </a:lnSpc>
              </a:pPr>
              <a:r>
                <a:rPr lang="en-US" sz="2800" i="1" dirty="0" err="1" smtClean="0">
                  <a:solidFill>
                    <a:srgbClr val="002060"/>
                  </a:solidFill>
                  <a:latin typeface="Times New Roman" panose="02020603050405020304" pitchFamily="18" charset="0"/>
                  <a:cs typeface="Times New Roman" panose="02020603050405020304" pitchFamily="18" charset="0"/>
                </a:rPr>
                <a:t>Hệ</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thống</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giao</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thông</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đường</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bộ</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đường</a:t>
              </a:r>
              <a:r>
                <a:rPr lang="en-US" sz="2800" i="1" dirty="0" smtClean="0">
                  <a:solidFill>
                    <a:srgbClr val="002060"/>
                  </a:solidFill>
                  <a:latin typeface="Times New Roman" panose="02020603050405020304" pitchFamily="18" charset="0"/>
                  <a:cs typeface="Times New Roman" panose="02020603050405020304" pitchFamily="18" charset="0"/>
                </a:rPr>
                <a:t> </a:t>
              </a:r>
              <a:r>
                <a:rPr lang="en-US" sz="2800" i="1" dirty="0" err="1" smtClean="0">
                  <a:solidFill>
                    <a:srgbClr val="002060"/>
                  </a:solidFill>
                  <a:latin typeface="Times New Roman" panose="02020603050405020304" pitchFamily="18" charset="0"/>
                  <a:cs typeface="Times New Roman" panose="02020603050405020304" pitchFamily="18" charset="0"/>
                </a:rPr>
                <a:t>thủy</a:t>
              </a:r>
              <a:endParaRPr lang="en-US" sz="2800" i="1" dirty="0">
                <a:solidFill>
                  <a:srgbClr val="00206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106938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1268760"/>
            <a:ext cx="11737304" cy="3785652"/>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2.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biển</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400" dirty="0">
                <a:solidFill>
                  <a:schemeClr val="tx2"/>
                </a:solidFill>
                <a:latin typeface="Times New Roman" panose="02020603050405020304" pitchFamily="18" charset="0"/>
                <a:cs typeface="Times New Roman" panose="02020603050405020304" pitchFamily="18" charset="0"/>
              </a:rPr>
              <a:t>Với đường bờ biển dài trên 125 km và vùng thềm lục địa rộng lớn, Quảng Nam có nguồn tài nguyên biển rất phong phú và đa dạng, mang lại hiệu quả kinh tế ngày càng cao. Nguồn tài nguyên này đang được khai thác theo hướng phát triển tổng hợp kinh tế biển, gắn kinh tế biển với bảo vệ chủ quyền biển, đảo. </a:t>
            </a:r>
            <a:endParaRPr lang="en-US" sz="2400"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a:solidFill>
                  <a:schemeClr val="tx2"/>
                </a:solidFill>
                <a:latin typeface="Times New Roman" panose="02020603050405020304" pitchFamily="18" charset="0"/>
                <a:cs typeface="Times New Roman" panose="02020603050405020304" pitchFamily="18" charset="0"/>
              </a:rPr>
              <a:t>	</a:t>
            </a:r>
            <a:r>
              <a:rPr lang="vi-VN" sz="2400" dirty="0" smtClean="0">
                <a:solidFill>
                  <a:schemeClr val="tx2"/>
                </a:solidFill>
                <a:latin typeface="Times New Roman" panose="02020603050405020304" pitchFamily="18" charset="0"/>
                <a:cs typeface="Times New Roman" panose="02020603050405020304" pitchFamily="18" charset="0"/>
              </a:rPr>
              <a:t>Hoạt </a:t>
            </a:r>
            <a:r>
              <a:rPr lang="vi-VN" sz="2400" dirty="0">
                <a:solidFill>
                  <a:schemeClr val="tx2"/>
                </a:solidFill>
                <a:latin typeface="Times New Roman" panose="02020603050405020304" pitchFamily="18" charset="0"/>
                <a:cs typeface="Times New Roman" panose="02020603050405020304" pitchFamily="18" charset="0"/>
              </a:rPr>
              <a:t>động đánh bắt và nuôi trồng thuỷ hải sản: Sản lượng khai thác hàng năm đều tăng, trong đó khai thác xa bờ chiếm trên 50% sản </a:t>
            </a:r>
            <a:r>
              <a:rPr lang="vi-VN" sz="2400" dirty="0" smtClean="0">
                <a:solidFill>
                  <a:schemeClr val="tx2"/>
                </a:solidFill>
                <a:latin typeface="Times New Roman" panose="02020603050405020304" pitchFamily="18" charset="0"/>
                <a:cs typeface="Times New Roman" panose="02020603050405020304" pitchFamily="18" charset="0"/>
              </a:rPr>
              <a:t>lượng.</a:t>
            </a:r>
            <a:r>
              <a:rPr lang="en-US" sz="2400" dirty="0" smtClean="0">
                <a:solidFill>
                  <a:schemeClr val="tx2"/>
                </a:solidFill>
                <a:latin typeface="Times New Roman" panose="02020603050405020304" pitchFamily="18" charset="0"/>
                <a:cs typeface="Times New Roman" panose="02020603050405020304" pitchFamily="18" charset="0"/>
              </a:rPr>
              <a:t> </a:t>
            </a:r>
            <a:r>
              <a:rPr lang="vi-VN" sz="2400" dirty="0" smtClean="0">
                <a:solidFill>
                  <a:schemeClr val="tx2"/>
                </a:solidFill>
                <a:latin typeface="Times New Roman" panose="02020603050405020304" pitchFamily="18" charset="0"/>
                <a:cs typeface="Times New Roman" panose="02020603050405020304" pitchFamily="18" charset="0"/>
              </a:rPr>
              <a:t>Các </a:t>
            </a:r>
            <a:r>
              <a:rPr lang="vi-VN" sz="2400" dirty="0">
                <a:solidFill>
                  <a:schemeClr val="tx2"/>
                </a:solidFill>
                <a:latin typeface="Times New Roman" panose="02020603050405020304" pitchFamily="18" charset="0"/>
                <a:cs typeface="Times New Roman" panose="02020603050405020304" pitchFamily="18" charset="0"/>
              </a:rPr>
              <a:t>phương tiện đánh bắt ngày càng được nâng cấp hiện đại hơn. Nghề nuôi tôm phát triển mạnh ở một số huyện như Thăng Bình, Núi Thành,... Kĩ thuật nuôi tôm công nghệ cao từng bước được áp dụng và hướng đến hình thành các vùng nuôi tôm công nghiệp</a:t>
            </a:r>
            <a:endParaRPr lang="vi-VN" sz="2400" dirty="0">
              <a:solidFill>
                <a:schemeClr val="tx2"/>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981844" y="4941168"/>
            <a:ext cx="10297144" cy="1890193"/>
          </a:xfrm>
          <a:prstGeom prst="rect">
            <a:avLst/>
          </a:prstGeom>
        </p:spPr>
      </p:pic>
    </p:spTree>
    <p:extLst>
      <p:ext uri="{BB962C8B-B14F-4D97-AF65-F5344CB8AC3E}">
        <p14:creationId xmlns:p14="http://schemas.microsoft.com/office/powerpoint/2010/main" val="710902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1268760"/>
            <a:ext cx="11737304" cy="5262979"/>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2.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biển</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400" dirty="0">
                <a:solidFill>
                  <a:schemeClr val="tx2"/>
                </a:solidFill>
                <a:latin typeface="Times New Roman" panose="02020603050405020304" pitchFamily="18" charset="0"/>
                <a:cs typeface="Times New Roman" panose="02020603050405020304" pitchFamily="18" charset="0"/>
              </a:rPr>
              <a:t>Ngành vận tải biển: Các cảng biển tiếp tục được đầu tư xây dựng, nâng cấp, đảm bảo tiếp nhận các tàu có trọng tải lớn. Trong đó, cảng Chu Lai có cơ sở hạ tầng – kĩ thuật đồng bộ, hiện đại, tiếp nhận được các tuyến vận tải quốc tế. Định hướng đến năm 2030 cảng Chu Lai trở thành cảng biển loại 1 mang tầm quốc gia và là cảng đầu mối của khu vực miền Trung. </a:t>
            </a:r>
            <a:endParaRPr lang="en-US" sz="2400"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a:solidFill>
                  <a:schemeClr val="tx2"/>
                </a:solidFill>
                <a:latin typeface="Times New Roman" panose="02020603050405020304" pitchFamily="18" charset="0"/>
                <a:cs typeface="Times New Roman" panose="02020603050405020304" pitchFamily="18" charset="0"/>
              </a:rPr>
              <a:t>	</a:t>
            </a:r>
            <a:r>
              <a:rPr lang="vi-VN" sz="2400" dirty="0" smtClean="0">
                <a:solidFill>
                  <a:schemeClr val="tx2"/>
                </a:solidFill>
                <a:latin typeface="Times New Roman" panose="02020603050405020304" pitchFamily="18" charset="0"/>
                <a:cs typeface="Times New Roman" panose="02020603050405020304" pitchFamily="18" charset="0"/>
              </a:rPr>
              <a:t>Du </a:t>
            </a:r>
            <a:r>
              <a:rPr lang="vi-VN" sz="2400" dirty="0">
                <a:solidFill>
                  <a:schemeClr val="tx2"/>
                </a:solidFill>
                <a:latin typeface="Times New Roman" panose="02020603050405020304" pitchFamily="18" charset="0"/>
                <a:cs typeface="Times New Roman" panose="02020603050405020304" pitchFamily="18" charset="0"/>
              </a:rPr>
              <a:t>lịch biển: Có nhiều bãi biển đẹp (Hà My, An Bàng, Bình Minh, Tam Thanh, Biển Rạng,...) và các đảo gần bờ (Cù Lao Chàm, Tam Hải), biển Quảng Nam đã trở thành địa chỉ hấp dẫn đối với nhiều du khách. Việc phát triển du lịch biển gắn với du lịch đảo và hoạt động nghỉ dưỡng, thể thao, tổ chức sự kiện,... Để kết nối với các dự án, sản phẩm du lịch biển nổi tiếng ở Điện Bàn, Hội An, Duy Xuyên, thời gian tới tỉnh Quảng Nam sẽ tiếp tục đầu tư, phát triển các khu du lịch tập trung để hình thành chuỗi du lịch, dịch vụ cao cấp ven biển từ Thăng Bình đến Núi Thành. </a:t>
            </a:r>
            <a:endParaRPr lang="en-US" sz="2400"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a:solidFill>
                  <a:schemeClr val="tx2"/>
                </a:solidFill>
                <a:latin typeface="Times New Roman" panose="02020603050405020304" pitchFamily="18" charset="0"/>
                <a:cs typeface="Times New Roman" panose="02020603050405020304" pitchFamily="18" charset="0"/>
              </a:rPr>
              <a:t>	</a:t>
            </a:r>
            <a:r>
              <a:rPr lang="vi-VN" sz="2400" dirty="0" smtClean="0">
                <a:solidFill>
                  <a:schemeClr val="tx2"/>
                </a:solidFill>
                <a:latin typeface="Times New Roman" panose="02020603050405020304" pitchFamily="18" charset="0"/>
                <a:cs typeface="Times New Roman" panose="02020603050405020304" pitchFamily="18" charset="0"/>
              </a:rPr>
              <a:t>Ngoài </a:t>
            </a:r>
            <a:r>
              <a:rPr lang="vi-VN" sz="2400" dirty="0">
                <a:solidFill>
                  <a:schemeClr val="tx2"/>
                </a:solidFill>
                <a:latin typeface="Times New Roman" panose="02020603050405020304" pitchFamily="18" charset="0"/>
                <a:cs typeface="Times New Roman" panose="02020603050405020304" pitchFamily="18" charset="0"/>
              </a:rPr>
              <a:t>ra, còn có các hoạt động khai thác khoáng sản, nghiên cứu thăm dò dầu khí,... tại vùng biển Quảng Nam</a:t>
            </a:r>
            <a:endParaRPr lang="vi-VN" sz="24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610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lef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wipe(left)">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1268760"/>
            <a:ext cx="11737304" cy="461665"/>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2.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biển</a:t>
            </a:r>
            <a:endParaRPr lang="en-US" sz="2400" b="1" dirty="0" smtClean="0">
              <a:solidFill>
                <a:schemeClr val="tx2"/>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3214092" y="828196"/>
            <a:ext cx="3588746" cy="2785670"/>
          </a:xfrm>
          <a:prstGeom prst="rect">
            <a:avLst/>
          </a:prstGeom>
        </p:spPr>
      </p:pic>
      <p:pic>
        <p:nvPicPr>
          <p:cNvPr id="7" name="Picture 6"/>
          <p:cNvPicPr>
            <a:picLocks noChangeAspect="1"/>
          </p:cNvPicPr>
          <p:nvPr/>
        </p:nvPicPr>
        <p:blipFill>
          <a:blip r:embed="rId3"/>
          <a:stretch>
            <a:fillRect/>
          </a:stretch>
        </p:blipFill>
        <p:spPr>
          <a:xfrm>
            <a:off x="6802838" y="828197"/>
            <a:ext cx="3541961" cy="2785670"/>
          </a:xfrm>
          <a:prstGeom prst="rect">
            <a:avLst/>
          </a:prstGeom>
        </p:spPr>
      </p:pic>
      <p:pic>
        <p:nvPicPr>
          <p:cNvPr id="8" name="Picture 7"/>
          <p:cNvPicPr>
            <a:picLocks noChangeAspect="1"/>
          </p:cNvPicPr>
          <p:nvPr/>
        </p:nvPicPr>
        <p:blipFill>
          <a:blip r:embed="rId4"/>
          <a:stretch>
            <a:fillRect/>
          </a:stretch>
        </p:blipFill>
        <p:spPr>
          <a:xfrm>
            <a:off x="3214092" y="3647132"/>
            <a:ext cx="3588746" cy="2945486"/>
          </a:xfrm>
          <a:prstGeom prst="rect">
            <a:avLst/>
          </a:prstGeom>
        </p:spPr>
      </p:pic>
      <p:pic>
        <p:nvPicPr>
          <p:cNvPr id="9" name="Picture 8"/>
          <p:cNvPicPr>
            <a:picLocks noChangeAspect="1"/>
          </p:cNvPicPr>
          <p:nvPr/>
        </p:nvPicPr>
        <p:blipFill>
          <a:blip r:embed="rId5"/>
          <a:stretch>
            <a:fillRect/>
          </a:stretch>
        </p:blipFill>
        <p:spPr>
          <a:xfrm>
            <a:off x="6802838" y="3613866"/>
            <a:ext cx="3541961" cy="2978752"/>
          </a:xfrm>
          <a:prstGeom prst="rect">
            <a:avLst/>
          </a:prstGeom>
        </p:spPr>
      </p:pic>
    </p:spTree>
    <p:extLst>
      <p:ext uri="{BB962C8B-B14F-4D97-AF65-F5344CB8AC3E}">
        <p14:creationId xmlns:p14="http://schemas.microsoft.com/office/powerpoint/2010/main" val="701259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476672"/>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908720"/>
            <a:ext cx="11737304" cy="4016484"/>
          </a:xfrm>
          <a:prstGeom prst="rect">
            <a:avLst/>
          </a:prstGeom>
          <a:noFill/>
        </p:spPr>
        <p:txBody>
          <a:bodyPr wrap="square" rtlCol="0">
            <a:spAutoFit/>
          </a:bodyPr>
          <a:lstStyle/>
          <a:p>
            <a:pPr algn="just"/>
            <a:r>
              <a:rPr lang="en-US" sz="2400" b="1" dirty="0">
                <a:solidFill>
                  <a:schemeClr val="tx2"/>
                </a:solidFill>
                <a:latin typeface="Times New Roman" panose="02020603050405020304" pitchFamily="18" charset="0"/>
                <a:cs typeface="Times New Roman" panose="02020603050405020304" pitchFamily="18" charset="0"/>
              </a:rPr>
              <a:t>3</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rừng</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300" dirty="0">
                <a:solidFill>
                  <a:schemeClr val="tx2"/>
                </a:solidFill>
                <a:latin typeface="Times New Roman" panose="02020603050405020304" pitchFamily="18" charset="0"/>
                <a:cs typeface="Times New Roman" panose="02020603050405020304" pitchFamily="18" charset="0"/>
              </a:rPr>
              <a:t>Thời gian qua, nhờ chuyển hướng sang tập trung xây dựng vốn rừng và đầu tư theo các chương trình, dự án cùng với việc giao đất, giao rừng cho hộ gia đình, cộng đồng dân cư, các ban quản lí rừng,... nên độ che phủ rừng trên địa bàn tỉnh liên tục tăng, đạt gần 60% (2021). Diện tích rừng trồng mới tăng nhanh, hình thành vùng rừng gỗ nguyên liệu cho công nghiệp chế biến. </a:t>
            </a:r>
            <a:endParaRPr lang="en-US" sz="2300" dirty="0" smtClean="0">
              <a:solidFill>
                <a:schemeClr val="tx2"/>
              </a:solidFill>
              <a:latin typeface="Times New Roman" panose="02020603050405020304" pitchFamily="18" charset="0"/>
              <a:cs typeface="Times New Roman" panose="02020603050405020304" pitchFamily="18" charset="0"/>
            </a:endParaRPr>
          </a:p>
          <a:p>
            <a:pPr algn="just"/>
            <a:r>
              <a:rPr lang="en-US" sz="2300" dirty="0">
                <a:solidFill>
                  <a:schemeClr val="tx2"/>
                </a:solidFill>
                <a:latin typeface="Times New Roman" panose="02020603050405020304" pitchFamily="18" charset="0"/>
                <a:cs typeface="Times New Roman" panose="02020603050405020304" pitchFamily="18" charset="0"/>
              </a:rPr>
              <a:t>	</a:t>
            </a:r>
            <a:r>
              <a:rPr lang="vi-VN" sz="2300" dirty="0" smtClean="0">
                <a:solidFill>
                  <a:schemeClr val="tx2"/>
                </a:solidFill>
                <a:latin typeface="Times New Roman" panose="02020603050405020304" pitchFamily="18" charset="0"/>
                <a:cs typeface="Times New Roman" panose="02020603050405020304" pitchFamily="18" charset="0"/>
              </a:rPr>
              <a:t>Từng </a:t>
            </a:r>
            <a:r>
              <a:rPr lang="vi-VN" sz="2300" dirty="0">
                <a:solidFill>
                  <a:schemeClr val="tx2"/>
                </a:solidFill>
                <a:latin typeface="Times New Roman" panose="02020603050405020304" pitchFamily="18" charset="0"/>
                <a:cs typeface="Times New Roman" panose="02020603050405020304" pitchFamily="18" charset="0"/>
              </a:rPr>
              <a:t>bước chuyển đổi trồng rừng sản xuất sang trồng các loại cây gỗ lớn. Hiện nay, nhiều hợp tác xã và hộ dân ở Quảng Nam đã liên kết với các doanh nghiệp, tổ chức,... để triển khai trồng rừng gỗ lớn. Việc phát triển diện tích trồng rừng gỗ lớn đang mang lại hiệu quả kinh tế cao, không những giúp thay đổi cuộc sống của người dân miền núi mà còn góp phần bảo vệ tài nguyên rừng</a:t>
            </a:r>
            <a:r>
              <a:rPr lang="vi-VN" sz="2300" dirty="0" smtClean="0">
                <a:solidFill>
                  <a:schemeClr val="tx2"/>
                </a:solidFill>
                <a:latin typeface="Times New Roman" panose="02020603050405020304" pitchFamily="18" charset="0"/>
                <a:cs typeface="Times New Roman" panose="02020603050405020304" pitchFamily="18" charset="0"/>
              </a:rPr>
              <a:t>.</a:t>
            </a:r>
            <a:endParaRPr lang="en-US" sz="2300" dirty="0" smtClean="0">
              <a:solidFill>
                <a:schemeClr val="tx2"/>
              </a:solidFill>
              <a:latin typeface="Times New Roman" panose="02020603050405020304" pitchFamily="18" charset="0"/>
              <a:cs typeface="Times New Roman" panose="02020603050405020304" pitchFamily="18" charset="0"/>
            </a:endParaRPr>
          </a:p>
          <a:p>
            <a:pPr algn="just"/>
            <a:r>
              <a:rPr lang="en-US" sz="2300" dirty="0">
                <a:solidFill>
                  <a:schemeClr val="tx2"/>
                </a:solidFill>
                <a:latin typeface="Times New Roman" panose="02020603050405020304" pitchFamily="18" charset="0"/>
                <a:cs typeface="Times New Roman" panose="02020603050405020304" pitchFamily="18" charset="0"/>
              </a:rPr>
              <a:t>	</a:t>
            </a:r>
            <a:r>
              <a:rPr lang="vi-VN" sz="2300" dirty="0" smtClean="0">
                <a:solidFill>
                  <a:schemeClr val="tx2"/>
                </a:solidFill>
                <a:latin typeface="Times New Roman" panose="02020603050405020304" pitchFamily="18" charset="0"/>
                <a:cs typeface="Times New Roman" panose="02020603050405020304" pitchFamily="18" charset="0"/>
              </a:rPr>
              <a:t>Công </a:t>
            </a:r>
            <a:r>
              <a:rPr lang="vi-VN" sz="2300" dirty="0">
                <a:solidFill>
                  <a:schemeClr val="tx2"/>
                </a:solidFill>
                <a:latin typeface="Times New Roman" panose="02020603050405020304" pitchFamily="18" charset="0"/>
                <a:cs typeface="Times New Roman" panose="02020603050405020304" pitchFamily="18" charset="0"/>
              </a:rPr>
              <a:t>tác bảo tồn, phát triển sâm Ngọc Linh và cây dược liệu dưới tán rừng được chú trọng, từng bước xây dựng các vùng cây dược liệu ổn định theo hướng sản xuất hàng hoá.</a:t>
            </a:r>
            <a:endParaRPr lang="vi-VN" sz="2300" dirty="0">
              <a:solidFill>
                <a:schemeClr val="tx2"/>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053852" y="5013176"/>
            <a:ext cx="9929065" cy="1844824"/>
          </a:xfrm>
          <a:prstGeom prst="rect">
            <a:avLst/>
          </a:prstGeom>
        </p:spPr>
      </p:pic>
    </p:spTree>
    <p:extLst>
      <p:ext uri="{BB962C8B-B14F-4D97-AF65-F5344CB8AC3E}">
        <p14:creationId xmlns:p14="http://schemas.microsoft.com/office/powerpoint/2010/main" val="388360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1268760"/>
            <a:ext cx="11737304" cy="461665"/>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3.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rừng</a:t>
            </a:r>
            <a:endParaRPr lang="en-US" sz="2400" b="1" dirty="0" smtClean="0">
              <a:solidFill>
                <a:schemeClr val="tx2"/>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3142084" y="544422"/>
            <a:ext cx="8352927" cy="6313577"/>
          </a:xfrm>
          <a:prstGeom prst="rect">
            <a:avLst/>
          </a:prstGeom>
        </p:spPr>
      </p:pic>
    </p:spTree>
    <p:extLst>
      <p:ext uri="{BB962C8B-B14F-4D97-AF65-F5344CB8AC3E}">
        <p14:creationId xmlns:p14="http://schemas.microsoft.com/office/powerpoint/2010/main" val="396097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476672"/>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908720"/>
            <a:ext cx="11737304" cy="4339650"/>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4</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nước</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800" dirty="0">
                <a:solidFill>
                  <a:schemeClr val="tx2"/>
                </a:solidFill>
                <a:latin typeface="Times New Roman" panose="02020603050405020304" pitchFamily="18" charset="0"/>
                <a:cs typeface="Times New Roman" panose="02020603050405020304" pitchFamily="18" charset="0"/>
              </a:rPr>
              <a:t>Tài nguyên nước phong phú là tiền đề để phát triển thuỷ điện và hoạt động thuỷ lợi trên địa bàn. </a:t>
            </a:r>
            <a:endParaRPr lang="en-US" sz="2800" dirty="0" smtClean="0">
              <a:solidFill>
                <a:schemeClr val="tx2"/>
              </a:solidFill>
              <a:latin typeface="Times New Roman" panose="02020603050405020304" pitchFamily="18" charset="0"/>
              <a:cs typeface="Times New Roman" panose="02020603050405020304" pitchFamily="18" charset="0"/>
            </a:endParaRPr>
          </a:p>
          <a:p>
            <a:pPr algn="just"/>
            <a:r>
              <a:rPr lang="en-US" sz="2800" dirty="0">
                <a:solidFill>
                  <a:schemeClr val="tx2"/>
                </a:solidFill>
                <a:latin typeface="Times New Roman" panose="02020603050405020304" pitchFamily="18" charset="0"/>
                <a:cs typeface="Times New Roman" panose="02020603050405020304" pitchFamily="18" charset="0"/>
              </a:rPr>
              <a:t>	</a:t>
            </a:r>
            <a:r>
              <a:rPr lang="vi-VN" sz="2800" dirty="0" smtClean="0">
                <a:solidFill>
                  <a:schemeClr val="tx2"/>
                </a:solidFill>
                <a:latin typeface="Times New Roman" panose="02020603050405020304" pitchFamily="18" charset="0"/>
                <a:cs typeface="Times New Roman" panose="02020603050405020304" pitchFamily="18" charset="0"/>
              </a:rPr>
              <a:t>Toàn </a:t>
            </a:r>
            <a:r>
              <a:rPr lang="vi-VN" sz="2800" dirty="0">
                <a:solidFill>
                  <a:schemeClr val="tx2"/>
                </a:solidFill>
                <a:latin typeface="Times New Roman" panose="02020603050405020304" pitchFamily="18" charset="0"/>
                <a:cs typeface="Times New Roman" panose="02020603050405020304" pitchFamily="18" charset="0"/>
              </a:rPr>
              <a:t>tỉnh hiện có 10 dự án thuỷ điện bậc thang lớn trên thượng nguồn sông Thu Bồn – Vu Gia với tổng công suất phát điện gần 1156 MW và 36 dự án thuỷ điện vừa và nhỏ với tổng công suất phát điện 584,86 MW (2020</a:t>
            </a:r>
            <a:r>
              <a:rPr lang="vi-VN" sz="2800" dirty="0" smtClean="0">
                <a:solidFill>
                  <a:schemeClr val="tx2"/>
                </a:solidFill>
                <a:latin typeface="Times New Roman" panose="02020603050405020304" pitchFamily="18" charset="0"/>
                <a:cs typeface="Times New Roman" panose="02020603050405020304" pitchFamily="18" charset="0"/>
              </a:rPr>
              <a:t>).</a:t>
            </a:r>
            <a:endParaRPr lang="en-US" sz="2800" dirty="0" smtClean="0">
              <a:solidFill>
                <a:schemeClr val="tx2"/>
              </a:solidFill>
              <a:latin typeface="Times New Roman" panose="02020603050405020304" pitchFamily="18" charset="0"/>
              <a:cs typeface="Times New Roman" panose="02020603050405020304" pitchFamily="18" charset="0"/>
            </a:endParaRPr>
          </a:p>
          <a:p>
            <a:pPr algn="just"/>
            <a:r>
              <a:rPr lang="en-US" sz="2800" dirty="0" smtClean="0">
                <a:solidFill>
                  <a:schemeClr val="tx2"/>
                </a:solidFill>
                <a:latin typeface="Times New Roman" panose="02020603050405020304" pitchFamily="18" charset="0"/>
                <a:cs typeface="Times New Roman" panose="02020603050405020304" pitchFamily="18" charset="0"/>
              </a:rPr>
              <a:t>	</a:t>
            </a:r>
            <a:r>
              <a:rPr lang="vi-VN" sz="2800" dirty="0" smtClean="0">
                <a:solidFill>
                  <a:schemeClr val="tx2"/>
                </a:solidFill>
                <a:latin typeface="Times New Roman" panose="02020603050405020304" pitchFamily="18" charset="0"/>
                <a:cs typeface="Times New Roman" panose="02020603050405020304" pitchFamily="18" charset="0"/>
              </a:rPr>
              <a:t>Các </a:t>
            </a:r>
            <a:r>
              <a:rPr lang="vi-VN" sz="2800" dirty="0">
                <a:solidFill>
                  <a:schemeClr val="tx2"/>
                </a:solidFill>
                <a:latin typeface="Times New Roman" panose="02020603050405020304" pitchFamily="18" charset="0"/>
                <a:cs typeface="Times New Roman" panose="02020603050405020304" pitchFamily="18" charset="0"/>
              </a:rPr>
              <a:t>công trình thuỷ lợi ở thượng lưu các con sông kết hợp xây dựng các trạm thuỷ điện vừa và nhỏ, nhằm hạn chế lũ lụt và cung cấp nước về mùa khô cho vùng đồng bằng ven biển, tạo tiền đề bền vững cho phát triển nông nghiệp, công nghiệp, du lịch, đô thị và nước sạch cho dân cư, đô </a:t>
            </a:r>
            <a:r>
              <a:rPr lang="vi-VN" sz="2800" dirty="0" smtClean="0">
                <a:solidFill>
                  <a:schemeClr val="tx2"/>
                </a:solidFill>
                <a:latin typeface="Times New Roman" panose="02020603050405020304" pitchFamily="18" charset="0"/>
                <a:cs typeface="Times New Roman" panose="02020603050405020304" pitchFamily="18" charset="0"/>
              </a:rPr>
              <a:t>th</a:t>
            </a:r>
            <a:r>
              <a:rPr lang="en-US" sz="2800" dirty="0" smtClean="0">
                <a:solidFill>
                  <a:schemeClr val="tx2"/>
                </a:solidFill>
                <a:latin typeface="Times New Roman" panose="02020603050405020304" pitchFamily="18" charset="0"/>
                <a:cs typeface="Times New Roman" panose="02020603050405020304" pitchFamily="18" charset="0"/>
              </a:rPr>
              <a:t>ị.</a:t>
            </a:r>
            <a:endParaRPr lang="vi-VN" sz="28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256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17748" y="1128396"/>
            <a:ext cx="11737304" cy="461665"/>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4. </a:t>
            </a:r>
            <a:r>
              <a:rPr lang="en-US" sz="2400" b="1" dirty="0" err="1" smtClean="0">
                <a:solidFill>
                  <a:schemeClr val="tx2"/>
                </a:solidFill>
                <a:latin typeface="Times New Roman" panose="02020603050405020304" pitchFamily="18" charset="0"/>
                <a:cs typeface="Times New Roman" panose="02020603050405020304" pitchFamily="18" charset="0"/>
              </a:rPr>
              <a:t>Tài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nguyên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nước</a:t>
            </a:r>
            <a:endParaRPr lang="en-US" sz="2400" b="1" dirty="0" smtClean="0">
              <a:solidFill>
                <a:schemeClr val="tx2"/>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3286100" y="692695"/>
            <a:ext cx="3655263" cy="3266405"/>
          </a:xfrm>
          <a:prstGeom prst="rect">
            <a:avLst/>
          </a:prstGeom>
        </p:spPr>
      </p:pic>
      <p:pic>
        <p:nvPicPr>
          <p:cNvPr id="7" name="Picture 6"/>
          <p:cNvPicPr>
            <a:picLocks noChangeAspect="1"/>
          </p:cNvPicPr>
          <p:nvPr/>
        </p:nvPicPr>
        <p:blipFill>
          <a:blip r:embed="rId3"/>
          <a:stretch>
            <a:fillRect/>
          </a:stretch>
        </p:blipFill>
        <p:spPr>
          <a:xfrm>
            <a:off x="6949579" y="692694"/>
            <a:ext cx="3744415" cy="3266405"/>
          </a:xfrm>
          <a:prstGeom prst="rect">
            <a:avLst/>
          </a:prstGeom>
        </p:spPr>
      </p:pic>
      <p:pic>
        <p:nvPicPr>
          <p:cNvPr id="8" name="Picture 7"/>
          <p:cNvPicPr>
            <a:picLocks noChangeAspect="1"/>
          </p:cNvPicPr>
          <p:nvPr/>
        </p:nvPicPr>
        <p:blipFill>
          <a:blip r:embed="rId4"/>
          <a:stretch>
            <a:fillRect/>
          </a:stretch>
        </p:blipFill>
        <p:spPr>
          <a:xfrm>
            <a:off x="3286100" y="3959098"/>
            <a:ext cx="3655263" cy="2898901"/>
          </a:xfrm>
          <a:prstGeom prst="rect">
            <a:avLst/>
          </a:prstGeom>
        </p:spPr>
      </p:pic>
      <p:pic>
        <p:nvPicPr>
          <p:cNvPr id="9" name="Picture 8"/>
          <p:cNvPicPr>
            <a:picLocks noChangeAspect="1"/>
          </p:cNvPicPr>
          <p:nvPr/>
        </p:nvPicPr>
        <p:blipFill>
          <a:blip r:embed="rId5"/>
          <a:stretch>
            <a:fillRect/>
          </a:stretch>
        </p:blipFill>
        <p:spPr>
          <a:xfrm>
            <a:off x="6949579" y="3959098"/>
            <a:ext cx="3744415" cy="2925676"/>
          </a:xfrm>
          <a:prstGeom prst="rect">
            <a:avLst/>
          </a:prstGeom>
        </p:spPr>
      </p:pic>
    </p:spTree>
    <p:extLst>
      <p:ext uri="{BB962C8B-B14F-4D97-AF65-F5344CB8AC3E}">
        <p14:creationId xmlns:p14="http://schemas.microsoft.com/office/powerpoint/2010/main" val="564871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solidFill>
                  <a:schemeClr val="tx2"/>
                </a:solidFill>
                <a:latin typeface="Times New Roman" panose="02020603050405020304" pitchFamily="18" charset="0"/>
                <a:cs typeface="Times New Roman" panose="02020603050405020304" pitchFamily="18" charset="0"/>
              </a:rPr>
              <a:t>Nhiệm</a:t>
            </a:r>
            <a:r>
              <a:rPr lang="en-US" b="1" dirty="0" smtClean="0">
                <a:solidFill>
                  <a:schemeClr val="tx2"/>
                </a:solidFill>
                <a:latin typeface="Times New Roman" panose="02020603050405020304" pitchFamily="18" charset="0"/>
                <a:cs typeface="Times New Roman" panose="02020603050405020304" pitchFamily="18" charset="0"/>
              </a:rPr>
              <a:t> </a:t>
            </a:r>
            <a:r>
              <a:rPr lang="en-US" b="1" dirty="0" err="1" smtClean="0">
                <a:solidFill>
                  <a:schemeClr val="tx2"/>
                </a:solidFill>
                <a:latin typeface="Times New Roman" panose="02020603050405020304" pitchFamily="18" charset="0"/>
                <a:cs typeface="Times New Roman" panose="02020603050405020304" pitchFamily="18" charset="0"/>
              </a:rPr>
              <a:t>vụ</a:t>
            </a:r>
            <a:r>
              <a:rPr lang="en-US" b="1" dirty="0" smtClean="0">
                <a:solidFill>
                  <a:schemeClr val="tx2"/>
                </a:solidFill>
                <a:latin typeface="Times New Roman" panose="02020603050405020304" pitchFamily="18" charset="0"/>
                <a:cs typeface="Times New Roman" panose="02020603050405020304" pitchFamily="18" charset="0"/>
              </a:rPr>
              <a:t> </a:t>
            </a:r>
            <a:r>
              <a:rPr lang="en-US" b="1" dirty="0" err="1" smtClean="0">
                <a:solidFill>
                  <a:schemeClr val="tx2"/>
                </a:solidFill>
                <a:latin typeface="Times New Roman" panose="02020603050405020304" pitchFamily="18" charset="0"/>
                <a:cs typeface="Times New Roman" panose="02020603050405020304" pitchFamily="18" charset="0"/>
              </a:rPr>
              <a:t>về</a:t>
            </a:r>
            <a:r>
              <a:rPr lang="en-US" b="1" dirty="0" smtClean="0">
                <a:solidFill>
                  <a:schemeClr val="tx2"/>
                </a:solidFill>
                <a:latin typeface="Times New Roman" panose="02020603050405020304" pitchFamily="18" charset="0"/>
                <a:cs typeface="Times New Roman" panose="02020603050405020304" pitchFamily="18" charset="0"/>
              </a:rPr>
              <a:t> </a:t>
            </a:r>
            <a:r>
              <a:rPr lang="en-US" b="1" dirty="0" err="1" smtClean="0">
                <a:solidFill>
                  <a:schemeClr val="tx2"/>
                </a:solidFill>
                <a:latin typeface="Times New Roman" panose="02020603050405020304" pitchFamily="18" charset="0"/>
                <a:cs typeface="Times New Roman" panose="02020603050405020304" pitchFamily="18" charset="0"/>
              </a:rPr>
              <a:t>nhà</a:t>
            </a:r>
            <a:r>
              <a:rPr lang="en-US" b="1" dirty="0">
                <a:solidFill>
                  <a:schemeClr val="tx2"/>
                </a:solidFill>
                <a:latin typeface="Times New Roman" panose="02020603050405020304" pitchFamily="18" charset="0"/>
                <a:cs typeface="Times New Roman" panose="02020603050405020304" pitchFamily="18" charset="0"/>
              </a:rPr>
              <a:t>:</a:t>
            </a:r>
            <a:endParaRPr lang="en-US" b="1" dirty="0">
              <a:solidFill>
                <a:schemeClr val="tx2"/>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93812" y="1676400"/>
            <a:ext cx="9841159" cy="4495800"/>
          </a:xfrm>
        </p:spPr>
        <p:txBody>
          <a:bodyPr/>
          <a:lstStyle/>
          <a:p>
            <a:pPr marL="0" indent="0" algn="just">
              <a:buNone/>
            </a:pPr>
            <a:r>
              <a:rPr lang="en-US" dirty="0" smtClean="0"/>
              <a:t>	</a:t>
            </a:r>
            <a:r>
              <a:rPr lang="en-US" sz="3600" dirty="0" err="1" smtClean="0">
                <a:solidFill>
                  <a:schemeClr val="tx2"/>
                </a:solidFill>
                <a:latin typeface="Times New Roman" panose="02020603050405020304" pitchFamily="18" charset="0"/>
                <a:cs typeface="Times New Roman" panose="02020603050405020304" pitchFamily="18" charset="0"/>
              </a:rPr>
              <a:t>Từ</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nhưng</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kiến</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thức</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về</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vị</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trí</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địa</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lí</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địa</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hình</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khí</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hậu</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thủy</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văn</a:t>
            </a:r>
            <a:r>
              <a:rPr lang="en-US" sz="3600" dirty="0" smtClean="0">
                <a:solidFill>
                  <a:schemeClr val="tx2"/>
                </a:solidFill>
                <a:latin typeface="Times New Roman" panose="02020603050405020304" pitchFamily="18" charset="0"/>
                <a:cs typeface="Times New Roman" panose="02020603050405020304" pitchFamily="18" charset="0"/>
              </a:rPr>
              <a:t> ở </a:t>
            </a:r>
            <a:r>
              <a:rPr lang="en-US" sz="3600" dirty="0" err="1" smtClean="0">
                <a:solidFill>
                  <a:schemeClr val="tx2"/>
                </a:solidFill>
                <a:latin typeface="Times New Roman" panose="02020603050405020304" pitchFamily="18" charset="0"/>
                <a:cs typeface="Times New Roman" panose="02020603050405020304" pitchFamily="18" charset="0"/>
              </a:rPr>
              <a:t>tỉnh</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Quảng</a:t>
            </a:r>
            <a:r>
              <a:rPr lang="en-US" sz="3600" dirty="0" smtClean="0">
                <a:solidFill>
                  <a:schemeClr val="tx2"/>
                </a:solidFill>
                <a:latin typeface="Times New Roman" panose="02020603050405020304" pitchFamily="18" charset="0"/>
                <a:cs typeface="Times New Roman" panose="02020603050405020304" pitchFamily="18" charset="0"/>
              </a:rPr>
              <a:t> Nam, </a:t>
            </a:r>
            <a:r>
              <a:rPr lang="en-US" sz="3600" dirty="0" err="1" smtClean="0">
                <a:solidFill>
                  <a:schemeClr val="tx2"/>
                </a:solidFill>
                <a:latin typeface="Times New Roman" panose="02020603050405020304" pitchFamily="18" charset="0"/>
                <a:cs typeface="Times New Roman" panose="02020603050405020304" pitchFamily="18" charset="0"/>
              </a:rPr>
              <a:t>em</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hãy</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đề</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xuất</a:t>
            </a:r>
            <a:r>
              <a:rPr lang="en-US" sz="3600" dirty="0" smtClean="0">
                <a:solidFill>
                  <a:schemeClr val="tx2"/>
                </a:solidFill>
                <a:latin typeface="Times New Roman" panose="02020603050405020304" pitchFamily="18" charset="0"/>
                <a:cs typeface="Times New Roman" panose="02020603050405020304" pitchFamily="18" charset="0"/>
              </a:rPr>
              <a:t> ý </a:t>
            </a:r>
            <a:r>
              <a:rPr lang="en-US" sz="3600" dirty="0" err="1" smtClean="0">
                <a:solidFill>
                  <a:schemeClr val="tx2"/>
                </a:solidFill>
                <a:latin typeface="Times New Roman" panose="02020603050405020304" pitchFamily="18" charset="0"/>
                <a:cs typeface="Times New Roman" panose="02020603050405020304" pitchFamily="18" charset="0"/>
              </a:rPr>
              <a:t>tưởng</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để</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phát</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triển</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tối</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đa</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tiềm</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lực</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mà</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tỉnh</a:t>
            </a:r>
            <a:r>
              <a:rPr lang="en-US" sz="3600" dirty="0" smtClean="0">
                <a:solidFill>
                  <a:schemeClr val="tx2"/>
                </a:solidFill>
                <a:latin typeface="Times New Roman" panose="02020603050405020304" pitchFamily="18" charset="0"/>
                <a:cs typeface="Times New Roman" panose="02020603050405020304" pitchFamily="18" charset="0"/>
              </a:rPr>
              <a:t> ta </a:t>
            </a:r>
            <a:r>
              <a:rPr lang="en-US" sz="3600" dirty="0" err="1" smtClean="0">
                <a:solidFill>
                  <a:schemeClr val="tx2"/>
                </a:solidFill>
                <a:latin typeface="Times New Roman" panose="02020603050405020304" pitchFamily="18" charset="0"/>
                <a:cs typeface="Times New Roman" panose="02020603050405020304" pitchFamily="18" charset="0"/>
              </a:rPr>
              <a:t>có</a:t>
            </a:r>
            <a:r>
              <a:rPr lang="en-US" sz="3600" dirty="0" smtClean="0">
                <a:solidFill>
                  <a:schemeClr val="tx2"/>
                </a:solidFill>
                <a:latin typeface="Times New Roman" panose="02020603050405020304" pitchFamily="18" charset="0"/>
                <a:cs typeface="Times New Roman" panose="02020603050405020304" pitchFamily="18" charset="0"/>
              </a:rPr>
              <a:t> </a:t>
            </a:r>
            <a:r>
              <a:rPr lang="en-US" sz="3600" dirty="0" err="1" smtClean="0">
                <a:solidFill>
                  <a:schemeClr val="tx2"/>
                </a:solidFill>
                <a:latin typeface="Times New Roman" panose="02020603050405020304" pitchFamily="18" charset="0"/>
                <a:cs typeface="Times New Roman" panose="02020603050405020304" pitchFamily="18" charset="0"/>
              </a:rPr>
              <a:t>được</a:t>
            </a:r>
            <a:r>
              <a:rPr lang="en-US" sz="3600" dirty="0">
                <a:solidFill>
                  <a:schemeClr val="tx2"/>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21041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59023"/>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grpSp>
        <p:nvGrpSpPr>
          <p:cNvPr id="9" name="Group 8"/>
          <p:cNvGrpSpPr/>
          <p:nvPr/>
        </p:nvGrpSpPr>
        <p:grpSpPr>
          <a:xfrm>
            <a:off x="333772" y="574603"/>
            <a:ext cx="11752827" cy="1054197"/>
            <a:chOff x="333772" y="574603"/>
            <a:chExt cx="11752827" cy="1054197"/>
          </a:xfrm>
        </p:grpSpPr>
        <p:sp>
          <p:nvSpPr>
            <p:cNvPr id="6" name="TextBox 5"/>
            <p:cNvSpPr txBox="1"/>
            <p:nvPr/>
          </p:nvSpPr>
          <p:spPr>
            <a:xfrm>
              <a:off x="1989957" y="700812"/>
              <a:ext cx="10096642" cy="830997"/>
            </a:xfrm>
            <a:prstGeom prst="rect">
              <a:avLst/>
            </a:prstGeom>
            <a:noFill/>
          </p:spPr>
          <p:txBody>
            <a:bodyPr wrap="square" rtlCol="0">
              <a:spAutoFit/>
            </a:bodyPr>
            <a:lstStyle/>
            <a:p>
              <a:pPr algn="just"/>
              <a:r>
                <a:rPr lang="en-US" sz="2400" b="1" dirty="0" err="1" smtClean="0">
                  <a:solidFill>
                    <a:schemeClr val="tx2"/>
                  </a:solidFill>
                  <a:latin typeface="Times New Roman" panose="02020603050405020304" pitchFamily="18" charset="0"/>
                  <a:cs typeface="Times New Roman" panose="02020603050405020304" pitchFamily="18" charset="0"/>
                </a:rPr>
                <a:t>Hãy</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cho</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biết</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vị</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hình</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hậu</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thủy</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văn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của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tỉnh</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Quảng</a:t>
              </a:r>
              <a:r>
                <a:rPr lang="en-US" sz="2400" b="1" dirty="0" smtClean="0">
                  <a:solidFill>
                    <a:schemeClr val="tx2"/>
                  </a:solidFill>
                  <a:latin typeface="Times New Roman" panose="02020603050405020304" pitchFamily="18" charset="0"/>
                  <a:cs typeface="Times New Roman" panose="02020603050405020304" pitchFamily="18" charset="0"/>
                </a:rPr>
                <a:t> Nam?</a:t>
              </a:r>
            </a:p>
            <a:p>
              <a:pPr algn="just"/>
              <a:r>
                <a:rPr lang="en-US" sz="2400" b="1" dirty="0" err="1" smtClean="0">
                  <a:solidFill>
                    <a:schemeClr val="tx2"/>
                  </a:solidFill>
                  <a:latin typeface="Times New Roman" panose="02020603050405020304" pitchFamily="18" charset="0"/>
                  <a:cs typeface="Times New Roman" panose="02020603050405020304" pitchFamily="18" charset="0"/>
                </a:rPr>
                <a:t>Hình</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thức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báo</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cáo</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theo</a:t>
              </a:r>
              <a:r>
                <a:rPr lang="en-US" sz="2400" b="1" dirty="0" smtClean="0">
                  <a:solidFill>
                    <a:schemeClr val="tx2"/>
                  </a:solidFill>
                  <a:latin typeface="Times New Roman" panose="02020603050405020304" pitchFamily="18" charset="0"/>
                  <a:cs typeface="Times New Roman" panose="02020603050405020304" pitchFamily="18" charset="0"/>
                </a:rPr>
                <a:t> 4 </a:t>
              </a:r>
              <a:r>
                <a:rPr lang="en-US" sz="2400" b="1" dirty="0" err="1" smtClean="0">
                  <a:solidFill>
                    <a:schemeClr val="tx2"/>
                  </a:solidFill>
                  <a:latin typeface="Times New Roman" panose="02020603050405020304" pitchFamily="18" charset="0"/>
                  <a:cs typeface="Times New Roman" panose="02020603050405020304" pitchFamily="18" charset="0"/>
                </a:rPr>
                <a:t>nhóm</a:t>
              </a:r>
              <a:r>
                <a:rPr lang="en-US" sz="2400" b="1" dirty="0" smtClean="0">
                  <a:solidFill>
                    <a:schemeClr val="tx2"/>
                  </a:solidFill>
                  <a:latin typeface="Times New Roman" panose="02020603050405020304" pitchFamily="18" charset="0"/>
                  <a:cs typeface="Times New Roman" panose="02020603050405020304" pitchFamily="18" charset="0"/>
                </a:rPr>
                <a:t>. </a:t>
              </a:r>
              <a:endParaRPr lang="en-US" sz="2400" b="1" dirty="0">
                <a:solidFill>
                  <a:schemeClr val="tx2"/>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772" y="574603"/>
              <a:ext cx="1584176" cy="1054197"/>
            </a:xfrm>
            <a:prstGeom prst="rect">
              <a:avLst/>
            </a:prstGeom>
          </p:spPr>
        </p:pic>
      </p:gr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972" y="1481548"/>
            <a:ext cx="7704856" cy="5376452"/>
          </a:xfrm>
          <a:prstGeom prst="rect">
            <a:avLst/>
          </a:prstGeom>
        </p:spPr>
      </p:pic>
    </p:spTree>
    <p:extLst>
      <p:ext uri="{BB962C8B-B14F-4D97-AF65-F5344CB8AC3E}">
        <p14:creationId xmlns:p14="http://schemas.microsoft.com/office/powerpoint/2010/main" val="1893501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a:solidFill>
                  <a:schemeClr val="tx2"/>
                </a:solidFill>
                <a:latin typeface="Times New Roman" panose="02020603050405020304" pitchFamily="18" charset="0"/>
                <a:cs typeface="Times New Roman" panose="02020603050405020304" pitchFamily="18" charset="0"/>
              </a:rPr>
              <a:t>I</a:t>
            </a:r>
            <a:r>
              <a:rPr lang="en-US" sz="2400" b="1" dirty="0" smtClean="0">
                <a:solidFill>
                  <a:schemeClr val="tx2"/>
                </a:solidFill>
                <a:latin typeface="Times New Roman" panose="02020603050405020304" pitchFamily="18" charset="0"/>
                <a:cs typeface="Times New Roman" panose="02020603050405020304" pitchFamily="18" charset="0"/>
              </a:rPr>
              <a:t>.</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Điều</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kiện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tự</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nhiên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tỉnh</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Quảng</a:t>
            </a:r>
            <a:r>
              <a:rPr lang="en-US" sz="2400" b="1" dirty="0">
                <a:solidFill>
                  <a:schemeClr val="tx2"/>
                </a:solidFill>
                <a:latin typeface="Times New Roman" panose="02020603050405020304" pitchFamily="18" charset="0"/>
                <a:cs typeface="Times New Roman" panose="02020603050405020304" pitchFamily="18" charset="0"/>
              </a:rPr>
              <a:t> Nam</a:t>
            </a:r>
          </a:p>
        </p:txBody>
      </p:sp>
      <p:sp>
        <p:nvSpPr>
          <p:cNvPr id="6" name="TextBox 5"/>
          <p:cNvSpPr txBox="1"/>
          <p:nvPr/>
        </p:nvSpPr>
        <p:spPr>
          <a:xfrm>
            <a:off x="261764" y="1268760"/>
            <a:ext cx="11737304" cy="4893647"/>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1. </a:t>
            </a:r>
            <a:r>
              <a:rPr lang="en-US" sz="2400" b="1" dirty="0" err="1" smtClean="0">
                <a:solidFill>
                  <a:schemeClr val="tx2"/>
                </a:solidFill>
                <a:latin typeface="Times New Roman" panose="02020603050405020304" pitchFamily="18" charset="0"/>
                <a:cs typeface="Times New Roman" panose="02020603050405020304" pitchFamily="18" charset="0"/>
              </a:rPr>
              <a:t>Vị</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lý</a:t>
            </a:r>
            <a:r>
              <a:rPr lang="en-US" sz="2400" b="1" dirty="0" smtClean="0">
                <a:solidFill>
                  <a:schemeClr val="tx2"/>
                </a:solidFill>
                <a:latin typeface="Times New Roman" panose="02020603050405020304" pitchFamily="18" charset="0"/>
                <a:cs typeface="Times New Roman" panose="02020603050405020304" pitchFamily="18" charset="0"/>
              </a:rPr>
              <a:t>	</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Q</a:t>
            </a:r>
            <a:r>
              <a:rPr lang="vi-VN" sz="2400" dirty="0" smtClean="0">
                <a:solidFill>
                  <a:schemeClr val="tx2"/>
                </a:solidFill>
                <a:latin typeface="Times New Roman" panose="02020603050405020304" pitchFamily="18" charset="0"/>
                <a:cs typeface="Times New Roman" panose="02020603050405020304" pitchFamily="18" charset="0"/>
              </a:rPr>
              <a:t>uảng </a:t>
            </a:r>
            <a:r>
              <a:rPr lang="vi-VN" sz="2400" dirty="0">
                <a:solidFill>
                  <a:schemeClr val="tx2"/>
                </a:solidFill>
                <a:latin typeface="Times New Roman" panose="02020603050405020304" pitchFamily="18" charset="0"/>
                <a:cs typeface="Times New Roman" panose="02020603050405020304" pitchFamily="18" charset="0"/>
              </a:rPr>
              <a:t>Nam nằm ở khu vực miền Trung Việt Nam, cách thủ đô Hà Nội 820 km về phía Bắc, cách thành phố Đà Nẵng 60 km về phía Bắc và cách Thành phố Hồ Chí Minh 900 km về phía Nam theo đường Quốc lộ 1A. Phía Bắc giáp tỉnh Thừa Thiên - Huế và thành phố Đà Nẵng, phía Nam giáp tỉnh Quảng Ngãi và tỉnh Kon Tum, phía Tây giáp biên giới Lào, tỉnh Sekong (Cộng hòa Dân chủ Nhân dân Lào), phía Đông giáp Biển Đông. Quảng Nam có 18 đơn vị hành chính cấp huyện, gồm 2 thành phố, 1 thị xã và 15 huyện với 241 xã, phường, thị trấn. Tỉnh lỵ của Quảng Nam đặt tại thành phố Tam Kỳ.</a:t>
            </a: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400" dirty="0" smtClean="0">
                <a:solidFill>
                  <a:schemeClr val="tx2"/>
                </a:solidFill>
                <a:latin typeface="Times New Roman" panose="02020603050405020304" pitchFamily="18" charset="0"/>
                <a:cs typeface="Times New Roman" panose="02020603050405020304" pitchFamily="18" charset="0"/>
              </a:rPr>
              <a:t>Tổng </a:t>
            </a:r>
            <a:r>
              <a:rPr lang="vi-VN" sz="2400" dirty="0">
                <a:solidFill>
                  <a:schemeClr val="tx2"/>
                </a:solidFill>
                <a:latin typeface="Times New Roman" panose="02020603050405020304" pitchFamily="18" charset="0"/>
                <a:cs typeface="Times New Roman" panose="02020603050405020304" pitchFamily="18" charset="0"/>
              </a:rPr>
              <a:t>diện tích đất tự nhiên của tỉnh là 10.438 km². Địa hình thấp dần từ tây sang đông và chia làm 3 vùng: vùng núi phía tây, trung du ở giữa và đồng bằng ven biển phía đông. Quảng Nam nằm trong vùng khí hậu nhiệt đới gió mùa, nhiệt độ trung bình năm trên 25 °C, lượng mưa trung bình hàng năm đạt 2.000-2.500mm với hơn 70% tập trung vào 3 tháng mùa mưa (tháng 10, 11 và 12). Vu Gia - Thu Bồn và Tam Kỳ là hai lưu vực sông chính</a:t>
            </a:r>
            <a:r>
              <a:rPr lang="vi-VN" sz="2400" dirty="0" smtClean="0">
                <a:solidFill>
                  <a:schemeClr val="tx2"/>
                </a:solidFill>
                <a:latin typeface="Times New Roman" panose="02020603050405020304" pitchFamily="18" charset="0"/>
                <a:cs typeface="Times New Roman" panose="02020603050405020304" pitchFamily="18" charset="0"/>
              </a:rPr>
              <a:t>.</a:t>
            </a:r>
            <a:endParaRPr lang="vi-VN" sz="24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56828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charRg st="18" end="582"/>
                                            </p:txEl>
                                          </p:spTgt>
                                        </p:tgtEl>
                                        <p:attrNameLst>
                                          <p:attrName>style.visibility</p:attrName>
                                        </p:attrNameLst>
                                      </p:cBhvr>
                                      <p:to>
                                        <p:strVal val="visible"/>
                                      </p:to>
                                    </p:set>
                                    <p:animEffect transition="in" filter="wipe(left)">
                                      <p:cBhvr>
                                        <p:cTn id="17" dur="500"/>
                                        <p:tgtEl>
                                          <p:spTgt spid="6">
                                            <p:txEl>
                                              <p:charRg st="18" end="58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charRg st="582" end="1012"/>
                                            </p:txEl>
                                          </p:spTgt>
                                        </p:tgtEl>
                                        <p:attrNameLst>
                                          <p:attrName>style.visibility</p:attrName>
                                        </p:attrNameLst>
                                      </p:cBhvr>
                                      <p:to>
                                        <p:strVal val="visible"/>
                                      </p:to>
                                    </p:set>
                                    <p:animEffect transition="in" filter="wipe(left)">
                                      <p:cBhvr>
                                        <p:cTn id="22" dur="500"/>
                                        <p:tgtEl>
                                          <p:spTgt spid="6">
                                            <p:txEl>
                                              <p:charRg st="582" end="10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20688"/>
            <a:ext cx="12188825" cy="461665"/>
          </a:xfrm>
          <a:prstGeom prst="rect">
            <a:avLst/>
          </a:prstGeom>
          <a:noFill/>
        </p:spPr>
        <p:txBody>
          <a:bodyPr wrap="square" rtlCol="0">
            <a:spAutoFit/>
          </a:bodyPr>
          <a:lstStyle/>
          <a:p>
            <a:r>
              <a:rPr lang="en-US" sz="2400" b="1" dirty="0">
                <a:solidFill>
                  <a:schemeClr val="tx2"/>
                </a:solidFill>
                <a:latin typeface="Times New Roman" panose="02020603050405020304" pitchFamily="18" charset="0"/>
                <a:cs typeface="Times New Roman" panose="02020603050405020304" pitchFamily="18" charset="0"/>
              </a:rPr>
              <a:t>I</a:t>
            </a:r>
            <a:r>
              <a:rPr lang="en-US" sz="2400" b="1" dirty="0" smtClean="0">
                <a:solidFill>
                  <a:schemeClr val="tx2"/>
                </a:solidFill>
                <a:latin typeface="Times New Roman" panose="02020603050405020304" pitchFamily="18" charset="0"/>
                <a:cs typeface="Times New Roman" panose="02020603050405020304" pitchFamily="18" charset="0"/>
              </a:rPr>
              <a:t>.</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Điều</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kiện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tự</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nhiên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tỉnh</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Quảng</a:t>
            </a:r>
            <a:r>
              <a:rPr lang="en-US" sz="2400" b="1" dirty="0">
                <a:solidFill>
                  <a:schemeClr val="tx2"/>
                </a:solidFill>
                <a:latin typeface="Times New Roman" panose="02020603050405020304" pitchFamily="18" charset="0"/>
                <a:cs typeface="Times New Roman" panose="02020603050405020304" pitchFamily="18" charset="0"/>
              </a:rPr>
              <a:t> Nam</a:t>
            </a:r>
          </a:p>
        </p:txBody>
      </p:sp>
      <p:sp>
        <p:nvSpPr>
          <p:cNvPr id="6" name="TextBox 5"/>
          <p:cNvSpPr txBox="1"/>
          <p:nvPr/>
        </p:nvSpPr>
        <p:spPr>
          <a:xfrm>
            <a:off x="261764" y="1052736"/>
            <a:ext cx="11737304" cy="5432256"/>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1. </a:t>
            </a:r>
            <a:r>
              <a:rPr lang="en-US" sz="2400" b="1" dirty="0" err="1" smtClean="0">
                <a:solidFill>
                  <a:schemeClr val="tx2"/>
                </a:solidFill>
                <a:latin typeface="Times New Roman" panose="02020603050405020304" pitchFamily="18" charset="0"/>
                <a:cs typeface="Times New Roman" panose="02020603050405020304" pitchFamily="18" charset="0"/>
              </a:rPr>
              <a:t>Vị</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lý</a:t>
            </a:r>
            <a:r>
              <a:rPr lang="en-US" sz="2400" b="1" dirty="0" smtClean="0">
                <a:solidFill>
                  <a:schemeClr val="tx2"/>
                </a:solidFill>
                <a:latin typeface="Times New Roman" panose="02020603050405020304" pitchFamily="18" charset="0"/>
                <a:cs typeface="Times New Roman" panose="02020603050405020304" pitchFamily="18" charset="0"/>
              </a:rPr>
              <a:t>	</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300" dirty="0" smtClean="0">
                <a:solidFill>
                  <a:schemeClr val="tx2"/>
                </a:solidFill>
                <a:latin typeface="Times New Roman" panose="02020603050405020304" pitchFamily="18" charset="0"/>
                <a:cs typeface="Times New Roman" panose="02020603050405020304" pitchFamily="18" charset="0"/>
              </a:rPr>
              <a:t>Rừng </a:t>
            </a:r>
            <a:r>
              <a:rPr lang="vi-VN" sz="2300" dirty="0">
                <a:solidFill>
                  <a:schemeClr val="tx2"/>
                </a:solidFill>
                <a:latin typeface="Times New Roman" panose="02020603050405020304" pitchFamily="18" charset="0"/>
                <a:cs typeface="Times New Roman" panose="02020603050405020304" pitchFamily="18" charset="0"/>
              </a:rPr>
              <a:t>nhiệt đới lá rộng thường xanh là kiểu sinh thái chủ đạo của Quảng Nam. Quảng Nam là tỉnh giàu tiềm năng rừng nhưng do bị khai thác quá mức trong một thời gian dài nên diện tích rừng nguyên sinh còn ít. Việc đẩy mạnh trồng rừng trong những năm gần đây đã tăng diện tích đất có rừng của Quảng Nam lên hơn 55% vào năm 2014. Đây là một trong những địa phương có diện tích đất có rừng cao nhất cả nước. Rừng đặc dụng Sông Thanh là khu bảo tồn lớn nhất tỉnh, nơi mà các động vật hoang dã khu vực Trung Trường Sơn đang được bảo tồn. Nhân sâm Ngọc Linh là cây dược liệu quý phân bố chủ yếu ở độ cao trên 1,000 m của núi Ngọc Linh.</a:t>
            </a:r>
          </a:p>
          <a:p>
            <a:pPr algn="just"/>
            <a:r>
              <a:rPr lang="en-US" sz="2300" dirty="0" smtClean="0">
                <a:solidFill>
                  <a:schemeClr val="tx2"/>
                </a:solidFill>
                <a:latin typeface="Times New Roman" panose="02020603050405020304" pitchFamily="18" charset="0"/>
                <a:cs typeface="Times New Roman" panose="02020603050405020304" pitchFamily="18" charset="0"/>
              </a:rPr>
              <a:t>	</a:t>
            </a:r>
            <a:r>
              <a:rPr lang="vi-VN" sz="2300" dirty="0" smtClean="0">
                <a:solidFill>
                  <a:schemeClr val="tx2"/>
                </a:solidFill>
                <a:latin typeface="Times New Roman" panose="02020603050405020304" pitchFamily="18" charset="0"/>
                <a:cs typeface="Times New Roman" panose="02020603050405020304" pitchFamily="18" charset="0"/>
              </a:rPr>
              <a:t>Quảng </a:t>
            </a:r>
            <a:r>
              <a:rPr lang="vi-VN" sz="2300" dirty="0">
                <a:solidFill>
                  <a:schemeClr val="tx2"/>
                </a:solidFill>
                <a:latin typeface="Times New Roman" panose="02020603050405020304" pitchFamily="18" charset="0"/>
                <a:cs typeface="Times New Roman" panose="02020603050405020304" pitchFamily="18" charset="0"/>
              </a:rPr>
              <a:t>Nam có đường bờ biển dài 125 km, ven biển có nhiều bãi tắm đẹp, nổi tiếng, như: Hà My (Điện Bàn), Cửa Đại (Hội An), Bình Minh (Thăng Bình), Tam Thanh (Tam Kỳ), Bãi Rạng (Núi Thành),... Cù Lao Chàm là cụm đảo ven bờ với hệ sinh thái phong phú được công nhận là khu dự trữ sinh quyển của thế giới.</a:t>
            </a:r>
          </a:p>
          <a:p>
            <a:pPr algn="just"/>
            <a:r>
              <a:rPr lang="en-US" sz="2300" dirty="0" smtClean="0">
                <a:solidFill>
                  <a:schemeClr val="tx2"/>
                </a:solidFill>
                <a:latin typeface="Times New Roman" panose="02020603050405020304" pitchFamily="18" charset="0"/>
                <a:cs typeface="Times New Roman" panose="02020603050405020304" pitchFamily="18" charset="0"/>
              </a:rPr>
              <a:t>	</a:t>
            </a:r>
            <a:r>
              <a:rPr lang="vi-VN" sz="2300" dirty="0" smtClean="0">
                <a:solidFill>
                  <a:schemeClr val="tx2"/>
                </a:solidFill>
                <a:latin typeface="Times New Roman" panose="02020603050405020304" pitchFamily="18" charset="0"/>
                <a:cs typeface="Times New Roman" panose="02020603050405020304" pitchFamily="18" charset="0"/>
              </a:rPr>
              <a:t>Nhìn </a:t>
            </a:r>
            <a:r>
              <a:rPr lang="vi-VN" sz="2300" dirty="0">
                <a:solidFill>
                  <a:schemeClr val="tx2"/>
                </a:solidFill>
                <a:latin typeface="Times New Roman" panose="02020603050405020304" pitchFamily="18" charset="0"/>
                <a:cs typeface="Times New Roman" panose="02020603050405020304" pitchFamily="18" charset="0"/>
              </a:rPr>
              <a:t>chung, điều kiện tự nhiên của Quảng Nam (thời tiết-khí hậu, địa hình, tài nguyên nước, biển) có nhiều thuận lợi, tiềm năng cho phát triển sự nghiệp văn hóa đa dạng, độc đáo (phát triển những tiểu vùng văn hóa), phát triển ngành du lịch (du lịch văn hóa, du lịch sinh thái).</a:t>
            </a:r>
          </a:p>
        </p:txBody>
      </p:sp>
    </p:spTree>
    <p:extLst>
      <p:ext uri="{BB962C8B-B14F-4D97-AF65-F5344CB8AC3E}">
        <p14:creationId xmlns:p14="http://schemas.microsoft.com/office/powerpoint/2010/main" val="209833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left)">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lef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wipe(left)">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a:solidFill>
                  <a:schemeClr val="tx2"/>
                </a:solidFill>
                <a:latin typeface="Times New Roman" panose="02020603050405020304" pitchFamily="18" charset="0"/>
                <a:cs typeface="Times New Roman" panose="02020603050405020304" pitchFamily="18" charset="0"/>
              </a:rPr>
              <a:t>I</a:t>
            </a:r>
            <a:r>
              <a:rPr lang="en-US" sz="2400" b="1" dirty="0" smtClean="0">
                <a:solidFill>
                  <a:schemeClr val="tx2"/>
                </a:solidFill>
                <a:latin typeface="Times New Roman" panose="02020603050405020304" pitchFamily="18" charset="0"/>
                <a:cs typeface="Times New Roman" panose="02020603050405020304" pitchFamily="18" charset="0"/>
              </a:rPr>
              <a:t>.</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Điều</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kiện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tự</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nhiên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tỉnh</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Quảng</a:t>
            </a:r>
            <a:r>
              <a:rPr lang="en-US" sz="2400" b="1" dirty="0">
                <a:solidFill>
                  <a:schemeClr val="tx2"/>
                </a:solidFill>
                <a:latin typeface="Times New Roman" panose="02020603050405020304" pitchFamily="18" charset="0"/>
                <a:cs typeface="Times New Roman" panose="02020603050405020304" pitchFamily="18" charset="0"/>
              </a:rPr>
              <a:t> Nam</a:t>
            </a:r>
          </a:p>
        </p:txBody>
      </p:sp>
      <p:sp>
        <p:nvSpPr>
          <p:cNvPr id="6" name="TextBox 5"/>
          <p:cNvSpPr txBox="1"/>
          <p:nvPr/>
        </p:nvSpPr>
        <p:spPr>
          <a:xfrm>
            <a:off x="225760" y="1163488"/>
            <a:ext cx="11737304" cy="4770537"/>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2.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hình</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800" dirty="0">
                <a:solidFill>
                  <a:schemeClr val="tx2"/>
                </a:solidFill>
                <a:latin typeface="Times New Roman" panose="02020603050405020304" pitchFamily="18" charset="0"/>
                <a:cs typeface="Times New Roman" panose="02020603050405020304" pitchFamily="18" charset="0"/>
              </a:rPr>
              <a:t>Quảng Nam có hướng địa hình nghiêng dần từ Tây sang Đông hình thành 3 kiểu cảnh quan sinh thái rõ rệt là kiểu núi cao phía Tây, kiểu trung du ở giữa và dải đồng bằng ven biển. Vùng đồi núi chiếm 72% diện tích tự nhiên với nhiều ngọn cao trên 2.000m như núi Lum Heo cao 2.045m, núi Tion cao 2.032m, núi Gole - Lang cao 1.855m (huyện Phước Sơn). Núi Ngọc Linh cao 2.598m nằm giữa ranh giới Quảng Nam, Kon Tum là đỉnh núi cao nhất của dãy Trường Sơn</a:t>
            </a:r>
            <a:r>
              <a:rPr lang="vi-VN" sz="2800" dirty="0" smtClean="0">
                <a:solidFill>
                  <a:schemeClr val="tx2"/>
                </a:solidFill>
                <a:latin typeface="Times New Roman" panose="02020603050405020304" pitchFamily="18" charset="0"/>
                <a:cs typeface="Times New Roman" panose="02020603050405020304" pitchFamily="18" charset="0"/>
              </a:rPr>
              <a:t>.</a:t>
            </a:r>
            <a:endParaRPr lang="en-US" sz="2800" dirty="0" smtClean="0">
              <a:solidFill>
                <a:schemeClr val="tx2"/>
              </a:solidFill>
              <a:latin typeface="Times New Roman" panose="02020603050405020304" pitchFamily="18" charset="0"/>
              <a:cs typeface="Times New Roman" panose="02020603050405020304" pitchFamily="18" charset="0"/>
            </a:endParaRPr>
          </a:p>
          <a:p>
            <a:pPr algn="just"/>
            <a:r>
              <a:rPr lang="vi-VN" sz="2800" dirty="0" smtClean="0">
                <a:solidFill>
                  <a:schemeClr val="tx2"/>
                </a:solidFill>
                <a:latin typeface="Times New Roman" panose="02020603050405020304" pitchFamily="18" charset="0"/>
                <a:cs typeface="Times New Roman" panose="02020603050405020304" pitchFamily="18" charset="0"/>
              </a:rPr>
              <a:t> </a:t>
            </a:r>
            <a:r>
              <a:rPr lang="en-US" sz="2800" dirty="0" smtClean="0">
                <a:solidFill>
                  <a:schemeClr val="tx2"/>
                </a:solidFill>
                <a:latin typeface="Times New Roman" panose="02020603050405020304" pitchFamily="18" charset="0"/>
                <a:cs typeface="Times New Roman" panose="02020603050405020304" pitchFamily="18" charset="0"/>
              </a:rPr>
              <a:t>	</a:t>
            </a:r>
            <a:r>
              <a:rPr lang="vi-VN" sz="2800" dirty="0" smtClean="0">
                <a:solidFill>
                  <a:schemeClr val="tx2"/>
                </a:solidFill>
                <a:latin typeface="Times New Roman" panose="02020603050405020304" pitchFamily="18" charset="0"/>
                <a:cs typeface="Times New Roman" panose="02020603050405020304" pitchFamily="18" charset="0"/>
              </a:rPr>
              <a:t>Ngoài </a:t>
            </a:r>
            <a:r>
              <a:rPr lang="vi-VN" sz="2800" dirty="0">
                <a:solidFill>
                  <a:schemeClr val="tx2"/>
                </a:solidFill>
                <a:latin typeface="Times New Roman" panose="02020603050405020304" pitchFamily="18" charset="0"/>
                <a:cs typeface="Times New Roman" panose="02020603050405020304" pitchFamily="18" charset="0"/>
              </a:rPr>
              <a:t>ra, vùng ven biển phía đông sông Trường Giang là dài cồn cát chạy dài từ Điện Ngọc, Điện Bàn đến Tam Quang, Núi Thành. Bề mặt địa hình bị chia cắt bởi hệ thống sông ngòi khá phát triển gồm sông Thu Bồn, sông Tam Kỳ và sông Trường Giang.</a:t>
            </a:r>
          </a:p>
        </p:txBody>
      </p:sp>
    </p:spTree>
    <p:extLst>
      <p:ext uri="{BB962C8B-B14F-4D97-AF65-F5344CB8AC3E}">
        <p14:creationId xmlns:p14="http://schemas.microsoft.com/office/powerpoint/2010/main" val="1306057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a:solidFill>
                  <a:schemeClr val="tx2"/>
                </a:solidFill>
                <a:latin typeface="Times New Roman" panose="02020603050405020304" pitchFamily="18" charset="0"/>
                <a:cs typeface="Times New Roman" panose="02020603050405020304" pitchFamily="18" charset="0"/>
              </a:rPr>
              <a:t>I</a:t>
            </a:r>
            <a:r>
              <a:rPr lang="en-US" sz="2400" b="1" dirty="0" smtClean="0">
                <a:solidFill>
                  <a:schemeClr val="tx2"/>
                </a:solidFill>
                <a:latin typeface="Times New Roman" panose="02020603050405020304" pitchFamily="18" charset="0"/>
                <a:cs typeface="Times New Roman" panose="02020603050405020304" pitchFamily="18" charset="0"/>
              </a:rPr>
              <a:t>.</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Điều</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kiện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tự</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nhiên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tỉnh</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Quảng</a:t>
            </a:r>
            <a:r>
              <a:rPr lang="en-US" sz="2400" b="1" dirty="0">
                <a:solidFill>
                  <a:schemeClr val="tx2"/>
                </a:solidFill>
                <a:latin typeface="Times New Roman" panose="02020603050405020304" pitchFamily="18" charset="0"/>
                <a:cs typeface="Times New Roman" panose="02020603050405020304" pitchFamily="18" charset="0"/>
              </a:rPr>
              <a:t> Nam</a:t>
            </a:r>
          </a:p>
        </p:txBody>
      </p:sp>
      <p:sp>
        <p:nvSpPr>
          <p:cNvPr id="6" name="TextBox 5"/>
          <p:cNvSpPr txBox="1"/>
          <p:nvPr/>
        </p:nvSpPr>
        <p:spPr>
          <a:xfrm>
            <a:off x="225760" y="1163488"/>
            <a:ext cx="11737304" cy="5262979"/>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3. </a:t>
            </a:r>
            <a:r>
              <a:rPr lang="en-US" sz="2400" b="1" dirty="0" err="1" smtClean="0">
                <a:solidFill>
                  <a:schemeClr val="tx2"/>
                </a:solidFill>
                <a:latin typeface="Times New Roman" panose="02020603050405020304" pitchFamily="18" charset="0"/>
                <a:cs typeface="Times New Roman" panose="02020603050405020304" pitchFamily="18" charset="0"/>
              </a:rPr>
              <a:t>Khí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hậu</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400" dirty="0">
                <a:solidFill>
                  <a:schemeClr val="tx2"/>
                </a:solidFill>
                <a:latin typeface="Times New Roman" panose="02020603050405020304" pitchFamily="18" charset="0"/>
                <a:cs typeface="Times New Roman" panose="02020603050405020304" pitchFamily="18" charset="0"/>
              </a:rPr>
              <a:t>Quảng Nam nằm trong vùng khí hậu nhiệt đới, chỉ có 2 mùa là mùa mưa và mùa khô, chịu ảnh hưởng của mùa đông lạnh miền Bắc. Nhiệt độ trung bình năm 25,6 °C, Mùa đông nhiệt độ vùng đồng bằng có thể xuống dưới 12 °C và nhiệt độ vùng núi thậm chí còn thấp hơn. Độ ẩm trung bình trong không khí đạt 84%. Lượng mưa trung bình 2000-2500mm. Mùa mưa thường kéo dài từ tháng 10 đến tháng 12, mùa khô kéo dài từ tháng 2 đến tháng 8, tháng 1 và tháng 9 là các tháng chuyển tiếp với đặc trưng là thời tiết hay nhiễu loạn và khá nhiều mưa. Mưa phân bố không đều theo không gian, mưa ở miền núi nhiều hơn đồng bằng. Vùng Tây Bắc thuộc lưu vực sông Bung (các huyện Đông Giang, Tây Giang và Nam Giang) có lượng mưa thấp nhất trong khi vùng đồi núi Tây Nam thuộc lưu vực sông Thu Bồn (các huyện Nam Trà My, Bắc Trà My, Tiên Phước và Hiệp Đức) có lượng mưa lớn nhất. Trà My là một trong những trung tâm mưa lớn nhất của Việt Nam với lượng mưa trung bình năm vượt quá 4,000 mm. Mưa lớn lại tập trung trong một thời gian ngắn trong 3 tháng mùa mưa trên một địa hình hẹp, dốc tạo điều kiện thuận lợi cho lũ các sông lên nhanh.</a:t>
            </a:r>
          </a:p>
        </p:txBody>
      </p:sp>
    </p:spTree>
    <p:extLst>
      <p:ext uri="{BB962C8B-B14F-4D97-AF65-F5344CB8AC3E}">
        <p14:creationId xmlns:p14="http://schemas.microsoft.com/office/powerpoint/2010/main" val="1966505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548680"/>
            <a:ext cx="12188825" cy="461665"/>
          </a:xfrm>
          <a:prstGeom prst="rect">
            <a:avLst/>
          </a:prstGeom>
          <a:noFill/>
        </p:spPr>
        <p:txBody>
          <a:bodyPr wrap="square" rtlCol="0">
            <a:spAutoFit/>
          </a:bodyPr>
          <a:lstStyle/>
          <a:p>
            <a:r>
              <a:rPr lang="en-US" sz="2400" b="1" dirty="0">
                <a:solidFill>
                  <a:schemeClr val="tx2"/>
                </a:solidFill>
                <a:latin typeface="Times New Roman" panose="02020603050405020304" pitchFamily="18" charset="0"/>
                <a:cs typeface="Times New Roman" panose="02020603050405020304" pitchFamily="18" charset="0"/>
              </a:rPr>
              <a:t>I</a:t>
            </a:r>
            <a:r>
              <a:rPr lang="en-US" sz="2400" b="1" dirty="0" smtClean="0">
                <a:solidFill>
                  <a:schemeClr val="tx2"/>
                </a:solidFill>
                <a:latin typeface="Times New Roman" panose="02020603050405020304" pitchFamily="18" charset="0"/>
                <a:cs typeface="Times New Roman" panose="02020603050405020304" pitchFamily="18" charset="0"/>
              </a:rPr>
              <a:t>.</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Điều</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kiện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tự</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nhiên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tỉnh</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a:solidFill>
                  <a:schemeClr val="tx2"/>
                </a:solidFill>
                <a:latin typeface="Times New Roman" panose="02020603050405020304" pitchFamily="18" charset="0"/>
                <a:cs typeface="Times New Roman" panose="02020603050405020304" pitchFamily="18" charset="0"/>
              </a:rPr>
              <a:t>Quảng</a:t>
            </a:r>
            <a:r>
              <a:rPr lang="en-US" sz="2400" b="1" dirty="0">
                <a:solidFill>
                  <a:schemeClr val="tx2"/>
                </a:solidFill>
                <a:latin typeface="Times New Roman" panose="02020603050405020304" pitchFamily="18" charset="0"/>
                <a:cs typeface="Times New Roman" panose="02020603050405020304" pitchFamily="18" charset="0"/>
              </a:rPr>
              <a:t> Nam</a:t>
            </a:r>
          </a:p>
        </p:txBody>
      </p:sp>
      <p:sp>
        <p:nvSpPr>
          <p:cNvPr id="6" name="TextBox 5"/>
          <p:cNvSpPr txBox="1"/>
          <p:nvPr/>
        </p:nvSpPr>
        <p:spPr>
          <a:xfrm>
            <a:off x="225760" y="980728"/>
            <a:ext cx="11737304" cy="5816977"/>
          </a:xfrm>
          <a:prstGeom prst="rect">
            <a:avLst/>
          </a:prstGeom>
          <a:noFill/>
        </p:spPr>
        <p:txBody>
          <a:bodyPr wrap="square" rtlCol="0">
            <a:spAutoFit/>
          </a:bodyPr>
          <a:lstStyle/>
          <a:p>
            <a:pPr algn="just"/>
            <a:r>
              <a:rPr lang="en-US" sz="2400" b="1" dirty="0">
                <a:solidFill>
                  <a:schemeClr val="tx2"/>
                </a:solidFill>
                <a:latin typeface="Times New Roman" panose="02020603050405020304" pitchFamily="18" charset="0"/>
                <a:cs typeface="Times New Roman" panose="02020603050405020304" pitchFamily="18" charset="0"/>
              </a:rPr>
              <a:t>4</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Thủy</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văn</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dirty="0">
                <a:solidFill>
                  <a:schemeClr val="tx2"/>
                </a:solidFill>
                <a:latin typeface="Times New Roman" panose="02020603050405020304" pitchFamily="18" charset="0"/>
                <a:cs typeface="Times New Roman" panose="02020603050405020304" pitchFamily="18" charset="0"/>
              </a:rPr>
              <a:t>Quảng Nam có hai hệ thống sông lớn là Vu Gia - Thu Bồn (VG-TB) và Tam Kỳ. Diện tích lưu vực VG-TB (bao gồm một phần lưu vực thuộc tỉnh Kon Tum, Quảng Ngãi, thành phố Đà Nẵng là 10,350 km², là 1 trong 10 hệ thống sông có diện tích lưu vực lớn nhất Việt Nam và lưu vực sông Tam Kỳ là 735 km². Các sông bắt nguồn từ sườn đông của dãy Trường Sơn, chảy chủ yếu theo hướng Tây-Đông và đổ ra biển Đông tại cửa Hàn (Đà Nẵng), cửa Đại (Hội An) và An Hòa (Núi Thành). Ngoài hai hệ thống sông trên, sông Trường Giang có chiều dài 47 km chảy dọc ven biển theo hướng Bắc - Nam kết nối hệ thống sông VG-TB và Tam Kỳ.</a:t>
            </a:r>
          </a:p>
          <a:p>
            <a:pPr algn="just"/>
            <a:r>
              <a:rPr lang="en-US" dirty="0" smtClean="0">
                <a:solidFill>
                  <a:schemeClr val="tx2"/>
                </a:solidFill>
                <a:latin typeface="Times New Roman" panose="02020603050405020304" pitchFamily="18" charset="0"/>
                <a:cs typeface="Times New Roman" panose="02020603050405020304" pitchFamily="18" charset="0"/>
              </a:rPr>
              <a:t>	</a:t>
            </a:r>
            <a:r>
              <a:rPr lang="vi-VN" dirty="0" smtClean="0">
                <a:solidFill>
                  <a:schemeClr val="tx2"/>
                </a:solidFill>
                <a:latin typeface="Times New Roman" panose="02020603050405020304" pitchFamily="18" charset="0"/>
                <a:cs typeface="Times New Roman" panose="02020603050405020304" pitchFamily="18" charset="0"/>
              </a:rPr>
              <a:t>Do </a:t>
            </a:r>
            <a:r>
              <a:rPr lang="vi-VN" dirty="0">
                <a:solidFill>
                  <a:schemeClr val="tx2"/>
                </a:solidFill>
                <a:latin typeface="Times New Roman" panose="02020603050405020304" pitchFamily="18" charset="0"/>
                <a:cs typeface="Times New Roman" panose="02020603050405020304" pitchFamily="18" charset="0"/>
              </a:rPr>
              <a:t>địa hình đồi dốc và lượng mưa lớn nên mạng lưới sông ngòi của tỉnh Quảng Nam khá dày đặc. Mật độ sông ngòi trung bình là 0.47 km/km² cho hệ thống VG - TB và 0.6 km/km² cho các hệ thống sông khác.</a:t>
            </a:r>
          </a:p>
          <a:p>
            <a:pPr algn="just"/>
            <a:r>
              <a:rPr lang="en-US" dirty="0" smtClean="0">
                <a:solidFill>
                  <a:schemeClr val="tx2"/>
                </a:solidFill>
                <a:latin typeface="Times New Roman" panose="02020603050405020304" pitchFamily="18" charset="0"/>
                <a:cs typeface="Times New Roman" panose="02020603050405020304" pitchFamily="18" charset="0"/>
              </a:rPr>
              <a:t>	</a:t>
            </a:r>
            <a:r>
              <a:rPr lang="vi-VN" dirty="0" smtClean="0">
                <a:solidFill>
                  <a:schemeClr val="tx2"/>
                </a:solidFill>
                <a:latin typeface="Times New Roman" panose="02020603050405020304" pitchFamily="18" charset="0"/>
                <a:cs typeface="Times New Roman" panose="02020603050405020304" pitchFamily="18" charset="0"/>
              </a:rPr>
              <a:t>Các </a:t>
            </a:r>
            <a:r>
              <a:rPr lang="vi-VN" dirty="0">
                <a:solidFill>
                  <a:schemeClr val="tx2"/>
                </a:solidFill>
                <a:latin typeface="Times New Roman" panose="02020603050405020304" pitchFamily="18" charset="0"/>
                <a:cs typeface="Times New Roman" panose="02020603050405020304" pitchFamily="18" charset="0"/>
              </a:rPr>
              <a:t>sông có lưu lượng dòng chảy lớn, đầy nước quanh năm. Lưu lượng dòng chảy trung bình năm của sông Vu Gia (tính đến thị trấn Thạnh Mỹ với diện tích lưu vực 1,850 km²) là 127 m3/s, của sông Thu Bồn (tính đến Nông Sơn với diện tích lưu vực 3,130 km²) là 281 m3/s. Chế độ dòng chảy của sông ngòi có sự phân mùa rõ rệt. Dòng chảy 3 tháng mùa lũ (tháng 10, 11, 12) chiếm 65 - 70% tổng dòng chảy cả năm trong khi dòng chảy vào mùa kiệt (từ tháng 2 đến tháng 8) rất thấp. Hai tháng 1 và 9 là các tháng chuyển tiếp với dòng chảy thất thường. Lưu lượng cực đại của Thu Bồn tại Nông Sơn là 10,600 m3/s và lưu lượng tối thiểu đo được là 15.7 m3/s trong khi đó lưu lượng cực đại của Vu Gia tại Thạnh Mỹ là 4,540 m3/s và cực tiểu là 10.5 m3/s. Lưu lượng lớn vào mùa mưa và thấp vào mùa khô là nguyên nhân chính gây nên lũ lụt và hạn hán trong vùng.</a:t>
            </a:r>
          </a:p>
          <a:p>
            <a:pPr algn="just"/>
            <a:r>
              <a:rPr lang="en-US" dirty="0" smtClean="0">
                <a:solidFill>
                  <a:schemeClr val="tx2"/>
                </a:solidFill>
                <a:latin typeface="Times New Roman" panose="02020603050405020304" pitchFamily="18" charset="0"/>
                <a:cs typeface="Times New Roman" panose="02020603050405020304" pitchFamily="18" charset="0"/>
              </a:rPr>
              <a:t>	</a:t>
            </a:r>
            <a:r>
              <a:rPr lang="vi-VN" dirty="0" smtClean="0">
                <a:solidFill>
                  <a:schemeClr val="tx2"/>
                </a:solidFill>
                <a:latin typeface="Times New Roman" panose="02020603050405020304" pitchFamily="18" charset="0"/>
                <a:cs typeface="Times New Roman" panose="02020603050405020304" pitchFamily="18" charset="0"/>
              </a:rPr>
              <a:t>Tài </a:t>
            </a:r>
            <a:r>
              <a:rPr lang="vi-VN" dirty="0">
                <a:solidFill>
                  <a:schemeClr val="tx2"/>
                </a:solidFill>
                <a:latin typeface="Times New Roman" panose="02020603050405020304" pitchFamily="18" charset="0"/>
                <a:cs typeface="Times New Roman" panose="02020603050405020304" pitchFamily="18" charset="0"/>
              </a:rPr>
              <a:t>nguyên nước phong phú là tiền đề để phát triển thủy điện trên địa bàn. Tính đến 2015, trên địa bàn Quảng Nam có 8 dự án thủy điện có công suất lớn (trên 100 MW) và 35 thủy điện có công suất nhỏ. Nhiều nhà máy thủy điện công suất lớn như Sông Tranh 2, Đăk Mi 4, A Vương, Sông Bung 2, Sông Bung 4, Sông Kôn 2... đã và đang được xây dựng góp phần cung cấp điện cho nhu cầu ngày càng tăng của cả nước.</a:t>
            </a:r>
          </a:p>
        </p:txBody>
      </p:sp>
    </p:spTree>
    <p:extLst>
      <p:ext uri="{BB962C8B-B14F-4D97-AF65-F5344CB8AC3E}">
        <p14:creationId xmlns:p14="http://schemas.microsoft.com/office/powerpoint/2010/main" val="233191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45940" y="1844824"/>
            <a:ext cx="8496945" cy="1200329"/>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Từ</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điều</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kiện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vị</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hình</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hậu</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thủy</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văn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nói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trên</a:t>
            </a:r>
            <a:r>
              <a:rPr lang="en-US" sz="2400" b="1" dirty="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em</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hãy</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nêu</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một</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số</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lợi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thế</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nhất</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định</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mà</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tỉnh</a:t>
            </a:r>
            <a:r>
              <a:rPr lang="en-US" sz="2400" b="1" dirty="0" smtClean="0">
                <a:solidFill>
                  <a:schemeClr val="tx2"/>
                </a:solidFill>
                <a:latin typeface="Times New Roman" panose="02020603050405020304" pitchFamily="18" charset="0"/>
                <a:cs typeface="Times New Roman" panose="02020603050405020304" pitchFamily="18" charset="0"/>
              </a:rPr>
              <a:t> ta </a:t>
            </a:r>
            <a:r>
              <a:rPr lang="en-US" sz="2400" b="1" dirty="0" err="1" smtClean="0">
                <a:solidFill>
                  <a:schemeClr val="tx2"/>
                </a:solidFill>
                <a:latin typeface="Times New Roman" panose="02020603050405020304" pitchFamily="18" charset="0"/>
                <a:cs typeface="Times New Roman" panose="02020603050405020304" pitchFamily="18" charset="0"/>
              </a:rPr>
              <a:t>đã</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trong</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việc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phát</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triển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kinh</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tế</a:t>
            </a:r>
            <a:r>
              <a:rPr lang="en-US" sz="2400" b="1" dirty="0">
                <a:solidFill>
                  <a:schemeClr val="tx2"/>
                </a:solidFill>
                <a:latin typeface="Times New Roman" panose="02020603050405020304" pitchFamily="18" charset="0"/>
                <a:cs typeface="Times New Roman" panose="02020603050405020304" pitchFamily="18" charset="0"/>
              </a:rPr>
              <a:t>?</a:t>
            </a:r>
            <a:endParaRPr lang="en-US" sz="2400" b="1" dirty="0">
              <a:solidFill>
                <a:schemeClr val="tx2"/>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4724" y="103777"/>
            <a:ext cx="2619375" cy="1743075"/>
          </a:xfrm>
          <a:prstGeom prst="rect">
            <a:avLst/>
          </a:prstGeom>
        </p:spPr>
      </p:pic>
    </p:spTree>
    <p:extLst>
      <p:ext uri="{BB962C8B-B14F-4D97-AF65-F5344CB8AC3E}">
        <p14:creationId xmlns:p14="http://schemas.microsoft.com/office/powerpoint/2010/main" val="497120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748" y="116632"/>
            <a:ext cx="11752827" cy="461665"/>
          </a:xfrm>
          <a:prstGeom prst="rect">
            <a:avLst/>
          </a:prstGeom>
          <a:noFill/>
        </p:spPr>
        <p:txBody>
          <a:bodyPr wrap="square" rtlCol="0">
            <a:spAutoFit/>
          </a:bodyP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Chủ</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đề</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300" b="1" dirty="0" smtClean="0">
                <a:solidFill>
                  <a:srgbClr val="FF0000"/>
                </a:solidFill>
                <a:latin typeface="Times New Roman" panose="02020603050405020304" pitchFamily="18" charset="0"/>
                <a:cs typeface="Times New Roman" panose="02020603050405020304" pitchFamily="18" charset="0"/>
              </a:rPr>
              <a:t>KHAI THÁC NGUỒN LỰC VỊ TRÍ ĐỊA LÍ VÀTỰ NHIÊN Ở QUẢNG NAM</a:t>
            </a:r>
            <a:endParaRPr lang="en-US" sz="23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0" y="692696"/>
            <a:ext cx="12188825" cy="461665"/>
          </a:xfrm>
          <a:prstGeom prst="rect">
            <a:avLst/>
          </a:prstGeom>
          <a:noFill/>
        </p:spPr>
        <p:txBody>
          <a:bodyPr wrap="square" rtlCol="0">
            <a:spAutoFit/>
          </a:bodyPr>
          <a:lstStyle/>
          <a:p>
            <a:r>
              <a:rPr lang="en-US" sz="2400" b="1" dirty="0" smtClean="0">
                <a:solidFill>
                  <a:schemeClr val="tx2"/>
                </a:solidFill>
                <a:latin typeface="Times New Roman" panose="02020603050405020304" pitchFamily="18" charset="0"/>
                <a:cs typeface="Times New Roman" panose="02020603050405020304" pitchFamily="18" charset="0"/>
              </a:rPr>
              <a:t>II.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Khai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thác</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nguồn</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lực</a:t>
            </a:r>
            <a:endParaRPr lang="en-US" sz="2400" b="1" dirty="0">
              <a:solidFill>
                <a:schemeClr val="tx2"/>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61764" y="1268760"/>
            <a:ext cx="11737304" cy="5632311"/>
          </a:xfrm>
          <a:prstGeom prst="rect">
            <a:avLst/>
          </a:prstGeom>
          <a:noFill/>
        </p:spPr>
        <p:txBody>
          <a:bodyPr wrap="square" rtlCol="0">
            <a:spAutoFit/>
          </a:bodyPr>
          <a:lstStyle/>
          <a:p>
            <a:pPr algn="just"/>
            <a:r>
              <a:rPr lang="en-US" sz="2400" b="1" dirty="0" smtClean="0">
                <a:solidFill>
                  <a:schemeClr val="tx2"/>
                </a:solidFill>
                <a:latin typeface="Times New Roman" panose="02020603050405020304" pitchFamily="18" charset="0"/>
                <a:cs typeface="Times New Roman" panose="02020603050405020304" pitchFamily="18" charset="0"/>
              </a:rPr>
              <a:t>1. </a:t>
            </a:r>
            <a:r>
              <a:rPr lang="en-US" sz="2400" b="1" dirty="0" err="1" smtClean="0">
                <a:solidFill>
                  <a:schemeClr val="tx2"/>
                </a:solidFill>
                <a:latin typeface="Times New Roman" panose="02020603050405020304" pitchFamily="18" charset="0"/>
                <a:cs typeface="Times New Roman" panose="02020603050405020304" pitchFamily="18" charset="0"/>
              </a:rPr>
              <a:t>Lợi</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thế</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về</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vị</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trí</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địa</a:t>
            </a:r>
            <a:r>
              <a:rPr lang="en-US" sz="2400" b="1" dirty="0" smtClean="0">
                <a:solidFill>
                  <a:schemeClr val="tx2"/>
                </a:solidFill>
                <a:latin typeface="Times New Roman" panose="02020603050405020304" pitchFamily="18" charset="0"/>
                <a:cs typeface="Times New Roman" panose="02020603050405020304" pitchFamily="18" charset="0"/>
              </a:rPr>
              <a:t> </a:t>
            </a:r>
            <a:r>
              <a:rPr lang="en-US" sz="2400" b="1" dirty="0" err="1" smtClean="0">
                <a:solidFill>
                  <a:schemeClr val="tx2"/>
                </a:solidFill>
                <a:latin typeface="Times New Roman" panose="02020603050405020304" pitchFamily="18" charset="0"/>
                <a:cs typeface="Times New Roman" panose="02020603050405020304" pitchFamily="18" charset="0"/>
              </a:rPr>
              <a:t>lý</a:t>
            </a:r>
            <a:endParaRPr lang="en-US" sz="2400" b="1"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smtClean="0">
                <a:solidFill>
                  <a:schemeClr val="tx2"/>
                </a:solidFill>
                <a:latin typeface="Times New Roman" panose="02020603050405020304" pitchFamily="18" charset="0"/>
                <a:cs typeface="Times New Roman" panose="02020603050405020304" pitchFamily="18" charset="0"/>
              </a:rPr>
              <a:t>	</a:t>
            </a:r>
            <a:r>
              <a:rPr lang="vi-VN" sz="2400" dirty="0">
                <a:solidFill>
                  <a:schemeClr val="tx2"/>
                </a:solidFill>
                <a:latin typeface="Times New Roman" panose="02020603050405020304" pitchFamily="18" charset="0"/>
                <a:cs typeface="Times New Roman" panose="02020603050405020304" pitchFamily="18" charset="0"/>
              </a:rPr>
              <a:t>Tỉnh Quảng Nam có vị trí ở trung độ của cả nước và khu vực nên thuận lợi phát triển các loại hình giao thông vận tải và logistics. Hệ thống giao thông đường bộ được phân bố đều khắp với các tuyến chính theo trục dọc Bắc – Nam (quốc lộ 1, đường cao tốc Đà Nẵng – Quảng Ngãi, đường Hồ Chí Minh, đường ven biển…) cùng các tuyến ngang Đông – Tây (quốc lộ 14G, quốc lộ 14B, quốc lộ 14D, quốc lộ 14E, quốc lộ 40B…). Sân bay Chu Lai đã được quy hoạch là trung tâm vận chuyển hàng hoá quốc tế, đồng thời đóng vai trò quan trọng trong việc vận chuyển hành khách cho khu vực miền Trung. Ngoài ra, còn có hệ thống cảng Kỳ Hà, cảng Tam Hiệp, ga đường sắt Tam Kỳ… Hiện nay, tại Khu kinh tế mở Chu Lai đã hình thành chuỗi dịch vụ logistics. </a:t>
            </a:r>
            <a:endParaRPr lang="en-US" sz="2400" dirty="0" smtClean="0">
              <a:solidFill>
                <a:schemeClr val="tx2"/>
              </a:solidFill>
              <a:latin typeface="Times New Roman" panose="02020603050405020304" pitchFamily="18" charset="0"/>
              <a:cs typeface="Times New Roman" panose="02020603050405020304" pitchFamily="18" charset="0"/>
            </a:endParaRPr>
          </a:p>
          <a:p>
            <a:pPr algn="just"/>
            <a:r>
              <a:rPr lang="en-US" sz="2400" dirty="0">
                <a:solidFill>
                  <a:schemeClr val="tx2"/>
                </a:solidFill>
                <a:latin typeface="Times New Roman" panose="02020603050405020304" pitchFamily="18" charset="0"/>
                <a:cs typeface="Times New Roman" panose="02020603050405020304" pitchFamily="18" charset="0"/>
              </a:rPr>
              <a:t>	</a:t>
            </a:r>
            <a:r>
              <a:rPr lang="vi-VN" sz="2400" dirty="0" smtClean="0">
                <a:solidFill>
                  <a:schemeClr val="tx2"/>
                </a:solidFill>
                <a:latin typeface="Times New Roman" panose="02020603050405020304" pitchFamily="18" charset="0"/>
                <a:cs typeface="Times New Roman" panose="02020603050405020304" pitchFamily="18" charset="0"/>
              </a:rPr>
              <a:t>Do </a:t>
            </a:r>
            <a:r>
              <a:rPr lang="vi-VN" sz="2400" dirty="0">
                <a:solidFill>
                  <a:schemeClr val="tx2"/>
                </a:solidFill>
                <a:latin typeface="Times New Roman" panose="02020603050405020304" pitchFamily="18" charset="0"/>
                <a:cs typeface="Times New Roman" panose="02020603050405020304" pitchFamily="18" charset="0"/>
              </a:rPr>
              <a:t>nằm trong vùng kinh tế trọng điểm miền Trung, phía đông giáp biển, phía tây giáp nước Cộng hoà Dân chủ Nhân dân Lào nên tỉnh ta có điều kiện giao lưu thuận lợi với các địa phương trong nước và với quốc tế. Cửa khẩu quốc tế Nam Giang đi vào hoạt động đã góp phần thúc đẩy giao lưu, hợp tác không chỉ cho Quảng Nam mà còn cho cả vùng kinh tế trọng điểm miền Trung với các địa phương thuộc Hành lang kinh tế Đông – </a:t>
            </a:r>
            <a:r>
              <a:rPr lang="vi-VN" sz="2400" dirty="0" smtClean="0">
                <a:solidFill>
                  <a:schemeClr val="tx2"/>
                </a:solidFill>
                <a:latin typeface="Times New Roman" panose="02020603050405020304" pitchFamily="18" charset="0"/>
                <a:cs typeface="Times New Roman" panose="02020603050405020304" pitchFamily="18" charset="0"/>
              </a:rPr>
              <a:t>Tây</a:t>
            </a:r>
            <a:r>
              <a:rPr lang="en-US" sz="2400" dirty="0" smtClean="0">
                <a:solidFill>
                  <a:schemeClr val="tx2"/>
                </a:solidFill>
                <a:latin typeface="Times New Roman" panose="02020603050405020304" pitchFamily="18" charset="0"/>
                <a:cs typeface="Times New Roman" panose="02020603050405020304" pitchFamily="18" charset="0"/>
              </a:rPr>
              <a:t>.</a:t>
            </a:r>
            <a:endParaRPr lang="vi-VN" sz="24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175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left)">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Serenity 16x9">
  <a:themeElements>
    <a:clrScheme name="Serenity_16x9">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a:defPPr>
      </a:lstStyle>
    </a:txDef>
  </a:objectDefaults>
  <a:extraClrSchemeLst/>
  <a:extLst>
    <a:ext uri="{05A4C25C-085E-4340-85A3-A5531E510DB2}">
      <thm15:themeFamily xmlns:thm15="http://schemas.microsoft.com/office/thememl/2012/main" name="TF02801109.potx" id="{B47C65E8-9F73-4C4F-A3C2-84725F71438E}" vid="{CFC30A9F-F7E5-41F4-B6B7-D2E5B79E3BFB}"/>
    </a:ext>
  </a:extLst>
</a:theme>
</file>

<file path=ppt/theme/theme2.xml><?xml version="1.0" encoding="utf-8"?>
<a:theme xmlns:a="http://schemas.openxmlformats.org/drawingml/2006/main" name="Office Theme">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Serenity">
      <a:dk1>
        <a:srgbClr val="164B4F"/>
      </a:dk1>
      <a:lt1>
        <a:sysClr val="window" lastClr="FFFFFF"/>
      </a:lt1>
      <a:dk2>
        <a:srgbClr val="000000"/>
      </a:dk2>
      <a:lt2>
        <a:srgbClr val="C5E5EC"/>
      </a:lt2>
      <a:accent1>
        <a:srgbClr val="1B91A1"/>
      </a:accent1>
      <a:accent2>
        <a:srgbClr val="46AC6F"/>
      </a:accent2>
      <a:accent3>
        <a:srgbClr val="37AFD5"/>
      </a:accent3>
      <a:accent4>
        <a:srgbClr val="6786A9"/>
      </a:accent4>
      <a:accent5>
        <a:srgbClr val="90A693"/>
      </a:accent5>
      <a:accent6>
        <a:srgbClr val="389066"/>
      </a:accent6>
      <a:hlink>
        <a:srgbClr val="27A99A"/>
      </a:hlink>
      <a:folHlink>
        <a:srgbClr val="94AE9D"/>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1360506</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2011-12-12T13:37:00+00:00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TP102801108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706526</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REDMOND\v-soujap</DisplayName>
        <AccountId>1954</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683C129-7B42-490A-AD74-E9303BC76D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F249165-F638-412C-8E0A-DFB7045CA2E0}">
  <ds:schemaRefs>
    <ds:schemaRef ds:uri="4873beb7-5857-4685-be1f-d57550cc96cc"/>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11E33DF-2340-4F4E-B874-B73FEFEBFC8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Serenity nature presentation (widescreen)</Template>
  <TotalTime>1599</TotalTime>
  <Words>471</Words>
  <Application>Microsoft Office PowerPoint</Application>
  <PresentationFormat>Custom</PresentationFormat>
  <Paragraphs>73</Paragraphs>
  <Slides>18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Euphemia</vt:lpstr>
      <vt:lpstr>Times New Roman</vt:lpstr>
      <vt:lpstr>Serenity 16x9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Nhiệm vụ về nhà:</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52</cp:revision>
  <dcterms:created xsi:type="dcterms:W3CDTF">2023-02-07T09:16:27Z</dcterms:created>
  <dcterms:modified xsi:type="dcterms:W3CDTF">2023-03-06T16:59:52Z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