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91" r:id="rId2"/>
    <p:sldId id="292" r:id="rId3"/>
    <p:sldId id="257" r:id="rId4"/>
    <p:sldId id="265" r:id="rId5"/>
    <p:sldId id="264" r:id="rId6"/>
    <p:sldId id="293" r:id="rId7"/>
    <p:sldId id="272" r:id="rId8"/>
    <p:sldId id="296" r:id="rId9"/>
    <p:sldId id="298" r:id="rId10"/>
    <p:sldId id="300" r:id="rId11"/>
    <p:sldId id="270" r:id="rId12"/>
    <p:sldId id="271" r:id="rId13"/>
    <p:sldId id="288" r:id="rId14"/>
    <p:sldId id="29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DBFF"/>
    <a:srgbClr val="DFE33B"/>
    <a:srgbClr val="BAE23C"/>
    <a:srgbClr val="8BEC32"/>
    <a:srgbClr val="60A500"/>
    <a:srgbClr val="CC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 snapToGrid="0">
      <p:cViewPr>
        <p:scale>
          <a:sx n="81" d="100"/>
          <a:sy n="81" d="100"/>
        </p:scale>
        <p:origin x="336" y="-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CB-487F-8529-1291F331CA4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18-42D2-8289-905C7315B2DF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D18-42D2-8289-905C7315B2DF}"/>
              </c:ext>
            </c:extLst>
          </c:dPt>
          <c:dPt>
            <c:idx val="3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18-42D2-8289-905C7315B2DF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D18-42D2-8289-905C7315B2DF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18-42D2-8289-905C7315B2DF}"/>
              </c:ext>
            </c:extLst>
          </c:dPt>
          <c:dLbls>
            <c:dLbl>
              <c:idx val="1"/>
              <c:layout>
                <c:manualLayout>
                  <c:x val="0.16158070866141733"/>
                  <c:y val="-0.218384391698384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25 </a:t>
                    </a:r>
                    <a:r>
                      <a:rPr lang="en-US" dirty="0" err="1"/>
                      <a:t>ngàn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tỉ</a:t>
                    </a:r>
                    <a:r>
                      <a:rPr lang="en-US" baseline="0" dirty="0"/>
                      <a:t> USD</a:t>
                    </a:r>
                    <a:endParaRPr lang="en-US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03125000000001"/>
                      <c:h val="3.863680864684985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9D18-42D2-8289-905C7315B2DF}"/>
                </c:ext>
              </c:extLst>
            </c:dLbl>
            <c:dLbl>
              <c:idx val="2"/>
              <c:layout>
                <c:manualLayout>
                  <c:x val="0.20945435531496062"/>
                  <c:y val="8.03679152986361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18,3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ngàn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tỉ</a:t>
                    </a:r>
                    <a:r>
                      <a:rPr lang="en-US" baseline="0" dirty="0"/>
                      <a:t> USD</a:t>
                    </a:r>
                    <a:endParaRPr lang="en-US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53124999999999"/>
                      <c:h val="3.863680864684985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9D18-42D2-8289-905C7315B2DF}"/>
                </c:ext>
              </c:extLst>
            </c:dLbl>
            <c:dLbl>
              <c:idx val="3"/>
              <c:layout>
                <c:manualLayout>
                  <c:x val="-2.6216843011811052E-2"/>
                  <c:y val="4.94879091112260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4,3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ngàn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tỉ</a:t>
                    </a:r>
                    <a:r>
                      <a:rPr lang="en-US" baseline="0" dirty="0"/>
                      <a:t> USD</a:t>
                    </a:r>
                    <a:endParaRPr lang="en-US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06249999999997"/>
                      <c:h val="3.863680864684985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9D18-42D2-8289-905C7315B2DF}"/>
                </c:ext>
              </c:extLst>
            </c:dLbl>
            <c:dLbl>
              <c:idx val="4"/>
              <c:layout>
                <c:manualLayout>
                  <c:x val="-6.6024852362204728E-3"/>
                  <c:y val="3.09139683246820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ngàn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tỉ</a:t>
                    </a:r>
                    <a:r>
                      <a:rPr lang="en-US" baseline="0" dirty="0"/>
                      <a:t> USD</a:t>
                    </a:r>
                    <a:endParaRPr lang="en-US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81249999999999"/>
                      <c:h val="4.332430835849480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9D18-42D2-8289-905C7315B2DF}"/>
                </c:ext>
              </c:extLst>
            </c:dLbl>
            <c:dLbl>
              <c:idx val="5"/>
              <c:layout>
                <c:manualLayout>
                  <c:x val="9.1670890748031503E-2"/>
                  <c:y val="3.42628340161087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3,5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ngàn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tỉ</a:t>
                    </a:r>
                    <a:r>
                      <a:rPr lang="en-US" baseline="0" dirty="0"/>
                      <a:t> USD</a:t>
                    </a:r>
                    <a:endParaRPr lang="en-US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37500000000001"/>
                      <c:h val="4.580279270979258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9D18-42D2-8289-905C7315B2D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2</c:v>
                </c:pt>
                <c:pt idx="2">
                  <c:v>1.7</c:v>
                </c:pt>
                <c:pt idx="3">
                  <c:v>0.46</c:v>
                </c:pt>
                <c:pt idx="4">
                  <c:v>0.43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18-42D2-8289-905C7315B2D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4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30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03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57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10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6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85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9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6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9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4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33579A9-9299-4427-9905-5F933E3BEB76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DED77FC-6489-4877-8586-CEEF456C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2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.png"/><Relationship Id="rId5" Type="http://schemas.openxmlformats.org/officeDocument/2006/relationships/image" Target="../media/image34.jpeg"/><Relationship Id="rId15" Type="http://schemas.openxmlformats.org/officeDocument/2006/relationships/image" Target="../media/image43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3A1BA-76A2-3975-7AA8-663C895C6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B402F-AAE2-6A24-709B-0A096739A4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C0173-8B0D-470A-91BC-CADAD82B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74" y="224949"/>
            <a:ext cx="11030652" cy="2438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8BC11C3C-FA3F-8103-7D92-CEFFDF76E1FC}"/>
              </a:ext>
            </a:extLst>
          </p:cNvPr>
          <p:cNvSpPr txBox="1"/>
          <p:nvPr/>
        </p:nvSpPr>
        <p:spPr>
          <a:xfrm>
            <a:off x="704602" y="20149"/>
            <a:ext cx="4089648" cy="2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800" spc="159" dirty="0">
                <a:solidFill>
                  <a:srgbClr val="FFFFFF"/>
                </a:solidFill>
                <a:latin typeface="Montserrat"/>
              </a:rPr>
              <a:t>NGUYENHUE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CBECB66-4D37-CCD7-1424-371CCA9A33BB}"/>
              </a:ext>
            </a:extLst>
          </p:cNvPr>
          <p:cNvSpPr txBox="1"/>
          <p:nvPr/>
        </p:nvSpPr>
        <p:spPr>
          <a:xfrm>
            <a:off x="8069011" y="4107"/>
            <a:ext cx="3510231" cy="224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000" dirty="0">
                <a:solidFill>
                  <a:srgbClr val="FFFFFF"/>
                </a:solidFill>
                <a:latin typeface="Montserrat"/>
              </a:rPr>
              <a:t>THPT </a:t>
            </a:r>
            <a:r>
              <a:rPr lang="en-US" sz="1000" dirty="0" err="1">
                <a:solidFill>
                  <a:srgbClr val="FFFFFF"/>
                </a:solidFill>
                <a:latin typeface="Montserrat"/>
              </a:rPr>
              <a:t>Nguyễn</a:t>
            </a:r>
            <a:r>
              <a:rPr lang="en-US" sz="1000" dirty="0">
                <a:solidFill>
                  <a:srgbClr val="FFFFFF"/>
                </a:solidFill>
                <a:latin typeface="Montserrat"/>
              </a:rPr>
              <a:t> Văn </a:t>
            </a:r>
            <a:r>
              <a:rPr lang="en-US" sz="1000" dirty="0" err="1">
                <a:solidFill>
                  <a:srgbClr val="FFFFFF"/>
                </a:solidFill>
                <a:latin typeface="Montserrat"/>
              </a:rPr>
              <a:t>Cừ</a:t>
            </a:r>
            <a:r>
              <a:rPr lang="en-US" sz="10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1000" dirty="0" err="1">
                <a:solidFill>
                  <a:srgbClr val="FFFFFF"/>
                </a:solidFill>
                <a:latin typeface="Montserrat"/>
              </a:rPr>
              <a:t>Quảng</a:t>
            </a:r>
            <a:r>
              <a:rPr lang="en-US" sz="1000" dirty="0">
                <a:solidFill>
                  <a:srgbClr val="FFFFFF"/>
                </a:solidFill>
                <a:latin typeface="Montserrat"/>
              </a:rPr>
              <a:t> Nam</a:t>
            </a:r>
          </a:p>
        </p:txBody>
      </p:sp>
      <p:pic>
        <p:nvPicPr>
          <p:cNvPr id="6" name="Chấm dứt CTLanh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FB73675-27A2-7E57-AD98-E89A0961D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E7E65-EE9F-50DF-3866-8025A9048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74" y="284585"/>
            <a:ext cx="11030652" cy="24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A0B4BE-6CED-8E8C-9580-3EDAF4846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47" y="46681"/>
            <a:ext cx="11648427" cy="252080"/>
          </a:xfrm>
          <a:prstGeom prst="rect">
            <a:avLst/>
          </a:prstGeom>
        </p:spPr>
      </p:pic>
      <p:pic>
        <p:nvPicPr>
          <p:cNvPr id="4" name="Graphic 3" descr="Power">
            <a:extLst>
              <a:ext uri="{FF2B5EF4-FFF2-40B4-BE49-F238E27FC236}">
                <a16:creationId xmlns:a16="http://schemas.microsoft.com/office/drawing/2014/main" id="{4867236A-71DA-5F55-A1AC-821ED2EA4B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6761" y="17272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Thế Giới Quả Địa Cầu Lý - Miễn Phí vector hình ảnh trên Pixabay -  Pixabay">
            <a:extLst>
              <a:ext uri="{FF2B5EF4-FFF2-40B4-BE49-F238E27FC236}">
                <a16:creationId xmlns:a16="http://schemas.microsoft.com/office/drawing/2014/main" id="{003004FC-F378-FE4D-838A-A0EB1FC5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0359"/>
          <a:stretch/>
        </p:blipFill>
        <p:spPr bwMode="auto">
          <a:xfrm>
            <a:off x="0" y="-72159"/>
            <a:ext cx="12192000" cy="6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345FB-5115-7A0F-1C76-B297F034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7" y="46681"/>
            <a:ext cx="11648427" cy="252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E03D0-79C1-1434-AF25-1B97EB66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73" y="6547408"/>
            <a:ext cx="11648427" cy="25208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6F5B8D6-F2B1-D8B6-9038-91C237A07BF7}"/>
              </a:ext>
            </a:extLst>
          </p:cNvPr>
          <p:cNvSpPr/>
          <p:nvPr/>
        </p:nvSpPr>
        <p:spPr>
          <a:xfrm>
            <a:off x="919188" y="265241"/>
            <a:ext cx="3562066" cy="445519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Xu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!!4">
            <a:extLst>
              <a:ext uri="{FF2B5EF4-FFF2-40B4-BE49-F238E27FC236}">
                <a16:creationId xmlns:a16="http://schemas.microsoft.com/office/drawing/2014/main" id="{50014D6E-A4AF-5DB5-B5A1-D507A6C5F1DC}"/>
              </a:ext>
            </a:extLst>
          </p:cNvPr>
          <p:cNvSpPr txBox="1"/>
          <p:nvPr/>
        </p:nvSpPr>
        <p:spPr>
          <a:xfrm>
            <a:off x="543573" y="1017242"/>
            <a:ext cx="6115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29B7A6D5-B015-0368-6EDF-E360D5DE7189}"/>
              </a:ext>
            </a:extLst>
          </p:cNvPr>
          <p:cNvSpPr/>
          <p:nvPr/>
        </p:nvSpPr>
        <p:spPr>
          <a:xfrm>
            <a:off x="6874393" y="488000"/>
            <a:ext cx="5104629" cy="4409110"/>
          </a:xfrm>
          <a:prstGeom prst="verticalScroll">
            <a:avLst/>
          </a:prstGeom>
          <a:solidFill>
            <a:srgbClr val="BAE2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2000, GDP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!!4">
            <a:extLst>
              <a:ext uri="{FF2B5EF4-FFF2-40B4-BE49-F238E27FC236}">
                <a16:creationId xmlns:a16="http://schemas.microsoft.com/office/drawing/2014/main" id="{4FE86DFC-6765-9374-24E5-40FB3C6CDFCB}"/>
              </a:ext>
            </a:extLst>
          </p:cNvPr>
          <p:cNvSpPr txBox="1"/>
          <p:nvPr/>
        </p:nvSpPr>
        <p:spPr>
          <a:xfrm>
            <a:off x="433347" y="2047925"/>
            <a:ext cx="55899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Trong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7A3A0250-5728-2631-BDAC-91E9FF709F0E}"/>
              </a:ext>
            </a:extLst>
          </p:cNvPr>
          <p:cNvSpPr/>
          <p:nvPr/>
        </p:nvSpPr>
        <p:spPr>
          <a:xfrm>
            <a:off x="433347" y="3660214"/>
            <a:ext cx="5731110" cy="2828682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Theo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IMF, GDP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498,58 USD,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117/200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4.162,94 USD,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34/200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3AEC83B-69FF-9659-97B5-BE181171855F}"/>
              </a:ext>
            </a:extLst>
          </p:cNvPr>
          <p:cNvSpPr txBox="1"/>
          <p:nvPr/>
        </p:nvSpPr>
        <p:spPr>
          <a:xfrm>
            <a:off x="4368800" y="245805"/>
            <a:ext cx="2082800" cy="351058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816E31B-7973-30A8-1EDF-67628DF84B73}"/>
              </a:ext>
            </a:extLst>
          </p:cNvPr>
          <p:cNvSpPr txBox="1"/>
          <p:nvPr/>
        </p:nvSpPr>
        <p:spPr>
          <a:xfrm>
            <a:off x="542758" y="629935"/>
            <a:ext cx="11277600" cy="1838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BE8505C-0240-04D4-2BB1-25298E244BDC}"/>
              </a:ext>
            </a:extLst>
          </p:cNvPr>
          <p:cNvSpPr txBox="1"/>
          <p:nvPr/>
        </p:nvSpPr>
        <p:spPr>
          <a:xfrm>
            <a:off x="542758" y="2608735"/>
            <a:ext cx="11277600" cy="1838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DF29C2-A888-942D-CAF5-C8D86C9CD97F}"/>
              </a:ext>
            </a:extLst>
          </p:cNvPr>
          <p:cNvSpPr txBox="1"/>
          <p:nvPr/>
        </p:nvSpPr>
        <p:spPr>
          <a:xfrm>
            <a:off x="542758" y="4647027"/>
            <a:ext cx="11277600" cy="1838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Trong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Graphic 11" descr="Ring">
            <a:extLst>
              <a:ext uri="{FF2B5EF4-FFF2-40B4-BE49-F238E27FC236}">
                <a16:creationId xmlns:a16="http://schemas.microsoft.com/office/drawing/2014/main" id="{7C14069C-619D-D20C-0148-F54FED664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305" y="1783986"/>
            <a:ext cx="812800" cy="812800"/>
          </a:xfrm>
          <a:prstGeom prst="rect">
            <a:avLst/>
          </a:prstGeom>
        </p:spPr>
      </p:pic>
      <p:pic>
        <p:nvPicPr>
          <p:cNvPr id="13" name="Graphic 12" descr="Ring">
            <a:extLst>
              <a:ext uri="{FF2B5EF4-FFF2-40B4-BE49-F238E27FC236}">
                <a16:creationId xmlns:a16="http://schemas.microsoft.com/office/drawing/2014/main" id="{D9AA67C9-3EEA-5CDA-C818-C510631D4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327" y="2705124"/>
            <a:ext cx="812800" cy="812800"/>
          </a:xfrm>
          <a:prstGeom prst="rect">
            <a:avLst/>
          </a:prstGeom>
        </p:spPr>
      </p:pic>
      <p:pic>
        <p:nvPicPr>
          <p:cNvPr id="14" name="Graphic 13" descr="Ring">
            <a:extLst>
              <a:ext uri="{FF2B5EF4-FFF2-40B4-BE49-F238E27FC236}">
                <a16:creationId xmlns:a16="http://schemas.microsoft.com/office/drawing/2014/main" id="{857DBDE8-3C01-5BAA-33DF-54DAED8A9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0685" y="545241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3AEC83B-69FF-9659-97B5-BE181171855F}"/>
              </a:ext>
            </a:extLst>
          </p:cNvPr>
          <p:cNvSpPr txBox="1"/>
          <p:nvPr/>
        </p:nvSpPr>
        <p:spPr>
          <a:xfrm>
            <a:off x="4368800" y="101427"/>
            <a:ext cx="2082800" cy="351058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816E31B-7973-30A8-1EDF-67628DF84B73}"/>
              </a:ext>
            </a:extLst>
          </p:cNvPr>
          <p:cNvSpPr txBox="1"/>
          <p:nvPr/>
        </p:nvSpPr>
        <p:spPr>
          <a:xfrm>
            <a:off x="542758" y="582824"/>
            <a:ext cx="11277600" cy="1838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Nga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BE8505C-0240-04D4-2BB1-25298E244BDC}"/>
              </a:ext>
            </a:extLst>
          </p:cNvPr>
          <p:cNvSpPr txBox="1"/>
          <p:nvPr/>
        </p:nvSpPr>
        <p:spPr>
          <a:xfrm>
            <a:off x="542758" y="2532110"/>
            <a:ext cx="11277600" cy="1838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Vai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DF29C2-A888-942D-CAF5-C8D86C9CD97F}"/>
              </a:ext>
            </a:extLst>
          </p:cNvPr>
          <p:cNvSpPr txBox="1"/>
          <p:nvPr/>
        </p:nvSpPr>
        <p:spPr>
          <a:xfrm>
            <a:off x="542758" y="4514365"/>
            <a:ext cx="11277600" cy="1838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Graphic 11" descr="Ring">
            <a:extLst>
              <a:ext uri="{FF2B5EF4-FFF2-40B4-BE49-F238E27FC236}">
                <a16:creationId xmlns:a16="http://schemas.microsoft.com/office/drawing/2014/main" id="{7C14069C-619D-D20C-0148-F54FED664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327" y="1030659"/>
            <a:ext cx="812800" cy="812800"/>
          </a:xfrm>
          <a:prstGeom prst="rect">
            <a:avLst/>
          </a:prstGeom>
        </p:spPr>
      </p:pic>
      <p:pic>
        <p:nvPicPr>
          <p:cNvPr id="13" name="Graphic 12" descr="Ring">
            <a:extLst>
              <a:ext uri="{FF2B5EF4-FFF2-40B4-BE49-F238E27FC236}">
                <a16:creationId xmlns:a16="http://schemas.microsoft.com/office/drawing/2014/main" id="{D9AA67C9-3EEA-5CDA-C818-C510631D4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348" y="3341666"/>
            <a:ext cx="812800" cy="812800"/>
          </a:xfrm>
          <a:prstGeom prst="rect">
            <a:avLst/>
          </a:prstGeom>
        </p:spPr>
      </p:pic>
      <p:pic>
        <p:nvPicPr>
          <p:cNvPr id="14" name="Graphic 13" descr="Ring">
            <a:extLst>
              <a:ext uri="{FF2B5EF4-FFF2-40B4-BE49-F238E27FC236}">
                <a16:creationId xmlns:a16="http://schemas.microsoft.com/office/drawing/2014/main" id="{857DBDE8-3C01-5BAA-33DF-54DAED8A9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1327" y="53220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BD7C076-8591-3E15-E9B0-CE85CBD33E10}"/>
              </a:ext>
            </a:extLst>
          </p:cNvPr>
          <p:cNvSpPr txBox="1"/>
          <p:nvPr/>
        </p:nvSpPr>
        <p:spPr>
          <a:xfrm>
            <a:off x="533400" y="1154588"/>
            <a:ext cx="11125200" cy="5124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38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a, b, c, d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Nga, Trung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Anh,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XHCN,…);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>
              <a:lnSpc>
                <a:spcPts val="2938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Thái (</a:t>
            </a:r>
            <a:r>
              <a:rPr lang="en-US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8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Hà </a:t>
            </a:r>
            <a:r>
              <a:rPr lang="en-US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2021, tr. 424)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I-an-ta.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b) Anh,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KH-KT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Nga, Trung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86D40FF-145E-FD5C-56F5-53A83CB06135}"/>
              </a:ext>
            </a:extLst>
          </p:cNvPr>
          <p:cNvSpPr txBox="1"/>
          <p:nvPr/>
        </p:nvSpPr>
        <p:spPr>
          <a:xfrm>
            <a:off x="4521200" y="441868"/>
            <a:ext cx="2082800" cy="351058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5DC8D-9D9A-18D8-1F49-16B578FE5EF1}"/>
              </a:ext>
            </a:extLst>
          </p:cNvPr>
          <p:cNvSpPr/>
          <p:nvPr/>
        </p:nvSpPr>
        <p:spPr>
          <a:xfrm>
            <a:off x="250658" y="4204368"/>
            <a:ext cx="609600" cy="45308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E738FC-FEEC-72ED-E08F-EF16E79451F3}"/>
              </a:ext>
            </a:extLst>
          </p:cNvPr>
          <p:cNvSpPr/>
          <p:nvPr/>
        </p:nvSpPr>
        <p:spPr>
          <a:xfrm>
            <a:off x="260684" y="5333771"/>
            <a:ext cx="609600" cy="453081"/>
          </a:xfrm>
          <a:prstGeom prst="ellipse">
            <a:avLst/>
          </a:prstGeom>
          <a:solidFill>
            <a:srgbClr val="A3DB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1201B2-E1A6-45CC-06B9-315DC8BE28B6}"/>
              </a:ext>
            </a:extLst>
          </p:cNvPr>
          <p:cNvSpPr/>
          <p:nvPr/>
        </p:nvSpPr>
        <p:spPr>
          <a:xfrm>
            <a:off x="250658" y="4757302"/>
            <a:ext cx="609600" cy="45308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EFA87F-8D4C-6253-F46C-4C27B64B8A43}"/>
              </a:ext>
            </a:extLst>
          </p:cNvPr>
          <p:cNvSpPr/>
          <p:nvPr/>
        </p:nvSpPr>
        <p:spPr>
          <a:xfrm>
            <a:off x="260684" y="5862114"/>
            <a:ext cx="609600" cy="453081"/>
          </a:xfrm>
          <a:prstGeom prst="ellipse">
            <a:avLst/>
          </a:prstGeom>
          <a:solidFill>
            <a:srgbClr val="A3DB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797460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543" y="-30133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885" b="-66505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2148243" y="642344"/>
            <a:ext cx="8047031" cy="557331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857352" y="1438240"/>
            <a:ext cx="6113217" cy="423396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7192791" y="719652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2129089" y="1392778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6" name="Freeform 16"/>
          <p:cNvSpPr/>
          <p:nvPr/>
        </p:nvSpPr>
        <p:spPr>
          <a:xfrm rot="-160405">
            <a:off x="10563660" y="4838069"/>
            <a:ext cx="2338624" cy="2852586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7259">
            <a:off x="5574747" y="1013025"/>
            <a:ext cx="594619" cy="605981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D1B40C28-35E8-1F62-0E94-B30573B00650}"/>
              </a:ext>
            </a:extLst>
          </p:cNvPr>
          <p:cNvSpPr txBox="1"/>
          <p:nvPr/>
        </p:nvSpPr>
        <p:spPr>
          <a:xfrm rot="21289875">
            <a:off x="4878030" y="1967254"/>
            <a:ext cx="2082800" cy="351058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8FCEC2-4376-8752-AFD9-C8D50C03B5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320" y="6689917"/>
            <a:ext cx="11030652" cy="24386"/>
          </a:xfrm>
          <a:prstGeom prst="rect">
            <a:avLst/>
          </a:prstGeom>
        </p:spPr>
      </p:pic>
      <p:sp>
        <p:nvSpPr>
          <p:cNvPr id="13" name="AutoShape 6" descr="Những khoảnh khắc kinh hoàng trong chiến tranh Việt Nam">
            <a:extLst>
              <a:ext uri="{FF2B5EF4-FFF2-40B4-BE49-F238E27FC236}">
                <a16:creationId xmlns:a16="http://schemas.microsoft.com/office/drawing/2014/main" id="{3A3F4638-C728-8B44-025B-1A66E7F955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Những khoảnh khắc kinh hoàng trong chiến tranh Việt Nam">
            <a:extLst>
              <a:ext uri="{FF2B5EF4-FFF2-40B4-BE49-F238E27FC236}">
                <a16:creationId xmlns:a16="http://schemas.microsoft.com/office/drawing/2014/main" id="{D1003F22-B49B-BC11-0640-94845754E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33E30539-C994-33D6-18C0-B2E54EA8D6FF}"/>
              </a:ext>
            </a:extLst>
          </p:cNvPr>
          <p:cNvSpPr txBox="1"/>
          <p:nvPr/>
        </p:nvSpPr>
        <p:spPr>
          <a:xfrm rot="21298299">
            <a:off x="2756482" y="2386015"/>
            <a:ext cx="6881247" cy="2200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7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7"/>
              </a:lnSpc>
            </a:pP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GV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./.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492A8DA0-1DB8-07F2-6DC7-FF792E46FE1E}"/>
              </a:ext>
            </a:extLst>
          </p:cNvPr>
          <p:cNvSpPr txBox="1"/>
          <p:nvPr/>
        </p:nvSpPr>
        <p:spPr>
          <a:xfrm>
            <a:off x="8282040" y="6402713"/>
            <a:ext cx="3510231" cy="224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000" dirty="0">
                <a:solidFill>
                  <a:srgbClr val="FFFFFF"/>
                </a:solidFill>
                <a:latin typeface="Montserrat"/>
              </a:rPr>
              <a:t>THPT </a:t>
            </a:r>
            <a:r>
              <a:rPr lang="en-US" sz="1000" dirty="0" err="1">
                <a:solidFill>
                  <a:srgbClr val="FFFFFF"/>
                </a:solidFill>
                <a:latin typeface="Montserrat"/>
              </a:rPr>
              <a:t>Nguyễn</a:t>
            </a:r>
            <a:r>
              <a:rPr lang="en-US" sz="1000" dirty="0">
                <a:solidFill>
                  <a:srgbClr val="FFFFFF"/>
                </a:solidFill>
                <a:latin typeface="Montserrat"/>
              </a:rPr>
              <a:t> Văn </a:t>
            </a:r>
            <a:r>
              <a:rPr lang="en-US" sz="1000" dirty="0" err="1">
                <a:solidFill>
                  <a:srgbClr val="FFFFFF"/>
                </a:solidFill>
                <a:latin typeface="Montserrat"/>
              </a:rPr>
              <a:t>Cừ</a:t>
            </a:r>
            <a:r>
              <a:rPr lang="en-US" sz="10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1000" dirty="0" err="1">
                <a:solidFill>
                  <a:srgbClr val="FFFFFF"/>
                </a:solidFill>
                <a:latin typeface="Montserrat"/>
              </a:rPr>
              <a:t>Quảng</a:t>
            </a:r>
            <a:r>
              <a:rPr lang="en-US" sz="1000" dirty="0">
                <a:solidFill>
                  <a:srgbClr val="FFFFFF"/>
                </a:solidFill>
                <a:latin typeface="Montserrat"/>
              </a:rPr>
              <a:t> Nam</a:t>
            </a:r>
          </a:p>
        </p:txBody>
      </p:sp>
      <p:pic>
        <p:nvPicPr>
          <p:cNvPr id="21" name="Picture 2" descr="Trật tự thế giới mới&quot; là trật tự nào? - Tuổi Trẻ Online">
            <a:extLst>
              <a:ext uri="{FF2B5EF4-FFF2-40B4-BE49-F238E27FC236}">
                <a16:creationId xmlns:a16="http://schemas.microsoft.com/office/drawing/2014/main" id="{FD1AABA5-C414-AE03-DBA5-1FAD9D2A7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8017">
            <a:off x="8144180" y="3994416"/>
            <a:ext cx="4199771" cy="279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CO với vai trò của trật tự thế giới đa cực">
            <a:extLst>
              <a:ext uri="{FF2B5EF4-FFF2-40B4-BE49-F238E27FC236}">
                <a16:creationId xmlns:a16="http://schemas.microsoft.com/office/drawing/2014/main" id="{C1D92326-6205-B4E5-77E9-B5E0F880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25">
            <a:off x="7792768" y="-597922"/>
            <a:ext cx="4592646" cy="294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ự trỗi dậy của BRICS và nỗ lực &quot;phác thảo&quot; trật tự thế giới mới | Báo Dân  trí">
            <a:extLst>
              <a:ext uri="{FF2B5EF4-FFF2-40B4-BE49-F238E27FC236}">
                <a16:creationId xmlns:a16="http://schemas.microsoft.com/office/drawing/2014/main" id="{2E01D2E9-7B95-5443-022B-2922F554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831">
            <a:off x="-246213" y="4569825"/>
            <a:ext cx="4218946" cy="28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5A896659-2001-E35B-48A2-8D83ECE7EEA0}"/>
              </a:ext>
            </a:extLst>
          </p:cNvPr>
          <p:cNvSpPr txBox="1"/>
          <p:nvPr/>
        </p:nvSpPr>
        <p:spPr>
          <a:xfrm>
            <a:off x="3463841" y="6468149"/>
            <a:ext cx="4089648" cy="2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800" spc="159" dirty="0">
                <a:solidFill>
                  <a:srgbClr val="FFFFFF"/>
                </a:solidFill>
                <a:latin typeface="Montserrat"/>
              </a:rPr>
              <a:t>NGUYENHUE</a:t>
            </a:r>
          </a:p>
        </p:txBody>
      </p:sp>
      <p:pic>
        <p:nvPicPr>
          <p:cNvPr id="1036" name="Picture 12" descr="Ngoại giao cây tre” với bối cảnh hội nhập quốc tế Việt Nam hiện nay">
            <a:extLst>
              <a:ext uri="{FF2B5EF4-FFF2-40B4-BE49-F238E27FC236}">
                <a16:creationId xmlns:a16="http://schemas.microsoft.com/office/drawing/2014/main" id="{7AA23F3A-EF0E-76C2-0D5F-C5426275E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0759">
            <a:off x="-159841" y="299129"/>
            <a:ext cx="4356347" cy="28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99" t="-12979" r="-5099" b="-261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5024" y="-1169901"/>
            <a:ext cx="11106977" cy="1979837"/>
          </a:xfrm>
          <a:custGeom>
            <a:avLst/>
            <a:gdLst/>
            <a:ahLst/>
            <a:cxnLst/>
            <a:rect l="l" t="t" r="r" b="b"/>
            <a:pathLst>
              <a:path w="16660465" h="2969756">
                <a:moveTo>
                  <a:pt x="0" y="0"/>
                </a:moveTo>
                <a:lnTo>
                  <a:pt x="16660465" y="0"/>
                </a:lnTo>
                <a:lnTo>
                  <a:pt x="16660465" y="2969756"/>
                </a:lnTo>
                <a:lnTo>
                  <a:pt x="0" y="2969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3210" y="5461136"/>
            <a:ext cx="10820400" cy="3292493"/>
          </a:xfrm>
          <a:custGeom>
            <a:avLst/>
            <a:gdLst/>
            <a:ahLst/>
            <a:cxnLst/>
            <a:rect l="l" t="t" r="r" b="b"/>
            <a:pathLst>
              <a:path w="16230600" h="4938740">
                <a:moveTo>
                  <a:pt x="0" y="0"/>
                </a:moveTo>
                <a:lnTo>
                  <a:pt x="16230600" y="0"/>
                </a:lnTo>
                <a:lnTo>
                  <a:pt x="16230600" y="4938740"/>
                </a:lnTo>
                <a:lnTo>
                  <a:pt x="0" y="4938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4303">
            <a:off x="1805227" y="-73570"/>
            <a:ext cx="8770459" cy="7421892"/>
          </a:xfrm>
          <a:custGeom>
            <a:avLst/>
            <a:gdLst/>
            <a:ahLst/>
            <a:cxnLst/>
            <a:rect l="l" t="t" r="r" b="b"/>
            <a:pathLst>
              <a:path w="13155688" h="11132838">
                <a:moveTo>
                  <a:pt x="0" y="0"/>
                </a:moveTo>
                <a:lnTo>
                  <a:pt x="13155688" y="0"/>
                </a:lnTo>
                <a:lnTo>
                  <a:pt x="13155688" y="11132839"/>
                </a:lnTo>
                <a:lnTo>
                  <a:pt x="0" y="111328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3673" r="-63673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C339C-ED6F-AF4C-358B-B55EC59BB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320" y="6770127"/>
            <a:ext cx="11030652" cy="2438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B3AEE373-907D-FF3B-B74D-59331896C525}"/>
              </a:ext>
            </a:extLst>
          </p:cNvPr>
          <p:cNvSpPr txBox="1"/>
          <p:nvPr/>
        </p:nvSpPr>
        <p:spPr>
          <a:xfrm>
            <a:off x="415846" y="6500233"/>
            <a:ext cx="4089648" cy="2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067" spc="159" dirty="0">
                <a:solidFill>
                  <a:srgbClr val="FFFFFF"/>
                </a:solidFill>
                <a:latin typeface="Montserrat"/>
              </a:rPr>
              <a:t>NGUYENHUE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12695AE-3C74-2694-8ABA-0C9D88EF52CA}"/>
              </a:ext>
            </a:extLst>
          </p:cNvPr>
          <p:cNvSpPr txBox="1"/>
          <p:nvPr/>
        </p:nvSpPr>
        <p:spPr>
          <a:xfrm>
            <a:off x="8121617" y="6482923"/>
            <a:ext cx="3510231" cy="226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067" dirty="0">
                <a:solidFill>
                  <a:srgbClr val="FFFFFF"/>
                </a:solidFill>
                <a:latin typeface="Montserrat"/>
              </a:rPr>
              <a:t>THPT </a:t>
            </a:r>
            <a:r>
              <a:rPr lang="en-US" sz="1067" dirty="0" err="1">
                <a:solidFill>
                  <a:srgbClr val="FFFFFF"/>
                </a:solidFill>
                <a:latin typeface="Montserrat"/>
              </a:rPr>
              <a:t>Nguyễn</a:t>
            </a:r>
            <a:r>
              <a:rPr lang="en-US" sz="1067" dirty="0">
                <a:solidFill>
                  <a:srgbClr val="FFFFFF"/>
                </a:solidFill>
                <a:latin typeface="Montserrat"/>
              </a:rPr>
              <a:t> Văn </a:t>
            </a:r>
            <a:r>
              <a:rPr lang="en-US" sz="1067" dirty="0" err="1">
                <a:solidFill>
                  <a:srgbClr val="FFFFFF"/>
                </a:solidFill>
                <a:latin typeface="Montserrat"/>
              </a:rPr>
              <a:t>Cừ</a:t>
            </a:r>
            <a:r>
              <a:rPr lang="en-US" sz="1067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1067" dirty="0" err="1">
                <a:solidFill>
                  <a:srgbClr val="FFFFFF"/>
                </a:solidFill>
                <a:latin typeface="Montserrat"/>
              </a:rPr>
              <a:t>Quảng</a:t>
            </a:r>
            <a:r>
              <a:rPr lang="en-US" sz="1067" dirty="0">
                <a:solidFill>
                  <a:srgbClr val="FFFFFF"/>
                </a:solidFill>
                <a:latin typeface="Montserrat"/>
              </a:rPr>
              <a:t> Nam</a:t>
            </a:r>
          </a:p>
        </p:txBody>
      </p:sp>
      <p:pic>
        <p:nvPicPr>
          <p:cNvPr id="10" name="5086075903644">
            <a:hlinkClick r:id="" action="ppaction://media"/>
            <a:extLst>
              <a:ext uri="{FF2B5EF4-FFF2-40B4-BE49-F238E27FC236}">
                <a16:creationId xmlns:a16="http://schemas.microsoft.com/office/drawing/2014/main" id="{CC3CF6B2-FDEE-602E-47BE-CE7DFC6920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024" y="894176"/>
            <a:ext cx="9753600" cy="5486400"/>
          </a:xfrm>
          <a:prstGeom prst="rect">
            <a:avLst/>
          </a:prstGeom>
        </p:spPr>
      </p:pic>
      <p:sp>
        <p:nvSpPr>
          <p:cNvPr id="11" name="TextBox 15"/>
          <p:cNvSpPr txBox="1"/>
          <p:nvPr/>
        </p:nvSpPr>
        <p:spPr>
          <a:xfrm>
            <a:off x="1675080" y="1692478"/>
            <a:ext cx="2513082" cy="2169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88"/>
              </a:lnSpc>
              <a:spcBef>
                <a:spcPct val="0"/>
              </a:spcBef>
            </a:pPr>
            <a:r>
              <a:rPr lang="en-US" sz="41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Thế Giới Quả Địa Cầu Lý - Miễn Phí vector hình ảnh trên Pixabay -  Pixabay">
            <a:extLst>
              <a:ext uri="{FF2B5EF4-FFF2-40B4-BE49-F238E27FC236}">
                <a16:creationId xmlns:a16="http://schemas.microsoft.com/office/drawing/2014/main" id="{003004FC-F378-FE4D-838A-A0EB1FC5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0359"/>
          <a:stretch/>
        </p:blipFill>
        <p:spPr bwMode="auto">
          <a:xfrm>
            <a:off x="0" y="0"/>
            <a:ext cx="12192000" cy="6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5CEB75-6482-6E8F-900D-6A8C4BBAE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42" y="6654413"/>
            <a:ext cx="11648427" cy="25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C7BCA7-0733-DBD4-42A1-D4145486F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07" t="34729" r="7491" b="44827"/>
          <a:stretch/>
        </p:blipFill>
        <p:spPr>
          <a:xfrm>
            <a:off x="4709557" y="118075"/>
            <a:ext cx="5764696" cy="394342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153CCE-9B2D-A884-A0D1-A33FDDB10FBB}"/>
              </a:ext>
            </a:extLst>
          </p:cNvPr>
          <p:cNvSpPr/>
          <p:nvPr/>
        </p:nvSpPr>
        <p:spPr>
          <a:xfrm>
            <a:off x="221780" y="697523"/>
            <a:ext cx="4265997" cy="24573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12/1989,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Man-ta,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Bút-sơ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Góc-ba-chốp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F1408D-4AC5-7A69-4E18-0270E895B550}"/>
              </a:ext>
            </a:extLst>
          </p:cNvPr>
          <p:cNvSpPr/>
          <p:nvPr/>
        </p:nvSpPr>
        <p:spPr>
          <a:xfrm>
            <a:off x="221780" y="434459"/>
            <a:ext cx="4399606" cy="26967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773EBC06-C747-7D86-C28B-491041BFD3A0}"/>
              </a:ext>
            </a:extLst>
          </p:cNvPr>
          <p:cNvSpPr/>
          <p:nvPr/>
        </p:nvSpPr>
        <p:spPr>
          <a:xfrm>
            <a:off x="1319102" y="3933985"/>
            <a:ext cx="10031105" cy="2696762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Sau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xu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473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Thế Giới Quả Địa Cầu Lý - Miễn Phí vector hình ảnh trên Pixabay -  Pixabay">
            <a:extLst>
              <a:ext uri="{FF2B5EF4-FFF2-40B4-BE49-F238E27FC236}">
                <a16:creationId xmlns:a16="http://schemas.microsoft.com/office/drawing/2014/main" id="{003004FC-F378-FE4D-838A-A0EB1FC5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0359"/>
          <a:stretch/>
        </p:blipFill>
        <p:spPr bwMode="auto">
          <a:xfrm>
            <a:off x="0" y="-72159"/>
            <a:ext cx="12192000" cy="6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81CD0ED8-2079-AD14-0340-0A51338FE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717" y="377026"/>
            <a:ext cx="2057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4000" b="1" dirty="0">
              <a:solidFill>
                <a:srgbClr val="00B0F0"/>
              </a:solidFill>
              <a:latin typeface=".VnKoala" pitchFamily="34" charset="0"/>
            </a:endParaRPr>
          </a:p>
        </p:txBody>
      </p:sp>
      <p:sp>
        <p:nvSpPr>
          <p:cNvPr id="3" name="WordArt 18">
            <a:extLst>
              <a:ext uri="{FF2B5EF4-FFF2-40B4-BE49-F238E27FC236}">
                <a16:creationId xmlns:a16="http://schemas.microsoft.com/office/drawing/2014/main" id="{9195A287-AE42-F181-7045-DC102A1EF2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0937" y="697750"/>
            <a:ext cx="9525000" cy="179679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urveUp">
              <a:avLst>
                <a:gd name="adj" fmla="val 48764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32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TRẬT TỰ THẾ GIỚI SAU CHIẾN TRANH LẠNH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19D823D-0B4D-DE37-A7DB-67808FA5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145302"/>
            <a:ext cx="12217400" cy="99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9F1D8-D5F7-D9F1-724C-44877C777289}"/>
              </a:ext>
            </a:extLst>
          </p:cNvPr>
          <p:cNvSpPr txBox="1"/>
          <p:nvPr/>
        </p:nvSpPr>
        <p:spPr>
          <a:xfrm>
            <a:off x="992507" y="3408279"/>
            <a:ext cx="1079175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DBCF8-5A07-739F-9FF4-1220E549AB28}"/>
              </a:ext>
            </a:extLst>
          </p:cNvPr>
          <p:cNvSpPr txBox="1"/>
          <p:nvPr/>
        </p:nvSpPr>
        <p:spPr>
          <a:xfrm>
            <a:off x="4063233" y="4576409"/>
            <a:ext cx="731730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&amp; 15,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Zoom in">
            <a:extLst>
              <a:ext uri="{FF2B5EF4-FFF2-40B4-BE49-F238E27FC236}">
                <a16:creationId xmlns:a16="http://schemas.microsoft.com/office/drawing/2014/main" id="{C71494A1-9E69-7023-17C3-C3ADE50D1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033945">
            <a:off x="2317838" y="4981406"/>
            <a:ext cx="1661793" cy="1661793"/>
          </a:xfrm>
          <a:prstGeom prst="rect">
            <a:avLst/>
          </a:prstGeom>
        </p:spPr>
      </p:pic>
      <p:pic>
        <p:nvPicPr>
          <p:cNvPr id="8" name="Graphic 7" descr="Ring">
            <a:extLst>
              <a:ext uri="{FF2B5EF4-FFF2-40B4-BE49-F238E27FC236}">
                <a16:creationId xmlns:a16="http://schemas.microsoft.com/office/drawing/2014/main" id="{CBECB69D-A129-935A-259D-B085BEC7B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4102" y="2884703"/>
            <a:ext cx="1355312" cy="13553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EA0120-6BBA-8950-633D-8EDEE5272DD6}"/>
              </a:ext>
            </a:extLst>
          </p:cNvPr>
          <p:cNvSpPr/>
          <p:nvPr/>
        </p:nvSpPr>
        <p:spPr>
          <a:xfrm>
            <a:off x="159428" y="3341784"/>
            <a:ext cx="622852" cy="6259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345FB-5115-7A0F-1C76-B297F034E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347" y="46681"/>
            <a:ext cx="11648427" cy="252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E03D0-79C1-1434-AF25-1B97EB668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573" y="6547408"/>
            <a:ext cx="11648427" cy="2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2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nimBg="1"/>
      <p:bldP spid="5" grpId="0"/>
      <p:bldP spid="7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Thế Giới Quả Địa Cầu Lý - Miễn Phí vector hình ảnh trên Pixabay -  Pixabay">
            <a:extLst>
              <a:ext uri="{FF2B5EF4-FFF2-40B4-BE49-F238E27FC236}">
                <a16:creationId xmlns:a16="http://schemas.microsoft.com/office/drawing/2014/main" id="{003004FC-F378-FE4D-838A-A0EB1FC5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0359"/>
          <a:stretch/>
        </p:blipFill>
        <p:spPr bwMode="auto">
          <a:xfrm>
            <a:off x="0" y="0"/>
            <a:ext cx="12192000" cy="6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3FFF3-4536-58CD-6A53-378BB36DD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67475" r="9219" b="10730"/>
          <a:stretch/>
        </p:blipFill>
        <p:spPr bwMode="auto">
          <a:xfrm>
            <a:off x="-20613" y="930965"/>
            <a:ext cx="12212613" cy="49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7479DA-A684-D295-597B-EEA2098DE4D8}"/>
              </a:ext>
            </a:extLst>
          </p:cNvPr>
          <p:cNvCxnSpPr>
            <a:cxnSpLocks/>
          </p:cNvCxnSpPr>
          <p:nvPr/>
        </p:nvCxnSpPr>
        <p:spPr>
          <a:xfrm>
            <a:off x="569845" y="2478157"/>
            <a:ext cx="1683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7D73C0-F0C4-3E44-155E-A845902B14C5}"/>
              </a:ext>
            </a:extLst>
          </p:cNvPr>
          <p:cNvCxnSpPr>
            <a:cxnSpLocks/>
          </p:cNvCxnSpPr>
          <p:nvPr/>
        </p:nvCxnSpPr>
        <p:spPr>
          <a:xfrm>
            <a:off x="2975114" y="2478157"/>
            <a:ext cx="27233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309A22-70F9-6D83-FC73-B56B19A20959}"/>
              </a:ext>
            </a:extLst>
          </p:cNvPr>
          <p:cNvCxnSpPr>
            <a:cxnSpLocks/>
          </p:cNvCxnSpPr>
          <p:nvPr/>
        </p:nvCxnSpPr>
        <p:spPr>
          <a:xfrm>
            <a:off x="2975113" y="2802836"/>
            <a:ext cx="27233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D2F098-0D28-6EE1-2580-70E75C14A216}"/>
              </a:ext>
            </a:extLst>
          </p:cNvPr>
          <p:cNvCxnSpPr>
            <a:cxnSpLocks/>
          </p:cNvCxnSpPr>
          <p:nvPr/>
        </p:nvCxnSpPr>
        <p:spPr>
          <a:xfrm>
            <a:off x="6096003" y="2484784"/>
            <a:ext cx="27233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746BEC-7DBE-C6FA-29F8-8BA773AE9D45}"/>
              </a:ext>
            </a:extLst>
          </p:cNvPr>
          <p:cNvCxnSpPr>
            <a:cxnSpLocks/>
          </p:cNvCxnSpPr>
          <p:nvPr/>
        </p:nvCxnSpPr>
        <p:spPr>
          <a:xfrm>
            <a:off x="6112197" y="2809462"/>
            <a:ext cx="27233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05D592-E18E-C195-236D-E4FF616BB38F}"/>
              </a:ext>
            </a:extLst>
          </p:cNvPr>
          <p:cNvCxnSpPr>
            <a:cxnSpLocks/>
          </p:cNvCxnSpPr>
          <p:nvPr/>
        </p:nvCxnSpPr>
        <p:spPr>
          <a:xfrm>
            <a:off x="9356036" y="2484784"/>
            <a:ext cx="27233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DE4961-9F69-3947-76E7-FD8CFD48D9DD}"/>
              </a:ext>
            </a:extLst>
          </p:cNvPr>
          <p:cNvCxnSpPr>
            <a:cxnSpLocks/>
          </p:cNvCxnSpPr>
          <p:nvPr/>
        </p:nvCxnSpPr>
        <p:spPr>
          <a:xfrm>
            <a:off x="6096003" y="3154019"/>
            <a:ext cx="3180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5F1408D-4AC5-7A69-4E18-0270E895B550}"/>
              </a:ext>
            </a:extLst>
          </p:cNvPr>
          <p:cNvSpPr/>
          <p:nvPr/>
        </p:nvSpPr>
        <p:spPr>
          <a:xfrm>
            <a:off x="1860572" y="970721"/>
            <a:ext cx="705084" cy="6540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5CEB75-6482-6E8F-900D-6A8C4BBAE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2" y="6654413"/>
            <a:ext cx="11648427" cy="2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6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Quan hệ Hoa Kỳ – Liên Xô – Wikipedia tiếng Việt">
            <a:extLst>
              <a:ext uri="{FF2B5EF4-FFF2-40B4-BE49-F238E27FC236}">
                <a16:creationId xmlns:a16="http://schemas.microsoft.com/office/drawing/2014/main" id="{620303F5-FAE9-E42A-D381-8C0E967DC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r="4462"/>
          <a:stretch/>
        </p:blipFill>
        <p:spPr bwMode="auto">
          <a:xfrm>
            <a:off x="0" y="1042086"/>
            <a:ext cx="12217458" cy="587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9A7A767-0D80-540C-DADD-DE7431686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7" y="27108"/>
            <a:ext cx="11486149" cy="99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08CDC4-D782-13D6-F61A-1816D8979DB1}"/>
              </a:ext>
            </a:extLst>
          </p:cNvPr>
          <p:cNvSpPr txBox="1"/>
          <p:nvPr/>
        </p:nvSpPr>
        <p:spPr>
          <a:xfrm>
            <a:off x="870855" y="291405"/>
            <a:ext cx="107917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!!4">
            <a:extLst>
              <a:ext uri="{FF2B5EF4-FFF2-40B4-BE49-F238E27FC236}">
                <a16:creationId xmlns:a16="http://schemas.microsoft.com/office/drawing/2014/main" id="{8CEFD9CD-5ED3-C43D-C739-76F47FC1587C}"/>
              </a:ext>
            </a:extLst>
          </p:cNvPr>
          <p:cNvSpPr txBox="1"/>
          <p:nvPr/>
        </p:nvSpPr>
        <p:spPr>
          <a:xfrm>
            <a:off x="5275746" y="1408842"/>
            <a:ext cx="5906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!!4">
            <a:extLst>
              <a:ext uri="{FF2B5EF4-FFF2-40B4-BE49-F238E27FC236}">
                <a16:creationId xmlns:a16="http://schemas.microsoft.com/office/drawing/2014/main" id="{B77B6475-8A74-BCAF-A9C0-1CDD0D8CD99E}"/>
              </a:ext>
            </a:extLst>
          </p:cNvPr>
          <p:cNvSpPr txBox="1"/>
          <p:nvPr/>
        </p:nvSpPr>
        <p:spPr>
          <a:xfrm>
            <a:off x="529387" y="3697929"/>
            <a:ext cx="109584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. Trong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7866C-90DB-6093-45FC-5920C962F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20" y="6689917"/>
            <a:ext cx="11030652" cy="2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B562CDD1-71EF-323C-1583-C93A88F7B98C}"/>
              </a:ext>
            </a:extLst>
          </p:cNvPr>
          <p:cNvSpPr txBox="1"/>
          <p:nvPr/>
        </p:nvSpPr>
        <p:spPr>
          <a:xfrm>
            <a:off x="704602" y="6468149"/>
            <a:ext cx="4089648" cy="2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800" spc="159" dirty="0">
                <a:solidFill>
                  <a:schemeClr val="bg1">
                    <a:lumMod val="95000"/>
                  </a:schemeClr>
                </a:solidFill>
                <a:latin typeface="Montserrat"/>
              </a:rPr>
              <a:t>NGUYENHUE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01D3B-11BA-E376-8E9C-09E88643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117" y="6417230"/>
            <a:ext cx="3590855" cy="298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1213D9-8389-D080-B5A8-660DE08F7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723" y="6417230"/>
            <a:ext cx="3590855" cy="298730"/>
          </a:xfrm>
          <a:prstGeom prst="rect">
            <a:avLst/>
          </a:prstGeom>
        </p:spPr>
      </p:pic>
      <p:pic>
        <p:nvPicPr>
          <p:cNvPr id="4" name="Graphic 3" descr="Ring">
            <a:extLst>
              <a:ext uri="{FF2B5EF4-FFF2-40B4-BE49-F238E27FC236}">
                <a16:creationId xmlns:a16="http://schemas.microsoft.com/office/drawing/2014/main" id="{1C8AA007-16D7-F1B3-8C01-831D16E7C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383" y="-231338"/>
            <a:ext cx="1355312" cy="13553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5E8E30-17A5-0FD2-FB3F-6E6887EB474C}"/>
              </a:ext>
            </a:extLst>
          </p:cNvPr>
          <p:cNvSpPr/>
          <p:nvPr/>
        </p:nvSpPr>
        <p:spPr>
          <a:xfrm>
            <a:off x="668613" y="211505"/>
            <a:ext cx="622852" cy="6259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727CA0FD-45EC-1566-FBCE-DEAF9B66C050}"/>
              </a:ext>
            </a:extLst>
          </p:cNvPr>
          <p:cNvSpPr/>
          <p:nvPr/>
        </p:nvSpPr>
        <p:spPr>
          <a:xfrm>
            <a:off x="1009934" y="1123974"/>
            <a:ext cx="3562066" cy="445519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7866C-90DB-6093-45FC-5920C962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20" y="6689917"/>
            <a:ext cx="11030652" cy="2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B562CDD1-71EF-323C-1583-C93A88F7B98C}"/>
              </a:ext>
            </a:extLst>
          </p:cNvPr>
          <p:cNvSpPr txBox="1"/>
          <p:nvPr/>
        </p:nvSpPr>
        <p:spPr>
          <a:xfrm>
            <a:off x="704602" y="6468149"/>
            <a:ext cx="4089648" cy="2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800" spc="159" dirty="0">
                <a:solidFill>
                  <a:schemeClr val="bg1">
                    <a:lumMod val="95000"/>
                  </a:schemeClr>
                </a:solidFill>
                <a:latin typeface="Montserrat"/>
              </a:rPr>
              <a:t>NGUYENHUE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01D3B-11BA-E376-8E9C-09E886431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117" y="6417230"/>
            <a:ext cx="3590855" cy="298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1213D9-8389-D080-B5A8-660DE08F7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723" y="6417230"/>
            <a:ext cx="3590855" cy="298730"/>
          </a:xfrm>
          <a:prstGeom prst="rect">
            <a:avLst/>
          </a:prstGeom>
        </p:spPr>
      </p:pic>
      <p:pic>
        <p:nvPicPr>
          <p:cNvPr id="5122" name="Picture 2" descr="Tất cả các bản đồ thế giới trước đây đều sai hoàn toàn, đây mới là bản đồ  chính xác">
            <a:extLst>
              <a:ext uri="{FF2B5EF4-FFF2-40B4-BE49-F238E27FC236}">
                <a16:creationId xmlns:a16="http://schemas.microsoft.com/office/drawing/2014/main" id="{0338EFDF-5635-A654-85E4-E5341E14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4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FA1DD1CE-B8D8-A177-326D-E2A2E93701AD}"/>
              </a:ext>
            </a:extLst>
          </p:cNvPr>
          <p:cNvSpPr/>
          <p:nvPr/>
        </p:nvSpPr>
        <p:spPr>
          <a:xfrm>
            <a:off x="1173708" y="1910687"/>
            <a:ext cx="1132765" cy="28660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0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AD7CE137-BFDB-F4AF-8B8F-7C57C610BCB5}"/>
              </a:ext>
            </a:extLst>
          </p:cNvPr>
          <p:cNvSpPr/>
          <p:nvPr/>
        </p:nvSpPr>
        <p:spPr>
          <a:xfrm>
            <a:off x="2881953" y="3932830"/>
            <a:ext cx="1132765" cy="28660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Bra-</a:t>
            </a:r>
            <a:r>
              <a:rPr lang="en-US" sz="20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20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E5F2E5C0-D6FA-F100-093C-C7A2D59E4A82}"/>
              </a:ext>
            </a:extLst>
          </p:cNvPr>
          <p:cNvSpPr/>
          <p:nvPr/>
        </p:nvSpPr>
        <p:spPr>
          <a:xfrm>
            <a:off x="8333186" y="976569"/>
            <a:ext cx="1332930" cy="29873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LB. Nga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A97CFD0F-C081-7342-C4AC-BAC2957B4AF6}"/>
              </a:ext>
            </a:extLst>
          </p:cNvPr>
          <p:cNvSpPr/>
          <p:nvPr/>
        </p:nvSpPr>
        <p:spPr>
          <a:xfrm>
            <a:off x="8748215" y="2047925"/>
            <a:ext cx="1643507" cy="29873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Hoa</a:t>
            </a: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B3AE42BE-AEF7-99F1-9FFE-2EA4676E0E42}"/>
              </a:ext>
            </a:extLst>
          </p:cNvPr>
          <p:cNvSpPr/>
          <p:nvPr/>
        </p:nvSpPr>
        <p:spPr>
          <a:xfrm>
            <a:off x="10859070" y="2197290"/>
            <a:ext cx="1332930" cy="29873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0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A7CEBA14-61D4-2F99-C438-8C99549C3ADD}"/>
              </a:ext>
            </a:extLst>
          </p:cNvPr>
          <p:cNvSpPr/>
          <p:nvPr/>
        </p:nvSpPr>
        <p:spPr>
          <a:xfrm>
            <a:off x="6217646" y="4793400"/>
            <a:ext cx="1643507" cy="29873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Phi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51E1D9EA-F82C-C17E-84A5-CBEE128D9E5F}"/>
              </a:ext>
            </a:extLst>
          </p:cNvPr>
          <p:cNvSpPr/>
          <p:nvPr/>
        </p:nvSpPr>
        <p:spPr>
          <a:xfrm>
            <a:off x="7926461" y="2888266"/>
            <a:ext cx="1643507" cy="29873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1F02E64B-14F1-D5D1-AF51-D56DAB4C1FF4}"/>
              </a:ext>
            </a:extLst>
          </p:cNvPr>
          <p:cNvSpPr/>
          <p:nvPr/>
        </p:nvSpPr>
        <p:spPr>
          <a:xfrm>
            <a:off x="5535553" y="1438440"/>
            <a:ext cx="797008" cy="33994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E.U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554825D6-E254-75A8-1F76-7909A6ACC791}"/>
              </a:ext>
            </a:extLst>
          </p:cNvPr>
          <p:cNvSpPr/>
          <p:nvPr/>
        </p:nvSpPr>
        <p:spPr>
          <a:xfrm>
            <a:off x="2233684" y="246122"/>
            <a:ext cx="5149755" cy="339946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5A78B7D3-D208-6D12-2964-664960992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66031" r="11129" b="22551"/>
          <a:stretch/>
        </p:blipFill>
        <p:spPr bwMode="auto">
          <a:xfrm>
            <a:off x="1245117" y="4442858"/>
            <a:ext cx="9377880" cy="207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Thế Giới Quả Địa Cầu Lý - Miễn Phí vector hình ảnh trên Pixabay -  Pixabay">
            <a:extLst>
              <a:ext uri="{FF2B5EF4-FFF2-40B4-BE49-F238E27FC236}">
                <a16:creationId xmlns:a16="http://schemas.microsoft.com/office/drawing/2014/main" id="{003004FC-F378-FE4D-838A-A0EB1FC5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0359"/>
          <a:stretch/>
        </p:blipFill>
        <p:spPr bwMode="auto">
          <a:xfrm>
            <a:off x="0" y="0"/>
            <a:ext cx="12192000" cy="6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16F5B8D6-F2B1-D8B6-9038-91C237A07BF7}"/>
              </a:ext>
            </a:extLst>
          </p:cNvPr>
          <p:cNvSpPr/>
          <p:nvPr/>
        </p:nvSpPr>
        <p:spPr>
          <a:xfrm>
            <a:off x="887104" y="359700"/>
            <a:ext cx="3562066" cy="445519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Xu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47B45-3AD3-4C84-6731-558D578A9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8" t="76419" r="8382" b="19204"/>
          <a:stretch/>
        </p:blipFill>
        <p:spPr>
          <a:xfrm>
            <a:off x="2509589" y="5167260"/>
            <a:ext cx="8241193" cy="1010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FFC16-E893-2AB9-A8C0-8162A9D60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328" r="7902" b="67691"/>
          <a:stretch/>
        </p:blipFill>
        <p:spPr>
          <a:xfrm>
            <a:off x="8528672" y="1975602"/>
            <a:ext cx="3528782" cy="2304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BFA178-4B43-449C-BE0F-263DF9B8B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9" t="32310" r="8207" b="45075"/>
          <a:stretch/>
        </p:blipFill>
        <p:spPr>
          <a:xfrm>
            <a:off x="198029" y="1923032"/>
            <a:ext cx="8398883" cy="3483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86069F-D21A-4DB3-642B-6CBADD95A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20" y="6782681"/>
            <a:ext cx="11030652" cy="2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043CC730-7F14-94C9-C887-E8EC2BBA7DD2}"/>
              </a:ext>
            </a:extLst>
          </p:cNvPr>
          <p:cNvSpPr txBox="1"/>
          <p:nvPr/>
        </p:nvSpPr>
        <p:spPr>
          <a:xfrm>
            <a:off x="1115420" y="6574165"/>
            <a:ext cx="4089648" cy="2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800" spc="159" dirty="0">
                <a:solidFill>
                  <a:schemeClr val="bg1">
                    <a:lumMod val="95000"/>
                  </a:schemeClr>
                </a:solidFill>
                <a:latin typeface="Montserrat"/>
              </a:rPr>
              <a:t>NGUYENHUE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70201-C5F8-A764-624D-0FC4300F3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878" y="6536498"/>
            <a:ext cx="3590855" cy="298730"/>
          </a:xfrm>
          <a:prstGeom prst="rect">
            <a:avLst/>
          </a:prstGeom>
        </p:spPr>
      </p:pic>
      <p:sp>
        <p:nvSpPr>
          <p:cNvPr id="6" name="!!4">
            <a:extLst>
              <a:ext uri="{FF2B5EF4-FFF2-40B4-BE49-F238E27FC236}">
                <a16:creationId xmlns:a16="http://schemas.microsoft.com/office/drawing/2014/main" id="{50014D6E-A4AF-5DB5-B5A1-D507A6C5F1DC}"/>
              </a:ext>
            </a:extLst>
          </p:cNvPr>
          <p:cNvSpPr txBox="1"/>
          <p:nvPr/>
        </p:nvSpPr>
        <p:spPr>
          <a:xfrm>
            <a:off x="346420" y="1011646"/>
            <a:ext cx="10958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- Sau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xu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xu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E062A0-B228-7D58-CE0D-A8D361B65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41" t="29936" r="50000" b="67940"/>
          <a:stretch/>
        </p:blipFill>
        <p:spPr>
          <a:xfrm>
            <a:off x="8830096" y="4249697"/>
            <a:ext cx="2975606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Thế Giới Quả Địa Cầu Lý - Miễn Phí vector hình ảnh trên Pixabay -  Pixabay">
            <a:extLst>
              <a:ext uri="{FF2B5EF4-FFF2-40B4-BE49-F238E27FC236}">
                <a16:creationId xmlns:a16="http://schemas.microsoft.com/office/drawing/2014/main" id="{003004FC-F378-FE4D-838A-A0EB1FC5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0359"/>
          <a:stretch/>
        </p:blipFill>
        <p:spPr bwMode="auto">
          <a:xfrm>
            <a:off x="0" y="0"/>
            <a:ext cx="12192000" cy="6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16F5B8D6-F2B1-D8B6-9038-91C237A07BF7}"/>
              </a:ext>
            </a:extLst>
          </p:cNvPr>
          <p:cNvSpPr/>
          <p:nvPr/>
        </p:nvSpPr>
        <p:spPr>
          <a:xfrm>
            <a:off x="887104" y="359700"/>
            <a:ext cx="3562066" cy="445519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Xu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6069F-D21A-4DB3-642B-6CBADD95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20" y="6782681"/>
            <a:ext cx="11030652" cy="2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043CC730-7F14-94C9-C887-E8EC2BBA7DD2}"/>
              </a:ext>
            </a:extLst>
          </p:cNvPr>
          <p:cNvSpPr txBox="1"/>
          <p:nvPr/>
        </p:nvSpPr>
        <p:spPr>
          <a:xfrm>
            <a:off x="1115420" y="6574165"/>
            <a:ext cx="4089648" cy="2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800" spc="159" dirty="0">
                <a:solidFill>
                  <a:schemeClr val="bg1">
                    <a:lumMod val="95000"/>
                  </a:schemeClr>
                </a:solidFill>
                <a:latin typeface="Montserrat"/>
              </a:rPr>
              <a:t>NGUYENHUE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70201-C5F8-A764-624D-0FC4300F3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878" y="6536498"/>
            <a:ext cx="3590855" cy="298730"/>
          </a:xfrm>
          <a:prstGeom prst="rect">
            <a:avLst/>
          </a:prstGeom>
        </p:spPr>
      </p:pic>
      <p:sp>
        <p:nvSpPr>
          <p:cNvPr id="6" name="!!4">
            <a:extLst>
              <a:ext uri="{FF2B5EF4-FFF2-40B4-BE49-F238E27FC236}">
                <a16:creationId xmlns:a16="http://schemas.microsoft.com/office/drawing/2014/main" id="{50014D6E-A4AF-5DB5-B5A1-D507A6C5F1DC}"/>
              </a:ext>
            </a:extLst>
          </p:cNvPr>
          <p:cNvSpPr txBox="1"/>
          <p:nvPr/>
        </p:nvSpPr>
        <p:spPr>
          <a:xfrm>
            <a:off x="346420" y="1011646"/>
            <a:ext cx="10958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- Trong xu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203A4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7D9253-4C98-9997-5F7E-B80A5C0FC2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7" t="62598" r="8624" b="7672"/>
          <a:stretch/>
        </p:blipFill>
        <p:spPr>
          <a:xfrm>
            <a:off x="1883390" y="2079321"/>
            <a:ext cx="8157820" cy="44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Thế Giới Quả Địa Cầu Lý - Miễn Phí vector hình ảnh trên Pixabay -  Pixabay">
            <a:extLst>
              <a:ext uri="{FF2B5EF4-FFF2-40B4-BE49-F238E27FC236}">
                <a16:creationId xmlns:a16="http://schemas.microsoft.com/office/drawing/2014/main" id="{003004FC-F378-FE4D-838A-A0EB1FC5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0359"/>
          <a:stretch/>
        </p:blipFill>
        <p:spPr bwMode="auto">
          <a:xfrm>
            <a:off x="0" y="0"/>
            <a:ext cx="12192000" cy="69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86069F-D21A-4DB3-642B-6CBADD95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20" y="6782681"/>
            <a:ext cx="11030652" cy="2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043CC730-7F14-94C9-C887-E8EC2BBA7DD2}"/>
              </a:ext>
            </a:extLst>
          </p:cNvPr>
          <p:cNvSpPr txBox="1"/>
          <p:nvPr/>
        </p:nvSpPr>
        <p:spPr>
          <a:xfrm>
            <a:off x="1115420" y="6574165"/>
            <a:ext cx="4089648" cy="2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800" spc="159" dirty="0">
                <a:solidFill>
                  <a:schemeClr val="bg1">
                    <a:lumMod val="95000"/>
                  </a:schemeClr>
                </a:solidFill>
                <a:latin typeface="Montserrat"/>
              </a:rPr>
              <a:t>NGUYENHUE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70201-C5F8-A764-624D-0FC4300F3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878" y="6536498"/>
            <a:ext cx="3590855" cy="298730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C7DD4B1-819D-02F2-E132-09D5039D6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02964"/>
              </p:ext>
            </p:extLst>
          </p:nvPr>
        </p:nvGraphicFramePr>
        <p:xfrm>
          <a:off x="112811" y="788552"/>
          <a:ext cx="8128000" cy="568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9">
            <a:extLst>
              <a:ext uri="{FF2B5EF4-FFF2-40B4-BE49-F238E27FC236}">
                <a16:creationId xmlns:a16="http://schemas.microsoft.com/office/drawing/2014/main" id="{267A37C5-2CFB-833D-1DD1-F7E660173575}"/>
              </a:ext>
            </a:extLst>
          </p:cNvPr>
          <p:cNvSpPr txBox="1"/>
          <p:nvPr/>
        </p:nvSpPr>
        <p:spPr>
          <a:xfrm>
            <a:off x="3010937" y="4256192"/>
            <a:ext cx="782459" cy="351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F31B79C-ECEC-2144-9565-FA6DA0CCCBBB}"/>
              </a:ext>
            </a:extLst>
          </p:cNvPr>
          <p:cNvSpPr txBox="1"/>
          <p:nvPr/>
        </p:nvSpPr>
        <p:spPr>
          <a:xfrm>
            <a:off x="1844108" y="2871316"/>
            <a:ext cx="1316136" cy="33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0721752A-79B2-0547-98D4-DFCDA4A78317}"/>
              </a:ext>
            </a:extLst>
          </p:cNvPr>
          <p:cNvSpPr txBox="1"/>
          <p:nvPr/>
        </p:nvSpPr>
        <p:spPr>
          <a:xfrm rot="3085536">
            <a:off x="2458134" y="1909676"/>
            <a:ext cx="1111678" cy="33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DF63B1A2-8FE2-41A8-A05F-5695292EA729}"/>
              </a:ext>
            </a:extLst>
          </p:cNvPr>
          <p:cNvSpPr txBox="1"/>
          <p:nvPr/>
        </p:nvSpPr>
        <p:spPr>
          <a:xfrm rot="3241482">
            <a:off x="3123051" y="1761398"/>
            <a:ext cx="782459" cy="351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5EFA7B5E-3283-2BB9-D73B-8D3A94694F8B}"/>
              </a:ext>
            </a:extLst>
          </p:cNvPr>
          <p:cNvSpPr txBox="1"/>
          <p:nvPr/>
        </p:nvSpPr>
        <p:spPr>
          <a:xfrm rot="4444133">
            <a:off x="3443126" y="1851291"/>
            <a:ext cx="1111678" cy="33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B0C2844-FD3D-5B69-C4F4-BF5778D9EB0D}"/>
              </a:ext>
            </a:extLst>
          </p:cNvPr>
          <p:cNvSpPr txBox="1"/>
          <p:nvPr/>
        </p:nvSpPr>
        <p:spPr>
          <a:xfrm>
            <a:off x="4678017" y="3740124"/>
            <a:ext cx="2093844" cy="33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!!4">
            <a:extLst>
              <a:ext uri="{FF2B5EF4-FFF2-40B4-BE49-F238E27FC236}">
                <a16:creationId xmlns:a16="http://schemas.microsoft.com/office/drawing/2014/main" id="{50014D6E-A4AF-5DB5-B5A1-D507A6C5F1DC}"/>
              </a:ext>
            </a:extLst>
          </p:cNvPr>
          <p:cNvSpPr txBox="1"/>
          <p:nvPr/>
        </p:nvSpPr>
        <p:spPr>
          <a:xfrm>
            <a:off x="6221482" y="665460"/>
            <a:ext cx="558992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Vai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G7, G20, BRICS, ASEM, APEC, ASEAN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6F5B8D6-F2B1-D8B6-9038-91C237A07BF7}"/>
              </a:ext>
            </a:extLst>
          </p:cNvPr>
          <p:cNvSpPr/>
          <p:nvPr/>
        </p:nvSpPr>
        <p:spPr>
          <a:xfrm>
            <a:off x="919188" y="265241"/>
            <a:ext cx="3562066" cy="445519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Xu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29B7A6D5-B015-0368-6EDF-E360D5DE7189}"/>
              </a:ext>
            </a:extLst>
          </p:cNvPr>
          <p:cNvSpPr/>
          <p:nvPr/>
        </p:nvSpPr>
        <p:spPr>
          <a:xfrm>
            <a:off x="6504880" y="1886857"/>
            <a:ext cx="5453275" cy="4687235"/>
          </a:xfrm>
          <a:prstGeom prst="verticalScroll">
            <a:avLst/>
          </a:prstGeom>
          <a:solidFill>
            <a:srgbClr val="BAE2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1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1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G20 (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G7, EU,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-hen-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xtrây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-li-a, Bra-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Trung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Nga,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-hi-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-xi-a, A-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Xê-út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Phi,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90% GDP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80%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Trung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2022,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Anh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!!4">
            <a:extLst>
              <a:ext uri="{FF2B5EF4-FFF2-40B4-BE49-F238E27FC236}">
                <a16:creationId xmlns:a16="http://schemas.microsoft.com/office/drawing/2014/main" id="{3188390F-1112-AAB4-05FA-EEB12B54F9EE}"/>
              </a:ext>
            </a:extLst>
          </p:cNvPr>
          <p:cNvSpPr txBox="1"/>
          <p:nvPr/>
        </p:nvSpPr>
        <p:spPr>
          <a:xfrm>
            <a:off x="159890" y="5824082"/>
            <a:ext cx="3636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GDP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2022)</a:t>
            </a:r>
          </a:p>
        </p:txBody>
      </p:sp>
    </p:spTree>
    <p:extLst>
      <p:ext uri="{BB962C8B-B14F-4D97-AF65-F5344CB8AC3E}">
        <p14:creationId xmlns:p14="http://schemas.microsoft.com/office/powerpoint/2010/main" val="42841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6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1274</TotalTime>
  <Words>1558</Words>
  <Application>Microsoft Office PowerPoint</Application>
  <PresentationFormat>Widescreen</PresentationFormat>
  <Paragraphs>112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.VnKoala</vt:lpstr>
      <vt:lpstr>Arial</vt:lpstr>
      <vt:lpstr>Montserrat</vt:lpstr>
      <vt:lpstr>Sitka Banner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Administrator</cp:lastModifiedBy>
  <cp:revision>75</cp:revision>
  <dcterms:created xsi:type="dcterms:W3CDTF">2024-07-08T21:45:24Z</dcterms:created>
  <dcterms:modified xsi:type="dcterms:W3CDTF">2025-09-21T14:53:16Z</dcterms:modified>
</cp:coreProperties>
</file>