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7" r:id="rId2"/>
    <p:sldId id="257" r:id="rId3"/>
    <p:sldId id="258" r:id="rId4"/>
    <p:sldId id="281" r:id="rId5"/>
    <p:sldId id="260" r:id="rId6"/>
    <p:sldId id="261" r:id="rId7"/>
    <p:sldId id="262" r:id="rId8"/>
    <p:sldId id="263" r:id="rId9"/>
    <p:sldId id="276" r:id="rId10"/>
    <p:sldId id="277" r:id="rId11"/>
    <p:sldId id="264" r:id="rId12"/>
    <p:sldId id="278" r:id="rId13"/>
    <p:sldId id="279" r:id="rId14"/>
    <p:sldId id="266" r:id="rId15"/>
    <p:sldId id="280" r:id="rId16"/>
    <p:sldId id="282" r:id="rId17"/>
    <p:sldId id="283" r:id="rId18"/>
    <p:sldId id="284" r:id="rId19"/>
    <p:sldId id="285" r:id="rId20"/>
    <p:sldId id="286" r:id="rId21"/>
    <p:sldId id="288" r:id="rId22"/>
    <p:sldId id="290" r:id="rId23"/>
    <p:sldId id="289" r:id="rId24"/>
    <p:sldId id="292" r:id="rId25"/>
    <p:sldId id="291" r:id="rId26"/>
    <p:sldId id="268" r:id="rId27"/>
    <p:sldId id="269" r:id="rId28"/>
    <p:sldId id="270" r:id="rId29"/>
    <p:sldId id="271" r:id="rId30"/>
    <p:sldId id="272" r:id="rId31"/>
    <p:sldId id="273" r:id="rId32"/>
    <p:sldId id="274" r:id="rId33"/>
    <p:sldId id="2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10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C36E6-71E2-4B91-A938-EBD21E35583D}" type="datetimeFigureOut">
              <a:rPr lang="en-US" smtClean="0"/>
              <a:t>12/10/2025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4A3C6-1008-4D93-B035-E9F1A0680859}" type="slidenum">
              <a:rPr lang="en-US" smtClean="0"/>
              <a:t>‹#›</a:t>
            </a:fld>
            <a:endParaRPr lang="en-US"/>
          </a:p>
        </p:txBody>
      </p:sp>
    </p:spTree>
    <p:extLst>
      <p:ext uri="{BB962C8B-B14F-4D97-AF65-F5344CB8AC3E}">
        <p14:creationId xmlns:p14="http://schemas.microsoft.com/office/powerpoint/2010/main" val="60651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Tem “Chào mừng Cộng đồng ASEAN” do các họa sĩ người Việt Nam thiết kế, được phát hành đồng thời tại Việt Nam và các nước ASEAN năm 2015. Tem mang thông điệp một tầm nhìn, một bản sắc, một cộng đồng</a:t>
            </a:r>
            <a:endParaRPr/>
          </a:p>
        </p:txBody>
      </p:sp>
      <p:sp>
        <p:nvSpPr>
          <p:cNvPr id="209" name="Google Shape;2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94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F6071-E74D-4AC1-B7C9-F90D55B0A3DD}"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13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Mời SV xem video sau đó trả lời câu hỏi</a:t>
            </a:r>
            <a:endParaRPr/>
          </a:p>
        </p:txBody>
      </p:sp>
      <p:sp>
        <p:nvSpPr>
          <p:cNvPr id="258" name="Google Shape;25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6394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12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00ECDC-CA76-1EFF-5515-72C4522E0F7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18494F7-8DB2-CBB8-010C-89F54046AA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890BB217-9E8E-F09D-5BEE-8F12E68B192F}"/>
              </a:ext>
            </a:extLst>
          </p:cNvPr>
          <p:cNvSpPr>
            <a:spLocks noGrp="1"/>
          </p:cNvSpPr>
          <p:nvPr>
            <p:ph type="dt" sz="half" idx="10"/>
          </p:nvPr>
        </p:nvSpPr>
        <p:spPr/>
        <p:txBody>
          <a:bodyPr/>
          <a:lstStyle/>
          <a:p>
            <a:fld id="{4D2C89F9-42FC-44EC-968C-ED232DB8863F}" type="datetimeFigureOut">
              <a:rPr lang="en-US" smtClean="0"/>
              <a:t>12/10/2025</a:t>
            </a:fld>
            <a:endParaRPr lang="en-US"/>
          </a:p>
        </p:txBody>
      </p:sp>
      <p:sp>
        <p:nvSpPr>
          <p:cNvPr id="5" name="Chỗ dành sẵn cho Chân trang 4">
            <a:extLst>
              <a:ext uri="{FF2B5EF4-FFF2-40B4-BE49-F238E27FC236}">
                <a16:creationId xmlns:a16="http://schemas.microsoft.com/office/drawing/2014/main" id="{03191BB3-4753-8E68-5F98-F289813468F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48F7F25-DB3E-1089-320D-E6C74B91C079}"/>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154125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C47824-995F-4D57-7C08-2DAEE1E36508}"/>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0A0AAA1-BAE8-85B5-B3CF-39F095A1CC9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D6DF00F-7245-0F86-FC21-2ED55B0A6FC6}"/>
              </a:ext>
            </a:extLst>
          </p:cNvPr>
          <p:cNvSpPr>
            <a:spLocks noGrp="1"/>
          </p:cNvSpPr>
          <p:nvPr>
            <p:ph type="dt" sz="half" idx="10"/>
          </p:nvPr>
        </p:nvSpPr>
        <p:spPr/>
        <p:txBody>
          <a:bodyPr/>
          <a:lstStyle/>
          <a:p>
            <a:fld id="{4D2C89F9-42FC-44EC-968C-ED232DB8863F}" type="datetimeFigureOut">
              <a:rPr lang="en-US" smtClean="0"/>
              <a:t>12/10/2025</a:t>
            </a:fld>
            <a:endParaRPr lang="en-US"/>
          </a:p>
        </p:txBody>
      </p:sp>
      <p:sp>
        <p:nvSpPr>
          <p:cNvPr id="5" name="Chỗ dành sẵn cho Chân trang 4">
            <a:extLst>
              <a:ext uri="{FF2B5EF4-FFF2-40B4-BE49-F238E27FC236}">
                <a16:creationId xmlns:a16="http://schemas.microsoft.com/office/drawing/2014/main" id="{EE2FCDCC-C6B7-E9D5-DEB7-3E71AE2BC95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79A98B0-C265-5782-A9B9-CDEE689B5364}"/>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90836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AD54E44E-4F9D-08FD-F3C9-700DB6E77C5A}"/>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F4AEF48-EACB-45C4-5B2D-872CE1E0352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5D18AB0-A819-32B2-4270-B43E59AB8BD3}"/>
              </a:ext>
            </a:extLst>
          </p:cNvPr>
          <p:cNvSpPr>
            <a:spLocks noGrp="1"/>
          </p:cNvSpPr>
          <p:nvPr>
            <p:ph type="dt" sz="half" idx="10"/>
          </p:nvPr>
        </p:nvSpPr>
        <p:spPr/>
        <p:txBody>
          <a:bodyPr/>
          <a:lstStyle/>
          <a:p>
            <a:fld id="{4D2C89F9-42FC-44EC-968C-ED232DB8863F}" type="datetimeFigureOut">
              <a:rPr lang="en-US" smtClean="0"/>
              <a:t>12/10/2025</a:t>
            </a:fld>
            <a:endParaRPr lang="en-US"/>
          </a:p>
        </p:txBody>
      </p:sp>
      <p:sp>
        <p:nvSpPr>
          <p:cNvPr id="5" name="Chỗ dành sẵn cho Chân trang 4">
            <a:extLst>
              <a:ext uri="{FF2B5EF4-FFF2-40B4-BE49-F238E27FC236}">
                <a16:creationId xmlns:a16="http://schemas.microsoft.com/office/drawing/2014/main" id="{0F580673-76E9-9F9C-FB42-86DFACD93FE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DFDCDD0-4D5F-5332-1B80-5156AC84721F}"/>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1595710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sp>
        <p:nvSpPr>
          <p:cNvPr id="25" name="Google Shape;25;p23"/>
          <p:cNvSpPr txBox="1">
            <a:spLocks noGrp="1"/>
          </p:cNvSpPr>
          <p:nvPr>
            <p:ph type="subTitle" idx="1"/>
          </p:nvPr>
        </p:nvSpPr>
        <p:spPr>
          <a:xfrm>
            <a:off x="5486400" y="4953000"/>
            <a:ext cx="6705600" cy="990600"/>
          </a:xfrm>
          <a:prstGeom prst="rect">
            <a:avLst/>
          </a:prstGeom>
          <a:noFill/>
          <a:ln>
            <a:noFill/>
          </a:ln>
        </p:spPr>
        <p:txBody>
          <a:bodyPr spcFirstLastPara="1" wrap="square" lIns="91425" tIns="45700" rIns="91425" bIns="45700" anchor="t" anchorCtr="0">
            <a:normAutofit/>
          </a:bodyPr>
          <a:lstStyle>
            <a:lvl1pPr lvl="0" algn="l">
              <a:spcBef>
                <a:spcPts val="440"/>
              </a:spcBef>
              <a:spcAft>
                <a:spcPts val="0"/>
              </a:spcAft>
              <a:buClr>
                <a:srgbClr val="FF5A33"/>
              </a:buClr>
              <a:buSzPts val="2200"/>
              <a:buNone/>
              <a:defRPr sz="2200" b="1" cap="small">
                <a:solidFill>
                  <a:srgbClr val="FF5A33"/>
                </a:solidFill>
                <a:latin typeface="Quattrocento Sans"/>
                <a:ea typeface="Quattrocento Sans"/>
                <a:cs typeface="Quattrocento Sans"/>
                <a:sym typeface="Quattrocento Sans"/>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23"/>
          <p:cNvSpPr txBox="1">
            <a:spLocks noGrp="1"/>
          </p:cNvSpPr>
          <p:nvPr>
            <p:ph type="title"/>
          </p:nvPr>
        </p:nvSpPr>
        <p:spPr>
          <a:xfrm>
            <a:off x="5506720" y="4284596"/>
            <a:ext cx="6100064" cy="7049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5A33"/>
              </a:buClr>
              <a:buSzPts val="3400"/>
              <a:buFont typeface="Calibri"/>
              <a:buNone/>
              <a:defRPr sz="3400" b="1" cap="small">
                <a:solidFill>
                  <a:srgbClr val="FF5A33"/>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6302251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FE00789-42AD-061B-6889-F58233748E51}"/>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6BB1EC9-B717-B06B-EC4B-01F27F49FB89}"/>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CE7EB84-9E97-EA47-9E87-D9794EB4344C}"/>
              </a:ext>
            </a:extLst>
          </p:cNvPr>
          <p:cNvSpPr>
            <a:spLocks noGrp="1"/>
          </p:cNvSpPr>
          <p:nvPr>
            <p:ph type="dt" sz="half" idx="10"/>
          </p:nvPr>
        </p:nvSpPr>
        <p:spPr/>
        <p:txBody>
          <a:bodyPr/>
          <a:lstStyle/>
          <a:p>
            <a:fld id="{4D2C89F9-42FC-44EC-968C-ED232DB8863F}" type="datetimeFigureOut">
              <a:rPr lang="en-US" smtClean="0"/>
              <a:t>12/10/2025</a:t>
            </a:fld>
            <a:endParaRPr lang="en-US"/>
          </a:p>
        </p:txBody>
      </p:sp>
      <p:sp>
        <p:nvSpPr>
          <p:cNvPr id="5" name="Chỗ dành sẵn cho Chân trang 4">
            <a:extLst>
              <a:ext uri="{FF2B5EF4-FFF2-40B4-BE49-F238E27FC236}">
                <a16:creationId xmlns:a16="http://schemas.microsoft.com/office/drawing/2014/main" id="{7DFF4D1B-84E5-7E52-A435-07476FE0A4F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4ADBB49-E471-791B-2269-F63107C2EB3B}"/>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404143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8D8E76-D4A9-9E45-2A54-69D7796C5F90}"/>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2243106-A448-F95B-51D9-873349BAC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DB8D7ACA-867E-ECB0-65CF-17C434FA855D}"/>
              </a:ext>
            </a:extLst>
          </p:cNvPr>
          <p:cNvSpPr>
            <a:spLocks noGrp="1"/>
          </p:cNvSpPr>
          <p:nvPr>
            <p:ph type="dt" sz="half" idx="10"/>
          </p:nvPr>
        </p:nvSpPr>
        <p:spPr/>
        <p:txBody>
          <a:bodyPr/>
          <a:lstStyle/>
          <a:p>
            <a:fld id="{4D2C89F9-42FC-44EC-968C-ED232DB8863F}" type="datetimeFigureOut">
              <a:rPr lang="en-US" smtClean="0"/>
              <a:t>12/10/2025</a:t>
            </a:fld>
            <a:endParaRPr lang="en-US"/>
          </a:p>
        </p:txBody>
      </p:sp>
      <p:sp>
        <p:nvSpPr>
          <p:cNvPr id="5" name="Chỗ dành sẵn cho Chân trang 4">
            <a:extLst>
              <a:ext uri="{FF2B5EF4-FFF2-40B4-BE49-F238E27FC236}">
                <a16:creationId xmlns:a16="http://schemas.microsoft.com/office/drawing/2014/main" id="{44A66349-FFD4-08C2-8F1F-09D298CAF38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2EF98A8-AE29-E35A-FC1B-58F38DD8AAEE}"/>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354610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4EC6008-806A-7861-9596-7EAF8BAE5D5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1BE72DA-6B4D-2720-D566-5BCDEF4D2C69}"/>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DC472BE9-9543-5886-90B6-BC80F3C0C59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31011F54-EC9C-AD58-E91B-0B9BB707D2F4}"/>
              </a:ext>
            </a:extLst>
          </p:cNvPr>
          <p:cNvSpPr>
            <a:spLocks noGrp="1"/>
          </p:cNvSpPr>
          <p:nvPr>
            <p:ph type="dt" sz="half" idx="10"/>
          </p:nvPr>
        </p:nvSpPr>
        <p:spPr/>
        <p:txBody>
          <a:bodyPr/>
          <a:lstStyle/>
          <a:p>
            <a:fld id="{4D2C89F9-42FC-44EC-968C-ED232DB8863F}" type="datetimeFigureOut">
              <a:rPr lang="en-US" smtClean="0"/>
              <a:t>12/10/2025</a:t>
            </a:fld>
            <a:endParaRPr lang="en-US"/>
          </a:p>
        </p:txBody>
      </p:sp>
      <p:sp>
        <p:nvSpPr>
          <p:cNvPr id="6" name="Chỗ dành sẵn cho Chân trang 5">
            <a:extLst>
              <a:ext uri="{FF2B5EF4-FFF2-40B4-BE49-F238E27FC236}">
                <a16:creationId xmlns:a16="http://schemas.microsoft.com/office/drawing/2014/main" id="{D91C60A9-0AD5-6177-9148-01444646690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25375E9-D6A2-BC7E-A8CE-BBB66A096998}"/>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146895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7B45F41-170C-877F-0819-36A8DF0ADD7D}"/>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1E029BC6-38D6-285A-C5A4-184E9E2E91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7E689A7A-6D2A-1179-5558-FED5BF31F6EC}"/>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65A21F0-DCBF-6D4F-7D58-435564F44D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D429D7A-10D6-8623-1E0C-4181A0B88A55}"/>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563C764F-CD92-40A9-122E-F501F607086C}"/>
              </a:ext>
            </a:extLst>
          </p:cNvPr>
          <p:cNvSpPr>
            <a:spLocks noGrp="1"/>
          </p:cNvSpPr>
          <p:nvPr>
            <p:ph type="dt" sz="half" idx="10"/>
          </p:nvPr>
        </p:nvSpPr>
        <p:spPr/>
        <p:txBody>
          <a:bodyPr/>
          <a:lstStyle/>
          <a:p>
            <a:fld id="{4D2C89F9-42FC-44EC-968C-ED232DB8863F}" type="datetimeFigureOut">
              <a:rPr lang="en-US" smtClean="0"/>
              <a:t>12/10/2025</a:t>
            </a:fld>
            <a:endParaRPr lang="en-US"/>
          </a:p>
        </p:txBody>
      </p:sp>
      <p:sp>
        <p:nvSpPr>
          <p:cNvPr id="8" name="Chỗ dành sẵn cho Chân trang 7">
            <a:extLst>
              <a:ext uri="{FF2B5EF4-FFF2-40B4-BE49-F238E27FC236}">
                <a16:creationId xmlns:a16="http://schemas.microsoft.com/office/drawing/2014/main" id="{050BB449-44A7-5AED-D5F8-0A49A996275C}"/>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D293C0E3-7EBC-A9AE-3943-7F87AC68F95B}"/>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107298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65E48A0-7539-A88E-ED5C-AF0638ADA756}"/>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8DA6A6D5-4991-423B-197A-AE01C2D8D27F}"/>
              </a:ext>
            </a:extLst>
          </p:cNvPr>
          <p:cNvSpPr>
            <a:spLocks noGrp="1"/>
          </p:cNvSpPr>
          <p:nvPr>
            <p:ph type="dt" sz="half" idx="10"/>
          </p:nvPr>
        </p:nvSpPr>
        <p:spPr/>
        <p:txBody>
          <a:bodyPr/>
          <a:lstStyle/>
          <a:p>
            <a:fld id="{4D2C89F9-42FC-44EC-968C-ED232DB8863F}" type="datetimeFigureOut">
              <a:rPr lang="en-US" smtClean="0"/>
              <a:t>12/10/2025</a:t>
            </a:fld>
            <a:endParaRPr lang="en-US"/>
          </a:p>
        </p:txBody>
      </p:sp>
      <p:sp>
        <p:nvSpPr>
          <p:cNvPr id="4" name="Chỗ dành sẵn cho Chân trang 3">
            <a:extLst>
              <a:ext uri="{FF2B5EF4-FFF2-40B4-BE49-F238E27FC236}">
                <a16:creationId xmlns:a16="http://schemas.microsoft.com/office/drawing/2014/main" id="{2671E919-9ECB-6B86-67B3-5EBB51320E52}"/>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351AA3AD-12FE-BC50-0BDA-CD85BFA591CF}"/>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403958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A999ADB-3F41-7AB3-DBA3-03975CD2340D}"/>
              </a:ext>
            </a:extLst>
          </p:cNvPr>
          <p:cNvSpPr>
            <a:spLocks noGrp="1"/>
          </p:cNvSpPr>
          <p:nvPr>
            <p:ph type="dt" sz="half" idx="10"/>
          </p:nvPr>
        </p:nvSpPr>
        <p:spPr/>
        <p:txBody>
          <a:bodyPr/>
          <a:lstStyle/>
          <a:p>
            <a:fld id="{4D2C89F9-42FC-44EC-968C-ED232DB8863F}" type="datetimeFigureOut">
              <a:rPr lang="en-US" smtClean="0"/>
              <a:t>12/10/2025</a:t>
            </a:fld>
            <a:endParaRPr lang="en-US"/>
          </a:p>
        </p:txBody>
      </p:sp>
      <p:sp>
        <p:nvSpPr>
          <p:cNvPr id="3" name="Chỗ dành sẵn cho Chân trang 2">
            <a:extLst>
              <a:ext uri="{FF2B5EF4-FFF2-40B4-BE49-F238E27FC236}">
                <a16:creationId xmlns:a16="http://schemas.microsoft.com/office/drawing/2014/main" id="{1E70D4F8-1800-8484-8BC7-4A8675ED1DD0}"/>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10D7D3DC-DFDE-A494-20D3-E3D39EC66365}"/>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20212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AEEFC48-A129-443F-7EBA-2DFBED514A17}"/>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FD1C3D9-5C7C-AE68-5175-FA5C5BE87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A769E7BF-4E55-6205-05DA-15C8F652C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9D4DAF1-A2C8-D17D-9BE7-7AB97FF48BD8}"/>
              </a:ext>
            </a:extLst>
          </p:cNvPr>
          <p:cNvSpPr>
            <a:spLocks noGrp="1"/>
          </p:cNvSpPr>
          <p:nvPr>
            <p:ph type="dt" sz="half" idx="10"/>
          </p:nvPr>
        </p:nvSpPr>
        <p:spPr/>
        <p:txBody>
          <a:bodyPr/>
          <a:lstStyle/>
          <a:p>
            <a:fld id="{4D2C89F9-42FC-44EC-968C-ED232DB8863F}" type="datetimeFigureOut">
              <a:rPr lang="en-US" smtClean="0"/>
              <a:t>12/10/2025</a:t>
            </a:fld>
            <a:endParaRPr lang="en-US"/>
          </a:p>
        </p:txBody>
      </p:sp>
      <p:sp>
        <p:nvSpPr>
          <p:cNvPr id="6" name="Chỗ dành sẵn cho Chân trang 5">
            <a:extLst>
              <a:ext uri="{FF2B5EF4-FFF2-40B4-BE49-F238E27FC236}">
                <a16:creationId xmlns:a16="http://schemas.microsoft.com/office/drawing/2014/main" id="{56BAB5E6-B552-D60B-B4B3-46F67EF6817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DBB3CD9-7CEF-4C17-C349-C5F9431CF15E}"/>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351026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91D2C52-59BF-CC48-8E44-89302ECC933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EA20BA02-42BE-A4A8-009B-C6C8BEDFC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C6579ECA-7E51-7DB2-A921-8C7A83EBF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E10F6EA-4980-74E5-E709-55179E3ACEB2}"/>
              </a:ext>
            </a:extLst>
          </p:cNvPr>
          <p:cNvSpPr>
            <a:spLocks noGrp="1"/>
          </p:cNvSpPr>
          <p:nvPr>
            <p:ph type="dt" sz="half" idx="10"/>
          </p:nvPr>
        </p:nvSpPr>
        <p:spPr/>
        <p:txBody>
          <a:bodyPr/>
          <a:lstStyle/>
          <a:p>
            <a:fld id="{4D2C89F9-42FC-44EC-968C-ED232DB8863F}" type="datetimeFigureOut">
              <a:rPr lang="en-US" smtClean="0"/>
              <a:t>12/10/2025</a:t>
            </a:fld>
            <a:endParaRPr lang="en-US"/>
          </a:p>
        </p:txBody>
      </p:sp>
      <p:sp>
        <p:nvSpPr>
          <p:cNvPr id="6" name="Chỗ dành sẵn cho Chân trang 5">
            <a:extLst>
              <a:ext uri="{FF2B5EF4-FFF2-40B4-BE49-F238E27FC236}">
                <a16:creationId xmlns:a16="http://schemas.microsoft.com/office/drawing/2014/main" id="{6D6C1A59-0EE9-7F14-C60E-468EABF7210F}"/>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D122C78-D590-CB1A-D0F2-C447784F47E8}"/>
              </a:ext>
            </a:extLst>
          </p:cNvPr>
          <p:cNvSpPr>
            <a:spLocks noGrp="1"/>
          </p:cNvSpPr>
          <p:nvPr>
            <p:ph type="sldNum" sz="quarter" idx="12"/>
          </p:nvPr>
        </p:nvSpPr>
        <p:spPr/>
        <p:txBody>
          <a:bodyPr/>
          <a:lstStyle/>
          <a:p>
            <a:fld id="{396EB83B-3EBA-4A08-B6BB-FEA5C0E8B0F2}" type="slidenum">
              <a:rPr lang="en-US" smtClean="0"/>
              <a:t>‹#›</a:t>
            </a:fld>
            <a:endParaRPr lang="en-US"/>
          </a:p>
        </p:txBody>
      </p:sp>
    </p:spTree>
    <p:extLst>
      <p:ext uri="{BB962C8B-B14F-4D97-AF65-F5344CB8AC3E}">
        <p14:creationId xmlns:p14="http://schemas.microsoft.com/office/powerpoint/2010/main" val="185039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ED69788-FBE6-17F1-6BF2-45ED6A83B2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C3EB0BD-31D3-3EA2-0BCB-5D198E881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9D11CC6-1681-A345-99EF-F8051DBD01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C89F9-42FC-44EC-968C-ED232DB8863F}" type="datetimeFigureOut">
              <a:rPr lang="en-US" smtClean="0"/>
              <a:t>12/10/2025</a:t>
            </a:fld>
            <a:endParaRPr lang="en-US"/>
          </a:p>
        </p:txBody>
      </p:sp>
      <p:sp>
        <p:nvSpPr>
          <p:cNvPr id="5" name="Chỗ dành sẵn cho Chân trang 4">
            <a:extLst>
              <a:ext uri="{FF2B5EF4-FFF2-40B4-BE49-F238E27FC236}">
                <a16:creationId xmlns:a16="http://schemas.microsoft.com/office/drawing/2014/main" id="{9A2C129E-2008-45BA-6B74-8999C09746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3096B684-2004-F71B-7D0B-DA28EBCF7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EB83B-3EBA-4A08-B6BB-FEA5C0E8B0F2}" type="slidenum">
              <a:rPr lang="en-US" smtClean="0"/>
              <a:t>‹#›</a:t>
            </a:fld>
            <a:endParaRPr lang="en-US"/>
          </a:p>
        </p:txBody>
      </p:sp>
    </p:spTree>
    <p:extLst>
      <p:ext uri="{BB962C8B-B14F-4D97-AF65-F5344CB8AC3E}">
        <p14:creationId xmlns:p14="http://schemas.microsoft.com/office/powerpoint/2010/main" val="184640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aFpS_Vd74g"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D7CA84-4CF8-2F7E-3F34-962EE6B09B6E}"/>
              </a:ext>
            </a:extLst>
          </p:cNvPr>
          <p:cNvSpPr txBox="1"/>
          <p:nvPr/>
        </p:nvSpPr>
        <p:spPr>
          <a:xfrm>
            <a:off x="1087822" y="1119352"/>
            <a:ext cx="10326412" cy="4154984"/>
          </a:xfrm>
          <a:prstGeom prst="rect">
            <a:avLst/>
          </a:prstGeom>
          <a:noFill/>
        </p:spPr>
        <p:txBody>
          <a:bodyPr wrap="square" rtlCol="0">
            <a:spAutoFit/>
          </a:bodyPr>
          <a:lstStyle/>
          <a:p>
            <a:r>
              <a:rPr lang="en-US" sz="6600" b="1" dirty="0" err="1">
                <a:solidFill>
                  <a:srgbClr val="0070C0"/>
                </a:solidFill>
                <a:latin typeface="Times New Roman" panose="02020603050405020304" pitchFamily="18" charset="0"/>
                <a:cs typeface="Times New Roman" panose="02020603050405020304" pitchFamily="18" charset="0"/>
              </a:rPr>
              <a:t>Gv</a:t>
            </a:r>
            <a:r>
              <a:rPr lang="en-US" sz="6600" b="1" dirty="0">
                <a:solidFill>
                  <a:srgbClr val="0070C0"/>
                </a:solidFill>
                <a:latin typeface="Times New Roman" panose="02020603050405020304" pitchFamily="18" charset="0"/>
                <a:cs typeface="Times New Roman" panose="02020603050405020304" pitchFamily="18" charset="0"/>
              </a:rPr>
              <a:t>: Nguyễn Văn </a:t>
            </a:r>
            <a:r>
              <a:rPr lang="en-US" sz="6600" b="1" dirty="0" err="1">
                <a:solidFill>
                  <a:srgbClr val="0070C0"/>
                </a:solidFill>
                <a:latin typeface="Times New Roman" panose="02020603050405020304" pitchFamily="18" charset="0"/>
                <a:cs typeface="Times New Roman" panose="02020603050405020304" pitchFamily="18" charset="0"/>
              </a:rPr>
              <a:t>Thuật</a:t>
            </a:r>
            <a:endParaRPr lang="en-US" sz="6600" b="1" dirty="0">
              <a:solidFill>
                <a:srgbClr val="0070C0"/>
              </a:solidFill>
              <a:latin typeface="Times New Roman" panose="02020603050405020304" pitchFamily="18" charset="0"/>
              <a:cs typeface="Times New Roman" panose="02020603050405020304" pitchFamily="18" charset="0"/>
            </a:endParaRPr>
          </a:p>
          <a:p>
            <a:r>
              <a:rPr lang="en-US" sz="6600" b="1" dirty="0" err="1">
                <a:solidFill>
                  <a:srgbClr val="0070C0"/>
                </a:solidFill>
                <a:latin typeface="Times New Roman" panose="02020603050405020304" pitchFamily="18" charset="0"/>
                <a:cs typeface="Times New Roman" panose="02020603050405020304" pitchFamily="18" charset="0"/>
              </a:rPr>
              <a:t>Ngày</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soạn</a:t>
            </a:r>
            <a:r>
              <a:rPr lang="en-US" sz="6600" b="1" dirty="0">
                <a:solidFill>
                  <a:srgbClr val="0070C0"/>
                </a:solidFill>
                <a:latin typeface="Times New Roman" panose="02020603050405020304" pitchFamily="18" charset="0"/>
                <a:cs typeface="Times New Roman" panose="02020603050405020304" pitchFamily="18" charset="0"/>
              </a:rPr>
              <a:t>: 10/10/2025</a:t>
            </a:r>
          </a:p>
          <a:p>
            <a:r>
              <a:rPr lang="en-US" sz="6600" b="1" dirty="0" err="1">
                <a:solidFill>
                  <a:srgbClr val="0070C0"/>
                </a:solidFill>
                <a:latin typeface="Times New Roman" panose="02020603050405020304" pitchFamily="18" charset="0"/>
                <a:cs typeface="Times New Roman" panose="02020603050405020304" pitchFamily="18" charset="0"/>
              </a:rPr>
              <a:t>Lớp</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dạy</a:t>
            </a:r>
            <a:r>
              <a:rPr lang="en-US" sz="6600" b="1" dirty="0">
                <a:solidFill>
                  <a:srgbClr val="0070C0"/>
                </a:solidFill>
                <a:latin typeface="Times New Roman" panose="02020603050405020304" pitchFamily="18" charset="0"/>
                <a:cs typeface="Times New Roman" panose="02020603050405020304" pitchFamily="18" charset="0"/>
              </a:rPr>
              <a:t>: 12/6, 12/11.</a:t>
            </a:r>
          </a:p>
          <a:p>
            <a:pPr algn="ctr"/>
            <a:r>
              <a:rPr lang="en-US" sz="6600" b="1" dirty="0">
                <a:solidFill>
                  <a:srgbClr val="0070C0"/>
                </a:solidFill>
                <a:latin typeface="Times New Roman" panose="02020603050405020304" pitchFamily="18" charset="0"/>
                <a:cs typeface="Times New Roman" panose="02020603050405020304" pitchFamily="18" charset="0"/>
              </a:rPr>
              <a:t>(</a:t>
            </a:r>
            <a:r>
              <a:rPr lang="en-US" sz="6600" b="1" dirty="0" err="1">
                <a:solidFill>
                  <a:srgbClr val="0070C0"/>
                </a:solidFill>
                <a:latin typeface="Times New Roman" panose="02020603050405020304" pitchFamily="18" charset="0"/>
                <a:cs typeface="Times New Roman" panose="02020603050405020304" pitchFamily="18" charset="0"/>
              </a:rPr>
              <a:t>Tiết</a:t>
            </a:r>
            <a:r>
              <a:rPr lang="en-US" sz="6600" b="1">
                <a:solidFill>
                  <a:srgbClr val="0070C0"/>
                </a:solidFill>
                <a:latin typeface="Times New Roman" panose="02020603050405020304" pitchFamily="18" charset="0"/>
                <a:cs typeface="Times New Roman" panose="02020603050405020304" pitchFamily="18" charset="0"/>
              </a:rPr>
              <a:t> 1)</a:t>
            </a:r>
            <a:endParaRPr lang="en-US" sz="6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46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841" y="183454"/>
            <a:ext cx="5044440" cy="5923669"/>
          </a:xfrm>
          <a:prstGeom prst="rect">
            <a:avLst/>
          </a:prstGeom>
        </p:spPr>
      </p:pic>
      <p:pic>
        <p:nvPicPr>
          <p:cNvPr id="5" name="Picture 4"/>
          <p:cNvPicPr>
            <a:picLocks noChangeAspect="1"/>
          </p:cNvPicPr>
          <p:nvPr/>
        </p:nvPicPr>
        <p:blipFill>
          <a:blip r:embed="rId3"/>
          <a:stretch>
            <a:fillRect/>
          </a:stretch>
        </p:blipFill>
        <p:spPr>
          <a:xfrm>
            <a:off x="6918961" y="183454"/>
            <a:ext cx="4495799" cy="3324287"/>
          </a:xfrm>
          <a:prstGeom prst="rect">
            <a:avLst/>
          </a:prstGeom>
        </p:spPr>
      </p:pic>
      <p:pic>
        <p:nvPicPr>
          <p:cNvPr id="6" name="Picture 5"/>
          <p:cNvPicPr>
            <a:picLocks noChangeAspect="1"/>
          </p:cNvPicPr>
          <p:nvPr/>
        </p:nvPicPr>
        <p:blipFill>
          <a:blip r:embed="rId4"/>
          <a:stretch>
            <a:fillRect/>
          </a:stretch>
        </p:blipFill>
        <p:spPr>
          <a:xfrm>
            <a:off x="6918961" y="3743095"/>
            <a:ext cx="4602479" cy="3114905"/>
          </a:xfrm>
          <a:prstGeom prst="rect">
            <a:avLst/>
          </a:prstGeom>
        </p:spPr>
      </p:pic>
    </p:spTree>
    <p:extLst>
      <p:ext uri="{BB962C8B-B14F-4D97-AF65-F5344CB8AC3E}">
        <p14:creationId xmlns:p14="http://schemas.microsoft.com/office/powerpoint/2010/main" val="3556340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p:nvPr/>
        </p:nvSpPr>
        <p:spPr>
          <a:xfrm>
            <a:off x="304800" y="356988"/>
            <a:ext cx="6838285"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c.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Kế</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hoạch</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xây</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dựng</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Cộng</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đồng</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ASEAN.</a:t>
            </a:r>
            <a:endParaRPr kumimoji="0" sz="14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p:txBody>
      </p:sp>
      <p:sp>
        <p:nvSpPr>
          <p:cNvPr id="2" name="Rectangle 1"/>
          <p:cNvSpPr/>
          <p:nvPr/>
        </p:nvSpPr>
        <p:spPr>
          <a:xfrm>
            <a:off x="883920" y="1032689"/>
            <a:ext cx="10728960" cy="4428905"/>
          </a:xfrm>
          <a:prstGeom prst="rect">
            <a:avLst/>
          </a:prstGeom>
        </p:spPr>
        <p:txBody>
          <a:bodyPr wrap="square">
            <a:spAutoFit/>
          </a:bodyPr>
          <a:lstStyle/>
          <a:p>
            <a:pPr>
              <a:lnSpc>
                <a:spcPct val="150000"/>
              </a:lnSpc>
              <a:spcBef>
                <a:spcPts val="100"/>
              </a:spcBef>
              <a:spcAft>
                <a:spcPts val="100"/>
              </a:spcAft>
            </a:pP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xây</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ASEAN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rõ</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a:t>
            </a:r>
            <a:r>
              <a:rPr lang="vi-VN"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vi-VN"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lãnh</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đạo</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ASEAN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ASEAN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hiệu lực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p:nvPr/>
        </p:nvSpPr>
        <p:spPr>
          <a:xfrm>
            <a:off x="304800" y="356988"/>
            <a:ext cx="6838285"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c.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Kế</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hoạch</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xây</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dựng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Cộng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đồng</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ASEAN.</a:t>
            </a:r>
            <a:endParaRPr kumimoji="0" sz="14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2" name="Rectangle 1"/>
          <p:cNvSpPr/>
          <p:nvPr/>
        </p:nvSpPr>
        <p:spPr>
          <a:xfrm>
            <a:off x="640080" y="1032688"/>
            <a:ext cx="10972800" cy="5314275"/>
          </a:xfrm>
          <a:prstGeom prst="rect">
            <a:avLst/>
          </a:prstGeom>
        </p:spPr>
        <p:txBody>
          <a:bodyPr wrap="square">
            <a:spAutoFit/>
          </a:bodyPr>
          <a:lstStyle/>
          <a:p>
            <a:pPr marL="514350" indent="-514350">
              <a:lnSpc>
                <a:spcPct val="150000"/>
              </a:lnSpc>
              <a:spcBef>
                <a:spcPts val="100"/>
              </a:spcBef>
              <a:spcAft>
                <a:spcPts val="100"/>
              </a:spcAft>
              <a:buAutoNum type="alphaLcPeriod"/>
            </a:pP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hoạch</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xây</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ASEAN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rõ</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vi-VN"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i="1" dirty="0">
                <a:latin typeface="Times New Roman" panose="02020603050405020304" pitchFamily="18" charset="0"/>
                <a:cs typeface="Times New Roman" panose="02020603050405020304" pitchFamily="18" charset="0"/>
              </a:rPr>
              <a:t>Lộ trình xây dựng Cộng đồng ASEAN (2009 – 2015),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a:t>
            </a:r>
            <a:r>
              <a:rPr lang="vi-VN"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vi-VN"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i="1" dirty="0">
                <a:latin typeface="Times New Roman" panose="02020603050405020304" pitchFamily="18" charset="0"/>
                <a:cs typeface="Times New Roman" panose="02020603050405020304" pitchFamily="18" charset="0"/>
              </a:rPr>
              <a:t>Hội nghị cấp cao ASEAN 14 ở Thái Lan (2009).</a:t>
            </a:r>
          </a:p>
          <a:p>
            <a:pPr>
              <a:lnSpc>
                <a:spcPct val="150000"/>
              </a:lnSpc>
              <a:spcBef>
                <a:spcPts val="100"/>
              </a:spcBef>
              <a:spcAft>
                <a:spcPts val="100"/>
              </a:spcAft>
            </a:pPr>
            <a:r>
              <a:rPr lang="vi-VN"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vi-VN" sz="3200" i="1" dirty="0">
                <a:latin typeface="Times New Roman" panose="02020603050405020304" pitchFamily="18" charset="0"/>
                <a:cs typeface="Times New Roman" panose="02020603050405020304" pitchFamily="18" charset="0"/>
              </a:rPr>
              <a:t> </a:t>
            </a:r>
            <a:r>
              <a:rPr lang="vi-VN" sz="3200" b="1" i="1" dirty="0">
                <a:latin typeface="Times New Roman" panose="02020603050405020304" pitchFamily="18" charset="0"/>
                <a:cs typeface="Times New Roman" panose="02020603050405020304" pitchFamily="18" charset="0"/>
              </a:rPr>
              <a:t>Ngày 22/11/2015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lãnh</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đạo</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ASEAN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a:t>
            </a:r>
            <a:r>
              <a:rPr lang="vi-VN"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i="1" dirty="0">
                <a:latin typeface="Times New Roman" panose="02020603050405020304" pitchFamily="18" charset="0"/>
                <a:cs typeface="Times New Roman" panose="02020603050405020304" pitchFamily="18" charset="0"/>
              </a:rPr>
              <a:t>Tuyên bố Cua-la Lăm-pơ</a:t>
            </a:r>
          </a:p>
          <a:p>
            <a:pPr>
              <a:lnSpc>
                <a:spcPct val="150000"/>
              </a:lnSpc>
              <a:spcBef>
                <a:spcPts val="100"/>
              </a:spcBef>
              <a:spcAft>
                <a:spcPts val="100"/>
              </a:spcAft>
            </a:pP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ASEAN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hiệu lực </a:t>
            </a:r>
            <a:r>
              <a:rPr lang="en-US" sz="32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vi-VN" sz="32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 31-12-2015</a:t>
            </a: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04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5"/>
          <p:cNvSpPr txBox="1"/>
          <p:nvPr/>
        </p:nvSpPr>
        <p:spPr>
          <a:xfrm>
            <a:off x="216309" y="172224"/>
            <a:ext cx="10262419"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 Ý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tưởng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xây</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dựng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Cộng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đồng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ASEAN</a:t>
            </a:r>
            <a:endParaRPr kumimoji="0"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4" name="Google Shape;254;p5"/>
          <p:cNvSpPr txBox="1"/>
          <p:nvPr/>
        </p:nvSpPr>
        <p:spPr>
          <a:xfrm>
            <a:off x="283661" y="941845"/>
            <a:ext cx="10262419"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200" b="1" kern="0" noProof="0" dirty="0">
                <a:solidFill>
                  <a:srgbClr val="FF0000"/>
                </a:solidFill>
                <a:latin typeface="Times New Roman" panose="02020603050405020304" pitchFamily="18" charset="0"/>
                <a:cs typeface="Times New Roman" panose="02020603050405020304" pitchFamily="18" charset="0"/>
                <a:sym typeface="Arial"/>
              </a:rPr>
              <a:t>b</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Mục</a:t>
            </a:r>
            <a:r>
              <a:rPr kumimoji="0" lang="vi-VN" sz="3200" b="1"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tiêu của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Cộng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đồng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ASEAN</a:t>
            </a:r>
            <a:endParaRPr kumimoji="0"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5" name="Google Shape;254;p5"/>
          <p:cNvSpPr txBox="1"/>
          <p:nvPr/>
        </p:nvSpPr>
        <p:spPr>
          <a:xfrm>
            <a:off x="283661" y="1711466"/>
            <a:ext cx="10262419"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200" b="1" kern="0" dirty="0">
                <a:solidFill>
                  <a:srgbClr val="FF0000"/>
                </a:solidFill>
                <a:latin typeface="Times New Roman" panose="02020603050405020304" pitchFamily="18" charset="0"/>
                <a:cs typeface="Times New Roman" panose="02020603050405020304" pitchFamily="18" charset="0"/>
                <a:sym typeface="Arial"/>
              </a:rPr>
              <a:t>c</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lang="vi-VN" sz="3200" b="1" kern="0" dirty="0">
                <a:solidFill>
                  <a:srgbClr val="FF0000"/>
                </a:solidFill>
                <a:latin typeface="Times New Roman" panose="02020603050405020304" pitchFamily="18" charset="0"/>
                <a:cs typeface="Times New Roman" panose="02020603050405020304" pitchFamily="18" charset="0"/>
                <a:sym typeface="Arial"/>
              </a:rPr>
              <a:t>Kế hoạch xây dựng</a:t>
            </a:r>
            <a:r>
              <a:rPr kumimoji="0" lang="vi-VN" sz="3200" b="1"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Cộng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đồng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ASEAN</a:t>
            </a:r>
            <a:endParaRPr kumimoji="0"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2" name="TextBox 1"/>
          <p:cNvSpPr txBox="1"/>
          <p:nvPr/>
        </p:nvSpPr>
        <p:spPr>
          <a:xfrm>
            <a:off x="283661" y="2481087"/>
            <a:ext cx="11704320" cy="2554545"/>
          </a:xfrm>
          <a:prstGeom prst="rect">
            <a:avLst/>
          </a:prstGeom>
          <a:noFill/>
        </p:spPr>
        <p:txBody>
          <a:bodyPr wrap="square" rtlCol="0">
            <a:spAutoFit/>
          </a:bodyPr>
          <a:lstStyle/>
          <a:p>
            <a:pPr marL="285750" indent="-285750">
              <a:buFontTx/>
              <a:buChar char="-"/>
            </a:pPr>
            <a:r>
              <a:rPr lang="vi-VN" sz="3200" dirty="0">
                <a:latin typeface="Times New Roman" panose="02020603050405020304" pitchFamily="18" charset="0"/>
                <a:cs typeface="Times New Roman" panose="02020603050405020304" pitchFamily="18" charset="0"/>
              </a:rPr>
              <a:t>Được thể hiện qua </a:t>
            </a:r>
            <a:r>
              <a:rPr lang="vi-VN" sz="3200" i="1" dirty="0">
                <a:latin typeface="Times New Roman" panose="02020603050405020304" pitchFamily="18" charset="0"/>
                <a:cs typeface="Times New Roman" panose="02020603050405020304" pitchFamily="18" charset="0"/>
              </a:rPr>
              <a:t>Lộ trình xây dựng Cộng đồng ASEAN (2009 – 2015).</a:t>
            </a:r>
          </a:p>
          <a:p>
            <a:r>
              <a:rPr lang="vi-VN" sz="3200" dirty="0">
                <a:latin typeface="Times New Roman" panose="02020603050405020304" pitchFamily="18" charset="0"/>
                <a:cs typeface="Times New Roman" panose="02020603050405020304" pitchFamily="18" charset="0"/>
              </a:rPr>
              <a:t>-  Ngày 22/11/2015: các nhà lãnh đạo ASEAN kí Tuyên bố Cua-la Lăm-pơ, thành lập Cộng đồng ASEAN. </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Ngày 31/12/2015: Cộng đồng ASEAN có hiệu lực</a:t>
            </a:r>
            <a:r>
              <a:rPr lang="vi-VN" i="1" dirty="0"/>
              <a:t> </a:t>
            </a:r>
            <a:endParaRPr lang="en-US" dirty="0"/>
          </a:p>
        </p:txBody>
      </p:sp>
    </p:spTree>
    <p:extLst>
      <p:ext uri="{BB962C8B-B14F-4D97-AF65-F5344CB8AC3E}">
        <p14:creationId xmlns:p14="http://schemas.microsoft.com/office/powerpoint/2010/main" val="202815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10"/>
          <p:cNvPicPr preferRelativeResize="0"/>
          <p:nvPr/>
        </p:nvPicPr>
        <p:blipFill rotWithShape="1">
          <a:blip r:embed="rId3">
            <a:alphaModFix/>
          </a:blip>
          <a:srcRect/>
          <a:stretch/>
        </p:blipFill>
        <p:spPr>
          <a:xfrm>
            <a:off x="89279" y="120520"/>
            <a:ext cx="6249688" cy="5493699"/>
          </a:xfrm>
          <a:prstGeom prst="rect">
            <a:avLst/>
          </a:prstGeom>
          <a:noFill/>
          <a:ln>
            <a:noFill/>
          </a:ln>
        </p:spPr>
      </p:pic>
      <p:sp>
        <p:nvSpPr>
          <p:cNvPr id="328" name="Google Shape;328;p10"/>
          <p:cNvSpPr txBox="1"/>
          <p:nvPr/>
        </p:nvSpPr>
        <p:spPr>
          <a:xfrm>
            <a:off x="89278" y="5537192"/>
            <a:ext cx="6249688" cy="12002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Hội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nghị</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cấp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cao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14 ở Thái Lan (2009)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thông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qua</a:t>
            </a: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Lộ</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xây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dựng</a:t>
            </a: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(2009-2015)</a:t>
            </a:r>
            <a:endParaRPr kumimoji="0"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329" name="Google Shape;329;p10"/>
          <p:cNvPicPr preferRelativeResize="0"/>
          <p:nvPr/>
        </p:nvPicPr>
        <p:blipFill rotWithShape="1">
          <a:blip r:embed="rId4">
            <a:alphaModFix/>
          </a:blip>
          <a:srcRect/>
          <a:stretch/>
        </p:blipFill>
        <p:spPr>
          <a:xfrm>
            <a:off x="6560597" y="120520"/>
            <a:ext cx="5542124" cy="5662893"/>
          </a:xfrm>
          <a:prstGeom prst="rect">
            <a:avLst/>
          </a:prstGeom>
          <a:noFill/>
          <a:ln>
            <a:noFill/>
          </a:ln>
        </p:spPr>
      </p:pic>
      <p:sp>
        <p:nvSpPr>
          <p:cNvPr id="330" name="Google Shape;330;p10"/>
          <p:cNvSpPr txBox="1"/>
          <p:nvPr/>
        </p:nvSpPr>
        <p:spPr>
          <a:xfrm>
            <a:off x="6272573" y="5783413"/>
            <a:ext cx="5830149" cy="95406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Lễ</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ký</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Tuyên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bố</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Cua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-la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Lăm-pơ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endPar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(2015)</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 calcmode="lin" valueType="num">
                                      <p:cBhvr additive="base">
                                        <p:cTn id="7" dur="500"/>
                                        <p:tgtEl>
                                          <p:spTgt spid="32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8"/>
                                        </p:tgtEl>
                                        <p:attrNameLst>
                                          <p:attrName>style.visibility</p:attrName>
                                        </p:attrNameLst>
                                      </p:cBhvr>
                                      <p:to>
                                        <p:strVal val="visible"/>
                                      </p:to>
                                    </p:set>
                                    <p:anim calcmode="lin" valueType="num">
                                      <p:cBhvr additive="base">
                                        <p:cTn id="12" dur="500"/>
                                        <p:tgtEl>
                                          <p:spTgt spid="3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9"/>
                                        </p:tgtEl>
                                        <p:attrNameLst>
                                          <p:attrName>style.visibility</p:attrName>
                                        </p:attrNameLst>
                                      </p:cBhvr>
                                      <p:to>
                                        <p:strVal val="visible"/>
                                      </p:to>
                                    </p:set>
                                    <p:animEffect transition="in" filter="fade">
                                      <p:cBhvr>
                                        <p:cTn id="17" dur="1000"/>
                                        <p:tgtEl>
                                          <p:spTgt spid="3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
                                        </p:tgtEl>
                                        <p:attrNameLst>
                                          <p:attrName>style.visibility</p:attrName>
                                        </p:attrNameLst>
                                      </p:cBhvr>
                                      <p:to>
                                        <p:strVal val="visible"/>
                                      </p:to>
                                    </p:set>
                                    <p:animEffect transition="in" filter="fade">
                                      <p:cBhvr>
                                        <p:cTn id="22"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DBA7FE-AFFC-5CE5-F0A8-94B0997816A1}"/>
              </a:ext>
            </a:extLst>
          </p:cNvPr>
          <p:cNvGrpSpPr/>
          <p:nvPr/>
        </p:nvGrpSpPr>
        <p:grpSpPr>
          <a:xfrm>
            <a:off x="902043" y="2869417"/>
            <a:ext cx="2213277" cy="2934475"/>
            <a:chOff x="1105769" y="2851258"/>
            <a:chExt cx="3656157" cy="3291449"/>
          </a:xfrm>
        </p:grpSpPr>
        <p:grpSp>
          <p:nvGrpSpPr>
            <p:cNvPr id="8" name="Group 7">
              <a:extLst>
                <a:ext uri="{FF2B5EF4-FFF2-40B4-BE49-F238E27FC236}">
                  <a16:creationId xmlns:a16="http://schemas.microsoft.com/office/drawing/2014/main" id="{C7FE4FD5-ED2E-C158-AF1E-C0989E372D57}"/>
                </a:ext>
              </a:extLst>
            </p:cNvPr>
            <p:cNvGrpSpPr/>
            <p:nvPr/>
          </p:nvGrpSpPr>
          <p:grpSpPr>
            <a:xfrm>
              <a:off x="1105769" y="2851258"/>
              <a:ext cx="3656157" cy="3291449"/>
              <a:chOff x="1619250" y="2857506"/>
              <a:chExt cx="3656157" cy="3291449"/>
            </a:xfrm>
          </p:grpSpPr>
          <p:sp>
            <p:nvSpPr>
              <p:cNvPr id="10" name="Rectangle: Rounded Corners 9">
                <a:extLst>
                  <a:ext uri="{FF2B5EF4-FFF2-40B4-BE49-F238E27FC236}">
                    <a16:creationId xmlns:a16="http://schemas.microsoft.com/office/drawing/2014/main" id="{58D58B51-D2DE-BD57-07FB-3E6CD4270B45}"/>
                  </a:ext>
                </a:extLst>
              </p:cNvPr>
              <p:cNvSpPr/>
              <p:nvPr/>
            </p:nvSpPr>
            <p:spPr>
              <a:xfrm>
                <a:off x="1619250" y="2857506"/>
                <a:ext cx="3102416" cy="3291449"/>
              </a:xfrm>
              <a:prstGeom prst="roundRect">
                <a:avLst>
                  <a:gd name="adj" fmla="val 6896"/>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11" name="TextBox 10">
                <a:extLst>
                  <a:ext uri="{FF2B5EF4-FFF2-40B4-BE49-F238E27FC236}">
                    <a16:creationId xmlns:a16="http://schemas.microsoft.com/office/drawing/2014/main" id="{D6BDE9C2-0E6C-F694-F8AB-E3F467F42F65}"/>
                  </a:ext>
                </a:extLst>
              </p:cNvPr>
              <p:cNvSpPr txBox="1"/>
              <p:nvPr/>
            </p:nvSpPr>
            <p:spPr>
              <a:xfrm>
                <a:off x="2853809" y="2868791"/>
                <a:ext cx="2421598" cy="724956"/>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C000"/>
                  </a:solidFill>
                  <a:effectLst/>
                  <a:uLnTx/>
                  <a:uFillTx/>
                  <a:latin typeface="Arial" panose="020B0604020202020204" pitchFamily="34" charset="0"/>
                  <a:ea typeface="微软雅黑"/>
                  <a:cs typeface="Arial" panose="020B0604020202020204" pitchFamily="34" charset="0"/>
                </a:endParaRPr>
              </a:p>
            </p:txBody>
          </p:sp>
          <p:cxnSp>
            <p:nvCxnSpPr>
              <p:cNvPr id="12" name="Straight Connector 11">
                <a:extLst>
                  <a:ext uri="{FF2B5EF4-FFF2-40B4-BE49-F238E27FC236}">
                    <a16:creationId xmlns:a16="http://schemas.microsoft.com/office/drawing/2014/main" id="{CCDAED8B-6E19-941C-6538-20CA2C64FDB3}"/>
                  </a:ext>
                </a:extLst>
              </p:cNvPr>
              <p:cNvCxnSpPr>
                <a:cxnSpLocks/>
              </p:cNvCxnSpPr>
              <p:nvPr/>
            </p:nvCxnSpPr>
            <p:spPr>
              <a:xfrm>
                <a:off x="2853811" y="3629247"/>
                <a:ext cx="543958" cy="0"/>
              </a:xfrm>
              <a:prstGeom prst="line">
                <a:avLst/>
              </a:prstGeom>
              <a:noFill/>
              <a:ln w="6350" cap="flat" cmpd="sng" algn="ctr">
                <a:solidFill>
                  <a:srgbClr val="FFC000"/>
                </a:solidFill>
                <a:prstDash val="solid"/>
                <a:miter lim="800000"/>
              </a:ln>
              <a:effectLst/>
            </p:spPr>
          </p:cxnSp>
        </p:grpSp>
        <p:sp>
          <p:nvSpPr>
            <p:cNvPr id="9" name="TextBox 8">
              <a:extLst>
                <a:ext uri="{FF2B5EF4-FFF2-40B4-BE49-F238E27FC236}">
                  <a16:creationId xmlns:a16="http://schemas.microsoft.com/office/drawing/2014/main" id="{A75533D5-A7FA-B013-66A2-E91D10B4AD86}"/>
                </a:ext>
              </a:extLst>
            </p:cNvPr>
            <p:cNvSpPr txBox="1"/>
            <p:nvPr/>
          </p:nvSpPr>
          <p:spPr>
            <a:xfrm>
              <a:off x="1105769" y="3187794"/>
              <a:ext cx="3161694" cy="20367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Cộng</a:t>
              </a: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đồng</a:t>
              </a: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Chính</a:t>
              </a: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trị</a:t>
              </a: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 An </a:t>
              </a:r>
              <a:r>
                <a:rPr kumimoji="0" lang="en-US" alt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ninh</a:t>
              </a: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ASEAN.</a:t>
              </a:r>
            </a:p>
          </p:txBody>
        </p:sp>
      </p:grpSp>
      <p:grpSp>
        <p:nvGrpSpPr>
          <p:cNvPr id="13" name="Group 12">
            <a:extLst>
              <a:ext uri="{FF2B5EF4-FFF2-40B4-BE49-F238E27FC236}">
                <a16:creationId xmlns:a16="http://schemas.microsoft.com/office/drawing/2014/main" id="{A6A3BB74-0E84-4CC8-38FE-8C593F1B44B9}"/>
              </a:ext>
            </a:extLst>
          </p:cNvPr>
          <p:cNvGrpSpPr/>
          <p:nvPr/>
        </p:nvGrpSpPr>
        <p:grpSpPr>
          <a:xfrm>
            <a:off x="4438858" y="2869418"/>
            <a:ext cx="2050145" cy="2934474"/>
            <a:chOff x="4725751" y="2851257"/>
            <a:chExt cx="3102416" cy="3291449"/>
          </a:xfrm>
        </p:grpSpPr>
        <p:grpSp>
          <p:nvGrpSpPr>
            <p:cNvPr id="14" name="Group 13">
              <a:extLst>
                <a:ext uri="{FF2B5EF4-FFF2-40B4-BE49-F238E27FC236}">
                  <a16:creationId xmlns:a16="http://schemas.microsoft.com/office/drawing/2014/main" id="{90D8ED33-AE7E-8E16-7726-C6C9138A315E}"/>
                </a:ext>
              </a:extLst>
            </p:cNvPr>
            <p:cNvGrpSpPr/>
            <p:nvPr/>
          </p:nvGrpSpPr>
          <p:grpSpPr>
            <a:xfrm>
              <a:off x="4725751" y="2851257"/>
              <a:ext cx="3102416" cy="3291449"/>
              <a:chOff x="4968946" y="2839638"/>
              <a:chExt cx="3102416" cy="3291449"/>
            </a:xfrm>
          </p:grpSpPr>
          <p:sp>
            <p:nvSpPr>
              <p:cNvPr id="16" name="Rectangle: Rounded Corners 15">
                <a:extLst>
                  <a:ext uri="{FF2B5EF4-FFF2-40B4-BE49-F238E27FC236}">
                    <a16:creationId xmlns:a16="http://schemas.microsoft.com/office/drawing/2014/main" id="{8405A604-F904-FE25-779F-C69B2A20767C}"/>
                  </a:ext>
                </a:extLst>
              </p:cNvPr>
              <p:cNvSpPr/>
              <p:nvPr/>
            </p:nvSpPr>
            <p:spPr>
              <a:xfrm>
                <a:off x="4968946" y="2839638"/>
                <a:ext cx="3102416" cy="3291449"/>
              </a:xfrm>
              <a:prstGeom prst="roundRect">
                <a:avLst>
                  <a:gd name="adj" fmla="val 6896"/>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cxnSp>
            <p:nvCxnSpPr>
              <p:cNvPr id="18" name="Straight Connector 17">
                <a:extLst>
                  <a:ext uri="{FF2B5EF4-FFF2-40B4-BE49-F238E27FC236}">
                    <a16:creationId xmlns:a16="http://schemas.microsoft.com/office/drawing/2014/main" id="{49C4FFF0-3F94-D0E2-1272-5F96804F4C53}"/>
                  </a:ext>
                </a:extLst>
              </p:cNvPr>
              <p:cNvCxnSpPr>
                <a:cxnSpLocks/>
              </p:cNvCxnSpPr>
              <p:nvPr/>
            </p:nvCxnSpPr>
            <p:spPr>
              <a:xfrm>
                <a:off x="5976196" y="3637178"/>
                <a:ext cx="543958" cy="0"/>
              </a:xfrm>
              <a:prstGeom prst="line">
                <a:avLst/>
              </a:prstGeom>
              <a:noFill/>
              <a:ln w="6350" cap="flat" cmpd="sng" algn="ctr">
                <a:solidFill>
                  <a:srgbClr val="FFC000"/>
                </a:solidFill>
                <a:prstDash val="solid"/>
                <a:miter lim="800000"/>
              </a:ln>
              <a:effectLst/>
            </p:spPr>
          </p:cxnSp>
        </p:grpSp>
        <p:sp>
          <p:nvSpPr>
            <p:cNvPr id="15" name="TextBox 14">
              <a:extLst>
                <a:ext uri="{FF2B5EF4-FFF2-40B4-BE49-F238E27FC236}">
                  <a16:creationId xmlns:a16="http://schemas.microsoft.com/office/drawing/2014/main" id="{A3420F38-E325-0DDF-DDC3-5FD9E0E76FA2}"/>
                </a:ext>
              </a:extLst>
            </p:cNvPr>
            <p:cNvSpPr txBox="1"/>
            <p:nvPr/>
          </p:nvSpPr>
          <p:spPr>
            <a:xfrm>
              <a:off x="5076546" y="3187794"/>
              <a:ext cx="2421594" cy="20367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Cộng</a:t>
              </a: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đồng</a:t>
              </a: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Kinh</a:t>
              </a: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tế</a:t>
              </a: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ASEAN</a:t>
              </a:r>
            </a:p>
          </p:txBody>
        </p:sp>
      </p:grpSp>
      <p:grpSp>
        <p:nvGrpSpPr>
          <p:cNvPr id="19" name="Group 18">
            <a:extLst>
              <a:ext uri="{FF2B5EF4-FFF2-40B4-BE49-F238E27FC236}">
                <a16:creationId xmlns:a16="http://schemas.microsoft.com/office/drawing/2014/main" id="{E3442114-1E0B-6BCA-8E61-57A650B34D52}"/>
              </a:ext>
            </a:extLst>
          </p:cNvPr>
          <p:cNvGrpSpPr/>
          <p:nvPr/>
        </p:nvGrpSpPr>
        <p:grpSpPr>
          <a:xfrm>
            <a:off x="6189677" y="2714289"/>
            <a:ext cx="3966909" cy="2934474"/>
            <a:chOff x="9548653" y="2644553"/>
            <a:chExt cx="5615415" cy="3291449"/>
          </a:xfrm>
        </p:grpSpPr>
        <p:grpSp>
          <p:nvGrpSpPr>
            <p:cNvPr id="20" name="Group 19">
              <a:extLst>
                <a:ext uri="{FF2B5EF4-FFF2-40B4-BE49-F238E27FC236}">
                  <a16:creationId xmlns:a16="http://schemas.microsoft.com/office/drawing/2014/main" id="{1E3376A0-5DF8-8490-64C7-D00457955B30}"/>
                </a:ext>
              </a:extLst>
            </p:cNvPr>
            <p:cNvGrpSpPr/>
            <p:nvPr/>
          </p:nvGrpSpPr>
          <p:grpSpPr>
            <a:xfrm>
              <a:off x="9548653" y="2644553"/>
              <a:ext cx="5615415" cy="3291449"/>
              <a:chOff x="9548653" y="2644553"/>
              <a:chExt cx="5615415" cy="3291449"/>
            </a:xfrm>
          </p:grpSpPr>
          <p:sp>
            <p:nvSpPr>
              <p:cNvPr id="22" name="Rectangle: Rounded Corners 21">
                <a:extLst>
                  <a:ext uri="{FF2B5EF4-FFF2-40B4-BE49-F238E27FC236}">
                    <a16:creationId xmlns:a16="http://schemas.microsoft.com/office/drawing/2014/main" id="{A56B745A-2798-3811-E383-CB0C05875FF6}"/>
                  </a:ext>
                </a:extLst>
              </p:cNvPr>
              <p:cNvSpPr/>
              <p:nvPr/>
            </p:nvSpPr>
            <p:spPr>
              <a:xfrm>
                <a:off x="12061652" y="2644553"/>
                <a:ext cx="3102416" cy="3291449"/>
              </a:xfrm>
              <a:prstGeom prst="roundRect">
                <a:avLst>
                  <a:gd name="adj" fmla="val 6896"/>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0000"/>
                  </a:solidFill>
                  <a:effectLst/>
                  <a:uLnTx/>
                  <a:uFillTx/>
                  <a:latin typeface="Arial" panose="020B0604020202020204" pitchFamily="34" charset="0"/>
                  <a:ea typeface="微软雅黑"/>
                  <a:cs typeface="Arial" panose="020B0604020202020204" pitchFamily="34" charset="0"/>
                </a:endParaRPr>
              </a:p>
            </p:txBody>
          </p:sp>
          <p:cxnSp>
            <p:nvCxnSpPr>
              <p:cNvPr id="24" name="Straight Connector 23">
                <a:extLst>
                  <a:ext uri="{FF2B5EF4-FFF2-40B4-BE49-F238E27FC236}">
                    <a16:creationId xmlns:a16="http://schemas.microsoft.com/office/drawing/2014/main" id="{AE702800-1B60-D1E9-396E-880EE5A16CE2}"/>
                  </a:ext>
                </a:extLst>
              </p:cNvPr>
              <p:cNvCxnSpPr>
                <a:cxnSpLocks/>
              </p:cNvCxnSpPr>
              <p:nvPr/>
            </p:nvCxnSpPr>
            <p:spPr>
              <a:xfrm>
                <a:off x="9548653" y="3597706"/>
                <a:ext cx="543958" cy="0"/>
              </a:xfrm>
              <a:prstGeom prst="line">
                <a:avLst/>
              </a:prstGeom>
              <a:noFill/>
              <a:ln w="6350" cap="flat" cmpd="sng" algn="ctr">
                <a:solidFill>
                  <a:srgbClr val="FFC000"/>
                </a:solidFill>
                <a:prstDash val="solid"/>
                <a:miter lim="800000"/>
              </a:ln>
              <a:effectLst/>
            </p:spPr>
          </p:cxnSp>
        </p:grpSp>
        <p:sp>
          <p:nvSpPr>
            <p:cNvPr id="21" name="TextBox 20">
              <a:extLst>
                <a:ext uri="{FF2B5EF4-FFF2-40B4-BE49-F238E27FC236}">
                  <a16:creationId xmlns:a16="http://schemas.microsoft.com/office/drawing/2014/main" id="{CA3E02D6-4941-05D8-AC3A-1F1067BEF8D2}"/>
                </a:ext>
              </a:extLst>
            </p:cNvPr>
            <p:cNvSpPr txBox="1"/>
            <p:nvPr/>
          </p:nvSpPr>
          <p:spPr>
            <a:xfrm>
              <a:off x="11813095" y="3179271"/>
              <a:ext cx="3207755" cy="20367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Cộng</a:t>
              </a: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đồng</a:t>
              </a: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Văn</a:t>
              </a: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hóa</a:t>
              </a: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Xã</a:t>
              </a: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alt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hội</a:t>
              </a:r>
              <a:r>
                <a:rPr kumimoji="0" lang="en-US" altLang="en-US" sz="2800" b="1" i="0" u="none" strike="noStrike" kern="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ASEAN</a:t>
              </a:r>
            </a:p>
          </p:txBody>
        </p:sp>
      </p:grpSp>
      <p:sp>
        <p:nvSpPr>
          <p:cNvPr id="23" name="Hộp Văn bản 22">
            <a:extLst>
              <a:ext uri="{FF2B5EF4-FFF2-40B4-BE49-F238E27FC236}">
                <a16:creationId xmlns:a16="http://schemas.microsoft.com/office/drawing/2014/main" id="{01180725-E198-9213-F43B-829DD9D3AD04}"/>
              </a:ext>
            </a:extLst>
          </p:cNvPr>
          <p:cNvSpPr txBox="1"/>
          <p:nvPr/>
        </p:nvSpPr>
        <p:spPr>
          <a:xfrm>
            <a:off x="109526" y="304800"/>
            <a:ext cx="8105776" cy="523220"/>
          </a:xfrm>
          <a:prstGeom prst="rect">
            <a:avLst/>
          </a:prstGeom>
          <a:noFill/>
        </p:spPr>
        <p:txBody>
          <a:bodyPr wrap="square">
            <a:spAutoFit/>
          </a:bodyPr>
          <a:lstStyle/>
          <a:p>
            <a:r>
              <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2. BA TRỤ CỘT CỦA CỘNG ĐỒNG ASEAN.</a:t>
            </a:r>
            <a:endParaRPr lang="en-US" dirty="0"/>
          </a:p>
        </p:txBody>
      </p:sp>
      <p:sp>
        <p:nvSpPr>
          <p:cNvPr id="4" name="Rectangle 3"/>
          <p:cNvSpPr/>
          <p:nvPr/>
        </p:nvSpPr>
        <p:spPr>
          <a:xfrm>
            <a:off x="518282" y="837960"/>
            <a:ext cx="10881237" cy="1569660"/>
          </a:xfrm>
          <a:prstGeom prst="rect">
            <a:avLst/>
          </a:prstGeom>
        </p:spPr>
        <p:txBody>
          <a:bodyPr wrap="square">
            <a:spAutoFit/>
          </a:bodyPr>
          <a:lstStyle/>
          <a:p>
            <a:r>
              <a:rPr lang="vi-VN" sz="3200" b="1" i="1" dirty="0">
                <a:solidFill>
                  <a:srgbClr val="000000"/>
                </a:solidFill>
                <a:latin typeface="Times New Roman" panose="02020603050405020304" pitchFamily="18" charset="0"/>
                <a:ea typeface="Calibri" panose="020F0502020204030204" pitchFamily="34" charset="0"/>
              </a:rPr>
              <a:t>Cộng đồng ASEAN thể hiện sự “gắn kết về chính trị, liên kết về kinh tế và chia sẻ trách nhiệm xã hội” gắn với ba trụ cột vững chắc. </a:t>
            </a:r>
            <a:endParaRPr lang="en-US" sz="3200" b="1" dirty="0"/>
          </a:p>
        </p:txBody>
      </p:sp>
    </p:spTree>
    <p:extLst>
      <p:ext uri="{BB962C8B-B14F-4D97-AF65-F5344CB8AC3E}">
        <p14:creationId xmlns:p14="http://schemas.microsoft.com/office/powerpoint/2010/main" val="75826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3"/>
                                        </p:tgtEl>
                                        <p:attrNameLst>
                                          <p:attrName>r</p:attrName>
                                        </p:attrNameLst>
                                      </p:cBhvr>
                                    </p:animRot>
                                    <p:animRot by="-240000">
                                      <p:cBhvr>
                                        <p:cTn id="11" dur="200" fill="hold">
                                          <p:stCondLst>
                                            <p:cond delay="200"/>
                                          </p:stCondLst>
                                        </p:cTn>
                                        <p:tgtEl>
                                          <p:spTgt spid="13"/>
                                        </p:tgtEl>
                                        <p:attrNameLst>
                                          <p:attrName>r</p:attrName>
                                        </p:attrNameLst>
                                      </p:cBhvr>
                                    </p:animRot>
                                    <p:animRot by="240000">
                                      <p:cBhvr>
                                        <p:cTn id="12" dur="200" fill="hold">
                                          <p:stCondLst>
                                            <p:cond delay="400"/>
                                          </p:stCondLst>
                                        </p:cTn>
                                        <p:tgtEl>
                                          <p:spTgt spid="13"/>
                                        </p:tgtEl>
                                        <p:attrNameLst>
                                          <p:attrName>r</p:attrName>
                                        </p:attrNameLst>
                                      </p:cBhvr>
                                    </p:animRot>
                                    <p:animRot by="-240000">
                                      <p:cBhvr>
                                        <p:cTn id="13" dur="200" fill="hold">
                                          <p:stCondLst>
                                            <p:cond delay="600"/>
                                          </p:stCondLst>
                                        </p:cTn>
                                        <p:tgtEl>
                                          <p:spTgt spid="13"/>
                                        </p:tgtEl>
                                        <p:attrNameLst>
                                          <p:attrName>r</p:attrName>
                                        </p:attrNameLst>
                                      </p:cBhvr>
                                    </p:animRot>
                                    <p:animRot by="120000">
                                      <p:cBhvr>
                                        <p:cTn id="14" dur="200" fill="hold">
                                          <p:stCondLst>
                                            <p:cond delay="800"/>
                                          </p:stCondLst>
                                        </p:cTn>
                                        <p:tgtEl>
                                          <p:spTgt spid="1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1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88763372"/>
              </p:ext>
            </p:extLst>
          </p:nvPr>
        </p:nvGraphicFramePr>
        <p:xfrm>
          <a:off x="272424" y="0"/>
          <a:ext cx="11617714" cy="6506881"/>
        </p:xfrm>
        <a:graphic>
          <a:graphicData uri="http://schemas.openxmlformats.org/drawingml/2006/table">
            <a:tbl>
              <a:tblPr firstRow="1" bandRow="1">
                <a:tableStyleId>{5C22544A-7EE6-4342-B048-85BDC9FD1C3A}</a:tableStyleId>
              </a:tblPr>
              <a:tblGrid>
                <a:gridCol w="2721535">
                  <a:extLst>
                    <a:ext uri="{9D8B030D-6E8A-4147-A177-3AD203B41FA5}">
                      <a16:colId xmlns:a16="http://schemas.microsoft.com/office/drawing/2014/main" val="4128314909"/>
                    </a:ext>
                  </a:extLst>
                </a:gridCol>
                <a:gridCol w="8687899">
                  <a:extLst>
                    <a:ext uri="{9D8B030D-6E8A-4147-A177-3AD203B41FA5}">
                      <a16:colId xmlns:a16="http://schemas.microsoft.com/office/drawing/2014/main" val="3553747561"/>
                    </a:ext>
                  </a:extLst>
                </a:gridCol>
                <a:gridCol w="208280">
                  <a:extLst>
                    <a:ext uri="{9D8B030D-6E8A-4147-A177-3AD203B41FA5}">
                      <a16:colId xmlns:a16="http://schemas.microsoft.com/office/drawing/2014/main" val="446922282"/>
                    </a:ext>
                  </a:extLst>
                </a:gridCol>
              </a:tblGrid>
              <a:tr h="509109">
                <a:tc gridSpan="3">
                  <a:txBody>
                    <a:bodyPr/>
                    <a:lstStyle/>
                    <a:p>
                      <a:pPr algn="ctr"/>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trụ</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cột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cộng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đồng</a:t>
                      </a:r>
                      <a:r>
                        <a:rPr lang="en-US" sz="2800" baseline="0" dirty="0">
                          <a:latin typeface="Times New Roman" panose="02020603050405020304" pitchFamily="18" charset="0"/>
                          <a:cs typeface="Times New Roman" panose="02020603050405020304" pitchFamily="18" charset="0"/>
                        </a:rPr>
                        <a:t> ASEAN</a:t>
                      </a:r>
                      <a:endParaRPr lang="en-US" sz="28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54105125"/>
                  </a:ext>
                </a:extLst>
              </a:tr>
              <a:tr h="509109">
                <a:tc>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Trụ</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cột</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Khái</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niệm</a:t>
                      </a:r>
                      <a:r>
                        <a:rPr lang="en-US" sz="2800" b="1" baseline="0" dirty="0">
                          <a:solidFill>
                            <a:schemeClr val="tx1"/>
                          </a:solidFill>
                          <a:latin typeface="Times New Roman" panose="02020603050405020304" pitchFamily="18" charset="0"/>
                          <a:cs typeface="Times New Roman" panose="02020603050405020304" pitchFamily="18" charset="0"/>
                        </a:rPr>
                        <a:t>/</a:t>
                      </a:r>
                      <a:r>
                        <a:rPr lang="en-US" sz="2800" b="1" baseline="0" dirty="0" err="1">
                          <a:solidFill>
                            <a:schemeClr val="tx1"/>
                          </a:solidFill>
                          <a:latin typeface="Times New Roman" panose="02020603050405020304" pitchFamily="18" charset="0"/>
                          <a:cs typeface="Times New Roman" panose="02020603050405020304" pitchFamily="18" charset="0"/>
                        </a:rPr>
                        <a:t>nội</a:t>
                      </a:r>
                      <a:r>
                        <a:rPr lang="en-US" sz="2800" b="1" baseline="0" dirty="0">
                          <a:solidFill>
                            <a:schemeClr val="tx1"/>
                          </a:solidFill>
                          <a:latin typeface="Times New Roman" panose="02020603050405020304" pitchFamily="18" charset="0"/>
                          <a:cs typeface="Times New Roman" panose="02020603050405020304" pitchFamily="18" charset="0"/>
                        </a:rPr>
                        <a:t> dung</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a:p>
                  </a:txBody>
                  <a:tcPr/>
                </a:tc>
                <a:extLst>
                  <a:ext uri="{0D108BD9-81ED-4DB2-BD59-A6C34878D82A}">
                    <a16:rowId xmlns:a16="http://schemas.microsoft.com/office/drawing/2014/main" val="410551506"/>
                  </a:ext>
                </a:extLst>
              </a:tr>
              <a:tr h="2468880">
                <a:tc>
                  <a:txBody>
                    <a:bodyPr/>
                    <a:lstStyle/>
                    <a:p>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Cộng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Chính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trị</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 An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ninh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ASEAN (APSC)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a:t>
                      </a:r>
                      <a:r>
                        <a:rPr lang="vi-VN" sz="2800" kern="1200" dirty="0">
                          <a:solidFill>
                            <a:schemeClr val="dk1"/>
                          </a:solidFill>
                          <a:effectLst/>
                          <a:latin typeface="Times New Roman" panose="02020603050405020304" pitchFamily="18" charset="0"/>
                          <a:ea typeface="+mn-ea"/>
                          <a:cs typeface="Times New Roman" panose="02020603050405020304" pitchFamily="18" charset="0"/>
                        </a:rPr>
                        <a:t> khuôn khổ hợp tác chính trị - an ninh toàn diện.</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p>
                      <a:r>
                        <a:rPr lang="vi-VN" sz="2800" kern="1200" dirty="0">
                          <a:solidFill>
                            <a:schemeClr val="dk1"/>
                          </a:solidFill>
                          <a:effectLst/>
                          <a:latin typeface="Times New Roman" panose="02020603050405020304" pitchFamily="18" charset="0"/>
                          <a:ea typeface="+mn-ea"/>
                          <a:cs typeface="Times New Roman" panose="02020603050405020304" pitchFamily="18" charset="0"/>
                        </a:rPr>
                        <a:t>- Xây dựng môi trường hòa bình, hợp tác chính trị - an ninh cho phát triển ở Đông Nam Á.</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a:buFontTx/>
                        <a:buNone/>
                      </a:pP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tắc</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đ</a:t>
                      </a:r>
                      <a:r>
                        <a:rPr lang="vi-VN" sz="2800" kern="1200" dirty="0">
                          <a:solidFill>
                            <a:schemeClr val="dk1"/>
                          </a:solidFill>
                          <a:effectLst/>
                          <a:latin typeface="Times New Roman" panose="02020603050405020304" pitchFamily="18" charset="0"/>
                          <a:ea typeface="+mn-ea"/>
                          <a:cs typeface="Times New Roman" panose="02020603050405020304" pitchFamily="18" charset="0"/>
                        </a:rPr>
                        <a:t>ồng thuận, không can thiệp vào công việc nội bộ, không sử dụng vũ lực, đe dọa sử dụng vũ lực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7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4258142673"/>
                  </a:ext>
                </a:extLst>
              </a:tr>
              <a:tr h="2605441">
                <a:tc>
                  <a:txBody>
                    <a:bodyPr/>
                    <a:lstStyle/>
                    <a:p>
                      <a:endParaRPr lang="en-US" sz="2800" dirty="0">
                        <a:latin typeface="+mj-lt"/>
                      </a:endParaRPr>
                    </a:p>
                  </a:txBody>
                  <a:tcPr/>
                </a:tc>
                <a:tc>
                  <a:txBody>
                    <a:bodyPr/>
                    <a:lstStyle/>
                    <a:p>
                      <a:endParaRPr lang="en-US" sz="2800" dirty="0">
                        <a:latin typeface="+mj-lt"/>
                      </a:endParaRPr>
                    </a:p>
                  </a:txBody>
                  <a:tcPr/>
                </a:tc>
                <a:tc>
                  <a:txBody>
                    <a:bodyPr/>
                    <a:lstStyle/>
                    <a:p>
                      <a:endParaRPr lang="en-US"/>
                    </a:p>
                  </a:txBody>
                  <a:tcPr/>
                </a:tc>
                <a:extLst>
                  <a:ext uri="{0D108BD9-81ED-4DB2-BD59-A6C34878D82A}">
                    <a16:rowId xmlns:a16="http://schemas.microsoft.com/office/drawing/2014/main" val="3374427825"/>
                  </a:ext>
                </a:extLst>
              </a:tr>
              <a:tr h="359371">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584608591"/>
                  </a:ext>
                </a:extLst>
              </a:tr>
            </a:tbl>
          </a:graphicData>
        </a:graphic>
      </p:graphicFrame>
    </p:spTree>
    <p:extLst>
      <p:ext uri="{BB962C8B-B14F-4D97-AF65-F5344CB8AC3E}">
        <p14:creationId xmlns:p14="http://schemas.microsoft.com/office/powerpoint/2010/main" val="3329218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600200"/>
            <a:ext cx="11231880" cy="2554545"/>
          </a:xfrm>
          <a:prstGeom prst="rect">
            <a:avLst/>
          </a:prstGeom>
        </p:spPr>
        <p:txBody>
          <a:bodyPr wrap="square">
            <a:spAutoFit/>
          </a:bodyPr>
          <a:lstStyle/>
          <a:p>
            <a:pPr>
              <a:defRPr/>
            </a:pP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Trong bối cảnh tình hình an ninh chính trị khu vực diễn biến phức </a:t>
            </a:r>
            <a:r>
              <a:rPr lang="vi-VN" sz="3200" dirty="0">
                <a:latin typeface="+mj-lt"/>
                <a:cs typeface="Times New Roman" panose="02020603050405020304" pitchFamily="18" charset="0"/>
              </a:rPr>
              <a:t>tạp</a:t>
            </a:r>
            <a:r>
              <a:rPr lang="en-US" sz="3200" dirty="0">
                <a:latin typeface="+mj-lt"/>
                <a:cs typeface="Times New Roman" panose="02020603050405020304" pitchFamily="18" charset="0"/>
              </a:rPr>
              <a:t> </a:t>
            </a:r>
            <a:r>
              <a:rPr lang="vi-VN" sz="3200" dirty="0">
                <a:latin typeface="+mj-lt"/>
              </a:rPr>
              <a:t>(căng thẳng trên Biển Đông, sự trỗi dậy của Trung Quốc, chủ nghĩa khủng bố,…)</a:t>
            </a:r>
            <a:r>
              <a:rPr lang="vi-VN" sz="3200" dirty="0"/>
              <a:t>, </a:t>
            </a:r>
            <a:r>
              <a:rPr lang="en-US" sz="3200" dirty="0">
                <a:latin typeface="Times New Roman" panose="02020603050405020304" pitchFamily="18" charset="0"/>
                <a:cs typeface="Times New Roman" panose="02020603050405020304" pitchFamily="18" charset="0"/>
              </a:rPr>
              <a:t>c</a:t>
            </a:r>
            <a:r>
              <a:rPr lang="vi-VN" sz="3200" dirty="0">
                <a:latin typeface="Times New Roman" panose="02020603050405020304" pitchFamily="18" charset="0"/>
                <a:cs typeface="Times New Roman" panose="02020603050405020304" pitchFamily="18" charset="0"/>
              </a:rPr>
              <a:t>ần </a:t>
            </a:r>
            <a:r>
              <a:rPr lang="en-US" sz="3200" dirty="0" err="1">
                <a:latin typeface="Times New Roman" panose="02020603050405020304" pitchFamily="18" charset="0"/>
                <a:cs typeface="Times New Roman" panose="02020603050405020304" pitchFamily="18" charset="0"/>
              </a:rPr>
              <a:t>tăng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cường</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đoàn kết, tăng cường sức mạnh của khu vực để đối phó với các thách thức, đe dọa nhiều chiều đang nổi lên, vì lợi ích chung.</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914400" y="332155"/>
            <a:ext cx="10759440" cy="954107"/>
          </a:xfrm>
          <a:prstGeom prst="rect">
            <a:avLst/>
          </a:prstGeom>
        </p:spPr>
        <p:txBody>
          <a:bodyPr wrap="square">
            <a:spAutoFit/>
          </a:bodyPr>
          <a:lstStyle/>
          <a:p>
            <a:r>
              <a:rPr lang="vi-VN" sz="2800" b="1" i="1" dirty="0">
                <a:solidFill>
                  <a:srgbClr val="FF0000"/>
                </a:solidFill>
                <a:latin typeface="Times New Roman" panose="02020603050405020304" pitchFamily="18" charset="0"/>
                <a:ea typeface="Calibri" panose="020F0502020204030204" pitchFamily="34" charset="0"/>
              </a:rPr>
              <a:t>Vì sao ASEAN xác định Cộng đồng Chính trị - An ninh ASEAN (APSC) là trụ cột đầu tiên?</a:t>
            </a:r>
            <a:endParaRPr lang="en-US" sz="2800" b="1" dirty="0">
              <a:solidFill>
                <a:srgbClr val="FF0000"/>
              </a:solidFill>
            </a:endParaRPr>
          </a:p>
        </p:txBody>
      </p:sp>
    </p:spTree>
    <p:extLst>
      <p:ext uri="{BB962C8B-B14F-4D97-AF65-F5344CB8AC3E}">
        <p14:creationId xmlns:p14="http://schemas.microsoft.com/office/powerpoint/2010/main" val="142409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72424" y="0"/>
          <a:ext cx="11617714" cy="6553200"/>
        </p:xfrm>
        <a:graphic>
          <a:graphicData uri="http://schemas.openxmlformats.org/drawingml/2006/table">
            <a:tbl>
              <a:tblPr firstRow="1" bandRow="1">
                <a:tableStyleId>{5C22544A-7EE6-4342-B048-85BDC9FD1C3A}</a:tableStyleId>
              </a:tblPr>
              <a:tblGrid>
                <a:gridCol w="2721535">
                  <a:extLst>
                    <a:ext uri="{9D8B030D-6E8A-4147-A177-3AD203B41FA5}">
                      <a16:colId xmlns:a16="http://schemas.microsoft.com/office/drawing/2014/main" val="4128314909"/>
                    </a:ext>
                  </a:extLst>
                </a:gridCol>
                <a:gridCol w="8687899">
                  <a:extLst>
                    <a:ext uri="{9D8B030D-6E8A-4147-A177-3AD203B41FA5}">
                      <a16:colId xmlns:a16="http://schemas.microsoft.com/office/drawing/2014/main" val="3553747561"/>
                    </a:ext>
                  </a:extLst>
                </a:gridCol>
                <a:gridCol w="208280">
                  <a:extLst>
                    <a:ext uri="{9D8B030D-6E8A-4147-A177-3AD203B41FA5}">
                      <a16:colId xmlns:a16="http://schemas.microsoft.com/office/drawing/2014/main" val="446922282"/>
                    </a:ext>
                  </a:extLst>
                </a:gridCol>
              </a:tblGrid>
              <a:tr h="509109">
                <a:tc gridSpan="3">
                  <a:txBody>
                    <a:bodyPr/>
                    <a:lstStyle/>
                    <a:p>
                      <a:pPr algn="ctr"/>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trụ</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cột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cộng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đồng</a:t>
                      </a:r>
                      <a:r>
                        <a:rPr lang="en-US" sz="2800" baseline="0" dirty="0">
                          <a:latin typeface="Times New Roman" panose="02020603050405020304" pitchFamily="18" charset="0"/>
                          <a:cs typeface="Times New Roman" panose="02020603050405020304" pitchFamily="18" charset="0"/>
                        </a:rPr>
                        <a:t> ASEAN</a:t>
                      </a:r>
                      <a:endParaRPr lang="en-US" sz="28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54105125"/>
                  </a:ext>
                </a:extLst>
              </a:tr>
              <a:tr h="509109">
                <a:tc>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Trụ</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cột</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Khái</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niệm</a:t>
                      </a:r>
                      <a:r>
                        <a:rPr lang="en-US" sz="2800" b="1" baseline="0" dirty="0">
                          <a:solidFill>
                            <a:schemeClr val="tx1"/>
                          </a:solidFill>
                          <a:latin typeface="Times New Roman" panose="02020603050405020304" pitchFamily="18" charset="0"/>
                          <a:cs typeface="Times New Roman" panose="02020603050405020304" pitchFamily="18" charset="0"/>
                        </a:rPr>
                        <a:t>/</a:t>
                      </a:r>
                      <a:r>
                        <a:rPr lang="en-US" sz="2800" b="1" baseline="0" dirty="0" err="1">
                          <a:solidFill>
                            <a:schemeClr val="tx1"/>
                          </a:solidFill>
                          <a:latin typeface="Times New Roman" panose="02020603050405020304" pitchFamily="18" charset="0"/>
                          <a:cs typeface="Times New Roman" panose="02020603050405020304" pitchFamily="18" charset="0"/>
                        </a:rPr>
                        <a:t>nội</a:t>
                      </a:r>
                      <a:r>
                        <a:rPr lang="en-US" sz="2800" b="1" baseline="0" dirty="0">
                          <a:solidFill>
                            <a:schemeClr val="tx1"/>
                          </a:solidFill>
                          <a:latin typeface="Times New Roman" panose="02020603050405020304" pitchFamily="18" charset="0"/>
                          <a:cs typeface="Times New Roman" panose="02020603050405020304" pitchFamily="18" charset="0"/>
                        </a:rPr>
                        <a:t> dung</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a:p>
                  </a:txBody>
                  <a:tcPr/>
                </a:tc>
                <a:extLst>
                  <a:ext uri="{0D108BD9-81ED-4DB2-BD59-A6C34878D82A}">
                    <a16:rowId xmlns:a16="http://schemas.microsoft.com/office/drawing/2014/main" val="410551506"/>
                  </a:ext>
                </a:extLst>
              </a:tr>
              <a:tr h="2468880">
                <a:tc>
                  <a:txBody>
                    <a:bodyPr/>
                    <a:lstStyle/>
                    <a:p>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Cộng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Chính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trị</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 An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ninh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ASEAN (APSC)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a:t>
                      </a:r>
                      <a:r>
                        <a:rPr lang="vi-VN" sz="2800" kern="1200" dirty="0">
                          <a:solidFill>
                            <a:schemeClr val="dk1"/>
                          </a:solidFill>
                          <a:effectLst/>
                          <a:latin typeface="Times New Roman" panose="02020603050405020304" pitchFamily="18" charset="0"/>
                          <a:ea typeface="+mn-ea"/>
                          <a:cs typeface="Times New Roman" panose="02020603050405020304" pitchFamily="18" charset="0"/>
                        </a:rPr>
                        <a:t> khuôn khổ hợp tác chính trị - an ninh toàn diện.</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p>
                      <a:r>
                        <a:rPr lang="vi-VN" sz="2800" kern="1200" dirty="0">
                          <a:solidFill>
                            <a:schemeClr val="dk1"/>
                          </a:solidFill>
                          <a:effectLst/>
                          <a:latin typeface="Times New Roman" panose="02020603050405020304" pitchFamily="18" charset="0"/>
                          <a:ea typeface="+mn-ea"/>
                          <a:cs typeface="Times New Roman" panose="02020603050405020304" pitchFamily="18" charset="0"/>
                        </a:rPr>
                        <a:t>- Xây dựng môi trường hòa bình, hợp tác chính trị - an ninh cho phát triển ở Đông Nam Á.</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p>
                      <a:pPr marL="0" indent="0">
                        <a:buFontTx/>
                        <a:buNone/>
                      </a:pP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tắc</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đ</a:t>
                      </a:r>
                      <a:r>
                        <a:rPr lang="vi-VN" sz="2800" kern="1200" dirty="0">
                          <a:solidFill>
                            <a:schemeClr val="dk1"/>
                          </a:solidFill>
                          <a:effectLst/>
                          <a:latin typeface="Times New Roman" panose="02020603050405020304" pitchFamily="18" charset="0"/>
                          <a:ea typeface="+mn-ea"/>
                          <a:cs typeface="Times New Roman" panose="02020603050405020304" pitchFamily="18" charset="0"/>
                        </a:rPr>
                        <a:t>ồng thuận, không can thiệp vào công việc nội bộ, không sử dụng vũ lực, đe dọa sử dụng vũ lực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7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4258142673"/>
                  </a:ext>
                </a:extLst>
              </a:tr>
              <a:tr h="2605441">
                <a:tc>
                  <a:txBody>
                    <a:bodyPr/>
                    <a:lstStyle/>
                    <a:p>
                      <a:r>
                        <a:rPr lang="vi-VN" sz="2800" b="1" kern="1200" dirty="0">
                          <a:solidFill>
                            <a:schemeClr val="dk1"/>
                          </a:solidFill>
                          <a:effectLst/>
                          <a:latin typeface="+mj-lt"/>
                          <a:ea typeface="+mn-ea"/>
                          <a:cs typeface="+mn-cs"/>
                        </a:rPr>
                        <a:t>Cộng đồng Kinh tế ASEAN (AEC)</a:t>
                      </a:r>
                      <a:endParaRPr lang="en-US" sz="2800" dirty="0">
                        <a:latin typeface="+mj-lt"/>
                      </a:endParaRPr>
                    </a:p>
                  </a:txBody>
                  <a:tcPr/>
                </a:tc>
                <a:tc>
                  <a:txBody>
                    <a:bodyPr/>
                    <a:lstStyle/>
                    <a:p>
                      <a:r>
                        <a:rPr lang="en-US" sz="2800" kern="1200" dirty="0">
                          <a:solidFill>
                            <a:schemeClr val="dk1"/>
                          </a:solidFill>
                          <a:effectLst/>
                          <a:latin typeface="+mj-lt"/>
                          <a:ea typeface="+mn-ea"/>
                          <a:cs typeface="+mn-cs"/>
                        </a:rPr>
                        <a:t>- </a:t>
                      </a:r>
                      <a:r>
                        <a:rPr lang="vi-VN" sz="2800" kern="1200" dirty="0">
                          <a:solidFill>
                            <a:schemeClr val="dk1"/>
                          </a:solidFill>
                          <a:effectLst/>
                          <a:latin typeface="+mj-lt"/>
                          <a:ea typeface="+mn-ea"/>
                          <a:cs typeface="+mn-cs"/>
                        </a:rPr>
                        <a:t>Là khuôn khổ hợp tác nhằm xây dựng ASEAN thành thị trường, nền tảng sản xuất thống nhất. </a:t>
                      </a:r>
                      <a:endParaRPr lang="en-US" sz="2800" kern="1200" dirty="0">
                        <a:solidFill>
                          <a:schemeClr val="dk1"/>
                        </a:solidFill>
                        <a:effectLst/>
                        <a:latin typeface="+mj-lt"/>
                        <a:ea typeface="+mn-ea"/>
                        <a:cs typeface="+mn-cs"/>
                      </a:endParaRPr>
                    </a:p>
                    <a:p>
                      <a:r>
                        <a:rPr lang="vi-VN" sz="2800" kern="1200" dirty="0">
                          <a:solidFill>
                            <a:schemeClr val="dk1"/>
                          </a:solidFill>
                          <a:effectLst/>
                          <a:latin typeface="+mj-lt"/>
                          <a:ea typeface="+mn-ea"/>
                          <a:cs typeface="+mn-cs"/>
                        </a:rPr>
                        <a:t>- Thúc đẩy chính sách cạnh tranh về kinh tế, bảo vệ người tiêu dùng, thương mại điện tử,…</a:t>
                      </a:r>
                      <a:endParaRPr lang="en-US" sz="2800" kern="1200" dirty="0">
                        <a:solidFill>
                          <a:schemeClr val="dk1"/>
                        </a:solidFill>
                        <a:effectLst/>
                        <a:latin typeface="+mj-lt"/>
                        <a:ea typeface="+mn-ea"/>
                        <a:cs typeface="+mn-cs"/>
                      </a:endParaRPr>
                    </a:p>
                    <a:p>
                      <a:r>
                        <a:rPr lang="vi-VN" sz="2800" kern="1200" dirty="0">
                          <a:solidFill>
                            <a:schemeClr val="dk1"/>
                          </a:solidFill>
                          <a:effectLst/>
                          <a:latin typeface="+mj-lt"/>
                          <a:ea typeface="+mn-ea"/>
                          <a:cs typeface="+mn-cs"/>
                        </a:rPr>
                        <a:t>- Hướng tới sự thịnh vượng chung của các quốc gia thành viên. </a:t>
                      </a:r>
                      <a:endParaRPr lang="en-US" sz="2800" dirty="0">
                        <a:latin typeface="+mj-lt"/>
                      </a:endParaRPr>
                    </a:p>
                  </a:txBody>
                  <a:tcPr/>
                </a:tc>
                <a:tc>
                  <a:txBody>
                    <a:bodyPr/>
                    <a:lstStyle/>
                    <a:p>
                      <a:endParaRPr lang="en-US"/>
                    </a:p>
                  </a:txBody>
                  <a:tcPr/>
                </a:tc>
                <a:extLst>
                  <a:ext uri="{0D108BD9-81ED-4DB2-BD59-A6C34878D82A}">
                    <a16:rowId xmlns:a16="http://schemas.microsoft.com/office/drawing/2014/main" val="3374427825"/>
                  </a:ext>
                </a:extLst>
              </a:tr>
              <a:tr h="359371">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584608591"/>
                  </a:ext>
                </a:extLst>
              </a:tr>
            </a:tbl>
          </a:graphicData>
        </a:graphic>
      </p:graphicFrame>
    </p:spTree>
    <p:extLst>
      <p:ext uri="{BB962C8B-B14F-4D97-AF65-F5344CB8AC3E}">
        <p14:creationId xmlns:p14="http://schemas.microsoft.com/office/powerpoint/2010/main" val="223495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40" y="499795"/>
            <a:ext cx="9342120" cy="1077218"/>
          </a:xfrm>
          <a:prstGeom prst="rect">
            <a:avLst/>
          </a:prstGeom>
        </p:spPr>
        <p:txBody>
          <a:bodyPr wrap="square">
            <a:spAutoFit/>
          </a:bodyPr>
          <a:lstStyle/>
          <a:p>
            <a:r>
              <a:rPr lang="en-US" sz="3200" b="1" i="1" dirty="0">
                <a:solidFill>
                  <a:srgbClr val="FF0000"/>
                </a:solidFill>
                <a:latin typeface="Times New Roman" panose="02020603050405020304" pitchFamily="18" charset="0"/>
                <a:ea typeface="Calibri" panose="020F0502020204030204" pitchFamily="34" charset="0"/>
              </a:rPr>
              <a:t>ASEAN +3 </a:t>
            </a:r>
            <a:r>
              <a:rPr lang="en-US" sz="3200" b="1" i="1" dirty="0" err="1">
                <a:solidFill>
                  <a:srgbClr val="FF0000"/>
                </a:solidFill>
                <a:latin typeface="Times New Roman" panose="02020603050405020304" pitchFamily="18" charset="0"/>
                <a:ea typeface="Calibri" panose="020F0502020204030204" pitchFamily="34" charset="0"/>
              </a:rPr>
              <a:t>là</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cơ</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chế</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hợp</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tác</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giữa</a:t>
            </a:r>
            <a:r>
              <a:rPr lang="en-US" sz="3200" b="1" i="1" dirty="0">
                <a:solidFill>
                  <a:srgbClr val="FF0000"/>
                </a:solidFill>
                <a:latin typeface="Times New Roman" panose="02020603050405020304" pitchFamily="18" charset="0"/>
                <a:ea typeface="Calibri" panose="020F0502020204030204" pitchFamily="34" charset="0"/>
              </a:rPr>
              <a:t> ASEAN </a:t>
            </a:r>
            <a:r>
              <a:rPr lang="en-US" sz="3200" b="1" i="1" dirty="0" err="1">
                <a:solidFill>
                  <a:srgbClr val="FF0000"/>
                </a:solidFill>
                <a:latin typeface="Times New Roman" panose="02020603050405020304" pitchFamily="18" charset="0"/>
                <a:ea typeface="Calibri" panose="020F0502020204030204" pitchFamily="34" charset="0"/>
              </a:rPr>
              <a:t>và</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những</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quốc</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gia</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nào</a:t>
            </a:r>
            <a:r>
              <a:rPr lang="en-US" sz="3200" b="1" i="1" dirty="0">
                <a:solidFill>
                  <a:srgbClr val="FF0000"/>
                </a:solidFill>
                <a:latin typeface="Times New Roman" panose="02020603050405020304" pitchFamily="18" charset="0"/>
                <a:ea typeface="Calibri" panose="020F0502020204030204" pitchFamily="34" charset="0"/>
              </a:rPr>
              <a:t>?</a:t>
            </a:r>
            <a:endParaRPr lang="en-US" sz="3200" b="1" i="1" dirty="0">
              <a:solidFill>
                <a:srgbClr val="FF0000"/>
              </a:solidFill>
            </a:endParaRPr>
          </a:p>
        </p:txBody>
      </p:sp>
      <p:sp>
        <p:nvSpPr>
          <p:cNvPr id="5" name="Rectangle 4"/>
          <p:cNvSpPr/>
          <p:nvPr/>
        </p:nvSpPr>
        <p:spPr>
          <a:xfrm>
            <a:off x="1554480" y="2023795"/>
            <a:ext cx="10302240" cy="1077218"/>
          </a:xfrm>
          <a:prstGeom prst="rect">
            <a:avLst/>
          </a:prstGeom>
        </p:spPr>
        <p:txBody>
          <a:bodyPr wrap="square">
            <a:spAutoFit/>
          </a:bodyPr>
          <a:lstStyle/>
          <a:p>
            <a:r>
              <a:rPr lang="vi-VN" sz="3200" b="1" dirty="0">
                <a:solidFill>
                  <a:srgbClr val="00B050"/>
                </a:solidFill>
                <a:latin typeface="+mj-lt"/>
              </a:rPr>
              <a:t>ASEAN</a:t>
            </a:r>
            <a:r>
              <a:rPr lang="vi-VN" sz="3200" dirty="0">
                <a:solidFill>
                  <a:srgbClr val="00B050"/>
                </a:solidFill>
                <a:latin typeface="+mj-lt"/>
              </a:rPr>
              <a:t>+</a:t>
            </a:r>
            <a:r>
              <a:rPr lang="vi-VN" sz="3200" b="1" dirty="0">
                <a:solidFill>
                  <a:srgbClr val="00B050"/>
                </a:solidFill>
                <a:latin typeface="+mj-lt"/>
              </a:rPr>
              <a:t>3</a:t>
            </a:r>
            <a:r>
              <a:rPr lang="vi-VN" sz="3200" dirty="0">
                <a:solidFill>
                  <a:srgbClr val="00B050"/>
                </a:solidFill>
                <a:latin typeface="+mj-lt"/>
              </a:rPr>
              <a:t> là một cơ chế hợp tác giữa </a:t>
            </a:r>
            <a:r>
              <a:rPr lang="vi-VN" sz="3200" b="1" dirty="0">
                <a:solidFill>
                  <a:srgbClr val="00B050"/>
                </a:solidFill>
                <a:latin typeface="+mj-lt"/>
              </a:rPr>
              <a:t>ASEAN</a:t>
            </a:r>
            <a:r>
              <a:rPr lang="vi-VN" sz="3200" dirty="0">
                <a:solidFill>
                  <a:srgbClr val="00B050"/>
                </a:solidFill>
                <a:latin typeface="+mj-lt"/>
              </a:rPr>
              <a:t> và ba quốc gia Đông Bắc Á gồm Nhật Bản, Hàn Quốc và Trung Quốc</a:t>
            </a:r>
            <a:endParaRPr lang="en-US" sz="3200" dirty="0">
              <a:solidFill>
                <a:srgbClr val="00B050"/>
              </a:solidFill>
              <a:latin typeface="+mj-lt"/>
            </a:endParaRPr>
          </a:p>
        </p:txBody>
      </p:sp>
    </p:spTree>
    <p:extLst>
      <p:ext uri="{BB962C8B-B14F-4D97-AF65-F5344CB8AC3E}">
        <p14:creationId xmlns:p14="http://schemas.microsoft.com/office/powerpoint/2010/main" val="137085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
          <p:cNvSpPr txBox="1">
            <a:spLocks noGrp="1"/>
          </p:cNvSpPr>
          <p:nvPr>
            <p:ph type="title"/>
          </p:nvPr>
        </p:nvSpPr>
        <p:spPr>
          <a:xfrm>
            <a:off x="218768" y="197976"/>
            <a:ext cx="4372897" cy="46078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FF5A33"/>
              </a:buClr>
              <a:buSzPts val="2800"/>
              <a:buFont typeface="Arial"/>
              <a:buNone/>
            </a:pPr>
            <a:r>
              <a:rPr lang="en-US" b="1" dirty="0">
                <a:latin typeface="Times New Roman" panose="02020603050405020304" pitchFamily="18" charset="0"/>
                <a:ea typeface="Arial"/>
                <a:cs typeface="Times New Roman" panose="02020603050405020304" pitchFamily="18" charset="0"/>
                <a:sym typeface="Arial"/>
              </a:rPr>
              <a:t>KHỞI ĐỘNG </a:t>
            </a:r>
            <a:endParaRPr b="1" dirty="0">
              <a:latin typeface="Times New Roman" panose="02020603050405020304" pitchFamily="18" charset="0"/>
              <a:cs typeface="Times New Roman" panose="02020603050405020304" pitchFamily="18" charset="0"/>
            </a:endParaRPr>
          </a:p>
        </p:txBody>
      </p:sp>
      <p:pic>
        <p:nvPicPr>
          <p:cNvPr id="213" name="Google Shape;213;p1"/>
          <p:cNvPicPr preferRelativeResize="0"/>
          <p:nvPr/>
        </p:nvPicPr>
        <p:blipFill rotWithShape="1">
          <a:blip r:embed="rId3">
            <a:alphaModFix/>
          </a:blip>
          <a:srcRect/>
          <a:stretch/>
        </p:blipFill>
        <p:spPr>
          <a:xfrm>
            <a:off x="334297" y="904568"/>
            <a:ext cx="6725264" cy="5953431"/>
          </a:xfrm>
          <a:prstGeom prst="rect">
            <a:avLst/>
          </a:prstGeom>
          <a:noFill/>
          <a:ln>
            <a:noFill/>
          </a:ln>
        </p:spPr>
      </p:pic>
      <p:sp>
        <p:nvSpPr>
          <p:cNvPr id="3" name="Hộp Văn bản 2">
            <a:extLst>
              <a:ext uri="{FF2B5EF4-FFF2-40B4-BE49-F238E27FC236}">
                <a16:creationId xmlns:a16="http://schemas.microsoft.com/office/drawing/2014/main" id="{59719915-9CF2-320E-BCC3-A9778CFFAAD5}"/>
              </a:ext>
            </a:extLst>
          </p:cNvPr>
          <p:cNvSpPr txBox="1"/>
          <p:nvPr/>
        </p:nvSpPr>
        <p:spPr>
          <a:xfrm>
            <a:off x="7316183" y="1501985"/>
            <a:ext cx="4689987" cy="489364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effectLst/>
                <a:highlight>
                  <a:srgbClr val="FFFFFF"/>
                </a:highlight>
                <a:uLnTx/>
                <a:uFillTx/>
                <a:latin typeface="Arial"/>
                <a:cs typeface="Arial"/>
                <a:sym typeface="Arial"/>
              </a:rPr>
              <a:t>T</a:t>
            </a:r>
            <a:r>
              <a:rPr kumimoji="0" lang="vi-VN" sz="2400" b="1" i="0" u="none" strike="noStrike" kern="0" cap="none" spc="0" normalizeH="0" baseline="0" noProof="0" dirty="0">
                <a:ln>
                  <a:noFill/>
                </a:ln>
                <a:effectLst/>
                <a:highlight>
                  <a:srgbClr val="FFFFFF"/>
                </a:highlight>
                <a:uLnTx/>
                <a:uFillTx/>
                <a:latin typeface="Times New Roman" panose="02020603050405020304" pitchFamily="18" charset="0"/>
                <a:cs typeface="Arial"/>
                <a:sym typeface="Arial"/>
              </a:rPr>
              <a:t>em “Chào mừng Cộng đồng ASEAN” do các </a:t>
            </a:r>
            <a:r>
              <a:rPr kumimoji="0" lang="vi-VN" sz="2400" b="1" i="0" u="none" strike="noStrike" kern="0" cap="none" spc="0" normalizeH="0" baseline="0" noProof="0" dirty="0" err="1">
                <a:ln>
                  <a:noFill/>
                </a:ln>
                <a:effectLst/>
                <a:highlight>
                  <a:srgbClr val="FFFFFF"/>
                </a:highlight>
                <a:uLnTx/>
                <a:uFillTx/>
                <a:latin typeface="Times New Roman" panose="02020603050405020304" pitchFamily="18" charset="0"/>
                <a:cs typeface="Arial"/>
                <a:sym typeface="Arial"/>
              </a:rPr>
              <a:t>hoạ</a:t>
            </a:r>
            <a:r>
              <a:rPr kumimoji="0" lang="vi-VN" sz="2400" b="1" i="0" u="none" strike="noStrike" kern="0" cap="none" spc="0" normalizeH="0" baseline="0" noProof="0" dirty="0">
                <a:ln>
                  <a:noFill/>
                </a:ln>
                <a:effectLst/>
                <a:highlight>
                  <a:srgbClr val="FFFFFF"/>
                </a:highlight>
                <a:uLnTx/>
                <a:uFillTx/>
                <a:latin typeface="Times New Roman" panose="02020603050405020304" pitchFamily="18" charset="0"/>
                <a:cs typeface="Arial"/>
                <a:sym typeface="Arial"/>
              </a:rPr>
              <a:t> sĩ Việt Nam thiết kế, được phát hành đồng thời tại Việt Nam và các nước ASEAN vào năm 2015. Tem mang thông điệp: “Một Tầm nhìn, một Bản sắc, một Cộng đồng”. Vì sao tất cả các nước thành viên đều chào mừng Cộng đồng ASEAN? Cộng đồng ASEAN được hình thành như thế nào? Hãy chia sẻ những điều em biết về Cộng đồng ASEAN.</a:t>
            </a:r>
            <a:endParaRPr kumimoji="0" lang="en-US" sz="2400" b="1" i="0" u="none" strike="noStrike" kern="0" cap="none" spc="0" normalizeH="0" baseline="0" noProof="0" dirty="0">
              <a:ln>
                <a:noFill/>
              </a:ln>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500"/>
                                        <p:tgtEl>
                                          <p:spTgt spid="21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1695429"/>
              </p:ext>
            </p:extLst>
          </p:nvPr>
        </p:nvGraphicFramePr>
        <p:xfrm>
          <a:off x="272424" y="0"/>
          <a:ext cx="11617714" cy="6476401"/>
        </p:xfrm>
        <a:graphic>
          <a:graphicData uri="http://schemas.openxmlformats.org/drawingml/2006/table">
            <a:tbl>
              <a:tblPr firstRow="1" bandRow="1">
                <a:tableStyleId>{5C22544A-7EE6-4342-B048-85BDC9FD1C3A}</a:tableStyleId>
              </a:tblPr>
              <a:tblGrid>
                <a:gridCol w="2721535">
                  <a:extLst>
                    <a:ext uri="{9D8B030D-6E8A-4147-A177-3AD203B41FA5}">
                      <a16:colId xmlns:a16="http://schemas.microsoft.com/office/drawing/2014/main" val="4128314909"/>
                    </a:ext>
                  </a:extLst>
                </a:gridCol>
                <a:gridCol w="8687899">
                  <a:extLst>
                    <a:ext uri="{9D8B030D-6E8A-4147-A177-3AD203B41FA5}">
                      <a16:colId xmlns:a16="http://schemas.microsoft.com/office/drawing/2014/main" val="3553747561"/>
                    </a:ext>
                  </a:extLst>
                </a:gridCol>
                <a:gridCol w="208280">
                  <a:extLst>
                    <a:ext uri="{9D8B030D-6E8A-4147-A177-3AD203B41FA5}">
                      <a16:colId xmlns:a16="http://schemas.microsoft.com/office/drawing/2014/main" val="446922282"/>
                    </a:ext>
                  </a:extLst>
                </a:gridCol>
              </a:tblGrid>
              <a:tr h="509109">
                <a:tc gridSpan="3">
                  <a:txBody>
                    <a:bodyPr/>
                    <a:lstStyle/>
                    <a:p>
                      <a:pPr algn="ctr"/>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trụ</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cột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cộng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đồng</a:t>
                      </a:r>
                      <a:r>
                        <a:rPr lang="en-US" sz="2800" baseline="0" dirty="0">
                          <a:latin typeface="Times New Roman" panose="02020603050405020304" pitchFamily="18" charset="0"/>
                          <a:cs typeface="Times New Roman" panose="02020603050405020304" pitchFamily="18" charset="0"/>
                        </a:rPr>
                        <a:t> ASEAN</a:t>
                      </a:r>
                      <a:endParaRPr lang="en-US" sz="28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54105125"/>
                  </a:ext>
                </a:extLst>
              </a:tr>
              <a:tr h="509109">
                <a:tc>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Trụ</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cột</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Khái</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niệm</a:t>
                      </a:r>
                      <a:r>
                        <a:rPr lang="en-US" sz="2800" b="1" baseline="0" dirty="0">
                          <a:solidFill>
                            <a:schemeClr val="tx1"/>
                          </a:solidFill>
                          <a:latin typeface="Times New Roman" panose="02020603050405020304" pitchFamily="18" charset="0"/>
                          <a:cs typeface="Times New Roman" panose="02020603050405020304" pitchFamily="18" charset="0"/>
                        </a:rPr>
                        <a:t>/</a:t>
                      </a:r>
                      <a:r>
                        <a:rPr lang="en-US" sz="2800" b="1" baseline="0" dirty="0" err="1">
                          <a:solidFill>
                            <a:schemeClr val="tx1"/>
                          </a:solidFill>
                          <a:latin typeface="Times New Roman" panose="02020603050405020304" pitchFamily="18" charset="0"/>
                          <a:cs typeface="Times New Roman" panose="02020603050405020304" pitchFamily="18" charset="0"/>
                        </a:rPr>
                        <a:t>nội</a:t>
                      </a:r>
                      <a:r>
                        <a:rPr lang="en-US" sz="2800" b="1" baseline="0" dirty="0">
                          <a:solidFill>
                            <a:schemeClr val="tx1"/>
                          </a:solidFill>
                          <a:latin typeface="Times New Roman" panose="02020603050405020304" pitchFamily="18" charset="0"/>
                          <a:cs typeface="Times New Roman" panose="02020603050405020304" pitchFamily="18" charset="0"/>
                        </a:rPr>
                        <a:t> dung</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a:p>
                  </a:txBody>
                  <a:tcPr/>
                </a:tc>
                <a:extLst>
                  <a:ext uri="{0D108BD9-81ED-4DB2-BD59-A6C34878D82A}">
                    <a16:rowId xmlns:a16="http://schemas.microsoft.com/office/drawing/2014/main" val="410551506"/>
                  </a:ext>
                </a:extLst>
              </a:tr>
              <a:tr h="2468880">
                <a:tc>
                  <a:txBody>
                    <a:bodyPr/>
                    <a:lstStyle/>
                    <a:p>
                      <a:r>
                        <a:rPr lang="vi-VN" sz="2800" b="1" kern="1200" dirty="0">
                          <a:solidFill>
                            <a:schemeClr val="dk1"/>
                          </a:solidFill>
                          <a:effectLst/>
                          <a:latin typeface="+mj-lt"/>
                          <a:ea typeface="+mn-ea"/>
                          <a:cs typeface="+mn-cs"/>
                        </a:rPr>
                        <a:t>Cộng đồng Văn hóa –</a:t>
                      </a:r>
                      <a:endParaRPr lang="en-US" sz="2800" kern="1200" dirty="0">
                        <a:solidFill>
                          <a:schemeClr val="dk1"/>
                        </a:solidFill>
                        <a:effectLst/>
                        <a:latin typeface="+mj-lt"/>
                        <a:ea typeface="+mn-ea"/>
                        <a:cs typeface="+mn-cs"/>
                      </a:endParaRPr>
                    </a:p>
                    <a:p>
                      <a:r>
                        <a:rPr lang="vi-VN" sz="2800" b="1" kern="1200" dirty="0">
                          <a:solidFill>
                            <a:schemeClr val="dk1"/>
                          </a:solidFill>
                          <a:effectLst/>
                          <a:latin typeface="+mj-lt"/>
                          <a:ea typeface="+mn-ea"/>
                          <a:cs typeface="+mn-cs"/>
                        </a:rPr>
                        <a:t>Xã hội ASEAN (ASCC</a:t>
                      </a:r>
                      <a:r>
                        <a:rPr lang="en-US" sz="2800" b="1" kern="1200" dirty="0">
                          <a:solidFill>
                            <a:schemeClr val="dk1"/>
                          </a:solidFill>
                          <a:effectLst/>
                          <a:latin typeface="+mj-lt"/>
                          <a:ea typeface="+mn-ea"/>
                          <a:cs typeface="+mn-cs"/>
                        </a:rPr>
                        <a:t>)</a:t>
                      </a:r>
                      <a:endParaRPr lang="en-US" sz="2800" dirty="0">
                        <a:latin typeface="+mj-lt"/>
                        <a:cs typeface="Times New Roman" panose="02020603050405020304" pitchFamily="18" charset="0"/>
                      </a:endParaRPr>
                    </a:p>
                  </a:txBody>
                  <a:tcPr/>
                </a:tc>
                <a:tc>
                  <a:txBody>
                    <a:bodyPr/>
                    <a:lstStyle/>
                    <a:p>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r>
                        <a:rPr lang="vi-VN" sz="2800" kern="1200" dirty="0">
                          <a:solidFill>
                            <a:schemeClr val="dk1"/>
                          </a:solidFill>
                          <a:effectLst/>
                          <a:latin typeface="Times New Roman" panose="02020603050405020304" pitchFamily="18" charset="0"/>
                          <a:ea typeface="+mn-ea"/>
                          <a:cs typeface="Times New Roman" panose="02020603050405020304" pitchFamily="18" charset="0"/>
                        </a:rPr>
                        <a:t>Là khuôn khổ hợp tác hướng tới xây dựng một ASEAN lấy con người làm trung tâm, có trách nhiệm xã hội, xây dựng tình đoàn kết, thống nhất giữa các quốc gia, dân tộc.</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Gồm</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6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nội</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dung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chính</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baseline="0" dirty="0" err="1">
                          <a:solidFill>
                            <a:schemeClr val="dk1"/>
                          </a:solidFill>
                          <a:effectLst/>
                          <a:latin typeface="Times New Roman" panose="02020603050405020304" pitchFamily="18" charset="0"/>
                          <a:ea typeface="+mn-ea"/>
                          <a:cs typeface="Times New Roman" panose="02020603050405020304" pitchFamily="18" charset="0"/>
                        </a:rPr>
                        <a:t>sgk</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4258142673"/>
                  </a:ext>
                </a:extLst>
              </a:tr>
              <a:tr h="2605441">
                <a:tc>
                  <a:txBody>
                    <a:bodyPr/>
                    <a:lstStyle/>
                    <a:p>
                      <a:endParaRPr lang="en-US" sz="2800" dirty="0">
                        <a:latin typeface="+mj-lt"/>
                      </a:endParaRPr>
                    </a:p>
                  </a:txBody>
                  <a:tcPr/>
                </a:tc>
                <a:tc>
                  <a:txBody>
                    <a:bodyPr/>
                    <a:lstStyle/>
                    <a:p>
                      <a:endParaRPr lang="en-US" sz="2800" dirty="0">
                        <a:latin typeface="+mj-lt"/>
                      </a:endParaRPr>
                    </a:p>
                  </a:txBody>
                  <a:tcPr/>
                </a:tc>
                <a:tc>
                  <a:txBody>
                    <a:bodyPr/>
                    <a:lstStyle/>
                    <a:p>
                      <a:endParaRPr lang="en-US"/>
                    </a:p>
                  </a:txBody>
                  <a:tcPr/>
                </a:tc>
                <a:extLst>
                  <a:ext uri="{0D108BD9-81ED-4DB2-BD59-A6C34878D82A}">
                    <a16:rowId xmlns:a16="http://schemas.microsoft.com/office/drawing/2014/main" val="3374427825"/>
                  </a:ext>
                </a:extLst>
              </a:tr>
              <a:tr h="359371">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584608591"/>
                  </a:ext>
                </a:extLst>
              </a:tr>
            </a:tbl>
          </a:graphicData>
        </a:graphic>
      </p:graphicFrame>
    </p:spTree>
    <p:extLst>
      <p:ext uri="{BB962C8B-B14F-4D97-AF65-F5344CB8AC3E}">
        <p14:creationId xmlns:p14="http://schemas.microsoft.com/office/powerpoint/2010/main" val="4007422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20640" y="578499"/>
            <a:ext cx="6263640" cy="3759135"/>
          </a:xfrm>
          <a:prstGeom prst="rect">
            <a:avLst/>
          </a:prstGeom>
        </p:spPr>
      </p:pic>
      <p:sp>
        <p:nvSpPr>
          <p:cNvPr id="2" name="Rectangle 1"/>
          <p:cNvSpPr/>
          <p:nvPr/>
        </p:nvSpPr>
        <p:spPr>
          <a:xfrm>
            <a:off x="762000" y="4337634"/>
            <a:ext cx="10896600" cy="2677656"/>
          </a:xfrm>
          <a:prstGeom prst="rect">
            <a:avLst/>
          </a:prstGeom>
        </p:spPr>
        <p:txBody>
          <a:bodyPr wrap="square">
            <a:spAutoFit/>
          </a:bodyPr>
          <a:lstStyle/>
          <a:p>
            <a:pPr algn="just">
              <a:lnSpc>
                <a:spcPct val="150000"/>
              </a:lnSpc>
              <a:spcBef>
                <a:spcPts val="100"/>
              </a:spcBef>
              <a:spcAft>
                <a:spcPts val="100"/>
              </a:spcAft>
            </a:pPr>
            <a:r>
              <a:rPr lang="vi-VN" sz="2800" b="1" dirty="0">
                <a:solidFill>
                  <a:srgbClr val="00B050"/>
                </a:solidFill>
                <a:latin typeface="+mj-lt"/>
              </a:rPr>
              <a:t>Trong ba trụ cột, trụ cột thứ ba, Cộng đồng Văn hóa-Xã hội ASEAN-ASCC, được xem như chân kiềng quan trọng, gắn kết và bổ trợ cho 2 trụ cột ban đầu, tập trung </a:t>
            </a:r>
            <a:r>
              <a:rPr lang="en-US" sz="2800" b="1" dirty="0" err="1">
                <a:solidFill>
                  <a:srgbClr val="00B050"/>
                </a:solidFill>
                <a:latin typeface="Times New Roman" panose="02020603050405020304" pitchFamily="18" charset="0"/>
                <a:cs typeface="Times New Roman" panose="02020603050405020304" pitchFamily="18" charset="0"/>
              </a:rPr>
              <a:t>lấy</a:t>
            </a:r>
            <a:r>
              <a:rPr lang="en-US" sz="2800" b="1" dirty="0">
                <a:solidFill>
                  <a:srgbClr val="00B050"/>
                </a:solidFill>
                <a:latin typeface="Times New Roman" panose="02020603050405020304" pitchFamily="18" charset="0"/>
                <a:cs typeface="Times New Roman" panose="02020603050405020304" pitchFamily="18" charset="0"/>
              </a:rPr>
              <a:t> con </a:t>
            </a:r>
            <a:r>
              <a:rPr lang="en-US" sz="2800" b="1" dirty="0" err="1">
                <a:solidFill>
                  <a:srgbClr val="00B050"/>
                </a:solidFill>
                <a:latin typeface="Times New Roman" panose="02020603050405020304" pitchFamily="18" charset="0"/>
                <a:cs typeface="Times New Roman" panose="02020603050405020304" pitchFamily="18" charset="0"/>
              </a:rPr>
              <a:t>người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làm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trung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tâm</a:t>
            </a:r>
            <a:r>
              <a:rPr lang="en-US" sz="2800" b="1" dirty="0">
                <a:solidFill>
                  <a:srgbClr val="00B050"/>
                </a:solidFill>
                <a:latin typeface="+mj-lt"/>
              </a:rPr>
              <a:t>, </a:t>
            </a:r>
            <a:r>
              <a:rPr lang="vi-VN" sz="2800" b="1" dirty="0">
                <a:solidFill>
                  <a:srgbClr val="00B050"/>
                </a:solidFill>
                <a:latin typeface="+mj-lt"/>
              </a:rPr>
              <a:t>hợp tác nâng cao chất lượng cuộc sống của người dân.</a:t>
            </a:r>
            <a:endParaRPr lang="en-US" sz="2800" b="1" dirty="0">
              <a:solidFill>
                <a:srgbClr val="00B050"/>
              </a:solidFill>
              <a:effectLst/>
              <a:latin typeface="+mj-lt"/>
              <a:ea typeface="Calibri" panose="020F0502020204030204" pitchFamily="34" charset="0"/>
            </a:endParaRPr>
          </a:p>
        </p:txBody>
      </p:sp>
      <p:sp>
        <p:nvSpPr>
          <p:cNvPr id="3" name="Rectangle 2"/>
          <p:cNvSpPr/>
          <p:nvPr/>
        </p:nvSpPr>
        <p:spPr>
          <a:xfrm>
            <a:off x="762000" y="426099"/>
            <a:ext cx="3992880" cy="2677656"/>
          </a:xfrm>
          <a:prstGeom prst="rect">
            <a:avLst/>
          </a:prstGeom>
        </p:spPr>
        <p:txBody>
          <a:bodyPr wrap="square">
            <a:spAutoFit/>
          </a:bodyPr>
          <a:lstStyle/>
          <a:p>
            <a:r>
              <a:rPr lang="en-US" sz="2800" b="1" i="1" dirty="0">
                <a:solidFill>
                  <a:srgbClr val="FF0000"/>
                </a:solidFill>
                <a:latin typeface="Times New Roman" panose="02020603050405020304" pitchFamily="18" charset="0"/>
                <a:ea typeface="Calibri" panose="020F0502020204030204" pitchFamily="34" charset="0"/>
              </a:rPr>
              <a:t>-</a:t>
            </a:r>
            <a:r>
              <a:rPr lang="vi-VN" sz="2800" b="1" i="1" dirty="0">
                <a:solidFill>
                  <a:srgbClr val="FF0000"/>
                </a:solidFill>
                <a:latin typeface="Times New Roman" panose="02020603050405020304" pitchFamily="18" charset="0"/>
                <a:ea typeface="Calibri" panose="020F0502020204030204" pitchFamily="34" charset="0"/>
              </a:rPr>
              <a:t> Trụ cột nào của Cộng đồng ASEAN được coi là chân kiềng quan trọng, gắn kết và tạo thuận lợi cho việc xây dựng hai trụ cột còn lại?</a:t>
            </a:r>
            <a:endParaRPr lang="en-US" sz="2800" b="1" i="1" dirty="0">
              <a:solidFill>
                <a:srgbClr val="FF0000"/>
              </a:solidFill>
            </a:endParaRPr>
          </a:p>
        </p:txBody>
      </p:sp>
    </p:spTree>
    <p:extLst>
      <p:ext uri="{BB962C8B-B14F-4D97-AF65-F5344CB8AC3E}">
        <p14:creationId xmlns:p14="http://schemas.microsoft.com/office/powerpoint/2010/main" val="268383061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9640" y="269855"/>
            <a:ext cx="9372600" cy="1315873"/>
          </a:xfrm>
          <a:prstGeom prst="rect">
            <a:avLst/>
          </a:prstGeom>
        </p:spPr>
        <p:txBody>
          <a:bodyPr wrap="square">
            <a:spAutoFit/>
          </a:bodyPr>
          <a:lstStyle/>
          <a:p>
            <a:pPr algn="just">
              <a:lnSpc>
                <a:spcPct val="150000"/>
              </a:lnSpc>
              <a:spcBef>
                <a:spcPts val="100"/>
              </a:spcBef>
              <a:spcAft>
                <a:spcPts val="100"/>
              </a:spcAft>
            </a:pPr>
            <a:r>
              <a:rPr lang="vi-VN" sz="2800" b="1" i="1" kern="100" dirty="0">
                <a:solidFill>
                  <a:srgbClr val="FF0000"/>
                </a:solidFill>
                <a:latin typeface="Times New Roman" panose="02020603050405020304" pitchFamily="18" charset="0"/>
                <a:ea typeface="Calibri" panose="020F0502020204030204" pitchFamily="34" charset="0"/>
              </a:rPr>
              <a:t>Tại sao sự ra đời của Cộng đồng ASEAN đánh dấu bước ngoặt trong tiến trình hợp tác của khu vực Đông Nam Á?</a:t>
            </a:r>
            <a:endParaRPr lang="en-US" sz="2800" dirty="0">
              <a:solidFill>
                <a:srgbClr val="FF0000"/>
              </a:solidFill>
              <a:effectLst/>
              <a:latin typeface="Calibri" panose="020F0502020204030204" pitchFamily="34" charset="0"/>
              <a:ea typeface="Calibri" panose="020F0502020204030204" pitchFamily="34" charset="0"/>
            </a:endParaRPr>
          </a:p>
        </p:txBody>
      </p:sp>
      <p:sp>
        <p:nvSpPr>
          <p:cNvPr id="5" name="Rectangle 4"/>
          <p:cNvSpPr/>
          <p:nvPr/>
        </p:nvSpPr>
        <p:spPr>
          <a:xfrm>
            <a:off x="731520" y="1911757"/>
            <a:ext cx="11049000" cy="2677656"/>
          </a:xfrm>
          <a:prstGeom prst="rect">
            <a:avLst/>
          </a:prstGeom>
        </p:spPr>
        <p:txBody>
          <a:bodyPr wrap="square">
            <a:spAutoFit/>
          </a:bodyPr>
          <a:lstStyle/>
          <a:p>
            <a:pPr algn="just">
              <a:lnSpc>
                <a:spcPct val="150000"/>
              </a:lnSpc>
              <a:spcBef>
                <a:spcPts val="100"/>
              </a:spcBef>
              <a:spcAft>
                <a:spcPts val="100"/>
              </a:spcAft>
            </a:pPr>
            <a:r>
              <a:rPr lang="vi-VN" sz="2800" b="1" kern="100" dirty="0">
                <a:solidFill>
                  <a:srgbClr val="00B050"/>
                </a:solidFill>
                <a:latin typeface="Times New Roman" panose="02020603050405020304" pitchFamily="18" charset="0"/>
                <a:ea typeface="Calibri" panose="020F0502020204030204" pitchFamily="34" charset="0"/>
              </a:rPr>
              <a:t>- Phản ánh được sự lớn mạnh của ASEAN sau 48 năm hình thành và phát triển vươn lên trở thành một cộng đồng liên kết chặt chẽ trên cả 3 trụ cột là Chính trị - An ninh, Kinh tế và Văn hóa - Xã hội, với vị thế ngày càng cao ở cả khu vực và thế giới.</a:t>
            </a:r>
            <a:endParaRPr lang="en-US" sz="2800" b="1" dirty="0">
              <a:solidFill>
                <a:srgbClr val="00B05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2857303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1C5E0F-8827-45C7-B168-96ECA8407362}"/>
              </a:ext>
            </a:extLst>
          </p:cNvPr>
          <p:cNvSpPr txBox="1"/>
          <p:nvPr/>
        </p:nvSpPr>
        <p:spPr>
          <a:xfrm>
            <a:off x="140997" y="322079"/>
            <a:ext cx="7665816"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3. CỘNG ĐỒNG ASEAN SAU NĂM 2015</a:t>
            </a:r>
            <a:endParaRPr kumimoji="0" lang="en-US" sz="1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320040" y="975360"/>
            <a:ext cx="11247120" cy="3539430"/>
          </a:xfrm>
          <a:prstGeom prst="rect">
            <a:avLst/>
          </a:prstGeom>
          <a:noFill/>
        </p:spPr>
        <p:txBody>
          <a:bodyPr wrap="square" rtlCol="0">
            <a:spAutoFit/>
          </a:bodyPr>
          <a:lstStyle/>
          <a:p>
            <a:pPr marL="285750" indent="-285750">
              <a:buFontTx/>
              <a:buChar char="-"/>
            </a:pPr>
            <a:r>
              <a:rPr lang="en-US" sz="2800" b="1" dirty="0" err="1">
                <a:latin typeface="Times New Roman" panose="02020603050405020304" pitchFamily="18" charset="0"/>
                <a:cs typeface="Times New Roman" panose="02020603050405020304" pitchFamily="18" charset="0"/>
              </a:rPr>
              <a:t>Thách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ASEAN.</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Cạnh tranh chiến lược giữa các nước lớn. Thay đổi cấu trúc địa – chính trị khu vực châu Á – Thái Bình Dương, toàn cầu.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Sự đang dạng về chế độ chính trị, tôn giáo, khoảng cách về phát triển kinh tế giữa các nước thành viên.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Nguy cơ chia rẽ của ASEAN về các vấn đề khu vực, quốc tế.</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Thách thức an ninh phi truyền thống: ô nhiễm môi trường, biến đổi khí hậu, dịch bệnh,…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2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2560" y="515035"/>
            <a:ext cx="9570720" cy="1077218"/>
          </a:xfrm>
          <a:prstGeom prst="rect">
            <a:avLst/>
          </a:prstGeom>
        </p:spPr>
        <p:txBody>
          <a:bodyPr wrap="square">
            <a:spAutoFit/>
          </a:bodyPr>
          <a:lstStyle/>
          <a:p>
            <a:r>
              <a:rPr lang="en-US" sz="3200" b="1" i="1" kern="100" dirty="0" err="1">
                <a:solidFill>
                  <a:srgbClr val="FF0000"/>
                </a:solidFill>
                <a:latin typeface="Times New Roman" panose="02020603050405020304" pitchFamily="18" charset="0"/>
                <a:ea typeface="Calibri" panose="020F0502020204030204" pitchFamily="34" charset="0"/>
              </a:rPr>
              <a:t>Thách</a:t>
            </a:r>
            <a:r>
              <a:rPr lang="en-US" sz="3200" b="1" i="1" kern="100" dirty="0">
                <a:solidFill>
                  <a:srgbClr val="FF0000"/>
                </a:solidFill>
                <a:latin typeface="Times New Roman" panose="02020603050405020304" pitchFamily="18" charset="0"/>
                <a:ea typeface="Calibri" panose="020F0502020204030204" pitchFamily="34" charset="0"/>
              </a:rPr>
              <a:t> </a:t>
            </a:r>
            <a:r>
              <a:rPr lang="en-US" sz="3200" b="1" i="1" kern="100" dirty="0" err="1">
                <a:solidFill>
                  <a:srgbClr val="FF0000"/>
                </a:solidFill>
                <a:latin typeface="Times New Roman" panose="02020603050405020304" pitchFamily="18" charset="0"/>
                <a:ea typeface="Calibri" panose="020F0502020204030204" pitchFamily="34" charset="0"/>
              </a:rPr>
              <a:t>thức</a:t>
            </a:r>
            <a:r>
              <a:rPr lang="en-US" sz="3200" b="1" i="1" kern="100" dirty="0">
                <a:solidFill>
                  <a:srgbClr val="FF0000"/>
                </a:solidFill>
                <a:latin typeface="Times New Roman" panose="02020603050405020304" pitchFamily="18" charset="0"/>
                <a:ea typeface="Calibri" panose="020F0502020204030204" pitchFamily="34" charset="0"/>
              </a:rPr>
              <a:t> </a:t>
            </a:r>
            <a:r>
              <a:rPr lang="en-US" sz="3200" b="1" i="1" kern="100" dirty="0" err="1">
                <a:solidFill>
                  <a:srgbClr val="FF0000"/>
                </a:solidFill>
                <a:latin typeface="Times New Roman" panose="02020603050405020304" pitchFamily="18" charset="0"/>
                <a:ea typeface="Calibri" panose="020F0502020204030204" pitchFamily="34" charset="0"/>
              </a:rPr>
              <a:t>đe</a:t>
            </a:r>
            <a:r>
              <a:rPr lang="en-US" sz="3200" b="1" i="1" kern="100" dirty="0">
                <a:solidFill>
                  <a:srgbClr val="FF0000"/>
                </a:solidFill>
                <a:latin typeface="Times New Roman" panose="02020603050405020304" pitchFamily="18" charset="0"/>
                <a:ea typeface="Calibri" panose="020F0502020204030204" pitchFamily="34" charset="0"/>
              </a:rPr>
              <a:t> </a:t>
            </a:r>
            <a:r>
              <a:rPr lang="en-US" sz="3200" b="1" i="1" kern="100" dirty="0" err="1">
                <a:solidFill>
                  <a:srgbClr val="FF0000"/>
                </a:solidFill>
                <a:latin typeface="Times New Roman" panose="02020603050405020304" pitchFamily="18" charset="0"/>
                <a:ea typeface="Calibri" panose="020F0502020204030204" pitchFamily="34" charset="0"/>
              </a:rPr>
              <a:t>dọa</a:t>
            </a:r>
            <a:r>
              <a:rPr lang="en-US" sz="3200" b="1" i="1" kern="100" dirty="0">
                <a:solidFill>
                  <a:srgbClr val="FF0000"/>
                </a:solidFill>
                <a:latin typeface="Times New Roman" panose="02020603050405020304" pitchFamily="18" charset="0"/>
                <a:ea typeface="Calibri" panose="020F0502020204030204" pitchFamily="34" charset="0"/>
              </a:rPr>
              <a:t> </a:t>
            </a:r>
            <a:r>
              <a:rPr lang="en-US" sz="3200" b="1" i="1" kern="100" dirty="0" err="1">
                <a:solidFill>
                  <a:srgbClr val="FF0000"/>
                </a:solidFill>
                <a:latin typeface="Times New Roman" panose="02020603050405020304" pitchFamily="18" charset="0"/>
                <a:ea typeface="Calibri" panose="020F0502020204030204" pitchFamily="34" charset="0"/>
              </a:rPr>
              <a:t>sự</a:t>
            </a:r>
            <a:r>
              <a:rPr lang="en-US" sz="3200" b="1" i="1" kern="100" dirty="0">
                <a:solidFill>
                  <a:srgbClr val="FF0000"/>
                </a:solidFill>
                <a:latin typeface="Times New Roman" panose="02020603050405020304" pitchFamily="18" charset="0"/>
                <a:ea typeface="Calibri" panose="020F0502020204030204" pitchFamily="34" charset="0"/>
              </a:rPr>
              <a:t> </a:t>
            </a:r>
            <a:r>
              <a:rPr lang="en-US" sz="3200" b="1" i="1" kern="100" dirty="0" err="1">
                <a:solidFill>
                  <a:srgbClr val="FF0000"/>
                </a:solidFill>
                <a:latin typeface="Times New Roman" panose="02020603050405020304" pitchFamily="18" charset="0"/>
                <a:ea typeface="Calibri" panose="020F0502020204030204" pitchFamily="34" charset="0"/>
              </a:rPr>
              <a:t>ổn</a:t>
            </a:r>
            <a:r>
              <a:rPr lang="en-US" sz="3200" b="1" i="1" kern="100" dirty="0">
                <a:solidFill>
                  <a:srgbClr val="FF0000"/>
                </a:solidFill>
                <a:latin typeface="Times New Roman" panose="02020603050405020304" pitchFamily="18" charset="0"/>
                <a:ea typeface="Calibri" panose="020F0502020204030204" pitchFamily="34" charset="0"/>
              </a:rPr>
              <a:t> </a:t>
            </a:r>
            <a:r>
              <a:rPr lang="en-US" sz="3200" b="1" i="1" kern="100" dirty="0" err="1">
                <a:solidFill>
                  <a:srgbClr val="FF0000"/>
                </a:solidFill>
                <a:latin typeface="Times New Roman" panose="02020603050405020304" pitchFamily="18" charset="0"/>
                <a:ea typeface="Calibri" panose="020F0502020204030204" pitchFamily="34" charset="0"/>
              </a:rPr>
              <a:t>định</a:t>
            </a:r>
            <a:r>
              <a:rPr lang="en-US" sz="3200" b="1" i="1" kern="100" dirty="0">
                <a:solidFill>
                  <a:srgbClr val="FF0000"/>
                </a:solidFill>
                <a:latin typeface="Times New Roman" panose="02020603050405020304" pitchFamily="18" charset="0"/>
                <a:ea typeface="Calibri" panose="020F0502020204030204" pitchFamily="34" charset="0"/>
              </a:rPr>
              <a:t> </a:t>
            </a:r>
            <a:r>
              <a:rPr lang="en-US" sz="3200" b="1" i="1" kern="100" dirty="0" err="1">
                <a:solidFill>
                  <a:srgbClr val="FF0000"/>
                </a:solidFill>
                <a:latin typeface="Times New Roman" panose="02020603050405020304" pitchFamily="18" charset="0"/>
                <a:ea typeface="Calibri" panose="020F0502020204030204" pitchFamily="34" charset="0"/>
              </a:rPr>
              <a:t>và</a:t>
            </a:r>
            <a:r>
              <a:rPr lang="en-US" sz="3200" b="1" i="1" kern="100" dirty="0">
                <a:solidFill>
                  <a:srgbClr val="FF0000"/>
                </a:solidFill>
                <a:latin typeface="Times New Roman" panose="02020603050405020304" pitchFamily="18" charset="0"/>
                <a:ea typeface="Calibri" panose="020F0502020204030204" pitchFamily="34" charset="0"/>
              </a:rPr>
              <a:t> </a:t>
            </a:r>
            <a:r>
              <a:rPr lang="en-US" sz="3200" b="1" i="1" kern="100" dirty="0" err="1">
                <a:solidFill>
                  <a:srgbClr val="FF0000"/>
                </a:solidFill>
                <a:latin typeface="Times New Roman" panose="02020603050405020304" pitchFamily="18" charset="0"/>
                <a:ea typeface="Calibri" panose="020F0502020204030204" pitchFamily="34" charset="0"/>
              </a:rPr>
              <a:t>phát</a:t>
            </a:r>
            <a:r>
              <a:rPr lang="en-US" sz="3200" b="1" i="1" kern="100" dirty="0">
                <a:solidFill>
                  <a:srgbClr val="FF0000"/>
                </a:solidFill>
                <a:latin typeface="Times New Roman" panose="02020603050405020304" pitchFamily="18" charset="0"/>
                <a:ea typeface="Calibri" panose="020F0502020204030204" pitchFamily="34" charset="0"/>
              </a:rPr>
              <a:t> </a:t>
            </a:r>
            <a:r>
              <a:rPr lang="en-US" sz="3200" b="1" i="1" kern="100" dirty="0" err="1">
                <a:solidFill>
                  <a:srgbClr val="FF0000"/>
                </a:solidFill>
                <a:latin typeface="Times New Roman" panose="02020603050405020304" pitchFamily="18" charset="0"/>
                <a:ea typeface="Calibri" panose="020F0502020204030204" pitchFamily="34" charset="0"/>
              </a:rPr>
              <a:t>triển</a:t>
            </a:r>
            <a:r>
              <a:rPr lang="en-US" sz="3200" b="1" i="1" kern="100" dirty="0">
                <a:solidFill>
                  <a:srgbClr val="FF0000"/>
                </a:solidFill>
                <a:latin typeface="Times New Roman" panose="02020603050405020304" pitchFamily="18" charset="0"/>
                <a:ea typeface="Calibri" panose="020F0502020204030204" pitchFamily="34" charset="0"/>
              </a:rPr>
              <a:t> </a:t>
            </a:r>
            <a:r>
              <a:rPr lang="en-US" sz="3200" b="1" i="1" kern="100" dirty="0" err="1">
                <a:solidFill>
                  <a:srgbClr val="FF0000"/>
                </a:solidFill>
                <a:latin typeface="Times New Roman" panose="02020603050405020304" pitchFamily="18" charset="0"/>
                <a:ea typeface="Calibri" panose="020F0502020204030204" pitchFamily="34" charset="0"/>
              </a:rPr>
              <a:t>của</a:t>
            </a:r>
            <a:r>
              <a:rPr lang="en-US" sz="3200" b="1" i="1" kern="100" dirty="0">
                <a:solidFill>
                  <a:srgbClr val="FF0000"/>
                </a:solidFill>
                <a:latin typeface="Times New Roman" panose="02020603050405020304" pitchFamily="18" charset="0"/>
                <a:ea typeface="Calibri" panose="020F0502020204030204" pitchFamily="34" charset="0"/>
              </a:rPr>
              <a:t> </a:t>
            </a:r>
            <a:r>
              <a:rPr lang="en-US" sz="3200" b="1" i="1" kern="100" dirty="0" err="1">
                <a:solidFill>
                  <a:srgbClr val="FF0000"/>
                </a:solidFill>
                <a:latin typeface="Times New Roman" panose="02020603050405020304" pitchFamily="18" charset="0"/>
                <a:ea typeface="Calibri" panose="020F0502020204030204" pitchFamily="34" charset="0"/>
              </a:rPr>
              <a:t>cộng</a:t>
            </a:r>
            <a:r>
              <a:rPr lang="en-US" sz="3200" b="1" i="1" kern="100" dirty="0">
                <a:solidFill>
                  <a:srgbClr val="FF0000"/>
                </a:solidFill>
                <a:latin typeface="Times New Roman" panose="02020603050405020304" pitchFamily="18" charset="0"/>
                <a:ea typeface="Calibri" panose="020F0502020204030204" pitchFamily="34" charset="0"/>
              </a:rPr>
              <a:t> </a:t>
            </a:r>
            <a:r>
              <a:rPr lang="en-US" sz="3200" b="1" i="1" kern="100" dirty="0" err="1">
                <a:solidFill>
                  <a:srgbClr val="FF0000"/>
                </a:solidFill>
                <a:latin typeface="Times New Roman" panose="02020603050405020304" pitchFamily="18" charset="0"/>
                <a:ea typeface="Calibri" panose="020F0502020204030204" pitchFamily="34" charset="0"/>
              </a:rPr>
              <a:t>đồng</a:t>
            </a:r>
            <a:r>
              <a:rPr lang="en-US" sz="3200" b="1" i="1" kern="100" dirty="0">
                <a:solidFill>
                  <a:srgbClr val="FF0000"/>
                </a:solidFill>
                <a:latin typeface="Times New Roman" panose="02020603050405020304" pitchFamily="18" charset="0"/>
                <a:ea typeface="Calibri" panose="020F0502020204030204" pitchFamily="34" charset="0"/>
              </a:rPr>
              <a:t> ASEAN?</a:t>
            </a:r>
            <a:endParaRPr lang="en-US" sz="3200" i="1" dirty="0">
              <a:solidFill>
                <a:srgbClr val="FF0000"/>
              </a:solidFill>
            </a:endParaRPr>
          </a:p>
        </p:txBody>
      </p:sp>
      <p:sp>
        <p:nvSpPr>
          <p:cNvPr id="5" name="TextBox 4"/>
          <p:cNvSpPr txBox="1"/>
          <p:nvPr/>
        </p:nvSpPr>
        <p:spPr>
          <a:xfrm>
            <a:off x="1280160" y="1813560"/>
            <a:ext cx="7559040" cy="1569660"/>
          </a:xfrm>
          <a:prstGeom prst="rect">
            <a:avLst/>
          </a:prstGeom>
          <a:noFill/>
        </p:spPr>
        <p:txBody>
          <a:bodyPr wrap="square" rtlCol="0">
            <a:spAutoFit/>
          </a:bodyPr>
          <a:lstStyle/>
          <a:p>
            <a:pPr marL="285750" indent="-285750">
              <a:buFontTx/>
              <a:buChar char="-"/>
            </a:pPr>
            <a:r>
              <a:rPr lang="en-US" sz="3200" dirty="0" err="1">
                <a:solidFill>
                  <a:srgbClr val="00B050"/>
                </a:solidFill>
                <a:latin typeface="Times New Roman" panose="02020603050405020304" pitchFamily="18" charset="0"/>
                <a:cs typeface="Times New Roman" panose="02020603050405020304" pitchFamily="18" charset="0"/>
              </a:rPr>
              <a:t>Vấn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đề</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Biển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Đông</a:t>
            </a:r>
            <a:endParaRPr lang="en-US" sz="3200" dirty="0">
              <a:solidFill>
                <a:srgbClr val="00B050"/>
              </a:solidFill>
              <a:latin typeface="Times New Roman" panose="02020603050405020304" pitchFamily="18" charset="0"/>
              <a:cs typeface="Times New Roman" panose="02020603050405020304" pitchFamily="18" charset="0"/>
            </a:endParaRPr>
          </a:p>
          <a:p>
            <a:pPr marL="285750" indent="-285750">
              <a:buFontTx/>
              <a:buChar char="-"/>
            </a:pPr>
            <a:r>
              <a:rPr lang="en-US" sz="3200" dirty="0" err="1">
                <a:solidFill>
                  <a:srgbClr val="00B050"/>
                </a:solidFill>
                <a:latin typeface="Times New Roman" panose="02020603050405020304" pitchFamily="18" charset="0"/>
                <a:cs typeface="Times New Roman" panose="02020603050405020304" pitchFamily="18" charset="0"/>
              </a:rPr>
              <a:t>Biến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đổi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khí</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hậu</a:t>
            </a:r>
            <a:endParaRPr lang="en-US" sz="3200" dirty="0">
              <a:solidFill>
                <a:srgbClr val="00B050"/>
              </a:solidFill>
              <a:latin typeface="Times New Roman" panose="02020603050405020304" pitchFamily="18" charset="0"/>
              <a:cs typeface="Times New Roman" panose="02020603050405020304" pitchFamily="18" charset="0"/>
            </a:endParaRPr>
          </a:p>
          <a:p>
            <a:pPr marL="285750" indent="-285750">
              <a:buFontTx/>
              <a:buChar char="-"/>
            </a:pPr>
            <a:r>
              <a:rPr lang="en-US" sz="3200" dirty="0" err="1">
                <a:solidFill>
                  <a:srgbClr val="00B050"/>
                </a:solidFill>
                <a:latin typeface="Times New Roman" panose="02020603050405020304" pitchFamily="18" charset="0"/>
                <a:cs typeface="Times New Roman" panose="02020603050405020304" pitchFamily="18" charset="0"/>
              </a:rPr>
              <a:t>Quản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trị</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lưu</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vực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sông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Mê</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Công</a:t>
            </a:r>
            <a:r>
              <a:rPr lang="en-US" sz="32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433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1C5E0F-8827-45C7-B168-96ECA8407362}"/>
              </a:ext>
            </a:extLst>
          </p:cNvPr>
          <p:cNvSpPr txBox="1"/>
          <p:nvPr/>
        </p:nvSpPr>
        <p:spPr>
          <a:xfrm>
            <a:off x="140997" y="322079"/>
            <a:ext cx="7665816"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3. CỘNG ĐỒNG ASEAN SAU NĂM 2015</a:t>
            </a:r>
            <a:endParaRPr kumimoji="0" lang="en-US" sz="1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320040" y="975360"/>
            <a:ext cx="11247120" cy="3970318"/>
          </a:xfrm>
          <a:prstGeom prst="rect">
            <a:avLst/>
          </a:prstGeom>
          <a:noFill/>
        </p:spPr>
        <p:txBody>
          <a:bodyPr wrap="square" rtlCol="0">
            <a:spAutoFit/>
          </a:bodyPr>
          <a:lstStyle/>
          <a:p>
            <a:pPr marL="285750" indent="-285750">
              <a:buFontTx/>
              <a:buChar char="-"/>
            </a:pPr>
            <a:r>
              <a:rPr lang="en-US" sz="2800" b="1" dirty="0" err="1">
                <a:latin typeface="Times New Roman" panose="02020603050405020304" pitchFamily="18" charset="0"/>
                <a:cs typeface="Times New Roman" panose="02020603050405020304" pitchFamily="18" charset="0"/>
              </a:rPr>
              <a:t>Thách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ASEAN.</a:t>
            </a:r>
          </a:p>
          <a:p>
            <a:pPr marL="285750" indent="-285750">
              <a:buFontTx/>
              <a:buChar char="-"/>
            </a:pP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vọng</a:t>
            </a:r>
            <a:r>
              <a:rPr lang="en-US" sz="2800" b="1"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Ngày càng hoàn thiện thể chế, chính sách, cơ chế hợp tác, đạt được nhiều thành tựu.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Gắn kết các quốc gia, trở thành khu vực phát triển năng động, thịnh vượng mới của thế giới.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Vị thế được nâng cao trên trường quốc t</a:t>
            </a:r>
            <a:r>
              <a:rPr lang="en-US" sz="2800" dirty="0">
                <a:latin typeface="Times New Roman" panose="02020603050405020304" pitchFamily="18" charset="0"/>
                <a:cs typeface="Times New Roman" panose="02020603050405020304" pitchFamily="18" charset="0"/>
              </a:rPr>
              <a:t>ế</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Có quan hệ rộng mở với các đối tác, đóng vai trò quan trọng tại nhiều diễn đàn lớn trên thế giới.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28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13"/>
          <p:cNvPicPr preferRelativeResize="0"/>
          <p:nvPr/>
        </p:nvPicPr>
        <p:blipFill rotWithShape="1">
          <a:blip r:embed="rId3">
            <a:alphaModFix/>
          </a:blip>
          <a:srcRect/>
          <a:stretch/>
        </p:blipFill>
        <p:spPr>
          <a:xfrm>
            <a:off x="-23813" y="0"/>
            <a:ext cx="12215813" cy="6858000"/>
          </a:xfrm>
          <a:prstGeom prst="rect">
            <a:avLst/>
          </a:prstGeom>
          <a:noFill/>
          <a:ln>
            <a:noFill/>
          </a:ln>
        </p:spPr>
      </p:pic>
      <p:pic>
        <p:nvPicPr>
          <p:cNvPr id="360" name="Google Shape;360;p13"/>
          <p:cNvPicPr preferRelativeResize="0"/>
          <p:nvPr/>
        </p:nvPicPr>
        <p:blipFill rotWithShape="1">
          <a:blip r:embed="rId4">
            <a:alphaModFix/>
          </a:blip>
          <a:srcRect/>
          <a:stretch/>
        </p:blipFill>
        <p:spPr>
          <a:xfrm>
            <a:off x="3582175" y="1495949"/>
            <a:ext cx="8318177" cy="5127180"/>
          </a:xfrm>
          <a:prstGeom prst="rect">
            <a:avLst/>
          </a:prstGeom>
          <a:noFill/>
          <a:ln>
            <a:noFill/>
          </a:ln>
        </p:spPr>
      </p:pic>
      <p:pic>
        <p:nvPicPr>
          <p:cNvPr id="361" name="Google Shape;361;p13"/>
          <p:cNvPicPr preferRelativeResize="0"/>
          <p:nvPr/>
        </p:nvPicPr>
        <p:blipFill rotWithShape="1">
          <a:blip r:embed="rId5">
            <a:alphaModFix/>
          </a:blip>
          <a:srcRect/>
          <a:stretch/>
        </p:blipFill>
        <p:spPr>
          <a:xfrm>
            <a:off x="4867276" y="279816"/>
            <a:ext cx="4899760" cy="987549"/>
          </a:xfrm>
          <a:prstGeom prst="rect">
            <a:avLst/>
          </a:prstGeom>
          <a:noFill/>
          <a:ln>
            <a:noFill/>
          </a:ln>
        </p:spPr>
      </p:pic>
      <p:sp>
        <p:nvSpPr>
          <p:cNvPr id="362" name="Google Shape;362;p13"/>
          <p:cNvSpPr txBox="1"/>
          <p:nvPr/>
        </p:nvSpPr>
        <p:spPr>
          <a:xfrm>
            <a:off x="4636869" y="1787035"/>
            <a:ext cx="6000293" cy="43088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A0E9"/>
              </a:buClr>
              <a:buSzPts val="2400"/>
              <a:buFont typeface="Arial"/>
              <a:buNone/>
              <a:tabLst/>
              <a:defRPr/>
            </a:pP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Trò</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chơi</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gồm</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5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câu</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hỏi</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trắc</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nghiệm</a:t>
            </a:r>
            <a:endParaRPr kumimoji="0"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endParaRPr>
          </a:p>
        </p:txBody>
      </p:sp>
      <p:sp>
        <p:nvSpPr>
          <p:cNvPr id="363" name="Google Shape;363;p13"/>
          <p:cNvSpPr txBox="1"/>
          <p:nvPr/>
        </p:nvSpPr>
        <p:spPr>
          <a:xfrm>
            <a:off x="3961514" y="2546373"/>
            <a:ext cx="7599849" cy="861774"/>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00000"/>
              </a:lnSpc>
              <a:spcBef>
                <a:spcPts val="0"/>
              </a:spcBef>
              <a:spcAft>
                <a:spcPts val="0"/>
              </a:spcAft>
              <a:buClr>
                <a:srgbClr val="00A0E9"/>
              </a:buClr>
              <a:buSzPts val="2400"/>
              <a:buFont typeface="Arial"/>
              <a:buNone/>
              <a:tabLst/>
              <a:defRPr/>
            </a:pP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Ở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mỗi</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câu</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hỏi</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các</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em</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sẽ</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có</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thời</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gian</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10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giây</a:t>
            </a:r>
            <a:b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b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để</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đưa</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ra</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đáp</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án</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a:t>
            </a:r>
            <a:endParaRPr kumimoji="0"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64" name="Google Shape;364;p13"/>
          <p:cNvSpPr txBox="1"/>
          <p:nvPr/>
        </p:nvSpPr>
        <p:spPr>
          <a:xfrm>
            <a:off x="3961514" y="3427017"/>
            <a:ext cx="7670047" cy="954067"/>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A0E9"/>
              </a:buClr>
              <a:buSzPts val="2400"/>
              <a:buFont typeface="Arial"/>
              <a:buNone/>
              <a:tabLst/>
              <a:defRPr/>
            </a:pP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Để</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trả</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lời</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em</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sẽ</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giơ</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thẻ</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màu</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tương</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ứng</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với</a:t>
            </a:r>
            <a:r>
              <a:rPr kumimoji="0" lang="vi-VN"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màu</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đáp</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A0E9"/>
                </a:solidFill>
                <a:effectLst/>
                <a:uLnTx/>
                <a:uFillTx/>
                <a:latin typeface="Times New Roman" panose="02020603050405020304" pitchFamily="18" charset="0"/>
                <a:cs typeface="Times New Roman" panose="02020603050405020304" pitchFamily="18" charset="0"/>
                <a:sym typeface="Arial"/>
              </a:rPr>
              <a:t>án</a:t>
            </a:r>
            <a:r>
              <a:rPr kumimoji="0" lang="en-US" sz="2800" b="0" i="0" u="none" strike="noStrike" kern="0" cap="none" spc="0" normalizeH="0" baseline="0" noProof="0" dirty="0">
                <a:ln>
                  <a:noFill/>
                </a:ln>
                <a:solidFill>
                  <a:srgbClr val="00A0E9"/>
                </a:solidFill>
                <a:effectLst/>
                <a:uLnTx/>
                <a:uFillTx/>
                <a:latin typeface="Times New Roman" panose="02020603050405020304" pitchFamily="18" charset="0"/>
                <a:cs typeface="Times New Roman" panose="02020603050405020304" pitchFamily="18" charset="0"/>
                <a:sym typeface="Arial"/>
              </a:rPr>
              <a:t>:</a:t>
            </a:r>
            <a:endParaRPr kumimoji="0"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365" name="Google Shape;365;p13"/>
          <p:cNvGrpSpPr/>
          <p:nvPr/>
        </p:nvGrpSpPr>
        <p:grpSpPr>
          <a:xfrm>
            <a:off x="4074001" y="4599012"/>
            <a:ext cx="1552923" cy="954107"/>
            <a:chOff x="4648200" y="4572000"/>
            <a:chExt cx="1552923" cy="954107"/>
          </a:xfrm>
        </p:grpSpPr>
        <p:sp>
          <p:nvSpPr>
            <p:cNvPr id="366" name="Google Shape;366;p13"/>
            <p:cNvSpPr/>
            <p:nvPr/>
          </p:nvSpPr>
          <p:spPr>
            <a:xfrm>
              <a:off x="4648200" y="4572000"/>
              <a:ext cx="1552923" cy="954107"/>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67" name="Google Shape;367;p13"/>
            <p:cNvSpPr txBox="1"/>
            <p:nvPr/>
          </p:nvSpPr>
          <p:spPr>
            <a:xfrm>
              <a:off x="4687803" y="4761479"/>
              <a:ext cx="1352324" cy="43088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Cam</a:t>
              </a:r>
              <a:endParaRPr kumimoji="0" sz="1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368" name="Google Shape;368;p13"/>
          <p:cNvGrpSpPr/>
          <p:nvPr/>
        </p:nvGrpSpPr>
        <p:grpSpPr>
          <a:xfrm>
            <a:off x="6084093" y="4586509"/>
            <a:ext cx="1552923" cy="954107"/>
            <a:chOff x="6365089" y="4572000"/>
            <a:chExt cx="1552923" cy="954107"/>
          </a:xfrm>
        </p:grpSpPr>
        <p:sp>
          <p:nvSpPr>
            <p:cNvPr id="369" name="Google Shape;369;p13"/>
            <p:cNvSpPr/>
            <p:nvPr/>
          </p:nvSpPr>
          <p:spPr>
            <a:xfrm>
              <a:off x="6365089" y="4572000"/>
              <a:ext cx="1552923" cy="954107"/>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0" name="Google Shape;370;p13"/>
            <p:cNvSpPr txBox="1"/>
            <p:nvPr/>
          </p:nvSpPr>
          <p:spPr>
            <a:xfrm>
              <a:off x="6452323" y="4575195"/>
              <a:ext cx="1391927" cy="86177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Xanh</a:t>
              </a:r>
              <a:endParaRPr kumimoji="0"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dương</a:t>
              </a:r>
              <a:endParaRPr kumimoji="0" sz="2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pSp>
      <p:grpSp>
        <p:nvGrpSpPr>
          <p:cNvPr id="371" name="Google Shape;371;p13"/>
          <p:cNvGrpSpPr/>
          <p:nvPr/>
        </p:nvGrpSpPr>
        <p:grpSpPr>
          <a:xfrm>
            <a:off x="7974197" y="4564322"/>
            <a:ext cx="1868467" cy="961818"/>
            <a:chOff x="7941486" y="4572000"/>
            <a:chExt cx="1868467" cy="961818"/>
          </a:xfrm>
        </p:grpSpPr>
        <p:sp>
          <p:nvSpPr>
            <p:cNvPr id="372" name="Google Shape;372;p13"/>
            <p:cNvSpPr/>
            <p:nvPr/>
          </p:nvSpPr>
          <p:spPr>
            <a:xfrm>
              <a:off x="8081978" y="4572000"/>
              <a:ext cx="1552923" cy="954107"/>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3" name="Google Shape;373;p13"/>
            <p:cNvSpPr txBox="1"/>
            <p:nvPr/>
          </p:nvSpPr>
          <p:spPr>
            <a:xfrm>
              <a:off x="7941486" y="4672044"/>
              <a:ext cx="1868467" cy="86177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Xanh</a:t>
              </a:r>
              <a:endParaRPr kumimoji="0"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lá</a:t>
              </a:r>
              <a:endParaRPr kumimoji="0"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374" name="Google Shape;374;p13"/>
          <p:cNvGrpSpPr/>
          <p:nvPr/>
        </p:nvGrpSpPr>
        <p:grpSpPr>
          <a:xfrm>
            <a:off x="10008440" y="4530885"/>
            <a:ext cx="1552923" cy="954107"/>
            <a:chOff x="9866507" y="4572000"/>
            <a:chExt cx="1552923" cy="954107"/>
          </a:xfrm>
        </p:grpSpPr>
        <p:sp>
          <p:nvSpPr>
            <p:cNvPr id="375" name="Google Shape;375;p13"/>
            <p:cNvSpPr/>
            <p:nvPr/>
          </p:nvSpPr>
          <p:spPr>
            <a:xfrm>
              <a:off x="9866507" y="4572000"/>
              <a:ext cx="1552923" cy="954107"/>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6" name="Google Shape;376;p13"/>
            <p:cNvSpPr txBox="1"/>
            <p:nvPr/>
          </p:nvSpPr>
          <p:spPr>
            <a:xfrm>
              <a:off x="10057949" y="4865611"/>
              <a:ext cx="1170038" cy="43088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a:rPr>
                <a:t>Đỏ</a:t>
              </a:r>
              <a:endParaRPr kumimoji="0" sz="1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377" name="Google Shape;377;p13"/>
          <p:cNvSpPr txBox="1"/>
          <p:nvPr/>
        </p:nvSpPr>
        <p:spPr>
          <a:xfrm>
            <a:off x="3795252" y="5757863"/>
            <a:ext cx="8013289" cy="43088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Các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em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thời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gian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1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phút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để</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chuẩn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bị</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các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thẻ</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màu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nhé</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78" name="Google Shape;378;p13"/>
          <p:cNvPicPr preferRelativeResize="0"/>
          <p:nvPr/>
        </p:nvPicPr>
        <p:blipFill rotWithShape="1">
          <a:blip r:embed="rId6">
            <a:alphaModFix/>
          </a:blip>
          <a:srcRect/>
          <a:stretch/>
        </p:blipFill>
        <p:spPr>
          <a:xfrm>
            <a:off x="266758" y="234871"/>
            <a:ext cx="3694756" cy="1630242"/>
          </a:xfrm>
          <a:prstGeom prst="rect">
            <a:avLst/>
          </a:prstGeom>
          <a:noFill/>
          <a:ln>
            <a:noFill/>
          </a:ln>
        </p:spPr>
      </p:pic>
      <p:pic>
        <p:nvPicPr>
          <p:cNvPr id="379" name="Google Shape;379;p13"/>
          <p:cNvPicPr preferRelativeResize="0"/>
          <p:nvPr/>
        </p:nvPicPr>
        <p:blipFill rotWithShape="1">
          <a:blip r:embed="rId7">
            <a:alphaModFix/>
          </a:blip>
          <a:srcRect/>
          <a:stretch/>
        </p:blipFill>
        <p:spPr>
          <a:xfrm>
            <a:off x="44313" y="2060385"/>
            <a:ext cx="3728463" cy="45231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base">
                                        <p:cTn id="7" dur="1000"/>
                                        <p:tgtEl>
                                          <p:spTgt spid="379"/>
                                        </p:tgtEl>
                                        <p:attrNameLst>
                                          <p:attrName>ppt_x</p:attrName>
                                        </p:attrNameLst>
                                      </p:cBhvr>
                                      <p:tavLst>
                                        <p:tav tm="0">
                                          <p:val>
                                            <p:strVal val="#ppt_x-1"/>
                                          </p:val>
                                        </p:tav>
                                        <p:tav tm="100000">
                                          <p:val>
                                            <p:strVal val="#ppt_x"/>
                                          </p:val>
                                        </p:tav>
                                      </p:tavLst>
                                    </p:anim>
                                  </p:childTnLst>
                                </p:cTn>
                              </p:par>
                              <p:par>
                                <p:cTn id="8" presetID="2" presetClass="entr" presetSubtype="1" fill="hold" nodeType="withEffect">
                                  <p:stCondLst>
                                    <p:cond delay="0"/>
                                  </p:stCondLst>
                                  <p:childTnLst>
                                    <p:set>
                                      <p:cBhvr>
                                        <p:cTn id="9" dur="1" fill="hold">
                                          <p:stCondLst>
                                            <p:cond delay="0"/>
                                          </p:stCondLst>
                                        </p:cTn>
                                        <p:tgtEl>
                                          <p:spTgt spid="361"/>
                                        </p:tgtEl>
                                        <p:attrNameLst>
                                          <p:attrName>style.visibility</p:attrName>
                                        </p:attrNameLst>
                                      </p:cBhvr>
                                      <p:to>
                                        <p:strVal val="visible"/>
                                      </p:to>
                                    </p:set>
                                    <p:anim calcmode="lin" valueType="num">
                                      <p:cBhvr additive="base">
                                        <p:cTn id="10" dur="1000"/>
                                        <p:tgtEl>
                                          <p:spTgt spid="36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60"/>
                                        </p:tgtEl>
                                        <p:attrNameLst>
                                          <p:attrName>style.visibility</p:attrName>
                                        </p:attrNameLst>
                                      </p:cBhvr>
                                      <p:to>
                                        <p:strVal val="visible"/>
                                      </p:to>
                                    </p:set>
                                    <p:anim calcmode="lin" valueType="num">
                                      <p:cBhvr additive="base">
                                        <p:cTn id="13" dur="1000"/>
                                        <p:tgtEl>
                                          <p:spTgt spid="36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2"/>
                                        </p:tgtEl>
                                        <p:attrNameLst>
                                          <p:attrName>style.visibility</p:attrName>
                                        </p:attrNameLst>
                                      </p:cBhvr>
                                      <p:to>
                                        <p:strVal val="visible"/>
                                      </p:to>
                                    </p:set>
                                    <p:animEffect transition="in" filter="fade">
                                      <p:cBhvr>
                                        <p:cTn id="18" dur="500"/>
                                        <p:tgtEl>
                                          <p:spTgt spid="36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63"/>
                                        </p:tgtEl>
                                        <p:attrNameLst>
                                          <p:attrName>style.visibility</p:attrName>
                                        </p:attrNameLst>
                                      </p:cBhvr>
                                      <p:to>
                                        <p:strVal val="visible"/>
                                      </p:to>
                                    </p:set>
                                    <p:animEffect transition="in" filter="fade">
                                      <p:cBhvr>
                                        <p:cTn id="22" dur="500"/>
                                        <p:tgtEl>
                                          <p:spTgt spid="36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364"/>
                                        </p:tgtEl>
                                        <p:attrNameLst>
                                          <p:attrName>style.visibility</p:attrName>
                                        </p:attrNameLst>
                                      </p:cBhvr>
                                      <p:to>
                                        <p:strVal val="visible"/>
                                      </p:to>
                                    </p:set>
                                    <p:animEffect transition="in" filter="fade">
                                      <p:cBhvr>
                                        <p:cTn id="26" dur="500"/>
                                        <p:tgtEl>
                                          <p:spTgt spid="36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65"/>
                                        </p:tgtEl>
                                        <p:attrNameLst>
                                          <p:attrName>style.visibility</p:attrName>
                                        </p:attrNameLst>
                                      </p:cBhvr>
                                      <p:to>
                                        <p:strVal val="visible"/>
                                      </p:to>
                                    </p:set>
                                    <p:anim calcmode="lin" valueType="num">
                                      <p:cBhvr additive="base">
                                        <p:cTn id="31" dur="500"/>
                                        <p:tgtEl>
                                          <p:spTgt spid="365"/>
                                        </p:tgtEl>
                                        <p:attrNameLst>
                                          <p:attrName>ppt_w</p:attrName>
                                        </p:attrNameLst>
                                      </p:cBhvr>
                                      <p:tavLst>
                                        <p:tav tm="0">
                                          <p:val>
                                            <p:strVal val="0"/>
                                          </p:val>
                                        </p:tav>
                                        <p:tav tm="100000">
                                          <p:val>
                                            <p:strVal val="#ppt_w"/>
                                          </p:val>
                                        </p:tav>
                                      </p:tavLst>
                                    </p:anim>
                                    <p:anim calcmode="lin" valueType="num">
                                      <p:cBhvr additive="base">
                                        <p:cTn id="32" dur="500"/>
                                        <p:tgtEl>
                                          <p:spTgt spid="365"/>
                                        </p:tgtEl>
                                        <p:attrNameLst>
                                          <p:attrName>ppt_h</p:attrName>
                                        </p:attrNameLst>
                                      </p:cBhvr>
                                      <p:tavLst>
                                        <p:tav tm="0">
                                          <p:val>
                                            <p:strVal val="0"/>
                                          </p:val>
                                        </p:tav>
                                        <p:tav tm="100000">
                                          <p:val>
                                            <p:strVal val="#ppt_h"/>
                                          </p:val>
                                        </p:tav>
                                      </p:tavLst>
                                    </p:anim>
                                  </p:childTnLst>
                                </p:cTn>
                              </p:par>
                            </p:childTnLst>
                          </p:cTn>
                        </p:par>
                        <p:par>
                          <p:cTn id="33" fill="hold">
                            <p:stCondLst>
                              <p:cond delay="500"/>
                            </p:stCondLst>
                            <p:childTnLst>
                              <p:par>
                                <p:cTn id="34" presetID="23" presetClass="entr" presetSubtype="16" fill="hold" nodeType="afterEffect">
                                  <p:stCondLst>
                                    <p:cond delay="0"/>
                                  </p:stCondLst>
                                  <p:childTnLst>
                                    <p:set>
                                      <p:cBhvr>
                                        <p:cTn id="35" dur="1" fill="hold">
                                          <p:stCondLst>
                                            <p:cond delay="0"/>
                                          </p:stCondLst>
                                        </p:cTn>
                                        <p:tgtEl>
                                          <p:spTgt spid="368"/>
                                        </p:tgtEl>
                                        <p:attrNameLst>
                                          <p:attrName>style.visibility</p:attrName>
                                        </p:attrNameLst>
                                      </p:cBhvr>
                                      <p:to>
                                        <p:strVal val="visible"/>
                                      </p:to>
                                    </p:set>
                                    <p:anim calcmode="lin" valueType="num">
                                      <p:cBhvr additive="base">
                                        <p:cTn id="36" dur="500"/>
                                        <p:tgtEl>
                                          <p:spTgt spid="368"/>
                                        </p:tgtEl>
                                        <p:attrNameLst>
                                          <p:attrName>ppt_w</p:attrName>
                                        </p:attrNameLst>
                                      </p:cBhvr>
                                      <p:tavLst>
                                        <p:tav tm="0">
                                          <p:val>
                                            <p:strVal val="0"/>
                                          </p:val>
                                        </p:tav>
                                        <p:tav tm="100000">
                                          <p:val>
                                            <p:strVal val="#ppt_w"/>
                                          </p:val>
                                        </p:tav>
                                      </p:tavLst>
                                    </p:anim>
                                    <p:anim calcmode="lin" valueType="num">
                                      <p:cBhvr additive="base">
                                        <p:cTn id="37" dur="500"/>
                                        <p:tgtEl>
                                          <p:spTgt spid="368"/>
                                        </p:tgtEl>
                                        <p:attrNameLst>
                                          <p:attrName>ppt_h</p:attrName>
                                        </p:attrNameLst>
                                      </p:cBhvr>
                                      <p:tavLst>
                                        <p:tav tm="0">
                                          <p:val>
                                            <p:strVal val="0"/>
                                          </p:val>
                                        </p:tav>
                                        <p:tav tm="100000">
                                          <p:val>
                                            <p:strVal val="#ppt_h"/>
                                          </p:val>
                                        </p:tav>
                                      </p:tavLst>
                                    </p:anim>
                                  </p:childTnLst>
                                </p:cTn>
                              </p:par>
                            </p:childTnLst>
                          </p:cTn>
                        </p:par>
                        <p:par>
                          <p:cTn id="38" fill="hold">
                            <p:stCondLst>
                              <p:cond delay="1000"/>
                            </p:stCondLst>
                            <p:childTnLst>
                              <p:par>
                                <p:cTn id="39" presetID="23" presetClass="entr" presetSubtype="16" fill="hold" nodeType="afterEffect">
                                  <p:stCondLst>
                                    <p:cond delay="0"/>
                                  </p:stCondLst>
                                  <p:childTnLst>
                                    <p:set>
                                      <p:cBhvr>
                                        <p:cTn id="40" dur="1" fill="hold">
                                          <p:stCondLst>
                                            <p:cond delay="0"/>
                                          </p:stCondLst>
                                        </p:cTn>
                                        <p:tgtEl>
                                          <p:spTgt spid="371"/>
                                        </p:tgtEl>
                                        <p:attrNameLst>
                                          <p:attrName>style.visibility</p:attrName>
                                        </p:attrNameLst>
                                      </p:cBhvr>
                                      <p:to>
                                        <p:strVal val="visible"/>
                                      </p:to>
                                    </p:set>
                                    <p:anim calcmode="lin" valueType="num">
                                      <p:cBhvr additive="base">
                                        <p:cTn id="41" dur="500"/>
                                        <p:tgtEl>
                                          <p:spTgt spid="371"/>
                                        </p:tgtEl>
                                        <p:attrNameLst>
                                          <p:attrName>ppt_w</p:attrName>
                                        </p:attrNameLst>
                                      </p:cBhvr>
                                      <p:tavLst>
                                        <p:tav tm="0">
                                          <p:val>
                                            <p:strVal val="0"/>
                                          </p:val>
                                        </p:tav>
                                        <p:tav tm="100000">
                                          <p:val>
                                            <p:strVal val="#ppt_w"/>
                                          </p:val>
                                        </p:tav>
                                      </p:tavLst>
                                    </p:anim>
                                    <p:anim calcmode="lin" valueType="num">
                                      <p:cBhvr additive="base">
                                        <p:cTn id="42" dur="500"/>
                                        <p:tgtEl>
                                          <p:spTgt spid="371"/>
                                        </p:tgtEl>
                                        <p:attrNameLst>
                                          <p:attrName>ppt_h</p:attrName>
                                        </p:attrNameLst>
                                      </p:cBhvr>
                                      <p:tavLst>
                                        <p:tav tm="0">
                                          <p:val>
                                            <p:strVal val="0"/>
                                          </p:val>
                                        </p:tav>
                                        <p:tav tm="100000">
                                          <p:val>
                                            <p:strVal val="#ppt_h"/>
                                          </p:val>
                                        </p:tav>
                                      </p:tavLst>
                                    </p:anim>
                                  </p:childTnLst>
                                </p:cTn>
                              </p:par>
                            </p:childTnLst>
                          </p:cTn>
                        </p:par>
                        <p:par>
                          <p:cTn id="43" fill="hold">
                            <p:stCondLst>
                              <p:cond delay="1500"/>
                            </p:stCondLst>
                            <p:childTnLst>
                              <p:par>
                                <p:cTn id="44" presetID="23" presetClass="entr" presetSubtype="16" fill="hold" nodeType="afterEffect">
                                  <p:stCondLst>
                                    <p:cond delay="0"/>
                                  </p:stCondLst>
                                  <p:childTnLst>
                                    <p:set>
                                      <p:cBhvr>
                                        <p:cTn id="45" dur="1" fill="hold">
                                          <p:stCondLst>
                                            <p:cond delay="0"/>
                                          </p:stCondLst>
                                        </p:cTn>
                                        <p:tgtEl>
                                          <p:spTgt spid="374"/>
                                        </p:tgtEl>
                                        <p:attrNameLst>
                                          <p:attrName>style.visibility</p:attrName>
                                        </p:attrNameLst>
                                      </p:cBhvr>
                                      <p:to>
                                        <p:strVal val="visible"/>
                                      </p:to>
                                    </p:set>
                                    <p:anim calcmode="lin" valueType="num">
                                      <p:cBhvr additive="base">
                                        <p:cTn id="46" dur="500"/>
                                        <p:tgtEl>
                                          <p:spTgt spid="374"/>
                                        </p:tgtEl>
                                        <p:attrNameLst>
                                          <p:attrName>ppt_w</p:attrName>
                                        </p:attrNameLst>
                                      </p:cBhvr>
                                      <p:tavLst>
                                        <p:tav tm="0">
                                          <p:val>
                                            <p:strVal val="0"/>
                                          </p:val>
                                        </p:tav>
                                        <p:tav tm="100000">
                                          <p:val>
                                            <p:strVal val="#ppt_w"/>
                                          </p:val>
                                        </p:tav>
                                      </p:tavLst>
                                    </p:anim>
                                    <p:anim calcmode="lin" valueType="num">
                                      <p:cBhvr additive="base">
                                        <p:cTn id="47" dur="500"/>
                                        <p:tgtEl>
                                          <p:spTgt spid="374"/>
                                        </p:tgtEl>
                                        <p:attrNameLst>
                                          <p:attrName>ppt_h</p:attrName>
                                        </p:attrNameLst>
                                      </p:cBhvr>
                                      <p:tavLst>
                                        <p:tav tm="0">
                                          <p:val>
                                            <p:str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7"/>
                                        </p:tgtEl>
                                        <p:attrNameLst>
                                          <p:attrName>style.visibility</p:attrName>
                                        </p:attrNameLst>
                                      </p:cBhvr>
                                      <p:to>
                                        <p:strVal val="visible"/>
                                      </p:to>
                                    </p:set>
                                    <p:animEffect transition="in" filter="fade">
                                      <p:cBhvr>
                                        <p:cTn id="52"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14"/>
          <p:cNvPicPr preferRelativeResize="0"/>
          <p:nvPr/>
        </p:nvPicPr>
        <p:blipFill rotWithShape="1">
          <a:blip r:embed="rId3">
            <a:alphaModFix/>
          </a:blip>
          <a:srcRect/>
          <a:stretch/>
        </p:blipFill>
        <p:spPr>
          <a:xfrm>
            <a:off x="0" y="16080"/>
            <a:ext cx="12192000" cy="6844311"/>
          </a:xfrm>
          <a:prstGeom prst="rect">
            <a:avLst/>
          </a:prstGeom>
          <a:noFill/>
          <a:ln>
            <a:noFill/>
          </a:ln>
        </p:spPr>
      </p:pic>
      <p:grpSp>
        <p:nvGrpSpPr>
          <p:cNvPr id="386" name="Google Shape;386;p14"/>
          <p:cNvGrpSpPr/>
          <p:nvPr/>
        </p:nvGrpSpPr>
        <p:grpSpPr>
          <a:xfrm>
            <a:off x="6770639" y="3009107"/>
            <a:ext cx="5105398" cy="1790698"/>
            <a:chOff x="6770639" y="3009107"/>
            <a:chExt cx="5105398" cy="1790698"/>
          </a:xfrm>
        </p:grpSpPr>
        <p:grpSp>
          <p:nvGrpSpPr>
            <p:cNvPr id="387" name="Google Shape;387;p14"/>
            <p:cNvGrpSpPr/>
            <p:nvPr/>
          </p:nvGrpSpPr>
          <p:grpSpPr>
            <a:xfrm>
              <a:off x="6770639" y="3009107"/>
              <a:ext cx="5105398" cy="1790698"/>
              <a:chOff x="838202" y="2438400"/>
              <a:chExt cx="5105398" cy="2057398"/>
            </a:xfrm>
          </p:grpSpPr>
          <p:sp>
            <p:nvSpPr>
              <p:cNvPr id="388" name="Google Shape;388;p14"/>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89" name="Google Shape;389;p14"/>
              <p:cNvSpPr/>
              <p:nvPr/>
            </p:nvSpPr>
            <p:spPr>
              <a:xfrm>
                <a:off x="952501" y="2514599"/>
                <a:ext cx="4876800" cy="1905000"/>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390" name="Google Shape;390;p14"/>
            <p:cNvSpPr/>
            <p:nvPr/>
          </p:nvSpPr>
          <p:spPr>
            <a:xfrm>
              <a:off x="7375490" y="3075428"/>
              <a:ext cx="4368479"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Chính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trị</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tế</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văn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hóa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391" name="Google Shape;391;p14"/>
          <p:cNvGrpSpPr/>
          <p:nvPr/>
        </p:nvGrpSpPr>
        <p:grpSpPr>
          <a:xfrm>
            <a:off x="6770639" y="4933892"/>
            <a:ext cx="5105398" cy="1917263"/>
            <a:chOff x="6770639" y="4933892"/>
            <a:chExt cx="5105398" cy="1917263"/>
          </a:xfrm>
        </p:grpSpPr>
        <p:grpSp>
          <p:nvGrpSpPr>
            <p:cNvPr id="392" name="Google Shape;392;p14"/>
            <p:cNvGrpSpPr/>
            <p:nvPr/>
          </p:nvGrpSpPr>
          <p:grpSpPr>
            <a:xfrm>
              <a:off x="6770639" y="4933892"/>
              <a:ext cx="5105398" cy="1790698"/>
              <a:chOff x="838202" y="2438400"/>
              <a:chExt cx="5105398" cy="2057398"/>
            </a:xfrm>
          </p:grpSpPr>
          <p:sp>
            <p:nvSpPr>
              <p:cNvPr id="393" name="Google Shape;393;p14"/>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94" name="Google Shape;394;p14"/>
              <p:cNvSpPr/>
              <p:nvPr/>
            </p:nvSpPr>
            <p:spPr>
              <a:xfrm>
                <a:off x="952501" y="2514599"/>
                <a:ext cx="4876800" cy="1905000"/>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395" name="Google Shape;395;p14"/>
            <p:cNvSpPr/>
            <p:nvPr/>
          </p:nvSpPr>
          <p:spPr>
            <a:xfrm>
              <a:off x="7375490" y="4981628"/>
              <a:ext cx="4368479" cy="186952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Chính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trị</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 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tế</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du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lịch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396" name="Google Shape;396;p14"/>
          <p:cNvGrpSpPr/>
          <p:nvPr/>
        </p:nvGrpSpPr>
        <p:grpSpPr>
          <a:xfrm>
            <a:off x="838201" y="4933892"/>
            <a:ext cx="5105398" cy="1790698"/>
            <a:chOff x="838201" y="4933892"/>
            <a:chExt cx="5105398" cy="1790698"/>
          </a:xfrm>
        </p:grpSpPr>
        <p:grpSp>
          <p:nvGrpSpPr>
            <p:cNvPr id="397" name="Google Shape;397;p14"/>
            <p:cNvGrpSpPr/>
            <p:nvPr/>
          </p:nvGrpSpPr>
          <p:grpSpPr>
            <a:xfrm>
              <a:off x="838201" y="4933892"/>
              <a:ext cx="5105398" cy="1790698"/>
              <a:chOff x="838202" y="2438400"/>
              <a:chExt cx="5105398" cy="2057398"/>
            </a:xfrm>
          </p:grpSpPr>
          <p:sp>
            <p:nvSpPr>
              <p:cNvPr id="398" name="Google Shape;398;p14"/>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99" name="Google Shape;399;p14"/>
              <p:cNvSpPr/>
              <p:nvPr/>
            </p:nvSpPr>
            <p:spPr>
              <a:xfrm>
                <a:off x="952501" y="2514599"/>
                <a:ext cx="4876800" cy="1905000"/>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00" name="Google Shape;400;p14"/>
            <p:cNvSpPr/>
            <p:nvPr/>
          </p:nvSpPr>
          <p:spPr>
            <a:xfrm>
              <a:off x="1314172" y="49816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Chính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trị</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tế</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dịch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vụ</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401" name="Google Shape;401;p14"/>
          <p:cNvGrpSpPr/>
          <p:nvPr/>
        </p:nvGrpSpPr>
        <p:grpSpPr>
          <a:xfrm>
            <a:off x="838201" y="3009107"/>
            <a:ext cx="5105398" cy="1790698"/>
            <a:chOff x="838201" y="3009107"/>
            <a:chExt cx="5105398" cy="1790698"/>
          </a:xfrm>
        </p:grpSpPr>
        <p:grpSp>
          <p:nvGrpSpPr>
            <p:cNvPr id="402" name="Google Shape;402;p14"/>
            <p:cNvGrpSpPr/>
            <p:nvPr/>
          </p:nvGrpSpPr>
          <p:grpSpPr>
            <a:xfrm>
              <a:off x="838201" y="3009107"/>
              <a:ext cx="5105398" cy="1790698"/>
              <a:chOff x="838202" y="2438400"/>
              <a:chExt cx="5105398" cy="2057398"/>
            </a:xfrm>
          </p:grpSpPr>
          <p:sp>
            <p:nvSpPr>
              <p:cNvPr id="403" name="Google Shape;403;p14"/>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04" name="Google Shape;404;p14"/>
              <p:cNvSpPr/>
              <p:nvPr/>
            </p:nvSpPr>
            <p:spPr>
              <a:xfrm>
                <a:off x="952501" y="2514599"/>
                <a:ext cx="4876800" cy="1905000"/>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05" name="Google Shape;405;p14"/>
            <p:cNvSpPr/>
            <p:nvPr/>
          </p:nvSpPr>
          <p:spPr>
            <a:xfrm>
              <a:off x="131417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Chính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trị</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 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tế</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văn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hóa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xã</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hội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406" name="Google Shape;406;p14"/>
          <p:cNvGrpSpPr/>
          <p:nvPr/>
        </p:nvGrpSpPr>
        <p:grpSpPr>
          <a:xfrm>
            <a:off x="1782243" y="797673"/>
            <a:ext cx="9961727" cy="2042207"/>
            <a:chOff x="2056482" y="807278"/>
            <a:chExt cx="9961727" cy="2042207"/>
          </a:xfrm>
        </p:grpSpPr>
        <p:pic>
          <p:nvPicPr>
            <p:cNvPr id="407" name="Google Shape;407;p14"/>
            <p:cNvPicPr preferRelativeResize="0"/>
            <p:nvPr/>
          </p:nvPicPr>
          <p:blipFill rotWithShape="1">
            <a:blip r:embed="rId4">
              <a:alphaModFix/>
            </a:blip>
            <a:srcRect/>
            <a:stretch/>
          </p:blipFill>
          <p:spPr>
            <a:xfrm>
              <a:off x="2056482" y="1011952"/>
              <a:ext cx="9961727" cy="1617653"/>
            </a:xfrm>
            <a:prstGeom prst="rect">
              <a:avLst/>
            </a:prstGeom>
            <a:noFill/>
            <a:ln>
              <a:noFill/>
            </a:ln>
          </p:spPr>
        </p:pic>
        <p:sp>
          <p:nvSpPr>
            <p:cNvPr id="408" name="Google Shape;408;p14"/>
            <p:cNvSpPr/>
            <p:nvPr/>
          </p:nvSpPr>
          <p:spPr>
            <a:xfrm>
              <a:off x="2056482" y="807278"/>
              <a:ext cx="9716815" cy="204220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Câu</a:t>
              </a:r>
              <a:r>
                <a:rPr kumimoji="0" lang="en-US" sz="32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1</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Ba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trụ</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cột</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chính</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409" name="Google Shape;409;p14"/>
          <p:cNvPicPr preferRelativeResize="0"/>
          <p:nvPr/>
        </p:nvPicPr>
        <p:blipFill rotWithShape="1">
          <a:blip r:embed="rId5">
            <a:alphaModFix/>
          </a:blip>
          <a:srcRect/>
          <a:stretch/>
        </p:blipFill>
        <p:spPr>
          <a:xfrm>
            <a:off x="210615" y="3269287"/>
            <a:ext cx="1322947" cy="1219306"/>
          </a:xfrm>
          <a:prstGeom prst="rect">
            <a:avLst/>
          </a:prstGeom>
          <a:noFill/>
          <a:ln>
            <a:noFill/>
          </a:ln>
        </p:spPr>
      </p:pic>
      <p:pic>
        <p:nvPicPr>
          <p:cNvPr id="410" name="Google Shape;410;p14"/>
          <p:cNvPicPr preferRelativeResize="0"/>
          <p:nvPr/>
        </p:nvPicPr>
        <p:blipFill rotWithShape="1">
          <a:blip r:embed="rId5">
            <a:alphaModFix/>
          </a:blip>
          <a:srcRect/>
          <a:stretch/>
        </p:blipFill>
        <p:spPr>
          <a:xfrm>
            <a:off x="210615" y="5219641"/>
            <a:ext cx="1322947" cy="1219306"/>
          </a:xfrm>
          <a:prstGeom prst="rect">
            <a:avLst/>
          </a:prstGeom>
          <a:noFill/>
          <a:ln>
            <a:noFill/>
          </a:ln>
        </p:spPr>
      </p:pic>
      <p:pic>
        <p:nvPicPr>
          <p:cNvPr id="411" name="Google Shape;411;p14"/>
          <p:cNvPicPr preferRelativeResize="0"/>
          <p:nvPr/>
        </p:nvPicPr>
        <p:blipFill rotWithShape="1">
          <a:blip r:embed="rId5">
            <a:alphaModFix/>
          </a:blip>
          <a:srcRect/>
          <a:stretch/>
        </p:blipFill>
        <p:spPr>
          <a:xfrm>
            <a:off x="6223464" y="3269287"/>
            <a:ext cx="1322947" cy="1219306"/>
          </a:xfrm>
          <a:prstGeom prst="rect">
            <a:avLst/>
          </a:prstGeom>
          <a:noFill/>
          <a:ln>
            <a:noFill/>
          </a:ln>
        </p:spPr>
      </p:pic>
      <p:pic>
        <p:nvPicPr>
          <p:cNvPr id="412" name="Google Shape;412;p14"/>
          <p:cNvPicPr preferRelativeResize="0"/>
          <p:nvPr/>
        </p:nvPicPr>
        <p:blipFill rotWithShape="1">
          <a:blip r:embed="rId5">
            <a:alphaModFix/>
          </a:blip>
          <a:srcRect/>
          <a:stretch/>
        </p:blipFill>
        <p:spPr>
          <a:xfrm>
            <a:off x="6223464" y="5219641"/>
            <a:ext cx="1322947" cy="1219306"/>
          </a:xfrm>
          <a:prstGeom prst="rect">
            <a:avLst/>
          </a:prstGeom>
          <a:noFill/>
          <a:ln>
            <a:noFill/>
          </a:ln>
        </p:spPr>
      </p:pic>
      <p:grpSp>
        <p:nvGrpSpPr>
          <p:cNvPr id="413" name="Google Shape;413;p14"/>
          <p:cNvGrpSpPr/>
          <p:nvPr/>
        </p:nvGrpSpPr>
        <p:grpSpPr>
          <a:xfrm>
            <a:off x="-4114800" y="45177"/>
            <a:ext cx="4141431" cy="2439595"/>
            <a:chOff x="-4114800" y="45177"/>
            <a:chExt cx="4141431" cy="2439595"/>
          </a:xfrm>
        </p:grpSpPr>
        <p:pic>
          <p:nvPicPr>
            <p:cNvPr id="414" name="Google Shape;414;p14"/>
            <p:cNvPicPr preferRelativeResize="0"/>
            <p:nvPr/>
          </p:nvPicPr>
          <p:blipFill rotWithShape="1">
            <a:blip r:embed="rId6">
              <a:alphaModFix/>
            </a:blip>
            <a:srcRect/>
            <a:stretch/>
          </p:blipFill>
          <p:spPr>
            <a:xfrm flipH="1">
              <a:off x="-4114800" y="152464"/>
              <a:ext cx="1961824" cy="2332308"/>
            </a:xfrm>
            <a:prstGeom prst="rect">
              <a:avLst/>
            </a:prstGeom>
            <a:noFill/>
            <a:ln>
              <a:noFill/>
            </a:ln>
          </p:spPr>
        </p:pic>
        <p:pic>
          <p:nvPicPr>
            <p:cNvPr id="415" name="Google Shape;415;p14"/>
            <p:cNvPicPr preferRelativeResize="0"/>
            <p:nvPr/>
          </p:nvPicPr>
          <p:blipFill rotWithShape="1">
            <a:blip r:embed="rId7">
              <a:alphaModFix/>
            </a:blip>
            <a:srcRect/>
            <a:stretch/>
          </p:blipFill>
          <p:spPr>
            <a:xfrm rot="10312293" flipH="1">
              <a:off x="-2097738" y="181379"/>
              <a:ext cx="2030834" cy="1467344"/>
            </a:xfrm>
            <a:prstGeom prst="rect">
              <a:avLst/>
            </a:prstGeom>
            <a:noFill/>
            <a:ln>
              <a:noFill/>
            </a:ln>
            <a:effectLst>
              <a:outerShdw blurRad="50800" dist="38100" dir="2700000" algn="tl" rotWithShape="0">
                <a:srgbClr val="000000">
                  <a:alpha val="40000"/>
                </a:srgbClr>
              </a:outerShdw>
            </a:effectLst>
          </p:spPr>
        </p:pic>
        <p:sp>
          <p:nvSpPr>
            <p:cNvPr id="416" name="Google Shape;416;p14"/>
            <p:cNvSpPr txBox="1"/>
            <p:nvPr/>
          </p:nvSpPr>
          <p:spPr>
            <a:xfrm>
              <a:off x="-1916107" y="437875"/>
              <a:ext cx="1699185" cy="8002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en-US" sz="2800" b="0" i="0" u="none" strike="noStrike" kern="0" cap="none" spc="0" normalizeH="0" baseline="0" noProof="0">
                  <a:ln>
                    <a:noFill/>
                  </a:ln>
                  <a:solidFill>
                    <a:srgbClr val="595959"/>
                  </a:solidFill>
                  <a:effectLst/>
                  <a:uLnTx/>
                  <a:uFillTx/>
                  <a:latin typeface="Arial"/>
                  <a:ea typeface="Arial"/>
                  <a:cs typeface="Arial"/>
                  <a:sym typeface="Arial"/>
                </a:rPr>
                <a:t>Yeahhh,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Đúng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Mình thích màu này!</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p:txBody>
        </p:sp>
      </p:grpSp>
      <p:grpSp>
        <p:nvGrpSpPr>
          <p:cNvPr id="417" name="Google Shape;417;p14"/>
          <p:cNvGrpSpPr/>
          <p:nvPr/>
        </p:nvGrpSpPr>
        <p:grpSpPr>
          <a:xfrm>
            <a:off x="-6727673" y="-302318"/>
            <a:ext cx="3153138" cy="2846957"/>
            <a:chOff x="-6727674" y="-791952"/>
            <a:chExt cx="3695431" cy="3336591"/>
          </a:xfrm>
        </p:grpSpPr>
        <p:pic>
          <p:nvPicPr>
            <p:cNvPr id="418" name="Google Shape;418;p14"/>
            <p:cNvPicPr preferRelativeResize="0"/>
            <p:nvPr/>
          </p:nvPicPr>
          <p:blipFill rotWithShape="1">
            <a:blip r:embed="rId8">
              <a:alphaModFix/>
            </a:blip>
            <a:srcRect/>
            <a:stretch/>
          </p:blipFill>
          <p:spPr>
            <a:xfrm flipH="1">
              <a:off x="-6727674" y="-791952"/>
              <a:ext cx="2646923" cy="3336591"/>
            </a:xfrm>
            <a:prstGeom prst="rect">
              <a:avLst/>
            </a:prstGeom>
            <a:noFill/>
            <a:ln>
              <a:noFill/>
            </a:ln>
          </p:spPr>
        </p:pic>
        <p:grpSp>
          <p:nvGrpSpPr>
            <p:cNvPr id="419" name="Google Shape;419;p14"/>
            <p:cNvGrpSpPr/>
            <p:nvPr/>
          </p:nvGrpSpPr>
          <p:grpSpPr>
            <a:xfrm>
              <a:off x="-5340620" y="59459"/>
              <a:ext cx="2308377" cy="1810717"/>
              <a:chOff x="-7139645" y="4053414"/>
              <a:chExt cx="7150806" cy="5609171"/>
            </a:xfrm>
          </p:grpSpPr>
          <p:pic>
            <p:nvPicPr>
              <p:cNvPr id="420" name="Google Shape;420;p14"/>
              <p:cNvPicPr preferRelativeResize="0"/>
              <p:nvPr/>
            </p:nvPicPr>
            <p:blipFill rotWithShape="1">
              <a:blip r:embed="rId7">
                <a:alphaModFix/>
              </a:blip>
              <a:srcRect/>
              <a:stretch/>
            </p:blipFill>
            <p:spPr>
              <a:xfrm rot="10312293" flipH="1">
                <a:off x="-6838077" y="4492546"/>
                <a:ext cx="6547671" cy="4730906"/>
              </a:xfrm>
              <a:prstGeom prst="rect">
                <a:avLst/>
              </a:prstGeom>
              <a:noFill/>
              <a:ln>
                <a:noFill/>
              </a:ln>
              <a:effectLst>
                <a:outerShdw blurRad="50800" dist="38100" dir="2700000" algn="tl" rotWithShape="0">
                  <a:srgbClr val="000000">
                    <a:alpha val="40000"/>
                  </a:srgbClr>
                </a:outerShdw>
              </a:effectLst>
            </p:spPr>
          </p:pic>
          <p:sp>
            <p:nvSpPr>
              <p:cNvPr id="421" name="Google Shape;421;p14"/>
              <p:cNvSpPr txBox="1"/>
              <p:nvPr/>
            </p:nvSpPr>
            <p:spPr>
              <a:xfrm>
                <a:off x="-6080058" y="5075962"/>
                <a:ext cx="5354174" cy="290522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400"/>
                  <a:buFont typeface="Arial"/>
                  <a:buNone/>
                  <a:tabLst/>
                  <a:defRPr/>
                </a:pPr>
                <a:r>
                  <a:rPr kumimoji="0" lang="en-US" sz="2400" b="0" i="0" u="none" strike="noStrike" kern="0" cap="none" spc="0" normalizeH="0" baseline="0" noProof="0">
                    <a:ln>
                      <a:noFill/>
                    </a:ln>
                    <a:solidFill>
                      <a:srgbClr val="595959"/>
                    </a:solidFill>
                    <a:effectLst/>
                    <a:uLnTx/>
                    <a:uFillTx/>
                    <a:latin typeface="Arial"/>
                    <a:ea typeface="Arial"/>
                    <a:cs typeface="Arial"/>
                    <a:sym typeface="Arial"/>
                  </a:rPr>
                  <a:t>Huhu,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chưa chính xác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Bạn chọn lại nha.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422" name="Google Shape;422;p14"/>
          <p:cNvPicPr preferRelativeResize="0"/>
          <p:nvPr/>
        </p:nvPicPr>
        <p:blipFill rotWithShape="1">
          <a:blip r:embed="rId9">
            <a:alphaModFix/>
          </a:blip>
          <a:srcRect/>
          <a:stretch/>
        </p:blipFill>
        <p:spPr>
          <a:xfrm>
            <a:off x="309178" y="339721"/>
            <a:ext cx="1548518" cy="2383743"/>
          </a:xfrm>
          <a:prstGeom prst="rect">
            <a:avLst/>
          </a:prstGeom>
          <a:noFill/>
          <a:ln>
            <a:noFill/>
          </a:ln>
        </p:spPr>
      </p:pic>
      <p:pic>
        <p:nvPicPr>
          <p:cNvPr id="423" name="Google Shape;423;p14"/>
          <p:cNvPicPr preferRelativeResize="0"/>
          <p:nvPr/>
        </p:nvPicPr>
        <p:blipFill rotWithShape="1">
          <a:blip r:embed="rId10">
            <a:alphaModFix/>
          </a:blip>
          <a:srcRect/>
          <a:stretch/>
        </p:blipFill>
        <p:spPr>
          <a:xfrm>
            <a:off x="-1245012" y="4407923"/>
            <a:ext cx="487363" cy="487363"/>
          </a:xfrm>
          <a:prstGeom prst="rect">
            <a:avLst/>
          </a:prstGeom>
          <a:noFill/>
          <a:ln>
            <a:noFill/>
          </a:ln>
        </p:spPr>
      </p:pic>
      <p:pic>
        <p:nvPicPr>
          <p:cNvPr id="424" name="Google Shape;424;p14"/>
          <p:cNvPicPr preferRelativeResize="0"/>
          <p:nvPr/>
        </p:nvPicPr>
        <p:blipFill rotWithShape="1">
          <a:blip r:embed="rId10">
            <a:alphaModFix/>
          </a:blip>
          <a:srcRect/>
          <a:stretch/>
        </p:blipFill>
        <p:spPr>
          <a:xfrm>
            <a:off x="-1231859" y="2876396"/>
            <a:ext cx="487363" cy="487363"/>
          </a:xfrm>
          <a:prstGeom prst="rect">
            <a:avLst/>
          </a:prstGeom>
          <a:noFill/>
          <a:ln>
            <a:noFill/>
          </a:ln>
        </p:spPr>
      </p:pic>
      <p:sp>
        <p:nvSpPr>
          <p:cNvPr id="425" name="Google Shape;425;p14"/>
          <p:cNvSpPr/>
          <p:nvPr/>
        </p:nvSpPr>
        <p:spPr>
          <a:xfrm>
            <a:off x="0"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chuột</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1 lần để hiện câu hỏi. Nhấp thêm 1 lần để hiện các đáp án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26" name="Google Shape;426;p14"/>
          <p:cNvGrpSpPr/>
          <p:nvPr/>
        </p:nvGrpSpPr>
        <p:grpSpPr>
          <a:xfrm>
            <a:off x="4000498" y="7010400"/>
            <a:ext cx="4076701" cy="1981200"/>
            <a:chOff x="4000498" y="7010400"/>
            <a:chExt cx="4076701" cy="1981200"/>
          </a:xfrm>
        </p:grpSpPr>
        <p:sp>
          <p:nvSpPr>
            <p:cNvPr id="427" name="Google Shape;427;p14"/>
            <p:cNvSpPr/>
            <p:nvPr/>
          </p:nvSpPr>
          <p:spPr>
            <a:xfrm>
              <a:off x="4000498" y="7010400"/>
              <a:ext cx="4076701"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vào chiếc chuông     ở màu mà học sinh chọn để</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kiểm tra đáp án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28" name="Google Shape;428;p14"/>
            <p:cNvPicPr preferRelativeResize="0"/>
            <p:nvPr/>
          </p:nvPicPr>
          <p:blipFill rotWithShape="1">
            <a:blip r:embed="rId5">
              <a:alphaModFix/>
            </a:blip>
            <a:srcRect/>
            <a:stretch/>
          </p:blipFill>
          <p:spPr>
            <a:xfrm>
              <a:off x="5651965" y="7594600"/>
              <a:ext cx="330708" cy="304800"/>
            </a:xfrm>
            <a:prstGeom prst="rect">
              <a:avLst/>
            </a:prstGeom>
            <a:noFill/>
            <a:ln>
              <a:noFill/>
            </a:ln>
          </p:spPr>
        </p:pic>
      </p:grpSp>
      <p:sp>
        <p:nvSpPr>
          <p:cNvPr id="429" name="Google Shape;429;p14"/>
          <p:cNvSpPr/>
          <p:nvPr/>
        </p:nvSpPr>
        <p:spPr>
          <a:xfrm>
            <a:off x="8229597"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2800"/>
              <a:buFont typeface="Calibri"/>
              <a:buNone/>
              <a:tabLst/>
              <a:defRPr/>
            </a:pP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Sau khi HS trả lời xong, thầy cô nhấp chuột</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hoặc phím -&gt; để đến</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câu hỏi tiếp theo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30" name="Google Shape;430;p14"/>
          <p:cNvPicPr preferRelativeResize="0"/>
          <p:nvPr/>
        </p:nvPicPr>
        <p:blipFill rotWithShape="1">
          <a:blip r:embed="rId11">
            <a:alphaModFix/>
          </a:blip>
          <a:srcRect/>
          <a:stretch/>
        </p:blipFill>
        <p:spPr>
          <a:xfrm>
            <a:off x="10032000" y="0"/>
            <a:ext cx="2160000" cy="9360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 calcmode="lin" valueType="num">
                                      <p:cBhvr additive="base">
                                        <p:cTn id="7" dur="1000"/>
                                        <p:tgtEl>
                                          <p:spTgt spid="42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06"/>
                                        </p:tgtEl>
                                        <p:attrNameLst>
                                          <p:attrName>style.visibility</p:attrName>
                                        </p:attrNameLst>
                                      </p:cBhvr>
                                      <p:to>
                                        <p:strVal val="visible"/>
                                      </p:to>
                                    </p:set>
                                    <p:anim calcmode="lin" valueType="num">
                                      <p:cBhvr additive="base">
                                        <p:cTn id="10" dur="1000"/>
                                        <p:tgtEl>
                                          <p:spTgt spid="406"/>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01"/>
                                        </p:tgtEl>
                                        <p:attrNameLst>
                                          <p:attrName>style.visibility</p:attrName>
                                        </p:attrNameLst>
                                      </p:cBhvr>
                                      <p:to>
                                        <p:strVal val="visible"/>
                                      </p:to>
                                    </p:set>
                                    <p:anim calcmode="lin" valueType="num">
                                      <p:cBhvr additive="base">
                                        <p:cTn id="15" dur="1000"/>
                                        <p:tgtEl>
                                          <p:spTgt spid="401"/>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09"/>
                                        </p:tgtEl>
                                        <p:attrNameLst>
                                          <p:attrName>style.visibility</p:attrName>
                                        </p:attrNameLst>
                                      </p:cBhvr>
                                      <p:to>
                                        <p:strVal val="visible"/>
                                      </p:to>
                                    </p:set>
                                    <p:anim calcmode="lin" valueType="num">
                                      <p:cBhvr additive="base">
                                        <p:cTn id="18" dur="1000"/>
                                        <p:tgtEl>
                                          <p:spTgt spid="40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386"/>
                                        </p:tgtEl>
                                        <p:attrNameLst>
                                          <p:attrName>style.visibility</p:attrName>
                                        </p:attrNameLst>
                                      </p:cBhvr>
                                      <p:to>
                                        <p:strVal val="visible"/>
                                      </p:to>
                                    </p:set>
                                    <p:anim calcmode="lin" valueType="num">
                                      <p:cBhvr additive="base">
                                        <p:cTn id="21" dur="1000"/>
                                        <p:tgtEl>
                                          <p:spTgt spid="386"/>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300"/>
                                  </p:stCondLst>
                                  <p:childTnLst>
                                    <p:set>
                                      <p:cBhvr>
                                        <p:cTn id="23" dur="1" fill="hold">
                                          <p:stCondLst>
                                            <p:cond delay="0"/>
                                          </p:stCondLst>
                                        </p:cTn>
                                        <p:tgtEl>
                                          <p:spTgt spid="411"/>
                                        </p:tgtEl>
                                        <p:attrNameLst>
                                          <p:attrName>style.visibility</p:attrName>
                                        </p:attrNameLst>
                                      </p:cBhvr>
                                      <p:to>
                                        <p:strVal val="visible"/>
                                      </p:to>
                                    </p:set>
                                    <p:anim calcmode="lin" valueType="num">
                                      <p:cBhvr additive="base">
                                        <p:cTn id="24" dur="1000"/>
                                        <p:tgtEl>
                                          <p:spTgt spid="411"/>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700"/>
                                  </p:stCondLst>
                                  <p:childTnLst>
                                    <p:set>
                                      <p:cBhvr>
                                        <p:cTn id="26" dur="1" fill="hold">
                                          <p:stCondLst>
                                            <p:cond delay="0"/>
                                          </p:stCondLst>
                                        </p:cTn>
                                        <p:tgtEl>
                                          <p:spTgt spid="396"/>
                                        </p:tgtEl>
                                        <p:attrNameLst>
                                          <p:attrName>style.visibility</p:attrName>
                                        </p:attrNameLst>
                                      </p:cBhvr>
                                      <p:to>
                                        <p:strVal val="visible"/>
                                      </p:to>
                                    </p:set>
                                    <p:anim calcmode="lin" valueType="num">
                                      <p:cBhvr additive="base">
                                        <p:cTn id="27" dur="1000"/>
                                        <p:tgtEl>
                                          <p:spTgt spid="396"/>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700"/>
                                  </p:stCondLst>
                                  <p:childTnLst>
                                    <p:set>
                                      <p:cBhvr>
                                        <p:cTn id="29" dur="1" fill="hold">
                                          <p:stCondLst>
                                            <p:cond delay="0"/>
                                          </p:stCondLst>
                                        </p:cTn>
                                        <p:tgtEl>
                                          <p:spTgt spid="410"/>
                                        </p:tgtEl>
                                        <p:attrNameLst>
                                          <p:attrName>style.visibility</p:attrName>
                                        </p:attrNameLst>
                                      </p:cBhvr>
                                      <p:to>
                                        <p:strVal val="visible"/>
                                      </p:to>
                                    </p:set>
                                    <p:anim calcmode="lin" valueType="num">
                                      <p:cBhvr additive="base">
                                        <p:cTn id="30" dur="1000"/>
                                        <p:tgtEl>
                                          <p:spTgt spid="410"/>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1100"/>
                                  </p:stCondLst>
                                  <p:childTnLst>
                                    <p:set>
                                      <p:cBhvr>
                                        <p:cTn id="32" dur="1" fill="hold">
                                          <p:stCondLst>
                                            <p:cond delay="0"/>
                                          </p:stCondLst>
                                        </p:cTn>
                                        <p:tgtEl>
                                          <p:spTgt spid="391"/>
                                        </p:tgtEl>
                                        <p:attrNameLst>
                                          <p:attrName>style.visibility</p:attrName>
                                        </p:attrNameLst>
                                      </p:cBhvr>
                                      <p:to>
                                        <p:strVal val="visible"/>
                                      </p:to>
                                    </p:set>
                                    <p:anim calcmode="lin" valueType="num">
                                      <p:cBhvr additive="base">
                                        <p:cTn id="33" dur="1000"/>
                                        <p:tgtEl>
                                          <p:spTgt spid="391"/>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100"/>
                                  </p:stCondLst>
                                  <p:childTnLst>
                                    <p:set>
                                      <p:cBhvr>
                                        <p:cTn id="35" dur="1" fill="hold">
                                          <p:stCondLst>
                                            <p:cond delay="0"/>
                                          </p:stCondLst>
                                        </p:cTn>
                                        <p:tgtEl>
                                          <p:spTgt spid="412"/>
                                        </p:tgtEl>
                                        <p:attrNameLst>
                                          <p:attrName>style.visibility</p:attrName>
                                        </p:attrNameLst>
                                      </p:cBhvr>
                                      <p:to>
                                        <p:strVal val="visible"/>
                                      </p:to>
                                    </p:set>
                                    <p:anim calcmode="lin" valueType="num">
                                      <p:cBhvr additive="base">
                                        <p:cTn id="36" dur="1000"/>
                                        <p:tgtEl>
                                          <p:spTgt spid="4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24"/>
                                        </p:tgtEl>
                                        <p:attrNameLst>
                                          <p:attrName>style.visibility</p:attrName>
                                        </p:attrNameLst>
                                      </p:cBhvr>
                                      <p:to>
                                        <p:strVal val="visible"/>
                                      </p:to>
                                    </p:set>
                                    <p:animEffect transition="in" filter="fade">
                                      <p:cBhvr>
                                        <p:cTn id="41" dur="3432"/>
                                        <p:tgtEl>
                                          <p:spTgt spid="424"/>
                                        </p:tgtEl>
                                      </p:cBhvr>
                                    </p:animEffect>
                                  </p:childTnLst>
                                </p:cTn>
                              </p:par>
                              <p:par>
                                <p:cTn id="42" presetID="10" presetClass="exit" presetSubtype="0" fill="hold" nodeType="withEffect">
                                  <p:stCondLst>
                                    <p:cond delay="0"/>
                                  </p:stCondLst>
                                  <p:childTnLst>
                                    <p:animEffect transition="out" filter="fade">
                                      <p:cBhvr>
                                        <p:cTn id="43" dur="500"/>
                                        <p:tgtEl>
                                          <p:spTgt spid="417"/>
                                        </p:tgtEl>
                                      </p:cBhvr>
                                    </p:animEffect>
                                    <p:set>
                                      <p:cBhvr>
                                        <p:cTn id="44" dur="1" fill="hold">
                                          <p:stCondLst>
                                            <p:cond delay="500"/>
                                          </p:stCondLst>
                                        </p:cTn>
                                        <p:tgtEl>
                                          <p:spTgt spid="41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422"/>
                                        </p:tgtEl>
                                      </p:cBhvr>
                                    </p:animEffect>
                                    <p:set>
                                      <p:cBhvr>
                                        <p:cTn id="47" dur="1" fill="hold">
                                          <p:stCondLst>
                                            <p:cond delay="500"/>
                                          </p:stCondLst>
                                        </p:cTn>
                                        <p:tgtEl>
                                          <p:spTgt spid="4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86"/>
                                        </p:tgtEl>
                                      </p:cBhvr>
                                    </p:animEffect>
                                    <p:set>
                                      <p:cBhvr>
                                        <p:cTn id="50" dur="1" fill="hold">
                                          <p:stCondLst>
                                            <p:cond delay="500"/>
                                          </p:stCondLst>
                                        </p:cTn>
                                        <p:tgtEl>
                                          <p:spTgt spid="38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11"/>
                                        </p:tgtEl>
                                      </p:cBhvr>
                                    </p:animEffect>
                                    <p:set>
                                      <p:cBhvr>
                                        <p:cTn id="53" dur="1" fill="hold">
                                          <p:stCondLst>
                                            <p:cond delay="500"/>
                                          </p:stCondLst>
                                        </p:cTn>
                                        <p:tgtEl>
                                          <p:spTgt spid="411"/>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96"/>
                                        </p:tgtEl>
                                      </p:cBhvr>
                                    </p:animEffect>
                                    <p:set>
                                      <p:cBhvr>
                                        <p:cTn id="56" dur="1" fill="hold">
                                          <p:stCondLst>
                                            <p:cond delay="500"/>
                                          </p:stCondLst>
                                        </p:cTn>
                                        <p:tgtEl>
                                          <p:spTgt spid="39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410"/>
                                        </p:tgtEl>
                                      </p:cBhvr>
                                    </p:animEffect>
                                    <p:set>
                                      <p:cBhvr>
                                        <p:cTn id="59" dur="1" fill="hold">
                                          <p:stCondLst>
                                            <p:cond delay="500"/>
                                          </p:stCondLst>
                                        </p:cTn>
                                        <p:tgtEl>
                                          <p:spTgt spid="41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91"/>
                                        </p:tgtEl>
                                      </p:cBhvr>
                                    </p:animEffect>
                                    <p:set>
                                      <p:cBhvr>
                                        <p:cTn id="62" dur="1" fill="hold">
                                          <p:stCondLst>
                                            <p:cond delay="500"/>
                                          </p:stCondLst>
                                        </p:cTn>
                                        <p:tgtEl>
                                          <p:spTgt spid="39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412"/>
                                        </p:tgtEl>
                                      </p:cBhvr>
                                    </p:animEffect>
                                    <p:set>
                                      <p:cBhvr>
                                        <p:cTn id="65" dur="1" fill="hold">
                                          <p:stCondLst>
                                            <p:cond delay="500"/>
                                          </p:stCondLst>
                                        </p:cTn>
                                        <p:tgtEl>
                                          <p:spTgt spid="4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23"/>
                                        </p:tgtEl>
                                        <p:attrNameLst>
                                          <p:attrName>style.visibility</p:attrName>
                                        </p:attrNameLst>
                                      </p:cBhvr>
                                      <p:to>
                                        <p:strVal val="visible"/>
                                      </p:to>
                                    </p:set>
                                    <p:animEffect transition="in" filter="fade">
                                      <p:cBhvr>
                                        <p:cTn id="70" dur="4995"/>
                                        <p:tgtEl>
                                          <p:spTgt spid="423"/>
                                        </p:tgtEl>
                                      </p:cBhvr>
                                    </p:animEffect>
                                  </p:childTnLst>
                                </p:cTn>
                              </p:par>
                              <p:par>
                                <p:cTn id="71" presetID="10" presetClass="exit" presetSubtype="0" fill="hold" nodeType="withEffect">
                                  <p:stCondLst>
                                    <p:cond delay="0"/>
                                  </p:stCondLst>
                                  <p:childTnLst>
                                    <p:animEffect transition="out" filter="fade">
                                      <p:cBhvr>
                                        <p:cTn id="72" dur="500"/>
                                        <p:tgtEl>
                                          <p:spTgt spid="422"/>
                                        </p:tgtEl>
                                      </p:cBhvr>
                                    </p:animEffect>
                                    <p:set>
                                      <p:cBhvr>
                                        <p:cTn id="73" dur="1" fill="hold">
                                          <p:stCondLst>
                                            <p:cond delay="500"/>
                                          </p:stCondLst>
                                        </p:cTn>
                                        <p:tgtEl>
                                          <p:spTgt spid="42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23"/>
                                        </p:tgtEl>
                                        <p:attrNameLst>
                                          <p:attrName>style.visibility</p:attrName>
                                        </p:attrNameLst>
                                      </p:cBhvr>
                                      <p:to>
                                        <p:strVal val="visible"/>
                                      </p:to>
                                    </p:set>
                                    <p:animEffect transition="in" filter="fade">
                                      <p:cBhvr>
                                        <p:cTn id="78" dur="4995"/>
                                        <p:tgtEl>
                                          <p:spTgt spid="423"/>
                                        </p:tgtEl>
                                      </p:cBhvr>
                                    </p:animEffect>
                                  </p:childTnLst>
                                </p:cTn>
                              </p:par>
                              <p:par>
                                <p:cTn id="79" presetID="10" presetClass="exit" presetSubtype="0" fill="hold" nodeType="withEffect">
                                  <p:stCondLst>
                                    <p:cond delay="0"/>
                                  </p:stCondLst>
                                  <p:childTnLst>
                                    <p:animEffect transition="out" filter="fade">
                                      <p:cBhvr>
                                        <p:cTn id="80" dur="500"/>
                                        <p:tgtEl>
                                          <p:spTgt spid="422"/>
                                        </p:tgtEl>
                                      </p:cBhvr>
                                    </p:animEffect>
                                    <p:set>
                                      <p:cBhvr>
                                        <p:cTn id="81" dur="1" fill="hold">
                                          <p:stCondLst>
                                            <p:cond delay="500"/>
                                          </p:stCondLst>
                                        </p:cTn>
                                        <p:tgtEl>
                                          <p:spTgt spid="42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23"/>
                                        </p:tgtEl>
                                        <p:attrNameLst>
                                          <p:attrName>style.visibility</p:attrName>
                                        </p:attrNameLst>
                                      </p:cBhvr>
                                      <p:to>
                                        <p:strVal val="visible"/>
                                      </p:to>
                                    </p:set>
                                    <p:animEffect transition="in" filter="fade">
                                      <p:cBhvr>
                                        <p:cTn id="86" dur="4995"/>
                                        <p:tgtEl>
                                          <p:spTgt spid="423"/>
                                        </p:tgtEl>
                                      </p:cBhvr>
                                    </p:animEffect>
                                  </p:childTnLst>
                                </p:cTn>
                              </p:par>
                              <p:par>
                                <p:cTn id="87" presetID="10" presetClass="exit" presetSubtype="0" fill="hold" nodeType="withEffect">
                                  <p:stCondLst>
                                    <p:cond delay="0"/>
                                  </p:stCondLst>
                                  <p:childTnLst>
                                    <p:animEffect transition="out" filter="fade">
                                      <p:cBhvr>
                                        <p:cTn id="88" dur="500"/>
                                        <p:tgtEl>
                                          <p:spTgt spid="422"/>
                                        </p:tgtEl>
                                      </p:cBhvr>
                                    </p:animEffect>
                                    <p:set>
                                      <p:cBhvr>
                                        <p:cTn id="89" dur="1" fill="hold">
                                          <p:stCondLst>
                                            <p:cond delay="500"/>
                                          </p:stCondLst>
                                        </p:cTn>
                                        <p:tgtEl>
                                          <p:spTgt spid="4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15"/>
          <p:cNvPicPr preferRelativeResize="0"/>
          <p:nvPr/>
        </p:nvPicPr>
        <p:blipFill rotWithShape="1">
          <a:blip r:embed="rId3">
            <a:alphaModFix/>
          </a:blip>
          <a:srcRect/>
          <a:stretch/>
        </p:blipFill>
        <p:spPr>
          <a:xfrm>
            <a:off x="0" y="6844"/>
            <a:ext cx="12192000" cy="6844311"/>
          </a:xfrm>
          <a:prstGeom prst="rect">
            <a:avLst/>
          </a:prstGeom>
          <a:noFill/>
          <a:ln>
            <a:noFill/>
          </a:ln>
        </p:spPr>
      </p:pic>
      <p:grpSp>
        <p:nvGrpSpPr>
          <p:cNvPr id="436" name="Google Shape;436;p15"/>
          <p:cNvGrpSpPr/>
          <p:nvPr/>
        </p:nvGrpSpPr>
        <p:grpSpPr>
          <a:xfrm>
            <a:off x="6770639" y="3009107"/>
            <a:ext cx="5105398" cy="1790698"/>
            <a:chOff x="6770639" y="3009107"/>
            <a:chExt cx="5105398" cy="1790698"/>
          </a:xfrm>
        </p:grpSpPr>
        <p:grpSp>
          <p:nvGrpSpPr>
            <p:cNvPr id="437" name="Google Shape;437;p15"/>
            <p:cNvGrpSpPr/>
            <p:nvPr/>
          </p:nvGrpSpPr>
          <p:grpSpPr>
            <a:xfrm>
              <a:off x="6770639" y="3009107"/>
              <a:ext cx="5105398" cy="1790698"/>
              <a:chOff x="838202" y="2438400"/>
              <a:chExt cx="5105398" cy="2057398"/>
            </a:xfrm>
          </p:grpSpPr>
          <p:sp>
            <p:nvSpPr>
              <p:cNvPr id="438" name="Google Shape;438;p15"/>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39" name="Google Shape;439;p15"/>
              <p:cNvSpPr/>
              <p:nvPr/>
            </p:nvSpPr>
            <p:spPr>
              <a:xfrm>
                <a:off x="952501" y="2514599"/>
                <a:ext cx="4876800" cy="1905000"/>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40" name="Google Shape;440;p15"/>
            <p:cNvSpPr/>
            <p:nvPr/>
          </p:nvSpPr>
          <p:spPr>
            <a:xfrm>
              <a:off x="7546410" y="3075428"/>
              <a:ext cx="4197559"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2015</a:t>
              </a:r>
              <a:r>
                <a:rPr kumimoji="0" lang="en-US" sz="2800" b="0" i="0" u="none" strike="noStrike" kern="0" cap="none" spc="0" normalizeH="0" baseline="0" noProof="0" dirty="0">
                  <a:ln>
                    <a:noFill/>
                  </a:ln>
                  <a:solidFill>
                    <a:srgbClr val="000000"/>
                  </a:solidFill>
                  <a:effectLst/>
                  <a:uLnTx/>
                  <a:uFillTx/>
                  <a:latin typeface="Arial"/>
                  <a:ea typeface="Arial"/>
                  <a:cs typeface="Arial"/>
                  <a:sym typeface="Arial"/>
                </a:rPr>
                <a:t>.</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441" name="Google Shape;441;p15"/>
          <p:cNvGrpSpPr/>
          <p:nvPr/>
        </p:nvGrpSpPr>
        <p:grpSpPr>
          <a:xfrm>
            <a:off x="6770639" y="4933892"/>
            <a:ext cx="5105398" cy="1790698"/>
            <a:chOff x="6770639" y="4933892"/>
            <a:chExt cx="5105398" cy="1790698"/>
          </a:xfrm>
        </p:grpSpPr>
        <p:grpSp>
          <p:nvGrpSpPr>
            <p:cNvPr id="442" name="Google Shape;442;p15"/>
            <p:cNvGrpSpPr/>
            <p:nvPr/>
          </p:nvGrpSpPr>
          <p:grpSpPr>
            <a:xfrm>
              <a:off x="6770639" y="4933892"/>
              <a:ext cx="5105398" cy="1790698"/>
              <a:chOff x="838202" y="2438400"/>
              <a:chExt cx="5105398" cy="2057398"/>
            </a:xfrm>
          </p:grpSpPr>
          <p:sp>
            <p:nvSpPr>
              <p:cNvPr id="443" name="Google Shape;443;p15"/>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15"/>
              <p:cNvSpPr/>
              <p:nvPr/>
            </p:nvSpPr>
            <p:spPr>
              <a:xfrm>
                <a:off x="952501" y="2514599"/>
                <a:ext cx="4876800" cy="1905000"/>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45" name="Google Shape;445;p15"/>
            <p:cNvSpPr/>
            <p:nvPr/>
          </p:nvSpPr>
          <p:spPr>
            <a:xfrm>
              <a:off x="7660710" y="4981628"/>
              <a:ext cx="4083260"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2005</a:t>
              </a:r>
              <a:r>
                <a:rPr kumimoji="0" lang="en-US" sz="2800" b="0" i="0" u="none" strike="noStrike" kern="0" cap="none" spc="0" normalizeH="0" baseline="0" noProof="0" dirty="0">
                  <a:ln>
                    <a:noFill/>
                  </a:ln>
                  <a:solidFill>
                    <a:srgbClr val="000000"/>
                  </a:solidFill>
                  <a:effectLst/>
                  <a:uLnTx/>
                  <a:uFillTx/>
                  <a:latin typeface="Arial"/>
                  <a:ea typeface="Arial"/>
                  <a:cs typeface="Arial"/>
                  <a:sym typeface="Arial"/>
                </a:rPr>
                <a:t>.</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446" name="Google Shape;446;p15"/>
          <p:cNvGrpSpPr/>
          <p:nvPr/>
        </p:nvGrpSpPr>
        <p:grpSpPr>
          <a:xfrm>
            <a:off x="838201" y="4933892"/>
            <a:ext cx="5105398" cy="1790698"/>
            <a:chOff x="838201" y="4933892"/>
            <a:chExt cx="5105398" cy="1790698"/>
          </a:xfrm>
        </p:grpSpPr>
        <p:grpSp>
          <p:nvGrpSpPr>
            <p:cNvPr id="447" name="Google Shape;447;p15"/>
            <p:cNvGrpSpPr/>
            <p:nvPr/>
          </p:nvGrpSpPr>
          <p:grpSpPr>
            <a:xfrm>
              <a:off x="838201" y="4933892"/>
              <a:ext cx="5105398" cy="1790698"/>
              <a:chOff x="838202" y="2438400"/>
              <a:chExt cx="5105398" cy="2057398"/>
            </a:xfrm>
          </p:grpSpPr>
          <p:sp>
            <p:nvSpPr>
              <p:cNvPr id="448" name="Google Shape;448;p15"/>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9" name="Google Shape;449;p15"/>
              <p:cNvSpPr/>
              <p:nvPr/>
            </p:nvSpPr>
            <p:spPr>
              <a:xfrm>
                <a:off x="952501" y="2514599"/>
                <a:ext cx="4876800" cy="1905000"/>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50" name="Google Shape;450;p15"/>
            <p:cNvSpPr/>
            <p:nvPr/>
          </p:nvSpPr>
          <p:spPr>
            <a:xfrm>
              <a:off x="1533562" y="4981628"/>
              <a:ext cx="429573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2009.</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451" name="Google Shape;451;p15"/>
          <p:cNvGrpSpPr/>
          <p:nvPr/>
        </p:nvGrpSpPr>
        <p:grpSpPr>
          <a:xfrm>
            <a:off x="838201" y="3009107"/>
            <a:ext cx="5105398" cy="1790698"/>
            <a:chOff x="838201" y="3009107"/>
            <a:chExt cx="5105398" cy="1790698"/>
          </a:xfrm>
        </p:grpSpPr>
        <p:grpSp>
          <p:nvGrpSpPr>
            <p:cNvPr id="452" name="Google Shape;452;p15"/>
            <p:cNvGrpSpPr/>
            <p:nvPr/>
          </p:nvGrpSpPr>
          <p:grpSpPr>
            <a:xfrm>
              <a:off x="838201" y="3009107"/>
              <a:ext cx="5105398" cy="1790698"/>
              <a:chOff x="838202" y="2438400"/>
              <a:chExt cx="5105398" cy="2057398"/>
            </a:xfrm>
          </p:grpSpPr>
          <p:sp>
            <p:nvSpPr>
              <p:cNvPr id="453" name="Google Shape;453;p15"/>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4" name="Google Shape;454;p15"/>
              <p:cNvSpPr/>
              <p:nvPr/>
            </p:nvSpPr>
            <p:spPr>
              <a:xfrm>
                <a:off x="952501" y="2514599"/>
                <a:ext cx="4876800" cy="1905000"/>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55" name="Google Shape;455;p15"/>
            <p:cNvSpPr/>
            <p:nvPr/>
          </p:nvSpPr>
          <p:spPr>
            <a:xfrm>
              <a:off x="1446776" y="3075428"/>
              <a:ext cx="4382523"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2016.</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456" name="Google Shape;456;p15"/>
          <p:cNvGrpSpPr/>
          <p:nvPr/>
        </p:nvGrpSpPr>
        <p:grpSpPr>
          <a:xfrm>
            <a:off x="1981248" y="957919"/>
            <a:ext cx="9961727" cy="1734080"/>
            <a:chOff x="1989475" y="472936"/>
            <a:chExt cx="9961727" cy="2554445"/>
          </a:xfrm>
        </p:grpSpPr>
        <p:pic>
          <p:nvPicPr>
            <p:cNvPr id="457" name="Google Shape;457;p15"/>
            <p:cNvPicPr preferRelativeResize="0"/>
            <p:nvPr/>
          </p:nvPicPr>
          <p:blipFill rotWithShape="1">
            <a:blip r:embed="rId4">
              <a:alphaModFix/>
            </a:blip>
            <a:srcRect/>
            <a:stretch/>
          </p:blipFill>
          <p:spPr>
            <a:xfrm>
              <a:off x="1989475" y="472936"/>
              <a:ext cx="9961727" cy="2554445"/>
            </a:xfrm>
            <a:prstGeom prst="rect">
              <a:avLst/>
            </a:prstGeom>
            <a:noFill/>
            <a:ln>
              <a:noFill/>
            </a:ln>
          </p:spPr>
        </p:pic>
        <p:sp>
          <p:nvSpPr>
            <p:cNvPr id="458" name="Google Shape;458;p15"/>
            <p:cNvSpPr/>
            <p:nvPr/>
          </p:nvSpPr>
          <p:spPr>
            <a:xfrm>
              <a:off x="2226130" y="1089354"/>
              <a:ext cx="9397991" cy="117951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sng"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Câu</a:t>
              </a:r>
              <a:r>
                <a:rPr kumimoji="0" lang="en-US" sz="28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2</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được</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lập</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vào</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năm</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nào</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459" name="Google Shape;459;p15"/>
          <p:cNvPicPr preferRelativeResize="0"/>
          <p:nvPr/>
        </p:nvPicPr>
        <p:blipFill rotWithShape="1">
          <a:blip r:embed="rId5">
            <a:alphaModFix/>
          </a:blip>
          <a:srcRect/>
          <a:stretch/>
        </p:blipFill>
        <p:spPr>
          <a:xfrm>
            <a:off x="210615" y="3269287"/>
            <a:ext cx="1322947" cy="1219306"/>
          </a:xfrm>
          <a:prstGeom prst="rect">
            <a:avLst/>
          </a:prstGeom>
          <a:noFill/>
          <a:ln>
            <a:noFill/>
          </a:ln>
        </p:spPr>
      </p:pic>
      <p:pic>
        <p:nvPicPr>
          <p:cNvPr id="460" name="Google Shape;460;p15"/>
          <p:cNvPicPr preferRelativeResize="0"/>
          <p:nvPr/>
        </p:nvPicPr>
        <p:blipFill rotWithShape="1">
          <a:blip r:embed="rId5">
            <a:alphaModFix/>
          </a:blip>
          <a:srcRect/>
          <a:stretch/>
        </p:blipFill>
        <p:spPr>
          <a:xfrm>
            <a:off x="210615" y="5219641"/>
            <a:ext cx="1322947" cy="1219306"/>
          </a:xfrm>
          <a:prstGeom prst="rect">
            <a:avLst/>
          </a:prstGeom>
          <a:noFill/>
          <a:ln>
            <a:noFill/>
          </a:ln>
        </p:spPr>
      </p:pic>
      <p:pic>
        <p:nvPicPr>
          <p:cNvPr id="461" name="Google Shape;461;p15"/>
          <p:cNvPicPr preferRelativeResize="0"/>
          <p:nvPr/>
        </p:nvPicPr>
        <p:blipFill rotWithShape="1">
          <a:blip r:embed="rId5">
            <a:alphaModFix/>
          </a:blip>
          <a:srcRect/>
          <a:stretch/>
        </p:blipFill>
        <p:spPr>
          <a:xfrm>
            <a:off x="6223464" y="3269287"/>
            <a:ext cx="1322947" cy="1219306"/>
          </a:xfrm>
          <a:prstGeom prst="rect">
            <a:avLst/>
          </a:prstGeom>
          <a:noFill/>
          <a:ln>
            <a:noFill/>
          </a:ln>
        </p:spPr>
      </p:pic>
      <p:pic>
        <p:nvPicPr>
          <p:cNvPr id="462" name="Google Shape;462;p15"/>
          <p:cNvPicPr preferRelativeResize="0"/>
          <p:nvPr/>
        </p:nvPicPr>
        <p:blipFill rotWithShape="1">
          <a:blip r:embed="rId5">
            <a:alphaModFix/>
          </a:blip>
          <a:srcRect/>
          <a:stretch/>
        </p:blipFill>
        <p:spPr>
          <a:xfrm>
            <a:off x="6223464" y="5219641"/>
            <a:ext cx="1322947" cy="1219306"/>
          </a:xfrm>
          <a:prstGeom prst="rect">
            <a:avLst/>
          </a:prstGeom>
          <a:noFill/>
          <a:ln>
            <a:noFill/>
          </a:ln>
        </p:spPr>
      </p:pic>
      <p:grpSp>
        <p:nvGrpSpPr>
          <p:cNvPr id="463" name="Google Shape;463;p15"/>
          <p:cNvGrpSpPr/>
          <p:nvPr/>
        </p:nvGrpSpPr>
        <p:grpSpPr>
          <a:xfrm>
            <a:off x="-4113608" y="45177"/>
            <a:ext cx="4140239" cy="2439595"/>
            <a:chOff x="-4113608" y="45177"/>
            <a:chExt cx="4140239" cy="2439595"/>
          </a:xfrm>
        </p:grpSpPr>
        <p:pic>
          <p:nvPicPr>
            <p:cNvPr id="464" name="Google Shape;464;p15"/>
            <p:cNvPicPr preferRelativeResize="0"/>
            <p:nvPr/>
          </p:nvPicPr>
          <p:blipFill rotWithShape="1">
            <a:blip r:embed="rId6">
              <a:alphaModFix/>
            </a:blip>
            <a:srcRect/>
            <a:stretch/>
          </p:blipFill>
          <p:spPr>
            <a:xfrm>
              <a:off x="-4113608" y="152464"/>
              <a:ext cx="1959439" cy="2332308"/>
            </a:xfrm>
            <a:prstGeom prst="rect">
              <a:avLst/>
            </a:prstGeom>
            <a:noFill/>
            <a:ln>
              <a:noFill/>
            </a:ln>
          </p:spPr>
        </p:pic>
        <p:pic>
          <p:nvPicPr>
            <p:cNvPr id="465" name="Google Shape;465;p15"/>
            <p:cNvPicPr preferRelativeResize="0"/>
            <p:nvPr/>
          </p:nvPicPr>
          <p:blipFill rotWithShape="1">
            <a:blip r:embed="rId7">
              <a:alphaModFix/>
            </a:blip>
            <a:srcRect/>
            <a:stretch/>
          </p:blipFill>
          <p:spPr>
            <a:xfrm rot="10312293" flipH="1">
              <a:off x="-2097738" y="181379"/>
              <a:ext cx="2030834" cy="1467344"/>
            </a:xfrm>
            <a:prstGeom prst="rect">
              <a:avLst/>
            </a:prstGeom>
            <a:noFill/>
            <a:ln>
              <a:noFill/>
            </a:ln>
            <a:effectLst>
              <a:outerShdw blurRad="50800" dist="38100" dir="2700000" algn="tl" rotWithShape="0">
                <a:srgbClr val="000000">
                  <a:alpha val="40000"/>
                </a:srgbClr>
              </a:outerShdw>
            </a:effectLst>
          </p:spPr>
        </p:pic>
        <p:sp>
          <p:nvSpPr>
            <p:cNvPr id="466" name="Google Shape;466;p15"/>
            <p:cNvSpPr txBox="1"/>
            <p:nvPr/>
          </p:nvSpPr>
          <p:spPr>
            <a:xfrm>
              <a:off x="-1916107" y="437875"/>
              <a:ext cx="1699185" cy="8002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en-US" sz="2800" b="0" i="0" u="none" strike="noStrike" kern="0" cap="none" spc="0" normalizeH="0" baseline="0" noProof="0">
                  <a:ln>
                    <a:noFill/>
                  </a:ln>
                  <a:solidFill>
                    <a:srgbClr val="595959"/>
                  </a:solidFill>
                  <a:effectLst/>
                  <a:uLnTx/>
                  <a:uFillTx/>
                  <a:latin typeface="Arial"/>
                  <a:ea typeface="Arial"/>
                  <a:cs typeface="Arial"/>
                  <a:sym typeface="Arial"/>
                </a:rPr>
                <a:t>Yeahhh,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Đúng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Mình thích màu này!</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p:txBody>
        </p:sp>
      </p:grpSp>
      <p:grpSp>
        <p:nvGrpSpPr>
          <p:cNvPr id="467" name="Google Shape;467;p15"/>
          <p:cNvGrpSpPr/>
          <p:nvPr/>
        </p:nvGrpSpPr>
        <p:grpSpPr>
          <a:xfrm>
            <a:off x="-6727673" y="-302318"/>
            <a:ext cx="3153138" cy="2846957"/>
            <a:chOff x="-6727674" y="-791952"/>
            <a:chExt cx="3695431" cy="3336591"/>
          </a:xfrm>
        </p:grpSpPr>
        <p:pic>
          <p:nvPicPr>
            <p:cNvPr id="468" name="Google Shape;468;p15"/>
            <p:cNvPicPr preferRelativeResize="0"/>
            <p:nvPr/>
          </p:nvPicPr>
          <p:blipFill rotWithShape="1">
            <a:blip r:embed="rId8">
              <a:alphaModFix/>
            </a:blip>
            <a:srcRect/>
            <a:stretch/>
          </p:blipFill>
          <p:spPr>
            <a:xfrm flipH="1">
              <a:off x="-6727674" y="-791952"/>
              <a:ext cx="2646923" cy="3336591"/>
            </a:xfrm>
            <a:prstGeom prst="rect">
              <a:avLst/>
            </a:prstGeom>
            <a:noFill/>
            <a:ln>
              <a:noFill/>
            </a:ln>
          </p:spPr>
        </p:pic>
        <p:grpSp>
          <p:nvGrpSpPr>
            <p:cNvPr id="469" name="Google Shape;469;p15"/>
            <p:cNvGrpSpPr/>
            <p:nvPr/>
          </p:nvGrpSpPr>
          <p:grpSpPr>
            <a:xfrm>
              <a:off x="-5340620" y="59459"/>
              <a:ext cx="2308377" cy="1810717"/>
              <a:chOff x="-7139645" y="4053414"/>
              <a:chExt cx="7150806" cy="5609171"/>
            </a:xfrm>
          </p:grpSpPr>
          <p:pic>
            <p:nvPicPr>
              <p:cNvPr id="470" name="Google Shape;470;p15"/>
              <p:cNvPicPr preferRelativeResize="0"/>
              <p:nvPr/>
            </p:nvPicPr>
            <p:blipFill rotWithShape="1">
              <a:blip r:embed="rId7">
                <a:alphaModFix/>
              </a:blip>
              <a:srcRect/>
              <a:stretch/>
            </p:blipFill>
            <p:spPr>
              <a:xfrm rot="10312293" flipH="1">
                <a:off x="-6838077" y="4492546"/>
                <a:ext cx="6547671" cy="4730906"/>
              </a:xfrm>
              <a:prstGeom prst="rect">
                <a:avLst/>
              </a:prstGeom>
              <a:noFill/>
              <a:ln>
                <a:noFill/>
              </a:ln>
              <a:effectLst>
                <a:outerShdw blurRad="50800" dist="38100" dir="2700000" algn="tl" rotWithShape="0">
                  <a:srgbClr val="000000">
                    <a:alpha val="40000"/>
                  </a:srgbClr>
                </a:outerShdw>
              </a:effectLst>
            </p:spPr>
          </p:pic>
          <p:sp>
            <p:nvSpPr>
              <p:cNvPr id="471" name="Google Shape;471;p15"/>
              <p:cNvSpPr txBox="1"/>
              <p:nvPr/>
            </p:nvSpPr>
            <p:spPr>
              <a:xfrm>
                <a:off x="-6080058" y="5075962"/>
                <a:ext cx="5354174" cy="290522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400"/>
                  <a:buFont typeface="Arial"/>
                  <a:buNone/>
                  <a:tabLst/>
                  <a:defRPr/>
                </a:pPr>
                <a:r>
                  <a:rPr kumimoji="0" lang="en-US" sz="2400" b="0" i="0" u="none" strike="noStrike" kern="0" cap="none" spc="0" normalizeH="0" baseline="0" noProof="0">
                    <a:ln>
                      <a:noFill/>
                    </a:ln>
                    <a:solidFill>
                      <a:srgbClr val="595959"/>
                    </a:solidFill>
                    <a:effectLst/>
                    <a:uLnTx/>
                    <a:uFillTx/>
                    <a:latin typeface="Arial"/>
                    <a:ea typeface="Arial"/>
                    <a:cs typeface="Arial"/>
                    <a:sym typeface="Arial"/>
                  </a:rPr>
                  <a:t>Huhu,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chưa chính xác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Bạn chọn lại nha.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472" name="Google Shape;472;p15"/>
          <p:cNvPicPr preferRelativeResize="0"/>
          <p:nvPr/>
        </p:nvPicPr>
        <p:blipFill rotWithShape="1">
          <a:blip r:embed="rId9">
            <a:alphaModFix/>
          </a:blip>
          <a:srcRect/>
          <a:stretch/>
        </p:blipFill>
        <p:spPr>
          <a:xfrm>
            <a:off x="432730" y="43015"/>
            <a:ext cx="1548518" cy="2383743"/>
          </a:xfrm>
          <a:prstGeom prst="rect">
            <a:avLst/>
          </a:prstGeom>
          <a:noFill/>
          <a:ln>
            <a:noFill/>
          </a:ln>
        </p:spPr>
      </p:pic>
      <p:pic>
        <p:nvPicPr>
          <p:cNvPr id="473" name="Google Shape;473;p15"/>
          <p:cNvPicPr preferRelativeResize="0"/>
          <p:nvPr/>
        </p:nvPicPr>
        <p:blipFill rotWithShape="1">
          <a:blip r:embed="rId10">
            <a:alphaModFix/>
          </a:blip>
          <a:srcRect/>
          <a:stretch/>
        </p:blipFill>
        <p:spPr>
          <a:xfrm>
            <a:off x="-1245012" y="4407923"/>
            <a:ext cx="487363" cy="487363"/>
          </a:xfrm>
          <a:prstGeom prst="rect">
            <a:avLst/>
          </a:prstGeom>
          <a:noFill/>
          <a:ln>
            <a:noFill/>
          </a:ln>
        </p:spPr>
      </p:pic>
      <p:pic>
        <p:nvPicPr>
          <p:cNvPr id="474" name="Google Shape;474;p15"/>
          <p:cNvPicPr preferRelativeResize="0"/>
          <p:nvPr/>
        </p:nvPicPr>
        <p:blipFill rotWithShape="1">
          <a:blip r:embed="rId10">
            <a:alphaModFix/>
          </a:blip>
          <a:srcRect/>
          <a:stretch/>
        </p:blipFill>
        <p:spPr>
          <a:xfrm>
            <a:off x="-1231859" y="2876396"/>
            <a:ext cx="487363" cy="487363"/>
          </a:xfrm>
          <a:prstGeom prst="rect">
            <a:avLst/>
          </a:prstGeom>
          <a:noFill/>
          <a:ln>
            <a:noFill/>
          </a:ln>
        </p:spPr>
      </p:pic>
      <p:sp>
        <p:nvSpPr>
          <p:cNvPr id="475" name="Google Shape;475;p15"/>
          <p:cNvSpPr/>
          <p:nvPr/>
        </p:nvSpPr>
        <p:spPr>
          <a:xfrm>
            <a:off x="0"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chuột</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1 lần để hiện câu hỏi. Nhấp thêm 1 lần để hiện các đáp án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76" name="Google Shape;476;p15"/>
          <p:cNvGrpSpPr/>
          <p:nvPr/>
        </p:nvGrpSpPr>
        <p:grpSpPr>
          <a:xfrm>
            <a:off x="4000498" y="7010400"/>
            <a:ext cx="4076701" cy="1981200"/>
            <a:chOff x="4000498" y="7010400"/>
            <a:chExt cx="4076701" cy="1981200"/>
          </a:xfrm>
        </p:grpSpPr>
        <p:sp>
          <p:nvSpPr>
            <p:cNvPr id="477" name="Google Shape;477;p15"/>
            <p:cNvSpPr/>
            <p:nvPr/>
          </p:nvSpPr>
          <p:spPr>
            <a:xfrm>
              <a:off x="4000498" y="7010400"/>
              <a:ext cx="4076701"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vào chiếc chuông     ở màu mà học sinh chọn để</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kiểm tra đáp án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78" name="Google Shape;478;p15"/>
            <p:cNvPicPr preferRelativeResize="0"/>
            <p:nvPr/>
          </p:nvPicPr>
          <p:blipFill rotWithShape="1">
            <a:blip r:embed="rId5">
              <a:alphaModFix/>
            </a:blip>
            <a:srcRect/>
            <a:stretch/>
          </p:blipFill>
          <p:spPr>
            <a:xfrm>
              <a:off x="5651965" y="7594600"/>
              <a:ext cx="330708" cy="304800"/>
            </a:xfrm>
            <a:prstGeom prst="rect">
              <a:avLst/>
            </a:prstGeom>
            <a:noFill/>
            <a:ln>
              <a:noFill/>
            </a:ln>
          </p:spPr>
        </p:pic>
      </p:grpSp>
      <p:sp>
        <p:nvSpPr>
          <p:cNvPr id="479" name="Google Shape;479;p15"/>
          <p:cNvSpPr/>
          <p:nvPr/>
        </p:nvSpPr>
        <p:spPr>
          <a:xfrm>
            <a:off x="8229597"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2800"/>
              <a:buFont typeface="Calibri"/>
              <a:buNone/>
              <a:tabLst/>
              <a:defRPr/>
            </a:pP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Sau khi HS trả lời xong, thầy cô nhấp chuột</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hoặc phím -&gt; để đến</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câu hỏi tiếp theo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anim calcmode="lin" valueType="num">
                                      <p:cBhvr additive="base">
                                        <p:cTn id="7" dur="1000"/>
                                        <p:tgtEl>
                                          <p:spTgt spid="47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56"/>
                                        </p:tgtEl>
                                        <p:attrNameLst>
                                          <p:attrName>style.visibility</p:attrName>
                                        </p:attrNameLst>
                                      </p:cBhvr>
                                      <p:to>
                                        <p:strVal val="visible"/>
                                      </p:to>
                                    </p:set>
                                    <p:anim calcmode="lin" valueType="num">
                                      <p:cBhvr additive="base">
                                        <p:cTn id="10" dur="1000"/>
                                        <p:tgtEl>
                                          <p:spTgt spid="456"/>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51"/>
                                        </p:tgtEl>
                                        <p:attrNameLst>
                                          <p:attrName>style.visibility</p:attrName>
                                        </p:attrNameLst>
                                      </p:cBhvr>
                                      <p:to>
                                        <p:strVal val="visible"/>
                                      </p:to>
                                    </p:set>
                                    <p:anim calcmode="lin" valueType="num">
                                      <p:cBhvr additive="base">
                                        <p:cTn id="15" dur="1000"/>
                                        <p:tgtEl>
                                          <p:spTgt spid="451"/>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59"/>
                                        </p:tgtEl>
                                        <p:attrNameLst>
                                          <p:attrName>style.visibility</p:attrName>
                                        </p:attrNameLst>
                                      </p:cBhvr>
                                      <p:to>
                                        <p:strVal val="visible"/>
                                      </p:to>
                                    </p:set>
                                    <p:anim calcmode="lin" valueType="num">
                                      <p:cBhvr additive="base">
                                        <p:cTn id="18" dur="1000"/>
                                        <p:tgtEl>
                                          <p:spTgt spid="45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436"/>
                                        </p:tgtEl>
                                        <p:attrNameLst>
                                          <p:attrName>style.visibility</p:attrName>
                                        </p:attrNameLst>
                                      </p:cBhvr>
                                      <p:to>
                                        <p:strVal val="visible"/>
                                      </p:to>
                                    </p:set>
                                    <p:anim calcmode="lin" valueType="num">
                                      <p:cBhvr additive="base">
                                        <p:cTn id="21" dur="1000"/>
                                        <p:tgtEl>
                                          <p:spTgt spid="436"/>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300"/>
                                  </p:stCondLst>
                                  <p:childTnLst>
                                    <p:set>
                                      <p:cBhvr>
                                        <p:cTn id="23" dur="1" fill="hold">
                                          <p:stCondLst>
                                            <p:cond delay="0"/>
                                          </p:stCondLst>
                                        </p:cTn>
                                        <p:tgtEl>
                                          <p:spTgt spid="461"/>
                                        </p:tgtEl>
                                        <p:attrNameLst>
                                          <p:attrName>style.visibility</p:attrName>
                                        </p:attrNameLst>
                                      </p:cBhvr>
                                      <p:to>
                                        <p:strVal val="visible"/>
                                      </p:to>
                                    </p:set>
                                    <p:anim calcmode="lin" valueType="num">
                                      <p:cBhvr additive="base">
                                        <p:cTn id="24" dur="1000"/>
                                        <p:tgtEl>
                                          <p:spTgt spid="461"/>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700"/>
                                  </p:stCondLst>
                                  <p:childTnLst>
                                    <p:set>
                                      <p:cBhvr>
                                        <p:cTn id="26" dur="1" fill="hold">
                                          <p:stCondLst>
                                            <p:cond delay="0"/>
                                          </p:stCondLst>
                                        </p:cTn>
                                        <p:tgtEl>
                                          <p:spTgt spid="446"/>
                                        </p:tgtEl>
                                        <p:attrNameLst>
                                          <p:attrName>style.visibility</p:attrName>
                                        </p:attrNameLst>
                                      </p:cBhvr>
                                      <p:to>
                                        <p:strVal val="visible"/>
                                      </p:to>
                                    </p:set>
                                    <p:anim calcmode="lin" valueType="num">
                                      <p:cBhvr additive="base">
                                        <p:cTn id="27" dur="1000"/>
                                        <p:tgtEl>
                                          <p:spTgt spid="446"/>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700"/>
                                  </p:stCondLst>
                                  <p:childTnLst>
                                    <p:set>
                                      <p:cBhvr>
                                        <p:cTn id="29" dur="1" fill="hold">
                                          <p:stCondLst>
                                            <p:cond delay="0"/>
                                          </p:stCondLst>
                                        </p:cTn>
                                        <p:tgtEl>
                                          <p:spTgt spid="460"/>
                                        </p:tgtEl>
                                        <p:attrNameLst>
                                          <p:attrName>style.visibility</p:attrName>
                                        </p:attrNameLst>
                                      </p:cBhvr>
                                      <p:to>
                                        <p:strVal val="visible"/>
                                      </p:to>
                                    </p:set>
                                    <p:anim calcmode="lin" valueType="num">
                                      <p:cBhvr additive="base">
                                        <p:cTn id="30" dur="1000"/>
                                        <p:tgtEl>
                                          <p:spTgt spid="460"/>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1100"/>
                                  </p:stCondLst>
                                  <p:childTnLst>
                                    <p:set>
                                      <p:cBhvr>
                                        <p:cTn id="32" dur="1" fill="hold">
                                          <p:stCondLst>
                                            <p:cond delay="0"/>
                                          </p:stCondLst>
                                        </p:cTn>
                                        <p:tgtEl>
                                          <p:spTgt spid="441"/>
                                        </p:tgtEl>
                                        <p:attrNameLst>
                                          <p:attrName>style.visibility</p:attrName>
                                        </p:attrNameLst>
                                      </p:cBhvr>
                                      <p:to>
                                        <p:strVal val="visible"/>
                                      </p:to>
                                    </p:set>
                                    <p:anim calcmode="lin" valueType="num">
                                      <p:cBhvr additive="base">
                                        <p:cTn id="33" dur="1000"/>
                                        <p:tgtEl>
                                          <p:spTgt spid="441"/>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100"/>
                                  </p:stCondLst>
                                  <p:childTnLst>
                                    <p:set>
                                      <p:cBhvr>
                                        <p:cTn id="35" dur="1" fill="hold">
                                          <p:stCondLst>
                                            <p:cond delay="0"/>
                                          </p:stCondLst>
                                        </p:cTn>
                                        <p:tgtEl>
                                          <p:spTgt spid="462"/>
                                        </p:tgtEl>
                                        <p:attrNameLst>
                                          <p:attrName>style.visibility</p:attrName>
                                        </p:attrNameLst>
                                      </p:cBhvr>
                                      <p:to>
                                        <p:strVal val="visible"/>
                                      </p:to>
                                    </p:set>
                                    <p:anim calcmode="lin" valueType="num">
                                      <p:cBhvr additive="base">
                                        <p:cTn id="36" dur="1000"/>
                                        <p:tgtEl>
                                          <p:spTgt spid="46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73"/>
                                        </p:tgtEl>
                                        <p:attrNameLst>
                                          <p:attrName>style.visibility</p:attrName>
                                        </p:attrNameLst>
                                      </p:cBhvr>
                                      <p:to>
                                        <p:strVal val="visible"/>
                                      </p:to>
                                    </p:set>
                                    <p:animEffect transition="in" filter="fade">
                                      <p:cBhvr>
                                        <p:cTn id="41" dur="4995"/>
                                        <p:tgtEl>
                                          <p:spTgt spid="473"/>
                                        </p:tgtEl>
                                      </p:cBhvr>
                                    </p:animEffect>
                                  </p:childTnLst>
                                </p:cTn>
                              </p:par>
                              <p:par>
                                <p:cTn id="42" presetID="10" presetClass="exit" presetSubtype="0" fill="hold" nodeType="withEffect">
                                  <p:stCondLst>
                                    <p:cond delay="0"/>
                                  </p:stCondLst>
                                  <p:childTnLst>
                                    <p:animEffect transition="out" filter="fade">
                                      <p:cBhvr>
                                        <p:cTn id="43" dur="500"/>
                                        <p:tgtEl>
                                          <p:spTgt spid="472"/>
                                        </p:tgtEl>
                                      </p:cBhvr>
                                    </p:animEffect>
                                    <p:set>
                                      <p:cBhvr>
                                        <p:cTn id="44" dur="1" fill="hold">
                                          <p:stCondLst>
                                            <p:cond delay="500"/>
                                          </p:stCondLst>
                                        </p:cTn>
                                        <p:tgtEl>
                                          <p:spTgt spid="47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73"/>
                                        </p:tgtEl>
                                        <p:attrNameLst>
                                          <p:attrName>style.visibility</p:attrName>
                                        </p:attrNameLst>
                                      </p:cBhvr>
                                      <p:to>
                                        <p:strVal val="visible"/>
                                      </p:to>
                                    </p:set>
                                    <p:animEffect transition="in" filter="fade">
                                      <p:cBhvr>
                                        <p:cTn id="49" dur="4995"/>
                                        <p:tgtEl>
                                          <p:spTgt spid="473"/>
                                        </p:tgtEl>
                                      </p:cBhvr>
                                    </p:animEffect>
                                  </p:childTnLst>
                                </p:cTn>
                              </p:par>
                              <p:par>
                                <p:cTn id="50" presetID="10" presetClass="exit" presetSubtype="0" fill="hold" nodeType="withEffect">
                                  <p:stCondLst>
                                    <p:cond delay="0"/>
                                  </p:stCondLst>
                                  <p:childTnLst>
                                    <p:animEffect transition="out" filter="fade">
                                      <p:cBhvr>
                                        <p:cTn id="51" dur="500"/>
                                        <p:tgtEl>
                                          <p:spTgt spid="472"/>
                                        </p:tgtEl>
                                      </p:cBhvr>
                                    </p:animEffect>
                                    <p:set>
                                      <p:cBhvr>
                                        <p:cTn id="52" dur="1" fill="hold">
                                          <p:stCondLst>
                                            <p:cond delay="500"/>
                                          </p:stCondLst>
                                        </p:cTn>
                                        <p:tgtEl>
                                          <p:spTgt spid="47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4"/>
                                        </p:tgtEl>
                                        <p:attrNameLst>
                                          <p:attrName>style.visibility</p:attrName>
                                        </p:attrNameLst>
                                      </p:cBhvr>
                                      <p:to>
                                        <p:strVal val="visible"/>
                                      </p:to>
                                    </p:set>
                                    <p:animEffect transition="in" filter="fade">
                                      <p:cBhvr>
                                        <p:cTn id="57" dur="3432"/>
                                        <p:tgtEl>
                                          <p:spTgt spid="474"/>
                                        </p:tgtEl>
                                      </p:cBhvr>
                                    </p:animEffect>
                                  </p:childTnLst>
                                </p:cTn>
                              </p:par>
                              <p:par>
                                <p:cTn id="58" presetID="10" presetClass="exit" presetSubtype="0" fill="hold" nodeType="withEffect">
                                  <p:stCondLst>
                                    <p:cond delay="0"/>
                                  </p:stCondLst>
                                  <p:childTnLst>
                                    <p:animEffect transition="out" filter="fade">
                                      <p:cBhvr>
                                        <p:cTn id="59" dur="500"/>
                                        <p:tgtEl>
                                          <p:spTgt spid="467"/>
                                        </p:tgtEl>
                                      </p:cBhvr>
                                    </p:animEffect>
                                    <p:set>
                                      <p:cBhvr>
                                        <p:cTn id="60" dur="1" fill="hold">
                                          <p:stCondLst>
                                            <p:cond delay="500"/>
                                          </p:stCondLst>
                                        </p:cTn>
                                        <p:tgtEl>
                                          <p:spTgt spid="467"/>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72"/>
                                        </p:tgtEl>
                                      </p:cBhvr>
                                    </p:animEffect>
                                    <p:set>
                                      <p:cBhvr>
                                        <p:cTn id="63" dur="1" fill="hold">
                                          <p:stCondLst>
                                            <p:cond delay="500"/>
                                          </p:stCondLst>
                                        </p:cTn>
                                        <p:tgtEl>
                                          <p:spTgt spid="472"/>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451"/>
                                        </p:tgtEl>
                                      </p:cBhvr>
                                    </p:animEffect>
                                    <p:set>
                                      <p:cBhvr>
                                        <p:cTn id="66" dur="1" fill="hold">
                                          <p:stCondLst>
                                            <p:cond delay="500"/>
                                          </p:stCondLst>
                                        </p:cTn>
                                        <p:tgtEl>
                                          <p:spTgt spid="451"/>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459"/>
                                        </p:tgtEl>
                                      </p:cBhvr>
                                    </p:animEffect>
                                    <p:set>
                                      <p:cBhvr>
                                        <p:cTn id="69" dur="1" fill="hold">
                                          <p:stCondLst>
                                            <p:cond delay="500"/>
                                          </p:stCondLst>
                                        </p:cTn>
                                        <p:tgtEl>
                                          <p:spTgt spid="459"/>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446"/>
                                        </p:tgtEl>
                                      </p:cBhvr>
                                    </p:animEffect>
                                    <p:set>
                                      <p:cBhvr>
                                        <p:cTn id="72" dur="1" fill="hold">
                                          <p:stCondLst>
                                            <p:cond delay="500"/>
                                          </p:stCondLst>
                                        </p:cTn>
                                        <p:tgtEl>
                                          <p:spTgt spid="446"/>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460"/>
                                        </p:tgtEl>
                                      </p:cBhvr>
                                    </p:animEffect>
                                    <p:set>
                                      <p:cBhvr>
                                        <p:cTn id="75" dur="1" fill="hold">
                                          <p:stCondLst>
                                            <p:cond delay="500"/>
                                          </p:stCondLst>
                                        </p:cTn>
                                        <p:tgtEl>
                                          <p:spTgt spid="460"/>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441"/>
                                        </p:tgtEl>
                                      </p:cBhvr>
                                    </p:animEffect>
                                    <p:set>
                                      <p:cBhvr>
                                        <p:cTn id="78" dur="1" fill="hold">
                                          <p:stCondLst>
                                            <p:cond delay="500"/>
                                          </p:stCondLst>
                                        </p:cTn>
                                        <p:tgtEl>
                                          <p:spTgt spid="44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462"/>
                                        </p:tgtEl>
                                      </p:cBhvr>
                                    </p:animEffect>
                                    <p:set>
                                      <p:cBhvr>
                                        <p:cTn id="81" dur="1" fill="hold">
                                          <p:stCondLst>
                                            <p:cond delay="500"/>
                                          </p:stCondLst>
                                        </p:cTn>
                                        <p:tgtEl>
                                          <p:spTgt spid="46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73"/>
                                        </p:tgtEl>
                                        <p:attrNameLst>
                                          <p:attrName>style.visibility</p:attrName>
                                        </p:attrNameLst>
                                      </p:cBhvr>
                                      <p:to>
                                        <p:strVal val="visible"/>
                                      </p:to>
                                    </p:set>
                                    <p:animEffect transition="in" filter="fade">
                                      <p:cBhvr>
                                        <p:cTn id="86" dur="4995"/>
                                        <p:tgtEl>
                                          <p:spTgt spid="473"/>
                                        </p:tgtEl>
                                      </p:cBhvr>
                                    </p:animEffect>
                                  </p:childTnLst>
                                </p:cTn>
                              </p:par>
                              <p:par>
                                <p:cTn id="87" presetID="10" presetClass="exit" presetSubtype="0" fill="hold" nodeType="withEffect">
                                  <p:stCondLst>
                                    <p:cond delay="0"/>
                                  </p:stCondLst>
                                  <p:childTnLst>
                                    <p:animEffect transition="out" filter="fade">
                                      <p:cBhvr>
                                        <p:cTn id="88" dur="500"/>
                                        <p:tgtEl>
                                          <p:spTgt spid="472"/>
                                        </p:tgtEl>
                                      </p:cBhvr>
                                    </p:animEffect>
                                    <p:set>
                                      <p:cBhvr>
                                        <p:cTn id="89" dur="1" fill="hold">
                                          <p:stCondLst>
                                            <p:cond delay="500"/>
                                          </p:stCondLst>
                                        </p:cTn>
                                        <p:tgtEl>
                                          <p:spTgt spid="4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16"/>
          <p:cNvPicPr preferRelativeResize="0"/>
          <p:nvPr/>
        </p:nvPicPr>
        <p:blipFill rotWithShape="1">
          <a:blip r:embed="rId3">
            <a:alphaModFix/>
          </a:blip>
          <a:srcRect/>
          <a:stretch/>
        </p:blipFill>
        <p:spPr>
          <a:xfrm>
            <a:off x="0" y="6844"/>
            <a:ext cx="12192000" cy="6844311"/>
          </a:xfrm>
          <a:prstGeom prst="rect">
            <a:avLst/>
          </a:prstGeom>
          <a:noFill/>
          <a:ln>
            <a:noFill/>
          </a:ln>
        </p:spPr>
      </p:pic>
      <p:grpSp>
        <p:nvGrpSpPr>
          <p:cNvPr id="486" name="Google Shape;486;p16"/>
          <p:cNvGrpSpPr/>
          <p:nvPr/>
        </p:nvGrpSpPr>
        <p:grpSpPr>
          <a:xfrm>
            <a:off x="6770639" y="3009107"/>
            <a:ext cx="5105398" cy="1790698"/>
            <a:chOff x="6770639" y="3009107"/>
            <a:chExt cx="5105398" cy="1790698"/>
          </a:xfrm>
        </p:grpSpPr>
        <p:grpSp>
          <p:nvGrpSpPr>
            <p:cNvPr id="487" name="Google Shape;487;p16"/>
            <p:cNvGrpSpPr/>
            <p:nvPr/>
          </p:nvGrpSpPr>
          <p:grpSpPr>
            <a:xfrm>
              <a:off x="6770639" y="3009107"/>
              <a:ext cx="5105398" cy="1790698"/>
              <a:chOff x="838202" y="2438400"/>
              <a:chExt cx="5105398" cy="2057398"/>
            </a:xfrm>
          </p:grpSpPr>
          <p:sp>
            <p:nvSpPr>
              <p:cNvPr id="488" name="Google Shape;488;p16"/>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9" name="Google Shape;489;p16"/>
              <p:cNvSpPr/>
              <p:nvPr/>
            </p:nvSpPr>
            <p:spPr>
              <a:xfrm>
                <a:off x="952501" y="2514599"/>
                <a:ext cx="4876800" cy="1905000"/>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90" name="Google Shape;490;p16"/>
            <p:cNvSpPr/>
            <p:nvPr/>
          </p:nvSpPr>
          <p:spPr>
            <a:xfrm>
              <a:off x="7444408" y="3075428"/>
              <a:ext cx="4299561"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Tầm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nhìn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2025.</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491" name="Google Shape;491;p16"/>
          <p:cNvGrpSpPr/>
          <p:nvPr/>
        </p:nvGrpSpPr>
        <p:grpSpPr>
          <a:xfrm>
            <a:off x="6770639" y="4933892"/>
            <a:ext cx="5105398" cy="1790698"/>
            <a:chOff x="6770639" y="4933892"/>
            <a:chExt cx="5105398" cy="1790698"/>
          </a:xfrm>
        </p:grpSpPr>
        <p:grpSp>
          <p:nvGrpSpPr>
            <p:cNvPr id="492" name="Google Shape;492;p16"/>
            <p:cNvGrpSpPr/>
            <p:nvPr/>
          </p:nvGrpSpPr>
          <p:grpSpPr>
            <a:xfrm>
              <a:off x="6770639" y="4933892"/>
              <a:ext cx="5105398" cy="1790698"/>
              <a:chOff x="838202" y="2438400"/>
              <a:chExt cx="5105398" cy="2057398"/>
            </a:xfrm>
          </p:grpSpPr>
          <p:sp>
            <p:nvSpPr>
              <p:cNvPr id="493" name="Google Shape;493;p16"/>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4" name="Google Shape;494;p16"/>
              <p:cNvSpPr/>
              <p:nvPr/>
            </p:nvSpPr>
            <p:spPr>
              <a:xfrm>
                <a:off x="952501" y="2514599"/>
                <a:ext cx="4876800" cy="1905000"/>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95" name="Google Shape;495;p16"/>
            <p:cNvSpPr/>
            <p:nvPr/>
          </p:nvSpPr>
          <p:spPr>
            <a:xfrm>
              <a:off x="7444408" y="4981628"/>
              <a:ext cx="4299562"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Tầm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nhìn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sau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2025.</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496" name="Google Shape;496;p16"/>
          <p:cNvGrpSpPr/>
          <p:nvPr/>
        </p:nvGrpSpPr>
        <p:grpSpPr>
          <a:xfrm>
            <a:off x="838201" y="4933892"/>
            <a:ext cx="5105398" cy="1790698"/>
            <a:chOff x="838201" y="4933892"/>
            <a:chExt cx="5105398" cy="1790698"/>
          </a:xfrm>
        </p:grpSpPr>
        <p:grpSp>
          <p:nvGrpSpPr>
            <p:cNvPr id="497" name="Google Shape;497;p16"/>
            <p:cNvGrpSpPr/>
            <p:nvPr/>
          </p:nvGrpSpPr>
          <p:grpSpPr>
            <a:xfrm>
              <a:off x="838201" y="4933892"/>
              <a:ext cx="5105398" cy="1790698"/>
              <a:chOff x="838202" y="2438400"/>
              <a:chExt cx="5105398" cy="2057398"/>
            </a:xfrm>
          </p:grpSpPr>
          <p:sp>
            <p:nvSpPr>
              <p:cNvPr id="498" name="Google Shape;498;p16"/>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16"/>
              <p:cNvSpPr/>
              <p:nvPr/>
            </p:nvSpPr>
            <p:spPr>
              <a:xfrm>
                <a:off x="952501" y="2514599"/>
                <a:ext cx="4876800" cy="1905000"/>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00" name="Google Shape;500;p16"/>
            <p:cNvSpPr/>
            <p:nvPr/>
          </p:nvSpPr>
          <p:spPr>
            <a:xfrm>
              <a:off x="1314172" y="49816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Hiến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chương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01" name="Google Shape;501;p16"/>
          <p:cNvGrpSpPr/>
          <p:nvPr/>
        </p:nvGrpSpPr>
        <p:grpSpPr>
          <a:xfrm>
            <a:off x="838201" y="3009107"/>
            <a:ext cx="5105398" cy="1790698"/>
            <a:chOff x="838201" y="3009107"/>
            <a:chExt cx="5105398" cy="1790698"/>
          </a:xfrm>
        </p:grpSpPr>
        <p:grpSp>
          <p:nvGrpSpPr>
            <p:cNvPr id="502" name="Google Shape;502;p16"/>
            <p:cNvGrpSpPr/>
            <p:nvPr/>
          </p:nvGrpSpPr>
          <p:grpSpPr>
            <a:xfrm>
              <a:off x="838201" y="3009107"/>
              <a:ext cx="5105398" cy="1790698"/>
              <a:chOff x="838202" y="2438400"/>
              <a:chExt cx="5105398" cy="2057398"/>
            </a:xfrm>
          </p:grpSpPr>
          <p:sp>
            <p:nvSpPr>
              <p:cNvPr id="503" name="Google Shape;503;p16"/>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4" name="Google Shape;504;p16"/>
              <p:cNvSpPr/>
              <p:nvPr/>
            </p:nvSpPr>
            <p:spPr>
              <a:xfrm>
                <a:off x="952501" y="2514599"/>
                <a:ext cx="4876800" cy="1905000"/>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05" name="Google Shape;505;p16"/>
            <p:cNvSpPr/>
            <p:nvPr/>
          </p:nvSpPr>
          <p:spPr>
            <a:xfrm>
              <a:off x="131417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Tuyên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bố</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Cu-a-la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Lăm-pơ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06" name="Google Shape;506;p16"/>
          <p:cNvGrpSpPr/>
          <p:nvPr/>
        </p:nvGrpSpPr>
        <p:grpSpPr>
          <a:xfrm>
            <a:off x="1496755" y="944879"/>
            <a:ext cx="10209422" cy="1930141"/>
            <a:chOff x="1750226" y="504604"/>
            <a:chExt cx="9961727" cy="2193291"/>
          </a:xfrm>
        </p:grpSpPr>
        <p:pic>
          <p:nvPicPr>
            <p:cNvPr id="507" name="Google Shape;507;p16"/>
            <p:cNvPicPr preferRelativeResize="0"/>
            <p:nvPr/>
          </p:nvPicPr>
          <p:blipFill rotWithShape="1">
            <a:blip r:embed="rId4">
              <a:alphaModFix/>
            </a:blip>
            <a:srcRect/>
            <a:stretch/>
          </p:blipFill>
          <p:spPr>
            <a:xfrm>
              <a:off x="1750226" y="504604"/>
              <a:ext cx="9961727" cy="2193291"/>
            </a:xfrm>
            <a:prstGeom prst="rect">
              <a:avLst/>
            </a:prstGeom>
            <a:noFill/>
            <a:ln>
              <a:noFill/>
            </a:ln>
          </p:spPr>
        </p:pic>
        <p:sp>
          <p:nvSpPr>
            <p:cNvPr id="508" name="Google Shape;508;p16"/>
            <p:cNvSpPr/>
            <p:nvPr/>
          </p:nvSpPr>
          <p:spPr>
            <a:xfrm>
              <a:off x="2051586" y="1050005"/>
              <a:ext cx="9471904" cy="117474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Câu</a:t>
              </a:r>
              <a:r>
                <a:rPr kumimoji="0" lang="en-US" sz="32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3</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Cơ</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sở</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lý</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của</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509" name="Google Shape;509;p16"/>
          <p:cNvPicPr preferRelativeResize="0"/>
          <p:nvPr/>
        </p:nvPicPr>
        <p:blipFill rotWithShape="1">
          <a:blip r:embed="rId5">
            <a:alphaModFix/>
          </a:blip>
          <a:srcRect/>
          <a:stretch/>
        </p:blipFill>
        <p:spPr>
          <a:xfrm>
            <a:off x="210615" y="3269287"/>
            <a:ext cx="1322947" cy="1219306"/>
          </a:xfrm>
          <a:prstGeom prst="rect">
            <a:avLst/>
          </a:prstGeom>
          <a:noFill/>
          <a:ln>
            <a:noFill/>
          </a:ln>
        </p:spPr>
      </p:pic>
      <p:pic>
        <p:nvPicPr>
          <p:cNvPr id="510" name="Google Shape;510;p16"/>
          <p:cNvPicPr preferRelativeResize="0"/>
          <p:nvPr/>
        </p:nvPicPr>
        <p:blipFill rotWithShape="1">
          <a:blip r:embed="rId5">
            <a:alphaModFix/>
          </a:blip>
          <a:srcRect/>
          <a:stretch/>
        </p:blipFill>
        <p:spPr>
          <a:xfrm>
            <a:off x="210615" y="5219641"/>
            <a:ext cx="1322947" cy="1219306"/>
          </a:xfrm>
          <a:prstGeom prst="rect">
            <a:avLst/>
          </a:prstGeom>
          <a:noFill/>
          <a:ln>
            <a:noFill/>
          </a:ln>
        </p:spPr>
      </p:pic>
      <p:pic>
        <p:nvPicPr>
          <p:cNvPr id="511" name="Google Shape;511;p16"/>
          <p:cNvPicPr preferRelativeResize="0"/>
          <p:nvPr/>
        </p:nvPicPr>
        <p:blipFill rotWithShape="1">
          <a:blip r:embed="rId5">
            <a:alphaModFix/>
          </a:blip>
          <a:srcRect/>
          <a:stretch/>
        </p:blipFill>
        <p:spPr>
          <a:xfrm>
            <a:off x="6223464" y="3269287"/>
            <a:ext cx="1322947" cy="1219306"/>
          </a:xfrm>
          <a:prstGeom prst="rect">
            <a:avLst/>
          </a:prstGeom>
          <a:noFill/>
          <a:ln>
            <a:noFill/>
          </a:ln>
        </p:spPr>
      </p:pic>
      <p:pic>
        <p:nvPicPr>
          <p:cNvPr id="512" name="Google Shape;512;p16"/>
          <p:cNvPicPr preferRelativeResize="0"/>
          <p:nvPr/>
        </p:nvPicPr>
        <p:blipFill rotWithShape="1">
          <a:blip r:embed="rId5">
            <a:alphaModFix/>
          </a:blip>
          <a:srcRect/>
          <a:stretch/>
        </p:blipFill>
        <p:spPr>
          <a:xfrm>
            <a:off x="6223464" y="5219641"/>
            <a:ext cx="1322947" cy="1219306"/>
          </a:xfrm>
          <a:prstGeom prst="rect">
            <a:avLst/>
          </a:prstGeom>
          <a:noFill/>
          <a:ln>
            <a:noFill/>
          </a:ln>
        </p:spPr>
      </p:pic>
      <p:grpSp>
        <p:nvGrpSpPr>
          <p:cNvPr id="513" name="Google Shape;513;p16"/>
          <p:cNvGrpSpPr/>
          <p:nvPr/>
        </p:nvGrpSpPr>
        <p:grpSpPr>
          <a:xfrm>
            <a:off x="-4113608" y="45177"/>
            <a:ext cx="4140239" cy="2438343"/>
            <a:chOff x="-4113608" y="45177"/>
            <a:chExt cx="4140239" cy="2438343"/>
          </a:xfrm>
        </p:grpSpPr>
        <p:pic>
          <p:nvPicPr>
            <p:cNvPr id="514" name="Google Shape;514;p16"/>
            <p:cNvPicPr preferRelativeResize="0"/>
            <p:nvPr/>
          </p:nvPicPr>
          <p:blipFill rotWithShape="1">
            <a:blip r:embed="rId6">
              <a:alphaModFix/>
            </a:blip>
            <a:srcRect/>
            <a:stretch/>
          </p:blipFill>
          <p:spPr>
            <a:xfrm flipH="1">
              <a:off x="-4113608" y="153715"/>
              <a:ext cx="1959439" cy="2329805"/>
            </a:xfrm>
            <a:prstGeom prst="rect">
              <a:avLst/>
            </a:prstGeom>
            <a:noFill/>
            <a:ln>
              <a:noFill/>
            </a:ln>
          </p:spPr>
        </p:pic>
        <p:pic>
          <p:nvPicPr>
            <p:cNvPr id="515" name="Google Shape;515;p16"/>
            <p:cNvPicPr preferRelativeResize="0"/>
            <p:nvPr/>
          </p:nvPicPr>
          <p:blipFill rotWithShape="1">
            <a:blip r:embed="rId7">
              <a:alphaModFix/>
            </a:blip>
            <a:srcRect/>
            <a:stretch/>
          </p:blipFill>
          <p:spPr>
            <a:xfrm rot="10312293" flipH="1">
              <a:off x="-2097738" y="181379"/>
              <a:ext cx="2030834" cy="1467344"/>
            </a:xfrm>
            <a:prstGeom prst="rect">
              <a:avLst/>
            </a:prstGeom>
            <a:noFill/>
            <a:ln>
              <a:noFill/>
            </a:ln>
            <a:effectLst>
              <a:outerShdw blurRad="50800" dist="38100" dir="2700000" algn="tl" rotWithShape="0">
                <a:srgbClr val="000000">
                  <a:alpha val="40000"/>
                </a:srgbClr>
              </a:outerShdw>
            </a:effectLst>
          </p:spPr>
        </p:pic>
        <p:sp>
          <p:nvSpPr>
            <p:cNvPr id="516" name="Google Shape;516;p16"/>
            <p:cNvSpPr txBox="1"/>
            <p:nvPr/>
          </p:nvSpPr>
          <p:spPr>
            <a:xfrm>
              <a:off x="-1916107" y="437875"/>
              <a:ext cx="1699185" cy="8002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en-US" sz="2800" b="0" i="0" u="none" strike="noStrike" kern="0" cap="none" spc="0" normalizeH="0" baseline="0" noProof="0">
                  <a:ln>
                    <a:noFill/>
                  </a:ln>
                  <a:solidFill>
                    <a:srgbClr val="595959"/>
                  </a:solidFill>
                  <a:effectLst/>
                  <a:uLnTx/>
                  <a:uFillTx/>
                  <a:latin typeface="Arial"/>
                  <a:ea typeface="Arial"/>
                  <a:cs typeface="Arial"/>
                  <a:sym typeface="Arial"/>
                </a:rPr>
                <a:t>Yeahhh,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Đúng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Mình thích màu này!</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p:txBody>
        </p:sp>
      </p:grpSp>
      <p:grpSp>
        <p:nvGrpSpPr>
          <p:cNvPr id="517" name="Google Shape;517;p16"/>
          <p:cNvGrpSpPr/>
          <p:nvPr/>
        </p:nvGrpSpPr>
        <p:grpSpPr>
          <a:xfrm>
            <a:off x="-6727673" y="-302318"/>
            <a:ext cx="3153138" cy="2846957"/>
            <a:chOff x="-6727674" y="-791952"/>
            <a:chExt cx="3695431" cy="3336591"/>
          </a:xfrm>
        </p:grpSpPr>
        <p:pic>
          <p:nvPicPr>
            <p:cNvPr id="518" name="Google Shape;518;p16"/>
            <p:cNvPicPr preferRelativeResize="0"/>
            <p:nvPr/>
          </p:nvPicPr>
          <p:blipFill rotWithShape="1">
            <a:blip r:embed="rId8">
              <a:alphaModFix/>
            </a:blip>
            <a:srcRect/>
            <a:stretch/>
          </p:blipFill>
          <p:spPr>
            <a:xfrm flipH="1">
              <a:off x="-6727674" y="-791952"/>
              <a:ext cx="2646923" cy="3336591"/>
            </a:xfrm>
            <a:prstGeom prst="rect">
              <a:avLst/>
            </a:prstGeom>
            <a:noFill/>
            <a:ln>
              <a:noFill/>
            </a:ln>
          </p:spPr>
        </p:pic>
        <p:grpSp>
          <p:nvGrpSpPr>
            <p:cNvPr id="519" name="Google Shape;519;p16"/>
            <p:cNvGrpSpPr/>
            <p:nvPr/>
          </p:nvGrpSpPr>
          <p:grpSpPr>
            <a:xfrm>
              <a:off x="-5340620" y="59459"/>
              <a:ext cx="2308377" cy="1810717"/>
              <a:chOff x="-7139645" y="4053414"/>
              <a:chExt cx="7150806" cy="5609171"/>
            </a:xfrm>
          </p:grpSpPr>
          <p:pic>
            <p:nvPicPr>
              <p:cNvPr id="520" name="Google Shape;520;p16"/>
              <p:cNvPicPr preferRelativeResize="0"/>
              <p:nvPr/>
            </p:nvPicPr>
            <p:blipFill rotWithShape="1">
              <a:blip r:embed="rId7">
                <a:alphaModFix/>
              </a:blip>
              <a:srcRect/>
              <a:stretch/>
            </p:blipFill>
            <p:spPr>
              <a:xfrm rot="10312293" flipH="1">
                <a:off x="-6838077" y="4492546"/>
                <a:ext cx="6547671" cy="4730906"/>
              </a:xfrm>
              <a:prstGeom prst="rect">
                <a:avLst/>
              </a:prstGeom>
              <a:noFill/>
              <a:ln>
                <a:noFill/>
              </a:ln>
              <a:effectLst>
                <a:outerShdw blurRad="50800" dist="38100" dir="2700000" algn="tl" rotWithShape="0">
                  <a:srgbClr val="000000">
                    <a:alpha val="40000"/>
                  </a:srgbClr>
                </a:outerShdw>
              </a:effectLst>
            </p:spPr>
          </p:pic>
          <p:sp>
            <p:nvSpPr>
              <p:cNvPr id="521" name="Google Shape;521;p16"/>
              <p:cNvSpPr txBox="1"/>
              <p:nvPr/>
            </p:nvSpPr>
            <p:spPr>
              <a:xfrm>
                <a:off x="-6080058" y="5075962"/>
                <a:ext cx="5354174" cy="290522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400"/>
                  <a:buFont typeface="Arial"/>
                  <a:buNone/>
                  <a:tabLst/>
                  <a:defRPr/>
                </a:pPr>
                <a:r>
                  <a:rPr kumimoji="0" lang="en-US" sz="2400" b="0" i="0" u="none" strike="noStrike" kern="0" cap="none" spc="0" normalizeH="0" baseline="0" noProof="0">
                    <a:ln>
                      <a:noFill/>
                    </a:ln>
                    <a:solidFill>
                      <a:srgbClr val="595959"/>
                    </a:solidFill>
                    <a:effectLst/>
                    <a:uLnTx/>
                    <a:uFillTx/>
                    <a:latin typeface="Arial"/>
                    <a:ea typeface="Arial"/>
                    <a:cs typeface="Arial"/>
                    <a:sym typeface="Arial"/>
                  </a:rPr>
                  <a:t>Huhu,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chưa chính xác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Bạn chọn lại nha.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522" name="Google Shape;522;p16"/>
          <p:cNvPicPr preferRelativeResize="0"/>
          <p:nvPr/>
        </p:nvPicPr>
        <p:blipFill rotWithShape="1">
          <a:blip r:embed="rId9">
            <a:alphaModFix/>
          </a:blip>
          <a:srcRect/>
          <a:stretch/>
        </p:blipFill>
        <p:spPr>
          <a:xfrm>
            <a:off x="63942" y="46222"/>
            <a:ext cx="1548518" cy="2383743"/>
          </a:xfrm>
          <a:prstGeom prst="rect">
            <a:avLst/>
          </a:prstGeom>
          <a:noFill/>
          <a:ln>
            <a:noFill/>
          </a:ln>
        </p:spPr>
      </p:pic>
      <p:pic>
        <p:nvPicPr>
          <p:cNvPr id="523" name="Google Shape;523;p16"/>
          <p:cNvPicPr preferRelativeResize="0"/>
          <p:nvPr/>
        </p:nvPicPr>
        <p:blipFill rotWithShape="1">
          <a:blip r:embed="rId10">
            <a:alphaModFix/>
          </a:blip>
          <a:srcRect/>
          <a:stretch/>
        </p:blipFill>
        <p:spPr>
          <a:xfrm>
            <a:off x="-1245012" y="4407923"/>
            <a:ext cx="487363" cy="487363"/>
          </a:xfrm>
          <a:prstGeom prst="rect">
            <a:avLst/>
          </a:prstGeom>
          <a:noFill/>
          <a:ln>
            <a:noFill/>
          </a:ln>
        </p:spPr>
      </p:pic>
      <p:pic>
        <p:nvPicPr>
          <p:cNvPr id="524" name="Google Shape;524;p16"/>
          <p:cNvPicPr preferRelativeResize="0"/>
          <p:nvPr/>
        </p:nvPicPr>
        <p:blipFill rotWithShape="1">
          <a:blip r:embed="rId10">
            <a:alphaModFix/>
          </a:blip>
          <a:srcRect/>
          <a:stretch/>
        </p:blipFill>
        <p:spPr>
          <a:xfrm>
            <a:off x="-1231859" y="2876396"/>
            <a:ext cx="487363" cy="487363"/>
          </a:xfrm>
          <a:prstGeom prst="rect">
            <a:avLst/>
          </a:prstGeom>
          <a:noFill/>
          <a:ln>
            <a:noFill/>
          </a:ln>
        </p:spPr>
      </p:pic>
      <p:sp>
        <p:nvSpPr>
          <p:cNvPr id="525" name="Google Shape;525;p16"/>
          <p:cNvSpPr/>
          <p:nvPr/>
        </p:nvSpPr>
        <p:spPr>
          <a:xfrm>
            <a:off x="0"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chuột</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1 lần để hiện câu hỏi. Nhấp thêm 1 lần để hiện các đáp án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26" name="Google Shape;526;p16"/>
          <p:cNvGrpSpPr/>
          <p:nvPr/>
        </p:nvGrpSpPr>
        <p:grpSpPr>
          <a:xfrm>
            <a:off x="4000498" y="7010400"/>
            <a:ext cx="4076701" cy="1981200"/>
            <a:chOff x="4000498" y="7010400"/>
            <a:chExt cx="4076701" cy="1981200"/>
          </a:xfrm>
        </p:grpSpPr>
        <p:sp>
          <p:nvSpPr>
            <p:cNvPr id="527" name="Google Shape;527;p16"/>
            <p:cNvSpPr/>
            <p:nvPr/>
          </p:nvSpPr>
          <p:spPr>
            <a:xfrm>
              <a:off x="4000498" y="7010400"/>
              <a:ext cx="4076701"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vào chiếc chuông     ở màu mà học sinh chọn để</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kiểm tra đáp án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28" name="Google Shape;528;p16"/>
            <p:cNvPicPr preferRelativeResize="0"/>
            <p:nvPr/>
          </p:nvPicPr>
          <p:blipFill rotWithShape="1">
            <a:blip r:embed="rId5">
              <a:alphaModFix/>
            </a:blip>
            <a:srcRect/>
            <a:stretch/>
          </p:blipFill>
          <p:spPr>
            <a:xfrm>
              <a:off x="5651965" y="7594600"/>
              <a:ext cx="330708" cy="304800"/>
            </a:xfrm>
            <a:prstGeom prst="rect">
              <a:avLst/>
            </a:prstGeom>
            <a:noFill/>
            <a:ln>
              <a:noFill/>
            </a:ln>
          </p:spPr>
        </p:pic>
      </p:grpSp>
      <p:sp>
        <p:nvSpPr>
          <p:cNvPr id="529" name="Google Shape;529;p16"/>
          <p:cNvSpPr/>
          <p:nvPr/>
        </p:nvSpPr>
        <p:spPr>
          <a:xfrm>
            <a:off x="8229597"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2800"/>
              <a:buFont typeface="Calibri"/>
              <a:buNone/>
              <a:tabLst/>
              <a:defRPr/>
            </a:pP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Sau khi HS trả lời xong, thầy cô nhấp chuột</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hoặc phím -&gt; để đến</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câu hỏi tiếp theo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2"/>
                                        </p:tgtEl>
                                        <p:attrNameLst>
                                          <p:attrName>style.visibility</p:attrName>
                                        </p:attrNameLst>
                                      </p:cBhvr>
                                      <p:to>
                                        <p:strVal val="visible"/>
                                      </p:to>
                                    </p:set>
                                    <p:anim calcmode="lin" valueType="num">
                                      <p:cBhvr additive="base">
                                        <p:cTn id="7" dur="1000"/>
                                        <p:tgtEl>
                                          <p:spTgt spid="52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06"/>
                                        </p:tgtEl>
                                        <p:attrNameLst>
                                          <p:attrName>style.visibility</p:attrName>
                                        </p:attrNameLst>
                                      </p:cBhvr>
                                      <p:to>
                                        <p:strVal val="visible"/>
                                      </p:to>
                                    </p:set>
                                    <p:anim calcmode="lin" valueType="num">
                                      <p:cBhvr additive="base">
                                        <p:cTn id="10" dur="1000"/>
                                        <p:tgtEl>
                                          <p:spTgt spid="506"/>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01"/>
                                        </p:tgtEl>
                                        <p:attrNameLst>
                                          <p:attrName>style.visibility</p:attrName>
                                        </p:attrNameLst>
                                      </p:cBhvr>
                                      <p:to>
                                        <p:strVal val="visible"/>
                                      </p:to>
                                    </p:set>
                                    <p:anim calcmode="lin" valueType="num">
                                      <p:cBhvr additive="base">
                                        <p:cTn id="15" dur="1000"/>
                                        <p:tgtEl>
                                          <p:spTgt spid="501"/>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09"/>
                                        </p:tgtEl>
                                        <p:attrNameLst>
                                          <p:attrName>style.visibility</p:attrName>
                                        </p:attrNameLst>
                                      </p:cBhvr>
                                      <p:to>
                                        <p:strVal val="visible"/>
                                      </p:to>
                                    </p:set>
                                    <p:anim calcmode="lin" valueType="num">
                                      <p:cBhvr additive="base">
                                        <p:cTn id="18" dur="1000"/>
                                        <p:tgtEl>
                                          <p:spTgt spid="50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486"/>
                                        </p:tgtEl>
                                        <p:attrNameLst>
                                          <p:attrName>style.visibility</p:attrName>
                                        </p:attrNameLst>
                                      </p:cBhvr>
                                      <p:to>
                                        <p:strVal val="visible"/>
                                      </p:to>
                                    </p:set>
                                    <p:anim calcmode="lin" valueType="num">
                                      <p:cBhvr additive="base">
                                        <p:cTn id="21" dur="1000"/>
                                        <p:tgtEl>
                                          <p:spTgt spid="486"/>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300"/>
                                  </p:stCondLst>
                                  <p:childTnLst>
                                    <p:set>
                                      <p:cBhvr>
                                        <p:cTn id="23" dur="1" fill="hold">
                                          <p:stCondLst>
                                            <p:cond delay="0"/>
                                          </p:stCondLst>
                                        </p:cTn>
                                        <p:tgtEl>
                                          <p:spTgt spid="511"/>
                                        </p:tgtEl>
                                        <p:attrNameLst>
                                          <p:attrName>style.visibility</p:attrName>
                                        </p:attrNameLst>
                                      </p:cBhvr>
                                      <p:to>
                                        <p:strVal val="visible"/>
                                      </p:to>
                                    </p:set>
                                    <p:anim calcmode="lin" valueType="num">
                                      <p:cBhvr additive="base">
                                        <p:cTn id="24" dur="1000"/>
                                        <p:tgtEl>
                                          <p:spTgt spid="511"/>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700"/>
                                  </p:stCondLst>
                                  <p:childTnLst>
                                    <p:set>
                                      <p:cBhvr>
                                        <p:cTn id="26" dur="1" fill="hold">
                                          <p:stCondLst>
                                            <p:cond delay="0"/>
                                          </p:stCondLst>
                                        </p:cTn>
                                        <p:tgtEl>
                                          <p:spTgt spid="496"/>
                                        </p:tgtEl>
                                        <p:attrNameLst>
                                          <p:attrName>style.visibility</p:attrName>
                                        </p:attrNameLst>
                                      </p:cBhvr>
                                      <p:to>
                                        <p:strVal val="visible"/>
                                      </p:to>
                                    </p:set>
                                    <p:anim calcmode="lin" valueType="num">
                                      <p:cBhvr additive="base">
                                        <p:cTn id="27" dur="1000"/>
                                        <p:tgtEl>
                                          <p:spTgt spid="496"/>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700"/>
                                  </p:stCondLst>
                                  <p:childTnLst>
                                    <p:set>
                                      <p:cBhvr>
                                        <p:cTn id="29" dur="1" fill="hold">
                                          <p:stCondLst>
                                            <p:cond delay="0"/>
                                          </p:stCondLst>
                                        </p:cTn>
                                        <p:tgtEl>
                                          <p:spTgt spid="510"/>
                                        </p:tgtEl>
                                        <p:attrNameLst>
                                          <p:attrName>style.visibility</p:attrName>
                                        </p:attrNameLst>
                                      </p:cBhvr>
                                      <p:to>
                                        <p:strVal val="visible"/>
                                      </p:to>
                                    </p:set>
                                    <p:anim calcmode="lin" valueType="num">
                                      <p:cBhvr additive="base">
                                        <p:cTn id="30" dur="1000"/>
                                        <p:tgtEl>
                                          <p:spTgt spid="510"/>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1100"/>
                                  </p:stCondLst>
                                  <p:childTnLst>
                                    <p:set>
                                      <p:cBhvr>
                                        <p:cTn id="32" dur="1" fill="hold">
                                          <p:stCondLst>
                                            <p:cond delay="0"/>
                                          </p:stCondLst>
                                        </p:cTn>
                                        <p:tgtEl>
                                          <p:spTgt spid="491"/>
                                        </p:tgtEl>
                                        <p:attrNameLst>
                                          <p:attrName>style.visibility</p:attrName>
                                        </p:attrNameLst>
                                      </p:cBhvr>
                                      <p:to>
                                        <p:strVal val="visible"/>
                                      </p:to>
                                    </p:set>
                                    <p:anim calcmode="lin" valueType="num">
                                      <p:cBhvr additive="base">
                                        <p:cTn id="33" dur="1000"/>
                                        <p:tgtEl>
                                          <p:spTgt spid="491"/>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100"/>
                                  </p:stCondLst>
                                  <p:childTnLst>
                                    <p:set>
                                      <p:cBhvr>
                                        <p:cTn id="35" dur="1" fill="hold">
                                          <p:stCondLst>
                                            <p:cond delay="0"/>
                                          </p:stCondLst>
                                        </p:cTn>
                                        <p:tgtEl>
                                          <p:spTgt spid="512"/>
                                        </p:tgtEl>
                                        <p:attrNameLst>
                                          <p:attrName>style.visibility</p:attrName>
                                        </p:attrNameLst>
                                      </p:cBhvr>
                                      <p:to>
                                        <p:strVal val="visible"/>
                                      </p:to>
                                    </p:set>
                                    <p:anim calcmode="lin" valueType="num">
                                      <p:cBhvr additive="base">
                                        <p:cTn id="36" dur="1000"/>
                                        <p:tgtEl>
                                          <p:spTgt spid="5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23"/>
                                        </p:tgtEl>
                                        <p:attrNameLst>
                                          <p:attrName>style.visibility</p:attrName>
                                        </p:attrNameLst>
                                      </p:cBhvr>
                                      <p:to>
                                        <p:strVal val="visible"/>
                                      </p:to>
                                    </p:set>
                                    <p:animEffect transition="in" filter="fade">
                                      <p:cBhvr>
                                        <p:cTn id="41" dur="4995"/>
                                        <p:tgtEl>
                                          <p:spTgt spid="523"/>
                                        </p:tgtEl>
                                      </p:cBhvr>
                                    </p:animEffect>
                                  </p:childTnLst>
                                </p:cTn>
                              </p:par>
                              <p:par>
                                <p:cTn id="42" presetID="10" presetClass="exit" presetSubtype="0" fill="hold" nodeType="withEffect">
                                  <p:stCondLst>
                                    <p:cond delay="0"/>
                                  </p:stCondLst>
                                  <p:childTnLst>
                                    <p:animEffect transition="out" filter="fade">
                                      <p:cBhvr>
                                        <p:cTn id="43" dur="500"/>
                                        <p:tgtEl>
                                          <p:spTgt spid="522"/>
                                        </p:tgtEl>
                                      </p:cBhvr>
                                    </p:animEffect>
                                    <p:set>
                                      <p:cBhvr>
                                        <p:cTn id="44" dur="1" fill="hold">
                                          <p:stCondLst>
                                            <p:cond delay="500"/>
                                          </p:stCondLst>
                                        </p:cTn>
                                        <p:tgtEl>
                                          <p:spTgt spid="52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23"/>
                                        </p:tgtEl>
                                        <p:attrNameLst>
                                          <p:attrName>style.visibility</p:attrName>
                                        </p:attrNameLst>
                                      </p:cBhvr>
                                      <p:to>
                                        <p:strVal val="visible"/>
                                      </p:to>
                                    </p:set>
                                    <p:animEffect transition="in" filter="fade">
                                      <p:cBhvr>
                                        <p:cTn id="49" dur="4995"/>
                                        <p:tgtEl>
                                          <p:spTgt spid="523"/>
                                        </p:tgtEl>
                                      </p:cBhvr>
                                    </p:animEffect>
                                  </p:childTnLst>
                                </p:cTn>
                              </p:par>
                              <p:par>
                                <p:cTn id="50" presetID="10" presetClass="exit" presetSubtype="0" fill="hold" nodeType="withEffect">
                                  <p:stCondLst>
                                    <p:cond delay="0"/>
                                  </p:stCondLst>
                                  <p:childTnLst>
                                    <p:animEffect transition="out" filter="fade">
                                      <p:cBhvr>
                                        <p:cTn id="51" dur="500"/>
                                        <p:tgtEl>
                                          <p:spTgt spid="522"/>
                                        </p:tgtEl>
                                      </p:cBhvr>
                                    </p:animEffect>
                                    <p:set>
                                      <p:cBhvr>
                                        <p:cTn id="52" dur="1" fill="hold">
                                          <p:stCondLst>
                                            <p:cond delay="500"/>
                                          </p:stCondLst>
                                        </p:cTn>
                                        <p:tgtEl>
                                          <p:spTgt spid="5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23"/>
                                        </p:tgtEl>
                                        <p:attrNameLst>
                                          <p:attrName>style.visibility</p:attrName>
                                        </p:attrNameLst>
                                      </p:cBhvr>
                                      <p:to>
                                        <p:strVal val="visible"/>
                                      </p:to>
                                    </p:set>
                                    <p:animEffect transition="in" filter="fade">
                                      <p:cBhvr>
                                        <p:cTn id="57" dur="4995"/>
                                        <p:tgtEl>
                                          <p:spTgt spid="523"/>
                                        </p:tgtEl>
                                      </p:cBhvr>
                                    </p:animEffect>
                                  </p:childTnLst>
                                </p:cTn>
                              </p:par>
                              <p:par>
                                <p:cTn id="58" presetID="10" presetClass="exit" presetSubtype="0" fill="hold" nodeType="withEffect">
                                  <p:stCondLst>
                                    <p:cond delay="0"/>
                                  </p:stCondLst>
                                  <p:childTnLst>
                                    <p:animEffect transition="out" filter="fade">
                                      <p:cBhvr>
                                        <p:cTn id="59" dur="500"/>
                                        <p:tgtEl>
                                          <p:spTgt spid="522"/>
                                        </p:tgtEl>
                                      </p:cBhvr>
                                    </p:animEffect>
                                    <p:set>
                                      <p:cBhvr>
                                        <p:cTn id="60" dur="1" fill="hold">
                                          <p:stCondLst>
                                            <p:cond delay="500"/>
                                          </p:stCondLst>
                                        </p:cTn>
                                        <p:tgtEl>
                                          <p:spTgt spid="52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24"/>
                                        </p:tgtEl>
                                        <p:attrNameLst>
                                          <p:attrName>style.visibility</p:attrName>
                                        </p:attrNameLst>
                                      </p:cBhvr>
                                      <p:to>
                                        <p:strVal val="visible"/>
                                      </p:to>
                                    </p:set>
                                    <p:animEffect transition="in" filter="fade">
                                      <p:cBhvr>
                                        <p:cTn id="65" dur="3432"/>
                                        <p:tgtEl>
                                          <p:spTgt spid="524"/>
                                        </p:tgtEl>
                                      </p:cBhvr>
                                    </p:animEffect>
                                  </p:childTnLst>
                                </p:cTn>
                              </p:par>
                              <p:par>
                                <p:cTn id="66" presetID="10" presetClass="exit" presetSubtype="0" fill="hold" nodeType="withEffect">
                                  <p:stCondLst>
                                    <p:cond delay="0"/>
                                  </p:stCondLst>
                                  <p:childTnLst>
                                    <p:animEffect transition="out" filter="fade">
                                      <p:cBhvr>
                                        <p:cTn id="67" dur="500"/>
                                        <p:tgtEl>
                                          <p:spTgt spid="517"/>
                                        </p:tgtEl>
                                      </p:cBhvr>
                                    </p:animEffect>
                                    <p:set>
                                      <p:cBhvr>
                                        <p:cTn id="68" dur="1" fill="hold">
                                          <p:stCondLst>
                                            <p:cond delay="500"/>
                                          </p:stCondLst>
                                        </p:cTn>
                                        <p:tgtEl>
                                          <p:spTgt spid="51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522"/>
                                        </p:tgtEl>
                                      </p:cBhvr>
                                    </p:animEffect>
                                    <p:set>
                                      <p:cBhvr>
                                        <p:cTn id="71" dur="1" fill="hold">
                                          <p:stCondLst>
                                            <p:cond delay="500"/>
                                          </p:stCondLst>
                                        </p:cTn>
                                        <p:tgtEl>
                                          <p:spTgt spid="52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501"/>
                                        </p:tgtEl>
                                      </p:cBhvr>
                                    </p:animEffect>
                                    <p:set>
                                      <p:cBhvr>
                                        <p:cTn id="74" dur="1" fill="hold">
                                          <p:stCondLst>
                                            <p:cond delay="500"/>
                                          </p:stCondLst>
                                        </p:cTn>
                                        <p:tgtEl>
                                          <p:spTgt spid="50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509"/>
                                        </p:tgtEl>
                                      </p:cBhvr>
                                    </p:animEffect>
                                    <p:set>
                                      <p:cBhvr>
                                        <p:cTn id="77" dur="1" fill="hold">
                                          <p:stCondLst>
                                            <p:cond delay="500"/>
                                          </p:stCondLst>
                                        </p:cTn>
                                        <p:tgtEl>
                                          <p:spTgt spid="50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486"/>
                                        </p:tgtEl>
                                      </p:cBhvr>
                                    </p:animEffect>
                                    <p:set>
                                      <p:cBhvr>
                                        <p:cTn id="80" dur="1" fill="hold">
                                          <p:stCondLst>
                                            <p:cond delay="500"/>
                                          </p:stCondLst>
                                        </p:cTn>
                                        <p:tgtEl>
                                          <p:spTgt spid="486"/>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511"/>
                                        </p:tgtEl>
                                      </p:cBhvr>
                                    </p:animEffect>
                                    <p:set>
                                      <p:cBhvr>
                                        <p:cTn id="83" dur="1" fill="hold">
                                          <p:stCondLst>
                                            <p:cond delay="500"/>
                                          </p:stCondLst>
                                        </p:cTn>
                                        <p:tgtEl>
                                          <p:spTgt spid="51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91"/>
                                        </p:tgtEl>
                                      </p:cBhvr>
                                    </p:animEffect>
                                    <p:set>
                                      <p:cBhvr>
                                        <p:cTn id="86" dur="1" fill="hold">
                                          <p:stCondLst>
                                            <p:cond delay="500"/>
                                          </p:stCondLst>
                                        </p:cTn>
                                        <p:tgtEl>
                                          <p:spTgt spid="49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512"/>
                                        </p:tgtEl>
                                      </p:cBhvr>
                                    </p:animEffect>
                                    <p:set>
                                      <p:cBhvr>
                                        <p:cTn id="89" dur="1" fill="hold">
                                          <p:stCondLst>
                                            <p:cond delay="500"/>
                                          </p:stCondLst>
                                        </p:cTn>
                                        <p:tgtEl>
                                          <p:spTgt spid="5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
          <p:cNvSpPr txBox="1">
            <a:spLocks noGrp="1"/>
          </p:cNvSpPr>
          <p:nvPr>
            <p:ph type="subTitle" idx="1"/>
          </p:nvPr>
        </p:nvSpPr>
        <p:spPr>
          <a:xfrm>
            <a:off x="2450327" y="197185"/>
            <a:ext cx="7470421" cy="120882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5A33"/>
              </a:buClr>
              <a:buSzPts val="2400"/>
              <a:buNone/>
            </a:pPr>
            <a:r>
              <a:rPr lang="en-US" sz="2800" dirty="0">
                <a:solidFill>
                  <a:schemeClr val="tx1"/>
                </a:solidFill>
                <a:latin typeface="Times New Roman" panose="02020603050405020304" pitchFamily="18" charset="0"/>
                <a:ea typeface="Arial"/>
                <a:cs typeface="Times New Roman" panose="02020603050405020304" pitchFamily="18" charset="0"/>
                <a:sym typeface="Arial"/>
              </a:rPr>
              <a:t>BÀI 5: </a:t>
            </a:r>
            <a:r>
              <a:rPr lang="en-US" sz="3600" dirty="0">
                <a:solidFill>
                  <a:schemeClr val="tx1"/>
                </a:solidFill>
                <a:latin typeface="Times New Roman" panose="02020603050405020304" pitchFamily="18" charset="0"/>
                <a:ea typeface="Arial"/>
                <a:cs typeface="Times New Roman" panose="02020603050405020304" pitchFamily="18" charset="0"/>
                <a:sym typeface="Arial"/>
              </a:rPr>
              <a:t>CỘNG ĐỒNG ASEAN:</a:t>
            </a:r>
            <a:endParaRPr lang="vi-VN" sz="3600" dirty="0">
              <a:solidFill>
                <a:schemeClr val="tx1"/>
              </a:solidFill>
              <a:latin typeface="Times New Roman" panose="02020603050405020304" pitchFamily="18" charset="0"/>
              <a:ea typeface="Arial"/>
              <a:cs typeface="Times New Roman" panose="02020603050405020304" pitchFamily="18" charset="0"/>
              <a:sym typeface="Arial"/>
            </a:endParaRPr>
          </a:p>
          <a:p>
            <a:pPr marL="0" lvl="0" indent="0" algn="ctr" rtl="0">
              <a:spcBef>
                <a:spcPts val="0"/>
              </a:spcBef>
              <a:spcAft>
                <a:spcPts val="0"/>
              </a:spcAft>
              <a:buClr>
                <a:srgbClr val="FF5A33"/>
              </a:buClr>
              <a:buSzPts val="2400"/>
              <a:buNone/>
            </a:pPr>
            <a:r>
              <a:rPr lang="en-US" sz="3600" dirty="0">
                <a:solidFill>
                  <a:schemeClr val="tx1"/>
                </a:solidFill>
                <a:latin typeface="Times New Roman" panose="02020603050405020304" pitchFamily="18" charset="0"/>
                <a:ea typeface="Arial"/>
                <a:cs typeface="Times New Roman" panose="02020603050405020304" pitchFamily="18" charset="0"/>
                <a:sym typeface="Arial"/>
              </a:rPr>
              <a:t>TỪ Ý TƯỞNG ĐẾN HIỆN THỰC.</a:t>
            </a:r>
            <a:endParaRPr sz="3200" dirty="0">
              <a:solidFill>
                <a:schemeClr val="tx1"/>
              </a:solidFill>
              <a:latin typeface="Times New Roman" panose="02020603050405020304" pitchFamily="18" charset="0"/>
              <a:cs typeface="Times New Roman" panose="02020603050405020304" pitchFamily="18" charset="0"/>
            </a:endParaRPr>
          </a:p>
        </p:txBody>
      </p:sp>
      <p:pic>
        <p:nvPicPr>
          <p:cNvPr id="219" name="Google Shape;219;p2"/>
          <p:cNvPicPr preferRelativeResize="0"/>
          <p:nvPr/>
        </p:nvPicPr>
        <p:blipFill rotWithShape="1">
          <a:blip r:embed="rId3">
            <a:alphaModFix/>
          </a:blip>
          <a:srcRect/>
          <a:stretch/>
        </p:blipFill>
        <p:spPr>
          <a:xfrm>
            <a:off x="756392" y="2385338"/>
            <a:ext cx="1693935" cy="2518699"/>
          </a:xfrm>
          <a:prstGeom prst="rect">
            <a:avLst/>
          </a:prstGeom>
          <a:noFill/>
          <a:ln>
            <a:noFill/>
          </a:ln>
        </p:spPr>
      </p:pic>
      <p:sp>
        <p:nvSpPr>
          <p:cNvPr id="3" name="Hộp Văn bản 2">
            <a:extLst>
              <a:ext uri="{FF2B5EF4-FFF2-40B4-BE49-F238E27FC236}">
                <a16:creationId xmlns:a16="http://schemas.microsoft.com/office/drawing/2014/main" id="{1464693C-6150-9273-099B-8AB155A58B2A}"/>
              </a:ext>
            </a:extLst>
          </p:cNvPr>
          <p:cNvSpPr txBox="1"/>
          <p:nvPr/>
        </p:nvSpPr>
        <p:spPr>
          <a:xfrm>
            <a:off x="3682927" y="1684865"/>
            <a:ext cx="7191550"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1. Ý TƯỞNG, MỤC TIÊU VÀ KẾ HOẠCH XÂY DỰNG CỘNG ĐỒNG ASEAN</a:t>
            </a:r>
            <a:r>
              <a:rPr kumimoji="0" lang="en-US" sz="24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 </a:t>
            </a:r>
            <a:endParaRPr kumimoji="0" lang="en-US" sz="24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2" name="Hộp Văn bản 1">
            <a:extLst>
              <a:ext uri="{FF2B5EF4-FFF2-40B4-BE49-F238E27FC236}">
                <a16:creationId xmlns:a16="http://schemas.microsoft.com/office/drawing/2014/main" id="{DE5DFC8D-49A8-6267-0D1F-CCAEB7EBF958}"/>
              </a:ext>
            </a:extLst>
          </p:cNvPr>
          <p:cNvSpPr txBox="1"/>
          <p:nvPr/>
        </p:nvSpPr>
        <p:spPr>
          <a:xfrm>
            <a:off x="3634621" y="2794714"/>
            <a:ext cx="7288162"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2</a:t>
            </a:r>
            <a:r>
              <a:rPr kumimoji="0" lang="vi-VN" sz="24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BA TRỤ CỘT CỦA</a:t>
            </a:r>
            <a:r>
              <a:rPr kumimoji="0" lang="vi-VN" sz="2400" b="1" i="0" u="none" strike="noStrike" kern="0" cap="none" spc="0" normalizeH="0" baseline="0" noProof="0" dirty="0">
                <a:ln>
                  <a:noFill/>
                </a:ln>
                <a:solidFill>
                  <a:srgbClr val="17365D"/>
                </a:solidFill>
                <a:effectLst/>
                <a:uLnTx/>
                <a:uFillTx/>
                <a:latin typeface="Times New Roman" panose="02020603050405020304" pitchFamily="18" charset="0"/>
                <a:cs typeface="Times New Roman" panose="02020603050405020304" pitchFamily="18" charset="0"/>
                <a:sym typeface="Arial"/>
              </a:rPr>
              <a:t> CỘNG ĐỒNG ASEAN</a:t>
            </a:r>
            <a:endParaRPr kumimoji="0" lang="vi-VN"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 name="Hộp Văn bản 4">
            <a:extLst>
              <a:ext uri="{FF2B5EF4-FFF2-40B4-BE49-F238E27FC236}">
                <a16:creationId xmlns:a16="http://schemas.microsoft.com/office/drawing/2014/main" id="{7550A85D-1CD2-83B3-CDA9-767A7650C55F}"/>
              </a:ext>
            </a:extLst>
          </p:cNvPr>
          <p:cNvSpPr txBox="1"/>
          <p:nvPr/>
        </p:nvSpPr>
        <p:spPr>
          <a:xfrm>
            <a:off x="3180761" y="3673730"/>
            <a:ext cx="707259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Arial"/>
              </a:rPr>
              <a:t>3. CỘNG ĐỒNG ASEAN SAU NĂM 2015.</a:t>
            </a:r>
            <a:endParaRPr kumimoji="0" lang="en-US" sz="1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17"/>
          <p:cNvPicPr preferRelativeResize="0"/>
          <p:nvPr/>
        </p:nvPicPr>
        <p:blipFill rotWithShape="1">
          <a:blip r:embed="rId3">
            <a:alphaModFix/>
          </a:blip>
          <a:srcRect/>
          <a:stretch/>
        </p:blipFill>
        <p:spPr>
          <a:xfrm>
            <a:off x="0" y="6844"/>
            <a:ext cx="12192000" cy="6844311"/>
          </a:xfrm>
          <a:prstGeom prst="rect">
            <a:avLst/>
          </a:prstGeom>
          <a:noFill/>
          <a:ln>
            <a:noFill/>
          </a:ln>
        </p:spPr>
      </p:pic>
      <p:grpSp>
        <p:nvGrpSpPr>
          <p:cNvPr id="536" name="Google Shape;536;p17"/>
          <p:cNvGrpSpPr/>
          <p:nvPr/>
        </p:nvGrpSpPr>
        <p:grpSpPr>
          <a:xfrm>
            <a:off x="6770639" y="3009107"/>
            <a:ext cx="5105398" cy="1790698"/>
            <a:chOff x="6770639" y="3009107"/>
            <a:chExt cx="5105398" cy="1790698"/>
          </a:xfrm>
        </p:grpSpPr>
        <p:grpSp>
          <p:nvGrpSpPr>
            <p:cNvPr id="537" name="Google Shape;537;p17"/>
            <p:cNvGrpSpPr/>
            <p:nvPr/>
          </p:nvGrpSpPr>
          <p:grpSpPr>
            <a:xfrm>
              <a:off x="6770639" y="3009107"/>
              <a:ext cx="5105398" cy="1790698"/>
              <a:chOff x="838202" y="2438400"/>
              <a:chExt cx="5105398" cy="2057398"/>
            </a:xfrm>
          </p:grpSpPr>
          <p:sp>
            <p:nvSpPr>
              <p:cNvPr id="538" name="Google Shape;538;p17"/>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39" name="Google Shape;539;p17"/>
              <p:cNvSpPr/>
              <p:nvPr/>
            </p:nvSpPr>
            <p:spPr>
              <a:xfrm>
                <a:off x="952501" y="2514599"/>
                <a:ext cx="4876800" cy="1905000"/>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40" name="Google Shape;540;p17"/>
            <p:cNvSpPr/>
            <p:nvPr/>
          </p:nvSpPr>
          <p:spPr>
            <a:xfrm>
              <a:off x="7454348" y="3075428"/>
              <a:ext cx="4289622"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Sau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Bru-</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nây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(1984).</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41" name="Google Shape;541;p17"/>
          <p:cNvGrpSpPr/>
          <p:nvPr/>
        </p:nvGrpSpPr>
        <p:grpSpPr>
          <a:xfrm>
            <a:off x="6770639" y="4933892"/>
            <a:ext cx="5105398" cy="1790698"/>
            <a:chOff x="6770639" y="4933892"/>
            <a:chExt cx="5105398" cy="1790698"/>
          </a:xfrm>
        </p:grpSpPr>
        <p:grpSp>
          <p:nvGrpSpPr>
            <p:cNvPr id="542" name="Google Shape;542;p17"/>
            <p:cNvGrpSpPr/>
            <p:nvPr/>
          </p:nvGrpSpPr>
          <p:grpSpPr>
            <a:xfrm>
              <a:off x="6770639" y="4933892"/>
              <a:ext cx="5105398" cy="1790698"/>
              <a:chOff x="838202" y="2438400"/>
              <a:chExt cx="5105398" cy="2057398"/>
            </a:xfrm>
          </p:grpSpPr>
          <p:sp>
            <p:nvSpPr>
              <p:cNvPr id="543" name="Google Shape;543;p17"/>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44" name="Google Shape;544;p17"/>
              <p:cNvSpPr/>
              <p:nvPr/>
            </p:nvSpPr>
            <p:spPr>
              <a:xfrm>
                <a:off x="952501" y="2514599"/>
                <a:ext cx="4876800" cy="1905000"/>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45" name="Google Shape;545;p17"/>
            <p:cNvSpPr/>
            <p:nvPr/>
          </p:nvSpPr>
          <p:spPr>
            <a:xfrm>
              <a:off x="7546410" y="4981628"/>
              <a:ext cx="4197559"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Sau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(1997).</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46" name="Google Shape;546;p17"/>
          <p:cNvGrpSpPr/>
          <p:nvPr/>
        </p:nvGrpSpPr>
        <p:grpSpPr>
          <a:xfrm>
            <a:off x="877275" y="4974560"/>
            <a:ext cx="5105398" cy="1790698"/>
            <a:chOff x="838201" y="4933892"/>
            <a:chExt cx="5105398" cy="1790698"/>
          </a:xfrm>
        </p:grpSpPr>
        <p:grpSp>
          <p:nvGrpSpPr>
            <p:cNvPr id="547" name="Google Shape;547;p17"/>
            <p:cNvGrpSpPr/>
            <p:nvPr/>
          </p:nvGrpSpPr>
          <p:grpSpPr>
            <a:xfrm>
              <a:off x="838201" y="4933892"/>
              <a:ext cx="5105398" cy="1790698"/>
              <a:chOff x="838202" y="2438400"/>
              <a:chExt cx="5105398" cy="2057398"/>
            </a:xfrm>
          </p:grpSpPr>
          <p:sp>
            <p:nvSpPr>
              <p:cNvPr id="548" name="Google Shape;548;p17"/>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49" name="Google Shape;549;p17"/>
              <p:cNvSpPr/>
              <p:nvPr/>
            </p:nvSpPr>
            <p:spPr>
              <a:xfrm>
                <a:off x="935343" y="2524240"/>
                <a:ext cx="4876800" cy="1905000"/>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50" name="Google Shape;550;p17"/>
            <p:cNvSpPr/>
            <p:nvPr/>
          </p:nvSpPr>
          <p:spPr>
            <a:xfrm>
              <a:off x="1314172" y="4981628"/>
              <a:ext cx="4476054"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Từ</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(1967).</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51" name="Google Shape;551;p17"/>
          <p:cNvGrpSpPr/>
          <p:nvPr/>
        </p:nvGrpSpPr>
        <p:grpSpPr>
          <a:xfrm>
            <a:off x="838201" y="3009107"/>
            <a:ext cx="5105398" cy="1790698"/>
            <a:chOff x="838201" y="3009107"/>
            <a:chExt cx="5105398" cy="1790698"/>
          </a:xfrm>
        </p:grpSpPr>
        <p:grpSp>
          <p:nvGrpSpPr>
            <p:cNvPr id="552" name="Google Shape;552;p17"/>
            <p:cNvGrpSpPr/>
            <p:nvPr/>
          </p:nvGrpSpPr>
          <p:grpSpPr>
            <a:xfrm>
              <a:off x="838201" y="3009107"/>
              <a:ext cx="5105398" cy="1790698"/>
              <a:chOff x="838202" y="2438400"/>
              <a:chExt cx="5105398" cy="2057398"/>
            </a:xfrm>
          </p:grpSpPr>
          <p:sp>
            <p:nvSpPr>
              <p:cNvPr id="553" name="Google Shape;553;p17"/>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4" name="Google Shape;554;p17"/>
              <p:cNvSpPr/>
              <p:nvPr/>
            </p:nvSpPr>
            <p:spPr>
              <a:xfrm>
                <a:off x="952501" y="2514599"/>
                <a:ext cx="4876800" cy="1905000"/>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55" name="Google Shape;555;p17"/>
            <p:cNvSpPr/>
            <p:nvPr/>
          </p:nvSpPr>
          <p:spPr>
            <a:xfrm>
              <a:off x="131417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Sau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Việt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Nam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(1995).</a:t>
              </a:r>
              <a:endParaRPr kumimoji="0" sz="27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56" name="Google Shape;556;p17"/>
          <p:cNvGrpSpPr/>
          <p:nvPr/>
        </p:nvGrpSpPr>
        <p:grpSpPr>
          <a:xfrm>
            <a:off x="1734884" y="965200"/>
            <a:ext cx="10209422" cy="1835680"/>
            <a:chOff x="1982578" y="246435"/>
            <a:chExt cx="9961727" cy="2554445"/>
          </a:xfrm>
        </p:grpSpPr>
        <p:pic>
          <p:nvPicPr>
            <p:cNvPr id="557" name="Google Shape;557;p17"/>
            <p:cNvPicPr preferRelativeResize="0"/>
            <p:nvPr/>
          </p:nvPicPr>
          <p:blipFill rotWithShape="1">
            <a:blip r:embed="rId4">
              <a:alphaModFix/>
            </a:blip>
            <a:srcRect/>
            <a:stretch/>
          </p:blipFill>
          <p:spPr>
            <a:xfrm>
              <a:off x="1982578" y="246435"/>
              <a:ext cx="9961727" cy="2554445"/>
            </a:xfrm>
            <a:prstGeom prst="rect">
              <a:avLst/>
            </a:prstGeom>
            <a:noFill/>
            <a:ln>
              <a:noFill/>
            </a:ln>
          </p:spPr>
        </p:pic>
        <p:sp>
          <p:nvSpPr>
            <p:cNvPr id="558" name="Google Shape;558;p17"/>
            <p:cNvSpPr/>
            <p:nvPr/>
          </p:nvSpPr>
          <p:spPr>
            <a:xfrm>
              <a:off x="2217904" y="502553"/>
              <a:ext cx="9471904" cy="204220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sng"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Câu</a:t>
              </a:r>
              <a:r>
                <a:rPr kumimoji="0" lang="en-US" sz="30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4</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Ý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tưởng</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xây</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dựng</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khởi</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vi-VN"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uồn</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từ</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khi</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nào</a:t>
              </a:r>
              <a:r>
                <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559" name="Google Shape;559;p17"/>
          <p:cNvPicPr preferRelativeResize="0"/>
          <p:nvPr/>
        </p:nvPicPr>
        <p:blipFill rotWithShape="1">
          <a:blip r:embed="rId5">
            <a:alphaModFix/>
          </a:blip>
          <a:srcRect/>
          <a:stretch/>
        </p:blipFill>
        <p:spPr>
          <a:xfrm>
            <a:off x="210615" y="3269287"/>
            <a:ext cx="1322947" cy="1219306"/>
          </a:xfrm>
          <a:prstGeom prst="rect">
            <a:avLst/>
          </a:prstGeom>
          <a:noFill/>
          <a:ln>
            <a:noFill/>
          </a:ln>
        </p:spPr>
      </p:pic>
      <p:pic>
        <p:nvPicPr>
          <p:cNvPr id="560" name="Google Shape;560;p17"/>
          <p:cNvPicPr preferRelativeResize="0"/>
          <p:nvPr/>
        </p:nvPicPr>
        <p:blipFill rotWithShape="1">
          <a:blip r:embed="rId5">
            <a:alphaModFix/>
          </a:blip>
          <a:srcRect/>
          <a:stretch/>
        </p:blipFill>
        <p:spPr>
          <a:xfrm>
            <a:off x="210615" y="5219641"/>
            <a:ext cx="1322947" cy="1219306"/>
          </a:xfrm>
          <a:prstGeom prst="rect">
            <a:avLst/>
          </a:prstGeom>
          <a:noFill/>
          <a:ln>
            <a:noFill/>
          </a:ln>
        </p:spPr>
      </p:pic>
      <p:pic>
        <p:nvPicPr>
          <p:cNvPr id="561" name="Google Shape;561;p17"/>
          <p:cNvPicPr preferRelativeResize="0"/>
          <p:nvPr/>
        </p:nvPicPr>
        <p:blipFill rotWithShape="1">
          <a:blip r:embed="rId5">
            <a:alphaModFix/>
          </a:blip>
          <a:srcRect/>
          <a:stretch/>
        </p:blipFill>
        <p:spPr>
          <a:xfrm>
            <a:off x="6223464" y="3269287"/>
            <a:ext cx="1322947" cy="1219306"/>
          </a:xfrm>
          <a:prstGeom prst="rect">
            <a:avLst/>
          </a:prstGeom>
          <a:noFill/>
          <a:ln>
            <a:noFill/>
          </a:ln>
        </p:spPr>
      </p:pic>
      <p:pic>
        <p:nvPicPr>
          <p:cNvPr id="562" name="Google Shape;562;p17"/>
          <p:cNvPicPr preferRelativeResize="0"/>
          <p:nvPr/>
        </p:nvPicPr>
        <p:blipFill rotWithShape="1">
          <a:blip r:embed="rId5">
            <a:alphaModFix/>
          </a:blip>
          <a:srcRect/>
          <a:stretch/>
        </p:blipFill>
        <p:spPr>
          <a:xfrm>
            <a:off x="6223464" y="5219641"/>
            <a:ext cx="1322947" cy="1219306"/>
          </a:xfrm>
          <a:prstGeom prst="rect">
            <a:avLst/>
          </a:prstGeom>
          <a:noFill/>
          <a:ln>
            <a:noFill/>
          </a:ln>
        </p:spPr>
      </p:pic>
      <p:grpSp>
        <p:nvGrpSpPr>
          <p:cNvPr id="563" name="Google Shape;563;p17"/>
          <p:cNvGrpSpPr/>
          <p:nvPr/>
        </p:nvGrpSpPr>
        <p:grpSpPr>
          <a:xfrm>
            <a:off x="-4113608" y="45177"/>
            <a:ext cx="4140239" cy="2438343"/>
            <a:chOff x="-4113608" y="45177"/>
            <a:chExt cx="4140239" cy="2438343"/>
          </a:xfrm>
        </p:grpSpPr>
        <p:pic>
          <p:nvPicPr>
            <p:cNvPr id="564" name="Google Shape;564;p17"/>
            <p:cNvPicPr preferRelativeResize="0"/>
            <p:nvPr/>
          </p:nvPicPr>
          <p:blipFill rotWithShape="1">
            <a:blip r:embed="rId6">
              <a:alphaModFix/>
            </a:blip>
            <a:srcRect/>
            <a:stretch/>
          </p:blipFill>
          <p:spPr>
            <a:xfrm flipH="1">
              <a:off x="-4113608" y="153715"/>
              <a:ext cx="1959439" cy="2329805"/>
            </a:xfrm>
            <a:prstGeom prst="rect">
              <a:avLst/>
            </a:prstGeom>
            <a:noFill/>
            <a:ln>
              <a:noFill/>
            </a:ln>
          </p:spPr>
        </p:pic>
        <p:pic>
          <p:nvPicPr>
            <p:cNvPr id="565" name="Google Shape;565;p17"/>
            <p:cNvPicPr preferRelativeResize="0"/>
            <p:nvPr/>
          </p:nvPicPr>
          <p:blipFill rotWithShape="1">
            <a:blip r:embed="rId7">
              <a:alphaModFix/>
            </a:blip>
            <a:srcRect/>
            <a:stretch/>
          </p:blipFill>
          <p:spPr>
            <a:xfrm rot="10312293" flipH="1">
              <a:off x="-2097738" y="181379"/>
              <a:ext cx="2030834" cy="1467344"/>
            </a:xfrm>
            <a:prstGeom prst="rect">
              <a:avLst/>
            </a:prstGeom>
            <a:noFill/>
            <a:ln>
              <a:noFill/>
            </a:ln>
            <a:effectLst>
              <a:outerShdw blurRad="50800" dist="38100" dir="2700000" algn="tl" rotWithShape="0">
                <a:srgbClr val="000000">
                  <a:alpha val="40000"/>
                </a:srgbClr>
              </a:outerShdw>
            </a:effectLst>
          </p:spPr>
        </p:pic>
        <p:sp>
          <p:nvSpPr>
            <p:cNvPr id="566" name="Google Shape;566;p17"/>
            <p:cNvSpPr txBox="1"/>
            <p:nvPr/>
          </p:nvSpPr>
          <p:spPr>
            <a:xfrm>
              <a:off x="-1916107" y="437875"/>
              <a:ext cx="1699185" cy="8002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en-US" sz="2800" b="0" i="0" u="none" strike="noStrike" kern="0" cap="none" spc="0" normalizeH="0" baseline="0" noProof="0">
                  <a:ln>
                    <a:noFill/>
                  </a:ln>
                  <a:solidFill>
                    <a:srgbClr val="595959"/>
                  </a:solidFill>
                  <a:effectLst/>
                  <a:uLnTx/>
                  <a:uFillTx/>
                  <a:latin typeface="Arial"/>
                  <a:ea typeface="Arial"/>
                  <a:cs typeface="Arial"/>
                  <a:sym typeface="Arial"/>
                </a:rPr>
                <a:t>Yeahhh,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Đúng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Mình thích màu này!</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p:txBody>
        </p:sp>
      </p:grpSp>
      <p:grpSp>
        <p:nvGrpSpPr>
          <p:cNvPr id="567" name="Google Shape;567;p17"/>
          <p:cNvGrpSpPr/>
          <p:nvPr/>
        </p:nvGrpSpPr>
        <p:grpSpPr>
          <a:xfrm>
            <a:off x="-6727673" y="-302318"/>
            <a:ext cx="3153138" cy="2846957"/>
            <a:chOff x="-6727674" y="-791952"/>
            <a:chExt cx="3695431" cy="3336591"/>
          </a:xfrm>
        </p:grpSpPr>
        <p:pic>
          <p:nvPicPr>
            <p:cNvPr id="568" name="Google Shape;568;p17"/>
            <p:cNvPicPr preferRelativeResize="0"/>
            <p:nvPr/>
          </p:nvPicPr>
          <p:blipFill rotWithShape="1">
            <a:blip r:embed="rId8">
              <a:alphaModFix/>
            </a:blip>
            <a:srcRect/>
            <a:stretch/>
          </p:blipFill>
          <p:spPr>
            <a:xfrm flipH="1">
              <a:off x="-6727674" y="-791952"/>
              <a:ext cx="2646923" cy="3336591"/>
            </a:xfrm>
            <a:prstGeom prst="rect">
              <a:avLst/>
            </a:prstGeom>
            <a:noFill/>
            <a:ln>
              <a:noFill/>
            </a:ln>
          </p:spPr>
        </p:pic>
        <p:grpSp>
          <p:nvGrpSpPr>
            <p:cNvPr id="569" name="Google Shape;569;p17"/>
            <p:cNvGrpSpPr/>
            <p:nvPr/>
          </p:nvGrpSpPr>
          <p:grpSpPr>
            <a:xfrm>
              <a:off x="-5340620" y="59459"/>
              <a:ext cx="2308377" cy="1810717"/>
              <a:chOff x="-7139645" y="4053414"/>
              <a:chExt cx="7150806" cy="5609171"/>
            </a:xfrm>
          </p:grpSpPr>
          <p:pic>
            <p:nvPicPr>
              <p:cNvPr id="570" name="Google Shape;570;p17"/>
              <p:cNvPicPr preferRelativeResize="0"/>
              <p:nvPr/>
            </p:nvPicPr>
            <p:blipFill rotWithShape="1">
              <a:blip r:embed="rId7">
                <a:alphaModFix/>
              </a:blip>
              <a:srcRect/>
              <a:stretch/>
            </p:blipFill>
            <p:spPr>
              <a:xfrm rot="10312293" flipH="1">
                <a:off x="-6838077" y="4492546"/>
                <a:ext cx="6547671" cy="4730906"/>
              </a:xfrm>
              <a:prstGeom prst="rect">
                <a:avLst/>
              </a:prstGeom>
              <a:noFill/>
              <a:ln>
                <a:noFill/>
              </a:ln>
              <a:effectLst>
                <a:outerShdw blurRad="50800" dist="38100" dir="2700000" algn="tl" rotWithShape="0">
                  <a:srgbClr val="000000">
                    <a:alpha val="40000"/>
                  </a:srgbClr>
                </a:outerShdw>
              </a:effectLst>
            </p:spPr>
          </p:pic>
          <p:sp>
            <p:nvSpPr>
              <p:cNvPr id="571" name="Google Shape;571;p17"/>
              <p:cNvSpPr txBox="1"/>
              <p:nvPr/>
            </p:nvSpPr>
            <p:spPr>
              <a:xfrm>
                <a:off x="-6080058" y="5075962"/>
                <a:ext cx="5354174" cy="290522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400"/>
                  <a:buFont typeface="Arial"/>
                  <a:buNone/>
                  <a:tabLst/>
                  <a:defRPr/>
                </a:pPr>
                <a:r>
                  <a:rPr kumimoji="0" lang="en-US" sz="2400" b="0" i="0" u="none" strike="noStrike" kern="0" cap="none" spc="0" normalizeH="0" baseline="0" noProof="0">
                    <a:ln>
                      <a:noFill/>
                    </a:ln>
                    <a:solidFill>
                      <a:srgbClr val="595959"/>
                    </a:solidFill>
                    <a:effectLst/>
                    <a:uLnTx/>
                    <a:uFillTx/>
                    <a:latin typeface="Arial"/>
                    <a:ea typeface="Arial"/>
                    <a:cs typeface="Arial"/>
                    <a:sym typeface="Arial"/>
                  </a:rPr>
                  <a:t>Huhu,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chưa chính xác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Bạn chọn lại nha.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572" name="Google Shape;572;p17"/>
          <p:cNvPicPr preferRelativeResize="0"/>
          <p:nvPr/>
        </p:nvPicPr>
        <p:blipFill rotWithShape="1">
          <a:blip r:embed="rId9">
            <a:alphaModFix/>
          </a:blip>
          <a:srcRect/>
          <a:stretch/>
        </p:blipFill>
        <p:spPr>
          <a:xfrm>
            <a:off x="93183" y="92742"/>
            <a:ext cx="1548518" cy="2383743"/>
          </a:xfrm>
          <a:prstGeom prst="rect">
            <a:avLst/>
          </a:prstGeom>
          <a:noFill/>
          <a:ln>
            <a:noFill/>
          </a:ln>
        </p:spPr>
      </p:pic>
      <p:pic>
        <p:nvPicPr>
          <p:cNvPr id="573" name="Google Shape;573;p17"/>
          <p:cNvPicPr preferRelativeResize="0"/>
          <p:nvPr/>
        </p:nvPicPr>
        <p:blipFill rotWithShape="1">
          <a:blip r:embed="rId10">
            <a:alphaModFix/>
          </a:blip>
          <a:srcRect/>
          <a:stretch/>
        </p:blipFill>
        <p:spPr>
          <a:xfrm>
            <a:off x="-1245012" y="4407923"/>
            <a:ext cx="487363" cy="487363"/>
          </a:xfrm>
          <a:prstGeom prst="rect">
            <a:avLst/>
          </a:prstGeom>
          <a:noFill/>
          <a:ln>
            <a:noFill/>
          </a:ln>
        </p:spPr>
      </p:pic>
      <p:pic>
        <p:nvPicPr>
          <p:cNvPr id="574" name="Google Shape;574;p17"/>
          <p:cNvPicPr preferRelativeResize="0"/>
          <p:nvPr/>
        </p:nvPicPr>
        <p:blipFill rotWithShape="1">
          <a:blip r:embed="rId10">
            <a:alphaModFix/>
          </a:blip>
          <a:srcRect/>
          <a:stretch/>
        </p:blipFill>
        <p:spPr>
          <a:xfrm>
            <a:off x="-1231859" y="2876396"/>
            <a:ext cx="487363" cy="487363"/>
          </a:xfrm>
          <a:prstGeom prst="rect">
            <a:avLst/>
          </a:prstGeom>
          <a:noFill/>
          <a:ln>
            <a:noFill/>
          </a:ln>
        </p:spPr>
      </p:pic>
      <p:sp>
        <p:nvSpPr>
          <p:cNvPr id="575" name="Google Shape;575;p17"/>
          <p:cNvSpPr/>
          <p:nvPr/>
        </p:nvSpPr>
        <p:spPr>
          <a:xfrm>
            <a:off x="0"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chuột</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1 lần để hiện câu hỏi. Nhấp thêm 1 lần để hiện các đáp án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6" name="Google Shape;576;p17"/>
          <p:cNvGrpSpPr/>
          <p:nvPr/>
        </p:nvGrpSpPr>
        <p:grpSpPr>
          <a:xfrm>
            <a:off x="4000498" y="7010400"/>
            <a:ext cx="4076701" cy="1981200"/>
            <a:chOff x="4000498" y="7010400"/>
            <a:chExt cx="4076701" cy="1981200"/>
          </a:xfrm>
        </p:grpSpPr>
        <p:sp>
          <p:nvSpPr>
            <p:cNvPr id="577" name="Google Shape;577;p17"/>
            <p:cNvSpPr/>
            <p:nvPr/>
          </p:nvSpPr>
          <p:spPr>
            <a:xfrm>
              <a:off x="4000498" y="7010400"/>
              <a:ext cx="4076701"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vào chiếc chuông     ở màu mà học sinh chọn để</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kiểm tra đáp án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78" name="Google Shape;578;p17"/>
            <p:cNvPicPr preferRelativeResize="0"/>
            <p:nvPr/>
          </p:nvPicPr>
          <p:blipFill rotWithShape="1">
            <a:blip r:embed="rId5">
              <a:alphaModFix/>
            </a:blip>
            <a:srcRect/>
            <a:stretch/>
          </p:blipFill>
          <p:spPr>
            <a:xfrm>
              <a:off x="5651965" y="7594600"/>
              <a:ext cx="330708" cy="304800"/>
            </a:xfrm>
            <a:prstGeom prst="rect">
              <a:avLst/>
            </a:prstGeom>
            <a:noFill/>
            <a:ln>
              <a:noFill/>
            </a:ln>
          </p:spPr>
        </p:pic>
      </p:grpSp>
      <p:sp>
        <p:nvSpPr>
          <p:cNvPr id="579" name="Google Shape;579;p17"/>
          <p:cNvSpPr/>
          <p:nvPr/>
        </p:nvSpPr>
        <p:spPr>
          <a:xfrm>
            <a:off x="8229597"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2800"/>
              <a:buFont typeface="Calibri"/>
              <a:buNone/>
              <a:tabLst/>
              <a:defRPr/>
            </a:pP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Sau khi HS trả lời xong, thầy cô nhấp chuột</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hoặc phím -&gt; để đến</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câu hỏi tiếp theo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anim calcmode="lin" valueType="num">
                                      <p:cBhvr additive="base">
                                        <p:cTn id="7" dur="1000"/>
                                        <p:tgtEl>
                                          <p:spTgt spid="57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56"/>
                                        </p:tgtEl>
                                        <p:attrNameLst>
                                          <p:attrName>style.visibility</p:attrName>
                                        </p:attrNameLst>
                                      </p:cBhvr>
                                      <p:to>
                                        <p:strVal val="visible"/>
                                      </p:to>
                                    </p:set>
                                    <p:anim calcmode="lin" valueType="num">
                                      <p:cBhvr additive="base">
                                        <p:cTn id="10" dur="1000"/>
                                        <p:tgtEl>
                                          <p:spTgt spid="556"/>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51"/>
                                        </p:tgtEl>
                                        <p:attrNameLst>
                                          <p:attrName>style.visibility</p:attrName>
                                        </p:attrNameLst>
                                      </p:cBhvr>
                                      <p:to>
                                        <p:strVal val="visible"/>
                                      </p:to>
                                    </p:set>
                                    <p:anim calcmode="lin" valueType="num">
                                      <p:cBhvr additive="base">
                                        <p:cTn id="15" dur="1000"/>
                                        <p:tgtEl>
                                          <p:spTgt spid="551"/>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59"/>
                                        </p:tgtEl>
                                        <p:attrNameLst>
                                          <p:attrName>style.visibility</p:attrName>
                                        </p:attrNameLst>
                                      </p:cBhvr>
                                      <p:to>
                                        <p:strVal val="visible"/>
                                      </p:to>
                                    </p:set>
                                    <p:anim calcmode="lin" valueType="num">
                                      <p:cBhvr additive="base">
                                        <p:cTn id="18" dur="1000"/>
                                        <p:tgtEl>
                                          <p:spTgt spid="55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536"/>
                                        </p:tgtEl>
                                        <p:attrNameLst>
                                          <p:attrName>style.visibility</p:attrName>
                                        </p:attrNameLst>
                                      </p:cBhvr>
                                      <p:to>
                                        <p:strVal val="visible"/>
                                      </p:to>
                                    </p:set>
                                    <p:anim calcmode="lin" valueType="num">
                                      <p:cBhvr additive="base">
                                        <p:cTn id="21" dur="1000"/>
                                        <p:tgtEl>
                                          <p:spTgt spid="536"/>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300"/>
                                  </p:stCondLst>
                                  <p:childTnLst>
                                    <p:set>
                                      <p:cBhvr>
                                        <p:cTn id="23" dur="1" fill="hold">
                                          <p:stCondLst>
                                            <p:cond delay="0"/>
                                          </p:stCondLst>
                                        </p:cTn>
                                        <p:tgtEl>
                                          <p:spTgt spid="561"/>
                                        </p:tgtEl>
                                        <p:attrNameLst>
                                          <p:attrName>style.visibility</p:attrName>
                                        </p:attrNameLst>
                                      </p:cBhvr>
                                      <p:to>
                                        <p:strVal val="visible"/>
                                      </p:to>
                                    </p:set>
                                    <p:anim calcmode="lin" valueType="num">
                                      <p:cBhvr additive="base">
                                        <p:cTn id="24" dur="1000"/>
                                        <p:tgtEl>
                                          <p:spTgt spid="561"/>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700"/>
                                  </p:stCondLst>
                                  <p:childTnLst>
                                    <p:set>
                                      <p:cBhvr>
                                        <p:cTn id="26" dur="1" fill="hold">
                                          <p:stCondLst>
                                            <p:cond delay="0"/>
                                          </p:stCondLst>
                                        </p:cTn>
                                        <p:tgtEl>
                                          <p:spTgt spid="546"/>
                                        </p:tgtEl>
                                        <p:attrNameLst>
                                          <p:attrName>style.visibility</p:attrName>
                                        </p:attrNameLst>
                                      </p:cBhvr>
                                      <p:to>
                                        <p:strVal val="visible"/>
                                      </p:to>
                                    </p:set>
                                    <p:anim calcmode="lin" valueType="num">
                                      <p:cBhvr additive="base">
                                        <p:cTn id="27" dur="1000"/>
                                        <p:tgtEl>
                                          <p:spTgt spid="546"/>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700"/>
                                  </p:stCondLst>
                                  <p:childTnLst>
                                    <p:set>
                                      <p:cBhvr>
                                        <p:cTn id="29" dur="1" fill="hold">
                                          <p:stCondLst>
                                            <p:cond delay="0"/>
                                          </p:stCondLst>
                                        </p:cTn>
                                        <p:tgtEl>
                                          <p:spTgt spid="560"/>
                                        </p:tgtEl>
                                        <p:attrNameLst>
                                          <p:attrName>style.visibility</p:attrName>
                                        </p:attrNameLst>
                                      </p:cBhvr>
                                      <p:to>
                                        <p:strVal val="visible"/>
                                      </p:to>
                                    </p:set>
                                    <p:anim calcmode="lin" valueType="num">
                                      <p:cBhvr additive="base">
                                        <p:cTn id="30" dur="1000"/>
                                        <p:tgtEl>
                                          <p:spTgt spid="560"/>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1100"/>
                                  </p:stCondLst>
                                  <p:childTnLst>
                                    <p:set>
                                      <p:cBhvr>
                                        <p:cTn id="32" dur="1" fill="hold">
                                          <p:stCondLst>
                                            <p:cond delay="0"/>
                                          </p:stCondLst>
                                        </p:cTn>
                                        <p:tgtEl>
                                          <p:spTgt spid="541"/>
                                        </p:tgtEl>
                                        <p:attrNameLst>
                                          <p:attrName>style.visibility</p:attrName>
                                        </p:attrNameLst>
                                      </p:cBhvr>
                                      <p:to>
                                        <p:strVal val="visible"/>
                                      </p:to>
                                    </p:set>
                                    <p:anim calcmode="lin" valueType="num">
                                      <p:cBhvr additive="base">
                                        <p:cTn id="33" dur="1000"/>
                                        <p:tgtEl>
                                          <p:spTgt spid="541"/>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100"/>
                                  </p:stCondLst>
                                  <p:childTnLst>
                                    <p:set>
                                      <p:cBhvr>
                                        <p:cTn id="35" dur="1" fill="hold">
                                          <p:stCondLst>
                                            <p:cond delay="0"/>
                                          </p:stCondLst>
                                        </p:cTn>
                                        <p:tgtEl>
                                          <p:spTgt spid="562"/>
                                        </p:tgtEl>
                                        <p:attrNameLst>
                                          <p:attrName>style.visibility</p:attrName>
                                        </p:attrNameLst>
                                      </p:cBhvr>
                                      <p:to>
                                        <p:strVal val="visible"/>
                                      </p:to>
                                    </p:set>
                                    <p:anim calcmode="lin" valueType="num">
                                      <p:cBhvr additive="base">
                                        <p:cTn id="36" dur="1000"/>
                                        <p:tgtEl>
                                          <p:spTgt spid="56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73"/>
                                        </p:tgtEl>
                                        <p:attrNameLst>
                                          <p:attrName>style.visibility</p:attrName>
                                        </p:attrNameLst>
                                      </p:cBhvr>
                                      <p:to>
                                        <p:strVal val="visible"/>
                                      </p:to>
                                    </p:set>
                                    <p:animEffect transition="in" filter="fade">
                                      <p:cBhvr>
                                        <p:cTn id="41" dur="4995"/>
                                        <p:tgtEl>
                                          <p:spTgt spid="573"/>
                                        </p:tgtEl>
                                      </p:cBhvr>
                                    </p:animEffect>
                                  </p:childTnLst>
                                </p:cTn>
                              </p:par>
                              <p:par>
                                <p:cTn id="42" presetID="10" presetClass="exit" presetSubtype="0" fill="hold" nodeType="withEffect">
                                  <p:stCondLst>
                                    <p:cond delay="0"/>
                                  </p:stCondLst>
                                  <p:childTnLst>
                                    <p:animEffect transition="out" filter="fade">
                                      <p:cBhvr>
                                        <p:cTn id="43" dur="500"/>
                                        <p:tgtEl>
                                          <p:spTgt spid="572"/>
                                        </p:tgtEl>
                                      </p:cBhvr>
                                    </p:animEffect>
                                    <p:set>
                                      <p:cBhvr>
                                        <p:cTn id="44" dur="1" fill="hold">
                                          <p:stCondLst>
                                            <p:cond delay="500"/>
                                          </p:stCondLst>
                                        </p:cTn>
                                        <p:tgtEl>
                                          <p:spTgt spid="57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73"/>
                                        </p:tgtEl>
                                        <p:attrNameLst>
                                          <p:attrName>style.visibility</p:attrName>
                                        </p:attrNameLst>
                                      </p:cBhvr>
                                      <p:to>
                                        <p:strVal val="visible"/>
                                      </p:to>
                                    </p:set>
                                    <p:animEffect transition="in" filter="fade">
                                      <p:cBhvr>
                                        <p:cTn id="49" dur="4995"/>
                                        <p:tgtEl>
                                          <p:spTgt spid="573"/>
                                        </p:tgtEl>
                                      </p:cBhvr>
                                    </p:animEffect>
                                  </p:childTnLst>
                                </p:cTn>
                              </p:par>
                              <p:par>
                                <p:cTn id="50" presetID="10" presetClass="exit" presetSubtype="0" fill="hold" nodeType="withEffect">
                                  <p:stCondLst>
                                    <p:cond delay="0"/>
                                  </p:stCondLst>
                                  <p:childTnLst>
                                    <p:animEffect transition="out" filter="fade">
                                      <p:cBhvr>
                                        <p:cTn id="51" dur="500"/>
                                        <p:tgtEl>
                                          <p:spTgt spid="572"/>
                                        </p:tgtEl>
                                      </p:cBhvr>
                                    </p:animEffect>
                                    <p:set>
                                      <p:cBhvr>
                                        <p:cTn id="52" dur="1" fill="hold">
                                          <p:stCondLst>
                                            <p:cond delay="500"/>
                                          </p:stCondLst>
                                        </p:cTn>
                                        <p:tgtEl>
                                          <p:spTgt spid="57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73"/>
                                        </p:tgtEl>
                                        <p:attrNameLst>
                                          <p:attrName>style.visibility</p:attrName>
                                        </p:attrNameLst>
                                      </p:cBhvr>
                                      <p:to>
                                        <p:strVal val="visible"/>
                                      </p:to>
                                    </p:set>
                                    <p:animEffect transition="in" filter="fade">
                                      <p:cBhvr>
                                        <p:cTn id="57" dur="4995"/>
                                        <p:tgtEl>
                                          <p:spTgt spid="573"/>
                                        </p:tgtEl>
                                      </p:cBhvr>
                                    </p:animEffect>
                                  </p:childTnLst>
                                </p:cTn>
                              </p:par>
                              <p:par>
                                <p:cTn id="58" presetID="10" presetClass="exit" presetSubtype="0" fill="hold" nodeType="withEffect">
                                  <p:stCondLst>
                                    <p:cond delay="0"/>
                                  </p:stCondLst>
                                  <p:childTnLst>
                                    <p:animEffect transition="out" filter="fade">
                                      <p:cBhvr>
                                        <p:cTn id="59" dur="500"/>
                                        <p:tgtEl>
                                          <p:spTgt spid="572"/>
                                        </p:tgtEl>
                                      </p:cBhvr>
                                    </p:animEffect>
                                    <p:set>
                                      <p:cBhvr>
                                        <p:cTn id="60" dur="1" fill="hold">
                                          <p:stCondLst>
                                            <p:cond delay="500"/>
                                          </p:stCondLst>
                                        </p:cTn>
                                        <p:tgtEl>
                                          <p:spTgt spid="57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74"/>
                                        </p:tgtEl>
                                        <p:attrNameLst>
                                          <p:attrName>style.visibility</p:attrName>
                                        </p:attrNameLst>
                                      </p:cBhvr>
                                      <p:to>
                                        <p:strVal val="visible"/>
                                      </p:to>
                                    </p:set>
                                    <p:animEffect transition="in" filter="fade">
                                      <p:cBhvr>
                                        <p:cTn id="65" dur="3432"/>
                                        <p:tgtEl>
                                          <p:spTgt spid="574"/>
                                        </p:tgtEl>
                                      </p:cBhvr>
                                    </p:animEffect>
                                  </p:childTnLst>
                                </p:cTn>
                              </p:par>
                              <p:par>
                                <p:cTn id="66" presetID="10" presetClass="exit" presetSubtype="0" fill="hold" nodeType="withEffect">
                                  <p:stCondLst>
                                    <p:cond delay="0"/>
                                  </p:stCondLst>
                                  <p:childTnLst>
                                    <p:animEffect transition="out" filter="fade">
                                      <p:cBhvr>
                                        <p:cTn id="67" dur="500"/>
                                        <p:tgtEl>
                                          <p:spTgt spid="567"/>
                                        </p:tgtEl>
                                      </p:cBhvr>
                                    </p:animEffect>
                                    <p:set>
                                      <p:cBhvr>
                                        <p:cTn id="68" dur="1" fill="hold">
                                          <p:stCondLst>
                                            <p:cond delay="500"/>
                                          </p:stCondLst>
                                        </p:cTn>
                                        <p:tgtEl>
                                          <p:spTgt spid="56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572"/>
                                        </p:tgtEl>
                                      </p:cBhvr>
                                    </p:animEffect>
                                    <p:set>
                                      <p:cBhvr>
                                        <p:cTn id="71" dur="1" fill="hold">
                                          <p:stCondLst>
                                            <p:cond delay="500"/>
                                          </p:stCondLst>
                                        </p:cTn>
                                        <p:tgtEl>
                                          <p:spTgt spid="57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551"/>
                                        </p:tgtEl>
                                      </p:cBhvr>
                                    </p:animEffect>
                                    <p:set>
                                      <p:cBhvr>
                                        <p:cTn id="74" dur="1" fill="hold">
                                          <p:stCondLst>
                                            <p:cond delay="500"/>
                                          </p:stCondLst>
                                        </p:cTn>
                                        <p:tgtEl>
                                          <p:spTgt spid="55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559"/>
                                        </p:tgtEl>
                                      </p:cBhvr>
                                    </p:animEffect>
                                    <p:set>
                                      <p:cBhvr>
                                        <p:cTn id="77" dur="1" fill="hold">
                                          <p:stCondLst>
                                            <p:cond delay="500"/>
                                          </p:stCondLst>
                                        </p:cTn>
                                        <p:tgtEl>
                                          <p:spTgt spid="55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536"/>
                                        </p:tgtEl>
                                      </p:cBhvr>
                                    </p:animEffect>
                                    <p:set>
                                      <p:cBhvr>
                                        <p:cTn id="80" dur="1" fill="hold">
                                          <p:stCondLst>
                                            <p:cond delay="500"/>
                                          </p:stCondLst>
                                        </p:cTn>
                                        <p:tgtEl>
                                          <p:spTgt spid="536"/>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561"/>
                                        </p:tgtEl>
                                      </p:cBhvr>
                                    </p:animEffect>
                                    <p:set>
                                      <p:cBhvr>
                                        <p:cTn id="83" dur="1" fill="hold">
                                          <p:stCondLst>
                                            <p:cond delay="500"/>
                                          </p:stCondLst>
                                        </p:cTn>
                                        <p:tgtEl>
                                          <p:spTgt spid="56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541"/>
                                        </p:tgtEl>
                                      </p:cBhvr>
                                    </p:animEffect>
                                    <p:set>
                                      <p:cBhvr>
                                        <p:cTn id="86" dur="1" fill="hold">
                                          <p:stCondLst>
                                            <p:cond delay="500"/>
                                          </p:stCondLst>
                                        </p:cTn>
                                        <p:tgtEl>
                                          <p:spTgt spid="54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562"/>
                                        </p:tgtEl>
                                      </p:cBhvr>
                                    </p:animEffect>
                                    <p:set>
                                      <p:cBhvr>
                                        <p:cTn id="89" dur="1" fill="hold">
                                          <p:stCondLst>
                                            <p:cond delay="500"/>
                                          </p:stCondLst>
                                        </p:cTn>
                                        <p:tgtEl>
                                          <p:spTgt spid="5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18"/>
          <p:cNvPicPr preferRelativeResize="0"/>
          <p:nvPr/>
        </p:nvPicPr>
        <p:blipFill rotWithShape="1">
          <a:blip r:embed="rId3">
            <a:alphaModFix/>
          </a:blip>
          <a:srcRect/>
          <a:stretch/>
        </p:blipFill>
        <p:spPr>
          <a:xfrm>
            <a:off x="0" y="36619"/>
            <a:ext cx="12192000" cy="6844311"/>
          </a:xfrm>
          <a:prstGeom prst="rect">
            <a:avLst/>
          </a:prstGeom>
          <a:noFill/>
          <a:ln>
            <a:noFill/>
          </a:ln>
        </p:spPr>
      </p:pic>
      <p:grpSp>
        <p:nvGrpSpPr>
          <p:cNvPr id="586" name="Google Shape;586;p18"/>
          <p:cNvGrpSpPr/>
          <p:nvPr/>
        </p:nvGrpSpPr>
        <p:grpSpPr>
          <a:xfrm>
            <a:off x="6770639" y="3009107"/>
            <a:ext cx="5105398" cy="1790698"/>
            <a:chOff x="6770639" y="3009107"/>
            <a:chExt cx="5105398" cy="1790698"/>
          </a:xfrm>
        </p:grpSpPr>
        <p:grpSp>
          <p:nvGrpSpPr>
            <p:cNvPr id="587" name="Google Shape;587;p18"/>
            <p:cNvGrpSpPr/>
            <p:nvPr/>
          </p:nvGrpSpPr>
          <p:grpSpPr>
            <a:xfrm>
              <a:off x="6770639" y="3009107"/>
              <a:ext cx="5105398" cy="1790698"/>
              <a:chOff x="838202" y="2438400"/>
              <a:chExt cx="5105398" cy="2057398"/>
            </a:xfrm>
          </p:grpSpPr>
          <p:sp>
            <p:nvSpPr>
              <p:cNvPr id="588" name="Google Shape;588;p18"/>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9" name="Google Shape;589;p18"/>
              <p:cNvSpPr/>
              <p:nvPr/>
            </p:nvSpPr>
            <p:spPr>
              <a:xfrm>
                <a:off x="952501" y="2514599"/>
                <a:ext cx="4876800" cy="1905000"/>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90" name="Google Shape;590;p18"/>
            <p:cNvSpPr/>
            <p:nvPr/>
          </p:nvSpPr>
          <p:spPr>
            <a:xfrm>
              <a:off x="7295103" y="3075428"/>
              <a:ext cx="4448867"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Đẩy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mạnh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hợp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tác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tế</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xã</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hội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ninh</a:t>
              </a: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quốc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phòng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91" name="Google Shape;591;p18"/>
          <p:cNvGrpSpPr/>
          <p:nvPr/>
        </p:nvGrpSpPr>
        <p:grpSpPr>
          <a:xfrm>
            <a:off x="6770639" y="4933892"/>
            <a:ext cx="5112181" cy="1917263"/>
            <a:chOff x="6770639" y="4933892"/>
            <a:chExt cx="5112181" cy="1917263"/>
          </a:xfrm>
        </p:grpSpPr>
        <p:grpSp>
          <p:nvGrpSpPr>
            <p:cNvPr id="592" name="Google Shape;592;p18"/>
            <p:cNvGrpSpPr/>
            <p:nvPr/>
          </p:nvGrpSpPr>
          <p:grpSpPr>
            <a:xfrm>
              <a:off x="6770639" y="4933892"/>
              <a:ext cx="5105398" cy="1790698"/>
              <a:chOff x="838202" y="2438400"/>
              <a:chExt cx="5105398" cy="2057398"/>
            </a:xfrm>
          </p:grpSpPr>
          <p:sp>
            <p:nvSpPr>
              <p:cNvPr id="593" name="Google Shape;593;p18"/>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4" name="Google Shape;594;p18"/>
              <p:cNvSpPr/>
              <p:nvPr/>
            </p:nvSpPr>
            <p:spPr>
              <a:xfrm>
                <a:off x="952501" y="2514599"/>
                <a:ext cx="4876800" cy="1905000"/>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595" name="Google Shape;595;p18"/>
            <p:cNvSpPr/>
            <p:nvPr/>
          </p:nvSpPr>
          <p:spPr>
            <a:xfrm>
              <a:off x="7295103" y="4981628"/>
              <a:ext cx="4587717" cy="186952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khu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vực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triển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mạnh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nhất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thế</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giới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596" name="Google Shape;596;p18"/>
          <p:cNvGrpSpPr/>
          <p:nvPr/>
        </p:nvGrpSpPr>
        <p:grpSpPr>
          <a:xfrm>
            <a:off x="309179" y="4923819"/>
            <a:ext cx="5873384" cy="1790698"/>
            <a:chOff x="838201" y="4933892"/>
            <a:chExt cx="5105398" cy="1790698"/>
          </a:xfrm>
        </p:grpSpPr>
        <p:grpSp>
          <p:nvGrpSpPr>
            <p:cNvPr id="597" name="Google Shape;597;p18"/>
            <p:cNvGrpSpPr/>
            <p:nvPr/>
          </p:nvGrpSpPr>
          <p:grpSpPr>
            <a:xfrm>
              <a:off x="838201" y="4933892"/>
              <a:ext cx="5105398" cy="1790698"/>
              <a:chOff x="838202" y="2438400"/>
              <a:chExt cx="5105398" cy="2057398"/>
            </a:xfrm>
          </p:grpSpPr>
          <p:sp>
            <p:nvSpPr>
              <p:cNvPr id="598" name="Google Shape;598;p18"/>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9" name="Google Shape;599;p18"/>
              <p:cNvSpPr/>
              <p:nvPr/>
            </p:nvSpPr>
            <p:spPr>
              <a:xfrm>
                <a:off x="947055" y="2556518"/>
                <a:ext cx="4876800" cy="1905000"/>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600" name="Google Shape;600;p18"/>
            <p:cNvSpPr/>
            <p:nvPr/>
          </p:nvSpPr>
          <p:spPr>
            <a:xfrm>
              <a:off x="1290005" y="5068063"/>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trở</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một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hai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trụ</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mức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độ</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liên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kết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sâu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sở</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lý</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Hiến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chương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601" name="Google Shape;601;p18"/>
          <p:cNvGrpSpPr/>
          <p:nvPr/>
        </p:nvGrpSpPr>
        <p:grpSpPr>
          <a:xfrm>
            <a:off x="309179" y="3009107"/>
            <a:ext cx="5914286" cy="1790698"/>
            <a:chOff x="838201" y="3009107"/>
            <a:chExt cx="5144471" cy="1790698"/>
          </a:xfrm>
        </p:grpSpPr>
        <p:grpSp>
          <p:nvGrpSpPr>
            <p:cNvPr id="602" name="Google Shape;602;p18"/>
            <p:cNvGrpSpPr/>
            <p:nvPr/>
          </p:nvGrpSpPr>
          <p:grpSpPr>
            <a:xfrm>
              <a:off x="838201" y="3009107"/>
              <a:ext cx="5105398" cy="1790698"/>
              <a:chOff x="838202" y="2438400"/>
              <a:chExt cx="5105398" cy="2057398"/>
            </a:xfrm>
          </p:grpSpPr>
          <p:sp>
            <p:nvSpPr>
              <p:cNvPr id="603" name="Google Shape;603;p18"/>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4" name="Google Shape;604;p18"/>
              <p:cNvSpPr/>
              <p:nvPr/>
            </p:nvSpPr>
            <p:spPr>
              <a:xfrm>
                <a:off x="952501" y="2514599"/>
                <a:ext cx="4876800" cy="1905000"/>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605" name="Google Shape;605;p18"/>
            <p:cNvSpPr/>
            <p:nvPr/>
          </p:nvSpPr>
          <p:spPr>
            <a:xfrm>
              <a:off x="1314171" y="3075428"/>
              <a:ext cx="4668501"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trở</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một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trụ</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có</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mức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độ</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liên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kết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sâu</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rộng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cơ</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sở</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lý</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Hiến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thời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mở</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rộng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hợp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tác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bên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ngoài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endParaRPr kumimoji="0"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606" name="Google Shape;606;p18"/>
          <p:cNvGrpSpPr/>
          <p:nvPr/>
        </p:nvGrpSpPr>
        <p:grpSpPr>
          <a:xfrm>
            <a:off x="1782243" y="797673"/>
            <a:ext cx="9961727" cy="2042207"/>
            <a:chOff x="2056482" y="807278"/>
            <a:chExt cx="9961727" cy="2042207"/>
          </a:xfrm>
        </p:grpSpPr>
        <p:pic>
          <p:nvPicPr>
            <p:cNvPr id="607" name="Google Shape;607;p18"/>
            <p:cNvPicPr preferRelativeResize="0"/>
            <p:nvPr/>
          </p:nvPicPr>
          <p:blipFill rotWithShape="1">
            <a:blip r:embed="rId4">
              <a:alphaModFix/>
            </a:blip>
            <a:srcRect/>
            <a:stretch/>
          </p:blipFill>
          <p:spPr>
            <a:xfrm>
              <a:off x="2056482" y="1011952"/>
              <a:ext cx="9961727" cy="1617653"/>
            </a:xfrm>
            <a:prstGeom prst="rect">
              <a:avLst/>
            </a:prstGeom>
            <a:noFill/>
            <a:ln>
              <a:noFill/>
            </a:ln>
          </p:spPr>
        </p:pic>
        <p:sp>
          <p:nvSpPr>
            <p:cNvPr id="608" name="Google Shape;608;p18"/>
            <p:cNvSpPr/>
            <p:nvPr/>
          </p:nvSpPr>
          <p:spPr>
            <a:xfrm>
              <a:off x="2301393" y="807278"/>
              <a:ext cx="9471904" cy="204220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Câu</a:t>
              </a:r>
              <a:r>
                <a:rPr kumimoji="0" lang="en-US" sz="32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5</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Nội</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dung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nào</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phản</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ánh</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đúng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mục</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tiêu</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xây</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dựng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a:t>
              </a:r>
              <a:endParaRPr kumimoji="0"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609" name="Google Shape;609;p18"/>
          <p:cNvPicPr preferRelativeResize="0"/>
          <p:nvPr/>
        </p:nvPicPr>
        <p:blipFill rotWithShape="1">
          <a:blip r:embed="rId5">
            <a:alphaModFix/>
          </a:blip>
          <a:srcRect/>
          <a:stretch/>
        </p:blipFill>
        <p:spPr>
          <a:xfrm>
            <a:off x="-94959" y="3242771"/>
            <a:ext cx="1322947" cy="1219306"/>
          </a:xfrm>
          <a:prstGeom prst="rect">
            <a:avLst/>
          </a:prstGeom>
          <a:noFill/>
          <a:ln>
            <a:noFill/>
          </a:ln>
        </p:spPr>
      </p:pic>
      <p:pic>
        <p:nvPicPr>
          <p:cNvPr id="610" name="Google Shape;610;p18"/>
          <p:cNvPicPr preferRelativeResize="0"/>
          <p:nvPr/>
        </p:nvPicPr>
        <p:blipFill rotWithShape="1">
          <a:blip r:embed="rId5">
            <a:alphaModFix/>
          </a:blip>
          <a:srcRect/>
          <a:stretch/>
        </p:blipFill>
        <p:spPr>
          <a:xfrm>
            <a:off x="-94959" y="5188912"/>
            <a:ext cx="1322947" cy="1219306"/>
          </a:xfrm>
          <a:prstGeom prst="rect">
            <a:avLst/>
          </a:prstGeom>
          <a:noFill/>
          <a:ln>
            <a:noFill/>
          </a:ln>
        </p:spPr>
      </p:pic>
      <p:pic>
        <p:nvPicPr>
          <p:cNvPr id="611" name="Google Shape;611;p18"/>
          <p:cNvPicPr preferRelativeResize="0"/>
          <p:nvPr/>
        </p:nvPicPr>
        <p:blipFill rotWithShape="1">
          <a:blip r:embed="rId5">
            <a:alphaModFix/>
          </a:blip>
          <a:srcRect/>
          <a:stretch/>
        </p:blipFill>
        <p:spPr>
          <a:xfrm>
            <a:off x="6223464" y="3269287"/>
            <a:ext cx="1322947" cy="1219306"/>
          </a:xfrm>
          <a:prstGeom prst="rect">
            <a:avLst/>
          </a:prstGeom>
          <a:noFill/>
          <a:ln>
            <a:noFill/>
          </a:ln>
        </p:spPr>
      </p:pic>
      <p:pic>
        <p:nvPicPr>
          <p:cNvPr id="612" name="Google Shape;612;p18"/>
          <p:cNvPicPr preferRelativeResize="0"/>
          <p:nvPr/>
        </p:nvPicPr>
        <p:blipFill rotWithShape="1">
          <a:blip r:embed="rId5">
            <a:alphaModFix/>
          </a:blip>
          <a:srcRect/>
          <a:stretch/>
        </p:blipFill>
        <p:spPr>
          <a:xfrm>
            <a:off x="6223464" y="5219641"/>
            <a:ext cx="1322947" cy="1219306"/>
          </a:xfrm>
          <a:prstGeom prst="rect">
            <a:avLst/>
          </a:prstGeom>
          <a:noFill/>
          <a:ln>
            <a:noFill/>
          </a:ln>
        </p:spPr>
      </p:pic>
      <p:grpSp>
        <p:nvGrpSpPr>
          <p:cNvPr id="613" name="Google Shape;613;p18"/>
          <p:cNvGrpSpPr/>
          <p:nvPr/>
        </p:nvGrpSpPr>
        <p:grpSpPr>
          <a:xfrm>
            <a:off x="-4114800" y="45177"/>
            <a:ext cx="4141431" cy="2439595"/>
            <a:chOff x="-4114800" y="45177"/>
            <a:chExt cx="4141431" cy="2439595"/>
          </a:xfrm>
        </p:grpSpPr>
        <p:pic>
          <p:nvPicPr>
            <p:cNvPr id="614" name="Google Shape;614;p18"/>
            <p:cNvPicPr preferRelativeResize="0"/>
            <p:nvPr/>
          </p:nvPicPr>
          <p:blipFill rotWithShape="1">
            <a:blip r:embed="rId6">
              <a:alphaModFix/>
            </a:blip>
            <a:srcRect/>
            <a:stretch/>
          </p:blipFill>
          <p:spPr>
            <a:xfrm flipH="1">
              <a:off x="-4114800" y="152464"/>
              <a:ext cx="1961824" cy="2332308"/>
            </a:xfrm>
            <a:prstGeom prst="rect">
              <a:avLst/>
            </a:prstGeom>
            <a:noFill/>
            <a:ln>
              <a:noFill/>
            </a:ln>
          </p:spPr>
        </p:pic>
        <p:pic>
          <p:nvPicPr>
            <p:cNvPr id="615" name="Google Shape;615;p18"/>
            <p:cNvPicPr preferRelativeResize="0"/>
            <p:nvPr/>
          </p:nvPicPr>
          <p:blipFill rotWithShape="1">
            <a:blip r:embed="rId7">
              <a:alphaModFix/>
            </a:blip>
            <a:srcRect/>
            <a:stretch/>
          </p:blipFill>
          <p:spPr>
            <a:xfrm rot="10312293" flipH="1">
              <a:off x="-2097738" y="181379"/>
              <a:ext cx="2030834" cy="1467344"/>
            </a:xfrm>
            <a:prstGeom prst="rect">
              <a:avLst/>
            </a:prstGeom>
            <a:noFill/>
            <a:ln>
              <a:noFill/>
            </a:ln>
            <a:effectLst>
              <a:outerShdw blurRad="50800" dist="38100" dir="2700000" algn="tl" rotWithShape="0">
                <a:srgbClr val="000000">
                  <a:alpha val="40000"/>
                </a:srgbClr>
              </a:outerShdw>
            </a:effectLst>
          </p:spPr>
        </p:pic>
        <p:sp>
          <p:nvSpPr>
            <p:cNvPr id="616" name="Google Shape;616;p18"/>
            <p:cNvSpPr txBox="1"/>
            <p:nvPr/>
          </p:nvSpPr>
          <p:spPr>
            <a:xfrm>
              <a:off x="-1916107" y="437875"/>
              <a:ext cx="1699185" cy="8002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en-US" sz="2800" b="0" i="0" u="none" strike="noStrike" kern="0" cap="none" spc="0" normalizeH="0" baseline="0" noProof="0">
                  <a:ln>
                    <a:noFill/>
                  </a:ln>
                  <a:solidFill>
                    <a:srgbClr val="595959"/>
                  </a:solidFill>
                  <a:effectLst/>
                  <a:uLnTx/>
                  <a:uFillTx/>
                  <a:latin typeface="Arial"/>
                  <a:ea typeface="Arial"/>
                  <a:cs typeface="Arial"/>
                  <a:sym typeface="Arial"/>
                </a:rPr>
                <a:t>Yeahhh,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Đúng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a:ln>
                    <a:noFill/>
                  </a:ln>
                  <a:solidFill>
                    <a:srgbClr val="595959"/>
                  </a:solidFill>
                  <a:effectLst/>
                  <a:uLnTx/>
                  <a:uFillTx/>
                  <a:latin typeface="Arial"/>
                  <a:ea typeface="Arial"/>
                  <a:cs typeface="Arial"/>
                  <a:sym typeface="Arial"/>
                </a:rPr>
                <a:t>Mình thích màu này!</a:t>
              </a:r>
              <a:endParaRPr kumimoji="0" sz="900" b="0" i="0" u="none" strike="noStrike" kern="0" cap="none" spc="0" normalizeH="0" baseline="0" noProof="0">
                <a:ln>
                  <a:noFill/>
                </a:ln>
                <a:solidFill>
                  <a:srgbClr val="595959"/>
                </a:solidFill>
                <a:effectLst/>
                <a:uLnTx/>
                <a:uFillTx/>
                <a:latin typeface="Arial"/>
                <a:ea typeface="Arial"/>
                <a:cs typeface="Arial"/>
                <a:sym typeface="Arial"/>
              </a:endParaRPr>
            </a:p>
          </p:txBody>
        </p:sp>
      </p:grpSp>
      <p:grpSp>
        <p:nvGrpSpPr>
          <p:cNvPr id="617" name="Google Shape;617;p18"/>
          <p:cNvGrpSpPr/>
          <p:nvPr/>
        </p:nvGrpSpPr>
        <p:grpSpPr>
          <a:xfrm>
            <a:off x="-6727673" y="-302318"/>
            <a:ext cx="3153138" cy="2846957"/>
            <a:chOff x="-6727674" y="-791952"/>
            <a:chExt cx="3695431" cy="3336591"/>
          </a:xfrm>
        </p:grpSpPr>
        <p:pic>
          <p:nvPicPr>
            <p:cNvPr id="618" name="Google Shape;618;p18"/>
            <p:cNvPicPr preferRelativeResize="0"/>
            <p:nvPr/>
          </p:nvPicPr>
          <p:blipFill rotWithShape="1">
            <a:blip r:embed="rId8">
              <a:alphaModFix/>
            </a:blip>
            <a:srcRect/>
            <a:stretch/>
          </p:blipFill>
          <p:spPr>
            <a:xfrm flipH="1">
              <a:off x="-6727674" y="-791952"/>
              <a:ext cx="2646923" cy="3336591"/>
            </a:xfrm>
            <a:prstGeom prst="rect">
              <a:avLst/>
            </a:prstGeom>
            <a:noFill/>
            <a:ln>
              <a:noFill/>
            </a:ln>
          </p:spPr>
        </p:pic>
        <p:grpSp>
          <p:nvGrpSpPr>
            <p:cNvPr id="619" name="Google Shape;619;p18"/>
            <p:cNvGrpSpPr/>
            <p:nvPr/>
          </p:nvGrpSpPr>
          <p:grpSpPr>
            <a:xfrm>
              <a:off x="-5340620" y="59459"/>
              <a:ext cx="2308377" cy="1810717"/>
              <a:chOff x="-7139645" y="4053414"/>
              <a:chExt cx="7150806" cy="5609171"/>
            </a:xfrm>
          </p:grpSpPr>
          <p:pic>
            <p:nvPicPr>
              <p:cNvPr id="620" name="Google Shape;620;p18"/>
              <p:cNvPicPr preferRelativeResize="0"/>
              <p:nvPr/>
            </p:nvPicPr>
            <p:blipFill rotWithShape="1">
              <a:blip r:embed="rId7">
                <a:alphaModFix/>
              </a:blip>
              <a:srcRect/>
              <a:stretch/>
            </p:blipFill>
            <p:spPr>
              <a:xfrm rot="10312293" flipH="1">
                <a:off x="-6838077" y="4492546"/>
                <a:ext cx="6547671" cy="4730906"/>
              </a:xfrm>
              <a:prstGeom prst="rect">
                <a:avLst/>
              </a:prstGeom>
              <a:noFill/>
              <a:ln>
                <a:noFill/>
              </a:ln>
              <a:effectLst>
                <a:outerShdw blurRad="50800" dist="38100" dir="2700000" algn="tl" rotWithShape="0">
                  <a:srgbClr val="000000">
                    <a:alpha val="40000"/>
                  </a:srgbClr>
                </a:outerShdw>
              </a:effectLst>
            </p:spPr>
          </p:pic>
          <p:sp>
            <p:nvSpPr>
              <p:cNvPr id="621" name="Google Shape;621;p18"/>
              <p:cNvSpPr txBox="1"/>
              <p:nvPr/>
            </p:nvSpPr>
            <p:spPr>
              <a:xfrm>
                <a:off x="-6080058" y="5075962"/>
                <a:ext cx="5354174" cy="290522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400"/>
                  <a:buFont typeface="Arial"/>
                  <a:buNone/>
                  <a:tabLst/>
                  <a:defRPr/>
                </a:pPr>
                <a:r>
                  <a:rPr kumimoji="0" lang="en-US" sz="2400" b="0" i="0" u="none" strike="noStrike" kern="0" cap="none" spc="0" normalizeH="0" baseline="0" noProof="0">
                    <a:ln>
                      <a:noFill/>
                    </a:ln>
                    <a:solidFill>
                      <a:srgbClr val="595959"/>
                    </a:solidFill>
                    <a:effectLst/>
                    <a:uLnTx/>
                    <a:uFillTx/>
                    <a:latin typeface="Arial"/>
                    <a:ea typeface="Arial"/>
                    <a:cs typeface="Arial"/>
                    <a:sym typeface="Arial"/>
                  </a:rPr>
                  <a:t>Huhu,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chưa chính xác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400"/>
                  <a:buFont typeface="Arial"/>
                  <a:buNone/>
                  <a:tabLst/>
                  <a:defRPr/>
                </a:pPr>
                <a:r>
                  <a:rPr kumimoji="0" lang="en-US" sz="1400" b="0" i="0" u="none" strike="noStrike" kern="0" cap="none" spc="0" normalizeH="0" baseline="0" noProof="0">
                    <a:ln>
                      <a:noFill/>
                    </a:ln>
                    <a:solidFill>
                      <a:srgbClr val="595959"/>
                    </a:solidFill>
                    <a:effectLst/>
                    <a:uLnTx/>
                    <a:uFillTx/>
                    <a:latin typeface="Arial"/>
                    <a:ea typeface="Arial"/>
                    <a:cs typeface="Arial"/>
                    <a:sym typeface="Arial"/>
                  </a:rPr>
                  <a:t>Bạn chọn lại nha.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622" name="Google Shape;622;p18"/>
          <p:cNvPicPr preferRelativeResize="0"/>
          <p:nvPr/>
        </p:nvPicPr>
        <p:blipFill rotWithShape="1">
          <a:blip r:embed="rId9">
            <a:alphaModFix/>
          </a:blip>
          <a:srcRect/>
          <a:stretch/>
        </p:blipFill>
        <p:spPr>
          <a:xfrm>
            <a:off x="309178" y="339721"/>
            <a:ext cx="1548518" cy="2383743"/>
          </a:xfrm>
          <a:prstGeom prst="rect">
            <a:avLst/>
          </a:prstGeom>
          <a:noFill/>
          <a:ln>
            <a:noFill/>
          </a:ln>
        </p:spPr>
      </p:pic>
      <p:pic>
        <p:nvPicPr>
          <p:cNvPr id="623" name="Google Shape;623;p18"/>
          <p:cNvPicPr preferRelativeResize="0"/>
          <p:nvPr/>
        </p:nvPicPr>
        <p:blipFill rotWithShape="1">
          <a:blip r:embed="rId10">
            <a:alphaModFix/>
          </a:blip>
          <a:srcRect/>
          <a:stretch/>
        </p:blipFill>
        <p:spPr>
          <a:xfrm>
            <a:off x="-1245012" y="4407923"/>
            <a:ext cx="487363" cy="487363"/>
          </a:xfrm>
          <a:prstGeom prst="rect">
            <a:avLst/>
          </a:prstGeom>
          <a:noFill/>
          <a:ln>
            <a:noFill/>
          </a:ln>
        </p:spPr>
      </p:pic>
      <p:pic>
        <p:nvPicPr>
          <p:cNvPr id="624" name="Google Shape;624;p18"/>
          <p:cNvPicPr preferRelativeResize="0"/>
          <p:nvPr/>
        </p:nvPicPr>
        <p:blipFill rotWithShape="1">
          <a:blip r:embed="rId10">
            <a:alphaModFix/>
          </a:blip>
          <a:srcRect/>
          <a:stretch/>
        </p:blipFill>
        <p:spPr>
          <a:xfrm>
            <a:off x="-1231859" y="2876396"/>
            <a:ext cx="487363" cy="487363"/>
          </a:xfrm>
          <a:prstGeom prst="rect">
            <a:avLst/>
          </a:prstGeom>
          <a:noFill/>
          <a:ln>
            <a:noFill/>
          </a:ln>
        </p:spPr>
      </p:pic>
      <p:sp>
        <p:nvSpPr>
          <p:cNvPr id="625" name="Google Shape;625;p18"/>
          <p:cNvSpPr/>
          <p:nvPr/>
        </p:nvSpPr>
        <p:spPr>
          <a:xfrm>
            <a:off x="0"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chuột</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1 lần để hiện câu hỏi. Nhấp thêm 1 lần để hiện các đáp án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26" name="Google Shape;626;p18"/>
          <p:cNvGrpSpPr/>
          <p:nvPr/>
        </p:nvGrpSpPr>
        <p:grpSpPr>
          <a:xfrm>
            <a:off x="4000498" y="7010400"/>
            <a:ext cx="4076701" cy="1981200"/>
            <a:chOff x="4000498" y="7010400"/>
            <a:chExt cx="4076701" cy="1981200"/>
          </a:xfrm>
        </p:grpSpPr>
        <p:sp>
          <p:nvSpPr>
            <p:cNvPr id="627" name="Google Shape;627;p18"/>
            <p:cNvSpPr/>
            <p:nvPr/>
          </p:nvSpPr>
          <p:spPr>
            <a:xfrm>
              <a:off x="4000498" y="7010400"/>
              <a:ext cx="4076701"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200"/>
                <a:buFont typeface="Calibri"/>
                <a:buNone/>
                <a:tabLst/>
                <a:defRPr/>
              </a:pP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Thầy cô nhấp vào chiếc chuông     ở màu mà học sinh chọn để</a:t>
              </a:r>
              <a:b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3200" b="0" i="0" u="none" strike="noStrike" kern="0" cap="none" spc="0" normalizeH="0" baseline="0" noProof="0">
                  <a:ln>
                    <a:noFill/>
                  </a:ln>
                  <a:solidFill>
                    <a:srgbClr val="7F7F7F"/>
                  </a:solidFill>
                  <a:effectLst/>
                  <a:uLnTx/>
                  <a:uFillTx/>
                  <a:latin typeface="Calibri"/>
                  <a:ea typeface="Calibri"/>
                  <a:cs typeface="Calibri"/>
                  <a:sym typeface="Calibri"/>
                </a:rPr>
                <a:t>kiểm tra đáp án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628" name="Google Shape;628;p18"/>
            <p:cNvPicPr preferRelativeResize="0"/>
            <p:nvPr/>
          </p:nvPicPr>
          <p:blipFill rotWithShape="1">
            <a:blip r:embed="rId5">
              <a:alphaModFix/>
            </a:blip>
            <a:srcRect/>
            <a:stretch/>
          </p:blipFill>
          <p:spPr>
            <a:xfrm>
              <a:off x="5651965" y="7594600"/>
              <a:ext cx="330708" cy="304800"/>
            </a:xfrm>
            <a:prstGeom prst="rect">
              <a:avLst/>
            </a:prstGeom>
            <a:noFill/>
            <a:ln>
              <a:noFill/>
            </a:ln>
          </p:spPr>
        </p:pic>
      </p:grpSp>
      <p:sp>
        <p:nvSpPr>
          <p:cNvPr id="629" name="Google Shape;629;p18"/>
          <p:cNvSpPr/>
          <p:nvPr/>
        </p:nvSpPr>
        <p:spPr>
          <a:xfrm>
            <a:off x="8229597"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2800"/>
              <a:buFont typeface="Calibri"/>
              <a:buNone/>
              <a:tabLst/>
              <a:defRPr/>
            </a:pP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Sau khi HS trả lời xong, thầy cô nhấp chuột</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hoặc phím -&gt; để đến</a:t>
            </a:r>
            <a:b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br>
            <a:r>
              <a:rPr kumimoji="0" lang="en-US" sz="2800" b="0" i="0" u="none" strike="noStrike" kern="0" cap="none" spc="0" normalizeH="0" baseline="0" noProof="0">
                <a:ln>
                  <a:noFill/>
                </a:ln>
                <a:solidFill>
                  <a:srgbClr val="7F7F7F"/>
                </a:solidFill>
                <a:effectLst/>
                <a:uLnTx/>
                <a:uFillTx/>
                <a:latin typeface="Calibri"/>
                <a:ea typeface="Calibri"/>
                <a:cs typeface="Calibri"/>
                <a:sym typeface="Calibri"/>
              </a:rPr>
              <a:t>câu hỏi tiếp theo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22"/>
                                        </p:tgtEl>
                                        <p:attrNameLst>
                                          <p:attrName>style.visibility</p:attrName>
                                        </p:attrNameLst>
                                      </p:cBhvr>
                                      <p:to>
                                        <p:strVal val="visible"/>
                                      </p:to>
                                    </p:set>
                                    <p:anim calcmode="lin" valueType="num">
                                      <p:cBhvr additive="base">
                                        <p:cTn id="7" dur="1000"/>
                                        <p:tgtEl>
                                          <p:spTgt spid="62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6"/>
                                        </p:tgtEl>
                                        <p:attrNameLst>
                                          <p:attrName>style.visibility</p:attrName>
                                        </p:attrNameLst>
                                      </p:cBhvr>
                                      <p:to>
                                        <p:strVal val="visible"/>
                                      </p:to>
                                    </p:set>
                                    <p:anim calcmode="lin" valueType="num">
                                      <p:cBhvr additive="base">
                                        <p:cTn id="10" dur="1000"/>
                                        <p:tgtEl>
                                          <p:spTgt spid="606"/>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01"/>
                                        </p:tgtEl>
                                        <p:attrNameLst>
                                          <p:attrName>style.visibility</p:attrName>
                                        </p:attrNameLst>
                                      </p:cBhvr>
                                      <p:to>
                                        <p:strVal val="visible"/>
                                      </p:to>
                                    </p:set>
                                    <p:anim calcmode="lin" valueType="num">
                                      <p:cBhvr additive="base">
                                        <p:cTn id="15" dur="1000"/>
                                        <p:tgtEl>
                                          <p:spTgt spid="601"/>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09"/>
                                        </p:tgtEl>
                                        <p:attrNameLst>
                                          <p:attrName>style.visibility</p:attrName>
                                        </p:attrNameLst>
                                      </p:cBhvr>
                                      <p:to>
                                        <p:strVal val="visible"/>
                                      </p:to>
                                    </p:set>
                                    <p:anim calcmode="lin" valueType="num">
                                      <p:cBhvr additive="base">
                                        <p:cTn id="18" dur="1000"/>
                                        <p:tgtEl>
                                          <p:spTgt spid="60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586"/>
                                        </p:tgtEl>
                                        <p:attrNameLst>
                                          <p:attrName>style.visibility</p:attrName>
                                        </p:attrNameLst>
                                      </p:cBhvr>
                                      <p:to>
                                        <p:strVal val="visible"/>
                                      </p:to>
                                    </p:set>
                                    <p:anim calcmode="lin" valueType="num">
                                      <p:cBhvr additive="base">
                                        <p:cTn id="21" dur="1000"/>
                                        <p:tgtEl>
                                          <p:spTgt spid="586"/>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300"/>
                                  </p:stCondLst>
                                  <p:childTnLst>
                                    <p:set>
                                      <p:cBhvr>
                                        <p:cTn id="23" dur="1" fill="hold">
                                          <p:stCondLst>
                                            <p:cond delay="0"/>
                                          </p:stCondLst>
                                        </p:cTn>
                                        <p:tgtEl>
                                          <p:spTgt spid="611"/>
                                        </p:tgtEl>
                                        <p:attrNameLst>
                                          <p:attrName>style.visibility</p:attrName>
                                        </p:attrNameLst>
                                      </p:cBhvr>
                                      <p:to>
                                        <p:strVal val="visible"/>
                                      </p:to>
                                    </p:set>
                                    <p:anim calcmode="lin" valueType="num">
                                      <p:cBhvr additive="base">
                                        <p:cTn id="24" dur="1000"/>
                                        <p:tgtEl>
                                          <p:spTgt spid="611"/>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700"/>
                                  </p:stCondLst>
                                  <p:childTnLst>
                                    <p:set>
                                      <p:cBhvr>
                                        <p:cTn id="26" dur="1" fill="hold">
                                          <p:stCondLst>
                                            <p:cond delay="0"/>
                                          </p:stCondLst>
                                        </p:cTn>
                                        <p:tgtEl>
                                          <p:spTgt spid="596"/>
                                        </p:tgtEl>
                                        <p:attrNameLst>
                                          <p:attrName>style.visibility</p:attrName>
                                        </p:attrNameLst>
                                      </p:cBhvr>
                                      <p:to>
                                        <p:strVal val="visible"/>
                                      </p:to>
                                    </p:set>
                                    <p:anim calcmode="lin" valueType="num">
                                      <p:cBhvr additive="base">
                                        <p:cTn id="27" dur="1000"/>
                                        <p:tgtEl>
                                          <p:spTgt spid="596"/>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700"/>
                                  </p:stCondLst>
                                  <p:childTnLst>
                                    <p:set>
                                      <p:cBhvr>
                                        <p:cTn id="29" dur="1" fill="hold">
                                          <p:stCondLst>
                                            <p:cond delay="0"/>
                                          </p:stCondLst>
                                        </p:cTn>
                                        <p:tgtEl>
                                          <p:spTgt spid="610"/>
                                        </p:tgtEl>
                                        <p:attrNameLst>
                                          <p:attrName>style.visibility</p:attrName>
                                        </p:attrNameLst>
                                      </p:cBhvr>
                                      <p:to>
                                        <p:strVal val="visible"/>
                                      </p:to>
                                    </p:set>
                                    <p:anim calcmode="lin" valueType="num">
                                      <p:cBhvr additive="base">
                                        <p:cTn id="30" dur="1000"/>
                                        <p:tgtEl>
                                          <p:spTgt spid="610"/>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1100"/>
                                  </p:stCondLst>
                                  <p:childTnLst>
                                    <p:set>
                                      <p:cBhvr>
                                        <p:cTn id="32" dur="1" fill="hold">
                                          <p:stCondLst>
                                            <p:cond delay="0"/>
                                          </p:stCondLst>
                                        </p:cTn>
                                        <p:tgtEl>
                                          <p:spTgt spid="591"/>
                                        </p:tgtEl>
                                        <p:attrNameLst>
                                          <p:attrName>style.visibility</p:attrName>
                                        </p:attrNameLst>
                                      </p:cBhvr>
                                      <p:to>
                                        <p:strVal val="visible"/>
                                      </p:to>
                                    </p:set>
                                    <p:anim calcmode="lin" valueType="num">
                                      <p:cBhvr additive="base">
                                        <p:cTn id="33" dur="1000"/>
                                        <p:tgtEl>
                                          <p:spTgt spid="591"/>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100"/>
                                  </p:stCondLst>
                                  <p:childTnLst>
                                    <p:set>
                                      <p:cBhvr>
                                        <p:cTn id="35" dur="1" fill="hold">
                                          <p:stCondLst>
                                            <p:cond delay="0"/>
                                          </p:stCondLst>
                                        </p:cTn>
                                        <p:tgtEl>
                                          <p:spTgt spid="612"/>
                                        </p:tgtEl>
                                        <p:attrNameLst>
                                          <p:attrName>style.visibility</p:attrName>
                                        </p:attrNameLst>
                                      </p:cBhvr>
                                      <p:to>
                                        <p:strVal val="visible"/>
                                      </p:to>
                                    </p:set>
                                    <p:anim calcmode="lin" valueType="num">
                                      <p:cBhvr additive="base">
                                        <p:cTn id="36" dur="1000"/>
                                        <p:tgtEl>
                                          <p:spTgt spid="6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24"/>
                                        </p:tgtEl>
                                        <p:attrNameLst>
                                          <p:attrName>style.visibility</p:attrName>
                                        </p:attrNameLst>
                                      </p:cBhvr>
                                      <p:to>
                                        <p:strVal val="visible"/>
                                      </p:to>
                                    </p:set>
                                    <p:animEffect transition="in" filter="fade">
                                      <p:cBhvr>
                                        <p:cTn id="41" dur="3432"/>
                                        <p:tgtEl>
                                          <p:spTgt spid="624"/>
                                        </p:tgtEl>
                                      </p:cBhvr>
                                    </p:animEffect>
                                  </p:childTnLst>
                                </p:cTn>
                              </p:par>
                              <p:par>
                                <p:cTn id="42" presetID="10" presetClass="exit" presetSubtype="0" fill="hold" nodeType="withEffect">
                                  <p:stCondLst>
                                    <p:cond delay="0"/>
                                  </p:stCondLst>
                                  <p:childTnLst>
                                    <p:animEffect transition="out" filter="fade">
                                      <p:cBhvr>
                                        <p:cTn id="43" dur="500"/>
                                        <p:tgtEl>
                                          <p:spTgt spid="617"/>
                                        </p:tgtEl>
                                      </p:cBhvr>
                                    </p:animEffect>
                                    <p:set>
                                      <p:cBhvr>
                                        <p:cTn id="44" dur="1" fill="hold">
                                          <p:stCondLst>
                                            <p:cond delay="500"/>
                                          </p:stCondLst>
                                        </p:cTn>
                                        <p:tgtEl>
                                          <p:spTgt spid="61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622"/>
                                        </p:tgtEl>
                                      </p:cBhvr>
                                    </p:animEffect>
                                    <p:set>
                                      <p:cBhvr>
                                        <p:cTn id="47" dur="1" fill="hold">
                                          <p:stCondLst>
                                            <p:cond delay="500"/>
                                          </p:stCondLst>
                                        </p:cTn>
                                        <p:tgtEl>
                                          <p:spTgt spid="62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586"/>
                                        </p:tgtEl>
                                      </p:cBhvr>
                                    </p:animEffect>
                                    <p:set>
                                      <p:cBhvr>
                                        <p:cTn id="50" dur="1" fill="hold">
                                          <p:stCondLst>
                                            <p:cond delay="500"/>
                                          </p:stCondLst>
                                        </p:cTn>
                                        <p:tgtEl>
                                          <p:spTgt spid="58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611"/>
                                        </p:tgtEl>
                                      </p:cBhvr>
                                    </p:animEffect>
                                    <p:set>
                                      <p:cBhvr>
                                        <p:cTn id="53" dur="1" fill="hold">
                                          <p:stCondLst>
                                            <p:cond delay="500"/>
                                          </p:stCondLst>
                                        </p:cTn>
                                        <p:tgtEl>
                                          <p:spTgt spid="611"/>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596"/>
                                        </p:tgtEl>
                                      </p:cBhvr>
                                    </p:animEffect>
                                    <p:set>
                                      <p:cBhvr>
                                        <p:cTn id="56" dur="1" fill="hold">
                                          <p:stCondLst>
                                            <p:cond delay="500"/>
                                          </p:stCondLst>
                                        </p:cTn>
                                        <p:tgtEl>
                                          <p:spTgt spid="59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10"/>
                                        </p:tgtEl>
                                      </p:cBhvr>
                                    </p:animEffect>
                                    <p:set>
                                      <p:cBhvr>
                                        <p:cTn id="59" dur="1" fill="hold">
                                          <p:stCondLst>
                                            <p:cond delay="500"/>
                                          </p:stCondLst>
                                        </p:cTn>
                                        <p:tgtEl>
                                          <p:spTgt spid="61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591"/>
                                        </p:tgtEl>
                                      </p:cBhvr>
                                    </p:animEffect>
                                    <p:set>
                                      <p:cBhvr>
                                        <p:cTn id="62" dur="1" fill="hold">
                                          <p:stCondLst>
                                            <p:cond delay="500"/>
                                          </p:stCondLst>
                                        </p:cTn>
                                        <p:tgtEl>
                                          <p:spTgt spid="59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12"/>
                                        </p:tgtEl>
                                      </p:cBhvr>
                                    </p:animEffect>
                                    <p:set>
                                      <p:cBhvr>
                                        <p:cTn id="65" dur="1" fill="hold">
                                          <p:stCondLst>
                                            <p:cond delay="500"/>
                                          </p:stCondLst>
                                        </p:cTn>
                                        <p:tgtEl>
                                          <p:spTgt spid="6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623"/>
                                        </p:tgtEl>
                                        <p:attrNameLst>
                                          <p:attrName>style.visibility</p:attrName>
                                        </p:attrNameLst>
                                      </p:cBhvr>
                                      <p:to>
                                        <p:strVal val="visible"/>
                                      </p:to>
                                    </p:set>
                                    <p:animEffect transition="in" filter="fade">
                                      <p:cBhvr>
                                        <p:cTn id="70" dur="4995"/>
                                        <p:tgtEl>
                                          <p:spTgt spid="623"/>
                                        </p:tgtEl>
                                      </p:cBhvr>
                                    </p:animEffect>
                                  </p:childTnLst>
                                </p:cTn>
                              </p:par>
                              <p:par>
                                <p:cTn id="71" presetID="10" presetClass="exit" presetSubtype="0" fill="hold" nodeType="withEffect">
                                  <p:stCondLst>
                                    <p:cond delay="0"/>
                                  </p:stCondLst>
                                  <p:childTnLst>
                                    <p:animEffect transition="out" filter="fade">
                                      <p:cBhvr>
                                        <p:cTn id="72" dur="500"/>
                                        <p:tgtEl>
                                          <p:spTgt spid="622"/>
                                        </p:tgtEl>
                                      </p:cBhvr>
                                    </p:animEffect>
                                    <p:set>
                                      <p:cBhvr>
                                        <p:cTn id="73" dur="1" fill="hold">
                                          <p:stCondLst>
                                            <p:cond delay="500"/>
                                          </p:stCondLst>
                                        </p:cTn>
                                        <p:tgtEl>
                                          <p:spTgt spid="62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23"/>
                                        </p:tgtEl>
                                        <p:attrNameLst>
                                          <p:attrName>style.visibility</p:attrName>
                                        </p:attrNameLst>
                                      </p:cBhvr>
                                      <p:to>
                                        <p:strVal val="visible"/>
                                      </p:to>
                                    </p:set>
                                    <p:animEffect transition="in" filter="fade">
                                      <p:cBhvr>
                                        <p:cTn id="78" dur="4995"/>
                                        <p:tgtEl>
                                          <p:spTgt spid="623"/>
                                        </p:tgtEl>
                                      </p:cBhvr>
                                    </p:animEffect>
                                  </p:childTnLst>
                                </p:cTn>
                              </p:par>
                              <p:par>
                                <p:cTn id="79" presetID="10" presetClass="exit" presetSubtype="0" fill="hold" nodeType="withEffect">
                                  <p:stCondLst>
                                    <p:cond delay="0"/>
                                  </p:stCondLst>
                                  <p:childTnLst>
                                    <p:animEffect transition="out" filter="fade">
                                      <p:cBhvr>
                                        <p:cTn id="80" dur="500"/>
                                        <p:tgtEl>
                                          <p:spTgt spid="622"/>
                                        </p:tgtEl>
                                      </p:cBhvr>
                                    </p:animEffect>
                                    <p:set>
                                      <p:cBhvr>
                                        <p:cTn id="81" dur="1" fill="hold">
                                          <p:stCondLst>
                                            <p:cond delay="500"/>
                                          </p:stCondLst>
                                        </p:cTn>
                                        <p:tgtEl>
                                          <p:spTgt spid="62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23"/>
                                        </p:tgtEl>
                                        <p:attrNameLst>
                                          <p:attrName>style.visibility</p:attrName>
                                        </p:attrNameLst>
                                      </p:cBhvr>
                                      <p:to>
                                        <p:strVal val="visible"/>
                                      </p:to>
                                    </p:set>
                                    <p:animEffect transition="in" filter="fade">
                                      <p:cBhvr>
                                        <p:cTn id="86" dur="4995"/>
                                        <p:tgtEl>
                                          <p:spTgt spid="623"/>
                                        </p:tgtEl>
                                      </p:cBhvr>
                                    </p:animEffect>
                                  </p:childTnLst>
                                </p:cTn>
                              </p:par>
                              <p:par>
                                <p:cTn id="87" presetID="10" presetClass="exit" presetSubtype="0" fill="hold" nodeType="withEffect">
                                  <p:stCondLst>
                                    <p:cond delay="0"/>
                                  </p:stCondLst>
                                  <p:childTnLst>
                                    <p:animEffect transition="out" filter="fade">
                                      <p:cBhvr>
                                        <p:cTn id="88" dur="500"/>
                                        <p:tgtEl>
                                          <p:spTgt spid="622"/>
                                        </p:tgtEl>
                                      </p:cBhvr>
                                    </p:animEffect>
                                    <p:set>
                                      <p:cBhvr>
                                        <p:cTn id="89" dur="1" fill="hold">
                                          <p:stCondLst>
                                            <p:cond delay="500"/>
                                          </p:stCondLst>
                                        </p:cTn>
                                        <p:tgtEl>
                                          <p:spTgt spid="6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Google Shape;635;p19"/>
          <p:cNvPicPr preferRelativeResize="0"/>
          <p:nvPr/>
        </p:nvPicPr>
        <p:blipFill rotWithShape="1">
          <a:blip r:embed="rId3">
            <a:alphaModFix/>
          </a:blip>
          <a:srcRect/>
          <a:stretch/>
        </p:blipFill>
        <p:spPr>
          <a:xfrm>
            <a:off x="-23813" y="0"/>
            <a:ext cx="12215813" cy="6858000"/>
          </a:xfrm>
          <a:prstGeom prst="rect">
            <a:avLst/>
          </a:prstGeom>
          <a:noFill/>
          <a:ln>
            <a:noFill/>
          </a:ln>
        </p:spPr>
      </p:pic>
      <p:grpSp>
        <p:nvGrpSpPr>
          <p:cNvPr id="636" name="Google Shape;636;p19"/>
          <p:cNvGrpSpPr/>
          <p:nvPr/>
        </p:nvGrpSpPr>
        <p:grpSpPr>
          <a:xfrm>
            <a:off x="5653710" y="209025"/>
            <a:ext cx="4345196" cy="1920556"/>
            <a:chOff x="1034003" y="260315"/>
            <a:chExt cx="4656152" cy="2057997"/>
          </a:xfrm>
        </p:grpSpPr>
        <p:pic>
          <p:nvPicPr>
            <p:cNvPr id="637" name="Google Shape;637;p19"/>
            <p:cNvPicPr preferRelativeResize="0"/>
            <p:nvPr/>
          </p:nvPicPr>
          <p:blipFill rotWithShape="1">
            <a:blip r:embed="rId4">
              <a:alphaModFix/>
            </a:blip>
            <a:srcRect/>
            <a:stretch/>
          </p:blipFill>
          <p:spPr>
            <a:xfrm>
              <a:off x="1034003" y="583667"/>
              <a:ext cx="4656152" cy="1734645"/>
            </a:xfrm>
            <a:prstGeom prst="rect">
              <a:avLst/>
            </a:prstGeom>
            <a:noFill/>
            <a:ln>
              <a:noFill/>
            </a:ln>
          </p:spPr>
        </p:pic>
        <p:pic>
          <p:nvPicPr>
            <p:cNvPr id="638" name="Google Shape;638;p19"/>
            <p:cNvPicPr preferRelativeResize="0"/>
            <p:nvPr/>
          </p:nvPicPr>
          <p:blipFill rotWithShape="1">
            <a:blip r:embed="rId5">
              <a:alphaModFix/>
            </a:blip>
            <a:srcRect/>
            <a:stretch/>
          </p:blipFill>
          <p:spPr>
            <a:xfrm>
              <a:off x="1061615" y="260315"/>
              <a:ext cx="1486839" cy="712987"/>
            </a:xfrm>
            <a:prstGeom prst="rect">
              <a:avLst/>
            </a:prstGeom>
            <a:noFill/>
            <a:ln>
              <a:noFill/>
            </a:ln>
          </p:spPr>
        </p:pic>
        <p:pic>
          <p:nvPicPr>
            <p:cNvPr id="639" name="Google Shape;639;p19"/>
            <p:cNvPicPr preferRelativeResize="0"/>
            <p:nvPr/>
          </p:nvPicPr>
          <p:blipFill rotWithShape="1">
            <a:blip r:embed="rId6">
              <a:alphaModFix/>
            </a:blip>
            <a:srcRect/>
            <a:stretch/>
          </p:blipFill>
          <p:spPr>
            <a:xfrm>
              <a:off x="2537586" y="282051"/>
              <a:ext cx="1493199" cy="694316"/>
            </a:xfrm>
            <a:prstGeom prst="rect">
              <a:avLst/>
            </a:prstGeom>
            <a:noFill/>
            <a:ln>
              <a:noFill/>
            </a:ln>
          </p:spPr>
        </p:pic>
        <p:pic>
          <p:nvPicPr>
            <p:cNvPr id="640" name="Google Shape;640;p19"/>
            <p:cNvPicPr preferRelativeResize="0"/>
            <p:nvPr/>
          </p:nvPicPr>
          <p:blipFill rotWithShape="1">
            <a:blip r:embed="rId7">
              <a:alphaModFix/>
            </a:blip>
            <a:srcRect/>
            <a:stretch/>
          </p:blipFill>
          <p:spPr>
            <a:xfrm>
              <a:off x="1201381" y="757566"/>
              <a:ext cx="4321396" cy="1386847"/>
            </a:xfrm>
            <a:prstGeom prst="rect">
              <a:avLst/>
            </a:prstGeom>
            <a:noFill/>
            <a:ln>
              <a:noFill/>
            </a:ln>
          </p:spPr>
        </p:pic>
      </p:grpSp>
      <p:pic>
        <p:nvPicPr>
          <p:cNvPr id="641" name="Google Shape;641;p19"/>
          <p:cNvPicPr preferRelativeResize="0"/>
          <p:nvPr/>
        </p:nvPicPr>
        <p:blipFill rotWithShape="1">
          <a:blip r:embed="rId8">
            <a:alphaModFix/>
          </a:blip>
          <a:srcRect/>
          <a:stretch/>
        </p:blipFill>
        <p:spPr>
          <a:xfrm>
            <a:off x="712765" y="229309"/>
            <a:ext cx="5383235" cy="6236749"/>
          </a:xfrm>
          <a:prstGeom prst="rect">
            <a:avLst/>
          </a:prstGeom>
          <a:noFill/>
          <a:ln>
            <a:noFill/>
          </a:ln>
        </p:spPr>
      </p:pic>
      <p:grpSp>
        <p:nvGrpSpPr>
          <p:cNvPr id="642" name="Google Shape;642;p19"/>
          <p:cNvGrpSpPr/>
          <p:nvPr/>
        </p:nvGrpSpPr>
        <p:grpSpPr>
          <a:xfrm>
            <a:off x="5198028" y="2453901"/>
            <a:ext cx="6281207" cy="3731031"/>
            <a:chOff x="5077790" y="2862904"/>
            <a:chExt cx="6281207" cy="3731031"/>
          </a:xfrm>
        </p:grpSpPr>
        <p:pic>
          <p:nvPicPr>
            <p:cNvPr id="643" name="Google Shape;643;p19"/>
            <p:cNvPicPr preferRelativeResize="0"/>
            <p:nvPr/>
          </p:nvPicPr>
          <p:blipFill rotWithShape="1">
            <a:blip r:embed="rId9">
              <a:alphaModFix/>
            </a:blip>
            <a:srcRect/>
            <a:stretch/>
          </p:blipFill>
          <p:spPr>
            <a:xfrm>
              <a:off x="5562600" y="2862904"/>
              <a:ext cx="5170488" cy="3731031"/>
            </a:xfrm>
            <a:prstGeom prst="rect">
              <a:avLst/>
            </a:prstGeom>
            <a:noFill/>
            <a:ln>
              <a:noFill/>
            </a:ln>
          </p:spPr>
        </p:pic>
        <p:sp>
          <p:nvSpPr>
            <p:cNvPr id="644" name="Google Shape;644;p19"/>
            <p:cNvSpPr txBox="1"/>
            <p:nvPr/>
          </p:nvSpPr>
          <p:spPr>
            <a:xfrm>
              <a:off x="5077790" y="3805222"/>
              <a:ext cx="6281207" cy="203132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 typeface="Times New Roman"/>
                <a:buNone/>
                <a:tabLst/>
                <a:defRPr/>
              </a:pP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Cảm</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ơn</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các</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bạn</a:t>
              </a:r>
              <a:endParaRPr kumimoji="0"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Pts val="4400"/>
                <a:buFont typeface="Times New Roman"/>
                <a:buNone/>
                <a:tabLst/>
                <a:defRPr/>
              </a:pP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đã</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chọn</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vòng</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cổ</a:t>
              </a:r>
              <a:endParaRPr kumimoji="0"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Pts val="4400"/>
                <a:buFont typeface="Times New Roman"/>
                <a:buNone/>
                <a:tabLst/>
                <a:defRPr/>
              </a:pP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cho</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44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tớ</a:t>
              </a:r>
              <a:r>
                <a:rPr kumimoji="0" lang="en-US" sz="4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 calcmode="lin" valueType="num">
                                      <p:cBhvr additive="base">
                                        <p:cTn id="7" dur="1000"/>
                                        <p:tgtEl>
                                          <p:spTgt spid="636"/>
                                        </p:tgtEl>
                                        <p:attrNameLst>
                                          <p:attrName>ppt_x</p:attrName>
                                        </p:attrNameLst>
                                      </p:cBhvr>
                                      <p:tavLst>
                                        <p:tav tm="0">
                                          <p:val>
                                            <p:strVal val="#ppt_x+1"/>
                                          </p:val>
                                        </p:tav>
                                        <p:tav tm="100000">
                                          <p:val>
                                            <p:strVal val="#ppt_x"/>
                                          </p:val>
                                        </p:tav>
                                      </p:tavLst>
                                    </p:anim>
                                  </p:childTnLst>
                                </p:cTn>
                              </p:par>
                              <p:par>
                                <p:cTn id="8" presetID="23" presetClass="entr" presetSubtype="16" fill="hold" nodeType="withEffect">
                                  <p:stCondLst>
                                    <p:cond delay="0"/>
                                  </p:stCondLst>
                                  <p:childTnLst>
                                    <p:set>
                                      <p:cBhvr>
                                        <p:cTn id="9" dur="1" fill="hold">
                                          <p:stCondLst>
                                            <p:cond delay="0"/>
                                          </p:stCondLst>
                                        </p:cTn>
                                        <p:tgtEl>
                                          <p:spTgt spid="641"/>
                                        </p:tgtEl>
                                        <p:attrNameLst>
                                          <p:attrName>style.visibility</p:attrName>
                                        </p:attrNameLst>
                                      </p:cBhvr>
                                      <p:to>
                                        <p:strVal val="visible"/>
                                      </p:to>
                                    </p:set>
                                    <p:anim calcmode="lin" valueType="num">
                                      <p:cBhvr additive="base">
                                        <p:cTn id="10" dur="750"/>
                                        <p:tgtEl>
                                          <p:spTgt spid="641"/>
                                        </p:tgtEl>
                                        <p:attrNameLst>
                                          <p:attrName>ppt_w</p:attrName>
                                        </p:attrNameLst>
                                      </p:cBhvr>
                                      <p:tavLst>
                                        <p:tav tm="0">
                                          <p:val>
                                            <p:strVal val="0"/>
                                          </p:val>
                                        </p:tav>
                                        <p:tav tm="100000">
                                          <p:val>
                                            <p:strVal val="#ppt_w"/>
                                          </p:val>
                                        </p:tav>
                                      </p:tavLst>
                                    </p:anim>
                                    <p:anim calcmode="lin" valueType="num">
                                      <p:cBhvr additive="base">
                                        <p:cTn id="11" dur="750"/>
                                        <p:tgtEl>
                                          <p:spTgt spid="641"/>
                                        </p:tgtEl>
                                        <p:attrNameLst>
                                          <p:attrName>ppt_h</p:attrName>
                                        </p:attrNameLst>
                                      </p:cBhvr>
                                      <p:tavLst>
                                        <p:tav tm="0">
                                          <p:val>
                                            <p:strVal val="0"/>
                                          </p:val>
                                        </p:tav>
                                        <p:tav tm="100000">
                                          <p:val>
                                            <p:strVal val="#ppt_h"/>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42"/>
                                        </p:tgtEl>
                                        <p:attrNameLst>
                                          <p:attrName>style.visibility</p:attrName>
                                        </p:attrNameLst>
                                      </p:cBhvr>
                                      <p:to>
                                        <p:strVal val="visible"/>
                                      </p:to>
                                    </p:set>
                                    <p:animEffect transition="in" filter="fade">
                                      <p:cBhvr>
                                        <p:cTn id="15" dur="500"/>
                                        <p:tgtEl>
                                          <p:spTgt spid="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p20"/>
          <p:cNvPicPr preferRelativeResize="0"/>
          <p:nvPr/>
        </p:nvPicPr>
        <p:blipFill rotWithShape="1">
          <a:blip r:embed="rId3">
            <a:alphaModFix/>
          </a:blip>
          <a:srcRect l="13728" t="19444" r="58645" b="44039"/>
          <a:stretch/>
        </p:blipFill>
        <p:spPr>
          <a:xfrm>
            <a:off x="5597907" y="936270"/>
            <a:ext cx="408781" cy="1515005"/>
          </a:xfrm>
          <a:prstGeom prst="rect">
            <a:avLst/>
          </a:prstGeom>
          <a:noFill/>
          <a:ln>
            <a:noFill/>
          </a:ln>
        </p:spPr>
      </p:pic>
      <p:sp>
        <p:nvSpPr>
          <p:cNvPr id="650" name="Google Shape;650;p20"/>
          <p:cNvSpPr/>
          <p:nvPr/>
        </p:nvSpPr>
        <p:spPr>
          <a:xfrm>
            <a:off x="11161791" y="818930"/>
            <a:ext cx="268003" cy="1659132"/>
          </a:xfrm>
          <a:prstGeom prst="rect">
            <a:avLst/>
          </a:prstGeom>
          <a:solidFill>
            <a:srgbClr val="FABF8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651" name="Google Shape;651;p20" descr="Top 10 đoạn văn tả ngôi nhà bằng tiếng Anh có dịch dành cho học sinh lớp 6"/>
          <p:cNvPicPr preferRelativeResize="0"/>
          <p:nvPr/>
        </p:nvPicPr>
        <p:blipFill rotWithShape="1">
          <a:blip r:embed="rId4">
            <a:alphaModFix/>
          </a:blip>
          <a:srcRect l="18010" t="8868" r="14835" b="-1487"/>
          <a:stretch/>
        </p:blipFill>
        <p:spPr>
          <a:xfrm>
            <a:off x="370083" y="1835776"/>
            <a:ext cx="4485100" cy="4123884"/>
          </a:xfrm>
          <a:prstGeom prst="ellipse">
            <a:avLst/>
          </a:prstGeom>
          <a:noFill/>
          <a:ln>
            <a:noFill/>
          </a:ln>
        </p:spPr>
      </p:pic>
      <p:sp>
        <p:nvSpPr>
          <p:cNvPr id="652" name="Google Shape;652;p20"/>
          <p:cNvSpPr/>
          <p:nvPr/>
        </p:nvSpPr>
        <p:spPr>
          <a:xfrm>
            <a:off x="6415469" y="936270"/>
            <a:ext cx="3897221"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70C0"/>
              </a:buClr>
              <a:buSzPts val="5400"/>
              <a:buFont typeface="Times New Roman"/>
              <a:buNone/>
              <a:tabLst/>
              <a:defRPr/>
            </a:pPr>
            <a:r>
              <a:rPr kumimoji="0" lang="en-US" sz="54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VẬN DỤNG</a:t>
            </a:r>
            <a:endParaRPr kumimoji="0" sz="54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endParaRPr>
          </a:p>
        </p:txBody>
      </p:sp>
      <p:grpSp>
        <p:nvGrpSpPr>
          <p:cNvPr id="653" name="Google Shape;653;p20"/>
          <p:cNvGrpSpPr/>
          <p:nvPr/>
        </p:nvGrpSpPr>
        <p:grpSpPr>
          <a:xfrm>
            <a:off x="5112760" y="2332717"/>
            <a:ext cx="6681774" cy="2074009"/>
            <a:chOff x="5879797" y="2066170"/>
            <a:chExt cx="5061472" cy="3499058"/>
          </a:xfrm>
        </p:grpSpPr>
        <p:sp>
          <p:nvSpPr>
            <p:cNvPr id="654" name="Google Shape;654;p20"/>
            <p:cNvSpPr/>
            <p:nvPr/>
          </p:nvSpPr>
          <p:spPr>
            <a:xfrm>
              <a:off x="6312277" y="2961601"/>
              <a:ext cx="4196513" cy="95410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C0C0C"/>
                </a:buClr>
                <a:buSzPts val="2800"/>
                <a:buFont typeface="Times New Roman"/>
                <a:buNone/>
                <a:tabLst/>
                <a:defRPr/>
              </a:pP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Sử</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dụng</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canva</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thiết</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kế</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một</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con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tem</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logo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của</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Cộng</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C0C0C"/>
                  </a:solidFill>
                  <a:effectLst/>
                  <a:uLnTx/>
                  <a:uFillTx/>
                  <a:latin typeface="Times New Roman"/>
                  <a:ea typeface="Times New Roman"/>
                  <a:cs typeface="Times New Roman"/>
                  <a:sym typeface="Times New Roman"/>
                </a:rPr>
                <a:t>đồng</a:t>
              </a:r>
              <a:r>
                <a:rPr kumimoji="0" lang="en-US"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rPr>
                <a:t> ASEAN?</a:t>
              </a:r>
              <a:endParaRPr kumimoji="0" sz="2800" b="0" i="0" u="none" strike="noStrike" kern="0" cap="none" spc="0" normalizeH="0" baseline="0" noProof="0" dirty="0">
                <a:ln>
                  <a:noFill/>
                </a:ln>
                <a:solidFill>
                  <a:srgbClr val="0C0C0C"/>
                </a:solidFill>
                <a:effectLst/>
                <a:uLnTx/>
                <a:uFillTx/>
                <a:latin typeface="Times New Roman"/>
                <a:ea typeface="Times New Roman"/>
                <a:cs typeface="Times New Roman"/>
                <a:sym typeface="Times New Roman"/>
              </a:endParaRPr>
            </a:p>
          </p:txBody>
        </p:sp>
        <p:sp>
          <p:nvSpPr>
            <p:cNvPr id="655" name="Google Shape;655;p20"/>
            <p:cNvSpPr/>
            <p:nvPr/>
          </p:nvSpPr>
          <p:spPr>
            <a:xfrm>
              <a:off x="5879797" y="2066170"/>
              <a:ext cx="5061472" cy="3499058"/>
            </a:xfrm>
            <a:prstGeom prst="flowChartTerminator">
              <a:avLst/>
            </a:prstGeom>
            <a:noFill/>
            <a:ln w="57150" cap="flat" cmpd="sng">
              <a:solidFill>
                <a:srgbClr val="395E8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656" name="Google Shape;656;p20"/>
          <p:cNvPicPr preferRelativeResize="0">
            <a:picLocks noGrp="1"/>
          </p:cNvPicPr>
          <p:nvPr>
            <p:ph idx="1"/>
          </p:nvPr>
        </p:nvPicPr>
        <p:blipFill rotWithShape="1">
          <a:blip r:embed="rId5">
            <a:alphaModFix/>
          </a:blip>
          <a:srcRect/>
          <a:stretch/>
        </p:blipFill>
        <p:spPr>
          <a:xfrm>
            <a:off x="292809" y="2001268"/>
            <a:ext cx="1766540" cy="1766540"/>
          </a:xfrm>
          <a:prstGeom prst="rect">
            <a:avLst/>
          </a:prstGeom>
          <a:noFill/>
          <a:ln>
            <a:noFill/>
          </a:ln>
        </p:spPr>
      </p:pic>
      <p:sp>
        <p:nvSpPr>
          <p:cNvPr id="657" name="Google Shape;657;p20"/>
          <p:cNvSpPr/>
          <p:nvPr/>
        </p:nvSpPr>
        <p:spPr>
          <a:xfrm>
            <a:off x="292809" y="1732744"/>
            <a:ext cx="4677626" cy="4327301"/>
          </a:xfrm>
          <a:prstGeom prst="ellipse">
            <a:avLst/>
          </a:prstGeom>
          <a:noFill/>
          <a:ln w="47625" cap="rnd" cmpd="sng">
            <a:solidFill>
              <a:srgbClr val="EF6838"/>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2"/>
                                        </p:tgtEl>
                                        <p:attrNameLst>
                                          <p:attrName>style.visibility</p:attrName>
                                        </p:attrNameLst>
                                      </p:cBhvr>
                                      <p:to>
                                        <p:strVal val="visible"/>
                                      </p:to>
                                    </p:set>
                                    <p:animEffect transition="in" filter="fade">
                                      <p:cBhvr>
                                        <p:cTn id="7" dur="500"/>
                                        <p:tgtEl>
                                          <p:spTgt spid="652"/>
                                        </p:tgtEl>
                                      </p:cBhvr>
                                    </p:animEffect>
                                  </p:childTnLst>
                                </p:cTn>
                              </p:par>
                              <p:par>
                                <p:cTn id="8" presetID="10" presetClass="entr" presetSubtype="0" fill="hold" nodeType="withEffect">
                                  <p:stCondLst>
                                    <p:cond delay="0"/>
                                  </p:stCondLst>
                                  <p:childTnLst>
                                    <p:set>
                                      <p:cBhvr>
                                        <p:cTn id="9" dur="1" fill="hold">
                                          <p:stCondLst>
                                            <p:cond delay="0"/>
                                          </p:stCondLst>
                                        </p:cTn>
                                        <p:tgtEl>
                                          <p:spTgt spid="653"/>
                                        </p:tgtEl>
                                        <p:attrNameLst>
                                          <p:attrName>style.visibility</p:attrName>
                                        </p:attrNameLst>
                                      </p:cBhvr>
                                      <p:to>
                                        <p:strVal val="visible"/>
                                      </p:to>
                                    </p:set>
                                    <p:animEffect transition="in" filter="fade">
                                      <p:cBhvr>
                                        <p:cTn id="10" dur="500"/>
                                        <p:tgtEl>
                                          <p:spTgt spid="653"/>
                                        </p:tgtEl>
                                      </p:cBhvr>
                                    </p:animEffect>
                                  </p:childTnLst>
                                </p:cTn>
                              </p:par>
                              <p:par>
                                <p:cTn id="11" presetID="23" presetClass="entr" presetSubtype="16" fill="hold" nodeType="withEffect">
                                  <p:stCondLst>
                                    <p:cond delay="0"/>
                                  </p:stCondLst>
                                  <p:childTnLst>
                                    <p:set>
                                      <p:cBhvr>
                                        <p:cTn id="12" dur="1" fill="hold">
                                          <p:stCondLst>
                                            <p:cond delay="0"/>
                                          </p:stCondLst>
                                        </p:cTn>
                                        <p:tgtEl>
                                          <p:spTgt spid="656"/>
                                        </p:tgtEl>
                                        <p:attrNameLst>
                                          <p:attrName>style.visibility</p:attrName>
                                        </p:attrNameLst>
                                      </p:cBhvr>
                                      <p:to>
                                        <p:strVal val="visible"/>
                                      </p:to>
                                    </p:set>
                                    <p:anim calcmode="lin" valueType="num">
                                      <p:cBhvr additive="base">
                                        <p:cTn id="13" dur="500"/>
                                        <p:tgtEl>
                                          <p:spTgt spid="656"/>
                                        </p:tgtEl>
                                        <p:attrNameLst>
                                          <p:attrName>ppt_w</p:attrName>
                                        </p:attrNameLst>
                                      </p:cBhvr>
                                      <p:tavLst>
                                        <p:tav tm="0">
                                          <p:val>
                                            <p:strVal val="0"/>
                                          </p:val>
                                        </p:tav>
                                        <p:tav tm="100000">
                                          <p:val>
                                            <p:strVal val="#ppt_w"/>
                                          </p:val>
                                        </p:tav>
                                      </p:tavLst>
                                    </p:anim>
                                    <p:anim calcmode="lin" valueType="num">
                                      <p:cBhvr additive="base">
                                        <p:cTn id="14" dur="500"/>
                                        <p:tgtEl>
                                          <p:spTgt spid="656"/>
                                        </p:tgtEl>
                                        <p:attrNameLst>
                                          <p:attrName>ppt_h</p:attrName>
                                        </p:attrNameLst>
                                      </p:cBhvr>
                                      <p:tavLst>
                                        <p:tav tm="0">
                                          <p:val>
                                            <p:str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657"/>
                                        </p:tgtEl>
                                        <p:attrNameLst>
                                          <p:attrName>style.visibility</p:attrName>
                                        </p:attrNameLst>
                                      </p:cBhvr>
                                      <p:to>
                                        <p:strVal val="visible"/>
                                      </p:to>
                                    </p:set>
                                    <p:anim calcmode="lin" valueType="num">
                                      <p:cBhvr additive="base">
                                        <p:cTn id="17" dur="500"/>
                                        <p:tgtEl>
                                          <p:spTgt spid="657"/>
                                        </p:tgtEl>
                                        <p:attrNameLst>
                                          <p:attrName>ppt_w</p:attrName>
                                        </p:attrNameLst>
                                      </p:cBhvr>
                                      <p:tavLst>
                                        <p:tav tm="0">
                                          <p:val>
                                            <p:strVal val="0"/>
                                          </p:val>
                                        </p:tav>
                                        <p:tav tm="100000">
                                          <p:val>
                                            <p:strVal val="#ppt_w"/>
                                          </p:val>
                                        </p:tav>
                                      </p:tavLst>
                                    </p:anim>
                                    <p:anim calcmode="lin" valueType="num">
                                      <p:cBhvr additive="base">
                                        <p:cTn id="18" dur="500"/>
                                        <p:tgtEl>
                                          <p:spTgt spid="65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9640" y="324584"/>
            <a:ext cx="10226040" cy="6137176"/>
          </a:xfrm>
          <a:prstGeom prst="rect">
            <a:avLst/>
          </a:prstGeom>
        </p:spPr>
      </p:pic>
      <p:sp>
        <p:nvSpPr>
          <p:cNvPr id="5" name="Rectangle 4"/>
          <p:cNvSpPr/>
          <p:nvPr/>
        </p:nvSpPr>
        <p:spPr>
          <a:xfrm>
            <a:off x="929640" y="324584"/>
            <a:ext cx="4839210" cy="507831"/>
          </a:xfrm>
          <a:prstGeom prst="rect">
            <a:avLst/>
          </a:prstGeom>
        </p:spPr>
        <p:txBody>
          <a:bodyPr wrap="none">
            <a:spAutoFit/>
          </a:bodyPr>
          <a:lstStyle/>
          <a:p>
            <a:pPr algn="just">
              <a:lnSpc>
                <a:spcPct val="150000"/>
              </a:lnSpc>
              <a:spcBef>
                <a:spcPts val="100"/>
              </a:spcBef>
              <a:spcAft>
                <a:spcPts val="100"/>
              </a:spcAft>
            </a:pPr>
            <a:r>
              <a:rPr lang="vi-VN" u="sng" dirty="0">
                <a:solidFill>
                  <a:srgbClr val="0000FF"/>
                </a:solidFill>
                <a:latin typeface="Times New Roman" panose="02020603050405020304" pitchFamily="18" charset="0"/>
                <a:ea typeface="Calibri" panose="020F0502020204030204" pitchFamily="34" charset="0"/>
                <a:cs typeface="Calibri" panose="020F0502020204030204" pitchFamily="34" charset="0"/>
                <a:hlinkClick r:id="rId3"/>
              </a:rPr>
              <a:t>https://www.youtube.com/watch?v=saFpS_Vd74g</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854338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
          <p:cNvSpPr txBox="1"/>
          <p:nvPr/>
        </p:nvSpPr>
        <p:spPr>
          <a:xfrm>
            <a:off x="0" y="87274"/>
            <a:ext cx="11955216" cy="954067"/>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1. Ý TƯỞNG, MỤC TIÊU VÀ KẾ HOẠCH XÂY DỰNG CỘNG ĐỒNG ASEAN</a:t>
            </a:r>
            <a:endParaRPr kumimoji="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p:txBody>
      </p:sp>
      <p:sp>
        <p:nvSpPr>
          <p:cNvPr id="245" name="Google Shape;245;p4"/>
          <p:cNvSpPr txBox="1"/>
          <p:nvPr/>
        </p:nvSpPr>
        <p:spPr>
          <a:xfrm>
            <a:off x="108156" y="1105617"/>
            <a:ext cx="6528618" cy="52318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a. Ý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tưởng</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xây</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dựng</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Cộng</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đồng</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ASEAN</a:t>
            </a:r>
            <a:r>
              <a:rPr kumimoji="0" lang="vi-VN"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a:t>
            </a:r>
            <a:endParaRPr kumimoji="0" sz="1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p:txBody>
      </p:sp>
      <p:sp>
        <p:nvSpPr>
          <p:cNvPr id="246" name="Google Shape;246;p4"/>
          <p:cNvSpPr txBox="1"/>
          <p:nvPr/>
        </p:nvSpPr>
        <p:spPr>
          <a:xfrm>
            <a:off x="1784555" y="1693073"/>
            <a:ext cx="8386106" cy="2677616"/>
          </a:xfrm>
          <a:prstGeom prst="rect">
            <a:avLst/>
          </a:prstGeom>
          <a:solidFill>
            <a:srgbClr val="B7CCE4"/>
          </a:solid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TƯ LIỆU 1.</a:t>
            </a:r>
            <a:r>
              <a:rPr kumimoji="0" lang="en-US" sz="2800" b="1"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Theo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tầm</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nhìn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ASEAN 2020: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Toàn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bộ</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Đông</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Nam Á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sẽ</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là</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một</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ASEAN,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nhận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thức</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được</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các</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mối</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liên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hệ</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lịch</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sử</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của</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mình</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hiểu</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rõ</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di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sản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văn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hóa</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của</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mình</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và</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gắn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bó</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với</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nhau</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bằng</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một</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bản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sắc</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chung</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của</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khu</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vực</a:t>
            </a:r>
            <a:r>
              <a:rPr kumimoji="0" lang="en-US" sz="2800" b="1"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Nguồn</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1"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Cổng</a:t>
            </a:r>
            <a:r>
              <a:rPr kumimoji="0" lang="en-US" sz="2800" b="0" i="1"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1"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thông</a:t>
            </a:r>
            <a:r>
              <a:rPr kumimoji="0" lang="en-US" sz="2800" b="0" i="1"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tin ASEAN </a:t>
            </a:r>
            <a:r>
              <a:rPr kumimoji="0" lang="vi-VN" sz="2800" b="0" i="1"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a:t>
            </a:r>
            <a:r>
              <a:rPr kumimoji="0" lang="en-US" sz="2800" b="0" i="1"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r>
              <a:rPr kumimoji="0" lang="en-US" sz="2800" b="0" i="1" u="none" strike="noStrike" kern="0" cap="none" spc="0" normalizeH="0" baseline="0" noProof="0" dirty="0" err="1">
                <a:ln>
                  <a:noFill/>
                </a:ln>
                <a:solidFill>
                  <a:srgbClr val="0C0C0C"/>
                </a:solidFill>
                <a:effectLst/>
                <a:uLnTx/>
                <a:uFillTx/>
                <a:latin typeface="Times New Roman" panose="02020603050405020304" pitchFamily="18" charset="0"/>
                <a:cs typeface="Times New Roman" panose="02020603050405020304" pitchFamily="18" charset="0"/>
                <a:sym typeface="Arial"/>
              </a:rPr>
              <a:t>Việt</a:t>
            </a:r>
            <a:r>
              <a:rPr kumimoji="0" lang="en-US" sz="2800" b="0" i="1"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Nam</a:t>
            </a:r>
            <a:r>
              <a:rPr kumimoji="0" lang="en-US"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rPr>
              <a:t>) </a:t>
            </a:r>
            <a:endParaRPr kumimoji="0" sz="2800" b="0" i="0" u="none" strike="noStrike" kern="0" cap="none" spc="0" normalizeH="0" baseline="0" noProof="0" dirty="0">
              <a:ln>
                <a:noFill/>
              </a:ln>
              <a:solidFill>
                <a:srgbClr val="0C0C0C"/>
              </a:solidFill>
              <a:effectLst/>
              <a:uLnTx/>
              <a:uFillTx/>
              <a:latin typeface="Times New Roman" panose="02020603050405020304" pitchFamily="18" charset="0"/>
              <a:cs typeface="Times New Roman" panose="02020603050405020304" pitchFamily="18" charset="0"/>
              <a:sym typeface="Arial"/>
            </a:endParaRPr>
          </a:p>
        </p:txBody>
      </p:sp>
      <p:pic>
        <p:nvPicPr>
          <p:cNvPr id="247" name="Google Shape;247;p4"/>
          <p:cNvPicPr preferRelativeResize="0"/>
          <p:nvPr/>
        </p:nvPicPr>
        <p:blipFill rotWithShape="1">
          <a:blip r:embed="rId3">
            <a:alphaModFix/>
          </a:blip>
          <a:srcRect/>
          <a:stretch/>
        </p:blipFill>
        <p:spPr>
          <a:xfrm>
            <a:off x="3464201" y="4443111"/>
            <a:ext cx="3261063" cy="24857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10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6"/>
                                        </p:tgtEl>
                                        <p:attrNameLst>
                                          <p:attrName>style.visibility</p:attrName>
                                        </p:attrNameLst>
                                      </p:cBhvr>
                                      <p:to>
                                        <p:strVal val="visible"/>
                                      </p:to>
                                    </p:set>
                                    <p:animEffect transition="in" filter="fade">
                                      <p:cBhvr>
                                        <p:cTn id="17"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
          <p:cNvSpPr txBox="1">
            <a:spLocks noGrp="1"/>
          </p:cNvSpPr>
          <p:nvPr>
            <p:ph idx="1"/>
          </p:nvPr>
        </p:nvSpPr>
        <p:spPr>
          <a:xfrm>
            <a:off x="176981" y="756961"/>
            <a:ext cx="11975691" cy="3357839"/>
          </a:xfrm>
          <a:prstGeom prst="rect">
            <a:avLst/>
          </a:prstGeom>
          <a:noFill/>
          <a:ln>
            <a:noFill/>
          </a:ln>
        </p:spPr>
        <p:txBody>
          <a:bodyPr spcFirstLastPara="1" wrap="square" lIns="91425" tIns="45700" rIns="91425" bIns="45700" anchor="t" anchorCtr="0">
            <a:noAutofit/>
          </a:bodyPr>
          <a:lstStyle/>
          <a:p>
            <a:pPr marL="0" indent="0" algn="just">
              <a:lnSpc>
                <a:spcPct val="110000"/>
              </a:lnSpc>
              <a:spcBef>
                <a:spcPts val="0"/>
              </a:spcBef>
              <a:buSzPts val="2200"/>
              <a:buNone/>
            </a:pPr>
            <a:r>
              <a:rPr lang="en-US" sz="3200" b="1" dirty="0">
                <a:latin typeface="Times New Roman" panose="02020603050405020304" pitchFamily="18" charset="0"/>
                <a:ea typeface="Arial"/>
                <a:cs typeface="Times New Roman" panose="02020603050405020304" pitchFamily="18" charset="0"/>
                <a:sym typeface="Arial"/>
              </a:rPr>
              <a:t>- </a:t>
            </a:r>
            <a:r>
              <a:rPr lang="en-US" sz="3200" dirty="0">
                <a:latin typeface="Times New Roman" panose="02020603050405020304" pitchFamily="18" charset="0"/>
                <a:cs typeface="Times New Roman" panose="02020603050405020304" pitchFamily="18" charset="0"/>
                <a:sym typeface="Arial"/>
              </a:rPr>
              <a:t>Ý</a:t>
            </a:r>
            <a:r>
              <a:rPr lang="vi-VN" sz="3200" dirty="0">
                <a:latin typeface="Times New Roman" panose="02020603050405020304" pitchFamily="18" charset="0"/>
                <a:cs typeface="Times New Roman" panose="02020603050405020304" pitchFamily="18" charset="0"/>
              </a:rPr>
              <a:t> tưởng xây dựng Cộng đồng ASEAN 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t>
            </a:r>
            <a:r>
              <a:rPr lang="vi-VN" sz="3200" dirty="0">
                <a:latin typeface="Times New Roman" panose="02020603050405020304" pitchFamily="18" charset="0"/>
                <a:cs typeface="Times New Roman" panose="02020603050405020304" pitchFamily="18" charset="0"/>
              </a:rPr>
              <a:t>ởi nguồn từ khi tổ chức được thành lập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Tuyên bố Băng Cốc 1967).</a:t>
            </a:r>
          </a:p>
          <a:p>
            <a:pPr algn="just">
              <a:lnSpc>
                <a:spcPct val="110000"/>
              </a:lnSpc>
              <a:spcBef>
                <a:spcPts val="0"/>
              </a:spcBef>
              <a:buSzPts val="2200"/>
              <a:buFontTx/>
              <a:buChar char="-"/>
            </a:pPr>
            <a:r>
              <a:rPr lang="vi-VN" sz="3200" dirty="0">
                <a:latin typeface="Times New Roman" panose="02020603050405020304" pitchFamily="18" charset="0"/>
                <a:cs typeface="Times New Roman" panose="02020603050405020304" pitchFamily="18" charset="0"/>
              </a:rPr>
              <a:t>Ý tưởng được chính thức khẳng định năm 1997 (Tầm nhìn ASEAN 2020)</a:t>
            </a:r>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ASEAN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a:t>
            </a:r>
          </a:p>
          <a:p>
            <a:pPr algn="just">
              <a:lnSpc>
                <a:spcPct val="110000"/>
              </a:lnSpc>
              <a:spcBef>
                <a:spcPts val="0"/>
              </a:spcBef>
              <a:buSzPts val="2200"/>
              <a:buFontTx/>
              <a:buChar char="-"/>
            </a:pPr>
            <a:endParaRPr lang="en-US" sz="3200" dirty="0">
              <a:latin typeface="Times New Roman" panose="02020603050405020304" pitchFamily="18" charset="0"/>
              <a:cs typeface="Times New Roman" panose="02020603050405020304" pitchFamily="18" charset="0"/>
            </a:endParaRPr>
          </a:p>
          <a:p>
            <a:pPr algn="just">
              <a:lnSpc>
                <a:spcPct val="110000"/>
              </a:lnSpc>
              <a:spcBef>
                <a:spcPts val="0"/>
              </a:spcBef>
              <a:buSzPts val="2200"/>
              <a:buFontTx/>
              <a:buChar char="-"/>
            </a:pPr>
            <a:endParaRPr lang="en-US" sz="3200" dirty="0">
              <a:latin typeface="Times New Roman" panose="02020603050405020304" pitchFamily="18" charset="0"/>
              <a:cs typeface="Times New Roman" panose="02020603050405020304" pitchFamily="18" charset="0"/>
            </a:endParaRPr>
          </a:p>
          <a:p>
            <a:pPr marL="0" lvl="0" indent="0" algn="l" rtl="0">
              <a:spcBef>
                <a:spcPts val="560"/>
              </a:spcBef>
              <a:spcAft>
                <a:spcPts val="0"/>
              </a:spcAft>
              <a:buSzPts val="2800"/>
              <a:buNone/>
            </a:pPr>
            <a:endParaRPr sz="3200" dirty="0">
              <a:latin typeface="Times New Roman" panose="02020603050405020304" pitchFamily="18" charset="0"/>
              <a:cs typeface="Times New Roman" panose="02020603050405020304" pitchFamily="18" charset="0"/>
            </a:endParaRPr>
          </a:p>
        </p:txBody>
      </p:sp>
      <p:sp>
        <p:nvSpPr>
          <p:cNvPr id="254" name="Google Shape;254;p5"/>
          <p:cNvSpPr txBox="1"/>
          <p:nvPr/>
        </p:nvSpPr>
        <p:spPr>
          <a:xfrm>
            <a:off x="176981" y="233741"/>
            <a:ext cx="10262419"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a. Ý </a:t>
            </a: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tưởng</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xây</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dựng</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Cộng</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đồng</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ASEAN</a:t>
            </a:r>
            <a:endParaRPr kumimoji="0"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1000"/>
                                        <p:tgtEl>
                                          <p:spTgt spid="253">
                                            <p:txEl>
                                              <p:pRg st="0" end="0"/>
                                            </p:txEl>
                                          </p:spTgt>
                                        </p:tgtEl>
                                      </p:cBhvr>
                                    </p:animEffect>
                                    <p:anim calcmode="lin" valueType="num">
                                      <p:cBhvr>
                                        <p:cTn id="8" dur="1000" fill="hold"/>
                                        <p:tgtEl>
                                          <p:spTgt spid="2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3">
                                            <p:txEl>
                                              <p:pRg st="1" end="1"/>
                                            </p:txEl>
                                          </p:spTgt>
                                        </p:tgtEl>
                                        <p:attrNameLst>
                                          <p:attrName>style.visibility</p:attrName>
                                        </p:attrNameLst>
                                      </p:cBhvr>
                                      <p:to>
                                        <p:strVal val="visible"/>
                                      </p:to>
                                    </p:set>
                                    <p:animEffect transition="in" filter="fade">
                                      <p:cBhvr>
                                        <p:cTn id="14" dur="1000"/>
                                        <p:tgtEl>
                                          <p:spTgt spid="253">
                                            <p:txEl>
                                              <p:pRg st="1" end="1"/>
                                            </p:txEl>
                                          </p:spTgt>
                                        </p:tgtEl>
                                      </p:cBhvr>
                                    </p:animEffect>
                                    <p:anim calcmode="lin" valueType="num">
                                      <p:cBhvr>
                                        <p:cTn id="15" dur="1000" fill="hold"/>
                                        <p:tgtEl>
                                          <p:spTgt spid="25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6"/>
          <p:cNvSpPr txBox="1"/>
          <p:nvPr/>
        </p:nvSpPr>
        <p:spPr>
          <a:xfrm>
            <a:off x="0" y="151533"/>
            <a:ext cx="7482956"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b.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Mục</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tiêu</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xây</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dựng</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Cộng</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đồng</a:t>
            </a: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ASEAN</a:t>
            </a:r>
            <a:endParaRPr kumimoji="0" sz="14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p:txBody>
      </p:sp>
      <p:pic>
        <p:nvPicPr>
          <p:cNvPr id="4" name="Picture 3"/>
          <p:cNvPicPr>
            <a:picLocks noChangeAspect="1"/>
          </p:cNvPicPr>
          <p:nvPr/>
        </p:nvPicPr>
        <p:blipFill>
          <a:blip r:embed="rId3"/>
          <a:stretch>
            <a:fillRect/>
          </a:stretch>
        </p:blipFill>
        <p:spPr>
          <a:xfrm>
            <a:off x="1435417" y="794385"/>
            <a:ext cx="8379143" cy="4933950"/>
          </a:xfrm>
          <a:prstGeom prst="rect">
            <a:avLst/>
          </a:prstGeom>
        </p:spPr>
      </p:pic>
      <p:sp>
        <p:nvSpPr>
          <p:cNvPr id="5" name="Rectangle 4"/>
          <p:cNvSpPr/>
          <p:nvPr/>
        </p:nvSpPr>
        <p:spPr>
          <a:xfrm>
            <a:off x="1435417" y="5847967"/>
            <a:ext cx="9019223" cy="954107"/>
          </a:xfrm>
          <a:prstGeom prst="rect">
            <a:avLst/>
          </a:prstGeom>
        </p:spPr>
        <p:txBody>
          <a:bodyPr wrap="square">
            <a:spAutoFit/>
          </a:bodyPr>
          <a:lstStyle/>
          <a:p>
            <a:r>
              <a:rPr lang="vi-VN" sz="2800" b="1" dirty="0">
                <a:solidFill>
                  <a:srgbClr val="1B1D2D"/>
                </a:solidFill>
                <a:latin typeface="+mj-lt"/>
              </a:rPr>
              <a:t>Thủ tướng Phạm Minh Chính dự phiên khai mạc Hội nghị cấp cao ASEAN</a:t>
            </a:r>
            <a:r>
              <a:rPr lang="en-US" sz="2800" b="1" dirty="0">
                <a:solidFill>
                  <a:srgbClr val="1B1D2D"/>
                </a:solidFill>
                <a:latin typeface="+mj-lt"/>
              </a:rPr>
              <a:t> </a:t>
            </a:r>
            <a:r>
              <a:rPr lang="en-US" sz="2800" b="1" dirty="0" err="1">
                <a:solidFill>
                  <a:srgbClr val="1B1D2D"/>
                </a:solidFill>
                <a:latin typeface="Times New Roman" panose="02020603050405020304" pitchFamily="18" charset="0"/>
                <a:cs typeface="Times New Roman" panose="02020603050405020304" pitchFamily="18" charset="0"/>
              </a:rPr>
              <a:t>tại</a:t>
            </a:r>
            <a:r>
              <a:rPr lang="en-US" sz="2800" b="1" dirty="0">
                <a:solidFill>
                  <a:srgbClr val="1B1D2D"/>
                </a:solidFill>
                <a:latin typeface="Times New Roman" panose="02020603050405020304" pitchFamily="18" charset="0"/>
                <a:cs typeface="Times New Roman" panose="02020603050405020304" pitchFamily="18" charset="0"/>
              </a:rPr>
              <a:t> </a:t>
            </a:r>
            <a:r>
              <a:rPr lang="en-US" sz="2800" b="1" dirty="0" err="1">
                <a:solidFill>
                  <a:srgbClr val="1B1D2D"/>
                </a:solidFill>
                <a:latin typeface="Times New Roman" panose="02020603050405020304" pitchFamily="18" charset="0"/>
                <a:cs typeface="Times New Roman" panose="02020603050405020304" pitchFamily="18" charset="0"/>
              </a:rPr>
              <a:t>thủ</a:t>
            </a:r>
            <a:r>
              <a:rPr lang="en-US" sz="2800" b="1" dirty="0">
                <a:solidFill>
                  <a:srgbClr val="1B1D2D"/>
                </a:solidFill>
                <a:latin typeface="Times New Roman" panose="02020603050405020304" pitchFamily="18" charset="0"/>
                <a:cs typeface="Times New Roman" panose="02020603050405020304" pitchFamily="18" charset="0"/>
              </a:rPr>
              <a:t> </a:t>
            </a:r>
            <a:r>
              <a:rPr lang="en-US" sz="2800" b="1" dirty="0" err="1">
                <a:solidFill>
                  <a:srgbClr val="1B1D2D"/>
                </a:solidFill>
                <a:latin typeface="Times New Roman" panose="02020603050405020304" pitchFamily="18" charset="0"/>
                <a:cs typeface="Times New Roman" panose="02020603050405020304" pitchFamily="18" charset="0"/>
              </a:rPr>
              <a:t>đô</a:t>
            </a:r>
            <a:r>
              <a:rPr lang="en-US" sz="2800" b="1" dirty="0">
                <a:solidFill>
                  <a:srgbClr val="1B1D2D"/>
                </a:solidFill>
                <a:latin typeface="Times New Roman" panose="02020603050405020304" pitchFamily="18" charset="0"/>
                <a:cs typeface="Times New Roman" panose="02020603050405020304" pitchFamily="18" charset="0"/>
              </a:rPr>
              <a:t> </a:t>
            </a:r>
            <a:r>
              <a:rPr lang="en-US" sz="2800" b="1" dirty="0" err="1">
                <a:solidFill>
                  <a:srgbClr val="1B1D2D"/>
                </a:solidFill>
                <a:latin typeface="Times New Roman" panose="02020603050405020304" pitchFamily="18" charset="0"/>
                <a:cs typeface="Times New Roman" panose="02020603050405020304" pitchFamily="18" charset="0"/>
              </a:rPr>
              <a:t>Viên</a:t>
            </a:r>
            <a:r>
              <a:rPr lang="en-US" sz="2800" b="1" dirty="0">
                <a:solidFill>
                  <a:srgbClr val="1B1D2D"/>
                </a:solidFill>
                <a:latin typeface="Times New Roman" panose="02020603050405020304" pitchFamily="18" charset="0"/>
                <a:cs typeface="Times New Roman" panose="02020603050405020304" pitchFamily="18" charset="0"/>
              </a:rPr>
              <a:t> </a:t>
            </a:r>
            <a:r>
              <a:rPr lang="en-US" sz="2800" b="1" dirty="0" err="1">
                <a:solidFill>
                  <a:srgbClr val="1B1D2D"/>
                </a:solidFill>
                <a:latin typeface="Times New Roman" panose="02020603050405020304" pitchFamily="18" charset="0"/>
                <a:cs typeface="Times New Roman" panose="02020603050405020304" pitchFamily="18" charset="0"/>
              </a:rPr>
              <a:t>Chăn</a:t>
            </a:r>
            <a:r>
              <a:rPr lang="en-US" sz="2800" b="1" dirty="0">
                <a:solidFill>
                  <a:srgbClr val="1B1D2D"/>
                </a:solidFill>
                <a:latin typeface="Times New Roman" panose="02020603050405020304" pitchFamily="18" charset="0"/>
                <a:cs typeface="Times New Roman" panose="02020603050405020304" pitchFamily="18" charset="0"/>
              </a:rPr>
              <a:t> ( </a:t>
            </a:r>
            <a:r>
              <a:rPr lang="en-US" sz="2800" b="1" dirty="0" err="1">
                <a:solidFill>
                  <a:srgbClr val="1B1D2D"/>
                </a:solidFill>
                <a:latin typeface="Times New Roman" panose="02020603050405020304" pitchFamily="18" charset="0"/>
                <a:cs typeface="Times New Roman" panose="02020603050405020304" pitchFamily="18" charset="0"/>
              </a:rPr>
              <a:t>Lào</a:t>
            </a:r>
            <a:r>
              <a:rPr lang="en-US" sz="2800" b="1" dirty="0">
                <a:solidFill>
                  <a:srgbClr val="1B1D2D"/>
                </a:solidFill>
                <a:latin typeface="Times New Roman" panose="02020603050405020304" pitchFamily="18" charset="0"/>
                <a:cs typeface="Times New Roman" panose="02020603050405020304" pitchFamily="18" charset="0"/>
              </a:rPr>
              <a:t>)</a:t>
            </a:r>
            <a:endParaRPr lang="vi-VN" sz="2800" b="1" i="0" dirty="0">
              <a:solidFill>
                <a:srgbClr val="1B1D2D"/>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7"/>
          <p:cNvSpPr txBox="1"/>
          <p:nvPr/>
        </p:nvSpPr>
        <p:spPr>
          <a:xfrm>
            <a:off x="0" y="382924"/>
            <a:ext cx="10058400"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b. </a:t>
            </a: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Mục</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tiêu</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xây</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dựng</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Cộng</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sym typeface="Arial"/>
              </a:rPr>
              <a:t>đồng</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 ASEAN</a:t>
            </a:r>
            <a:endParaRPr kumimoji="0"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p:txBody>
      </p:sp>
      <p:grpSp>
        <p:nvGrpSpPr>
          <p:cNvPr id="269" name="Google Shape;269;p7"/>
          <p:cNvGrpSpPr/>
          <p:nvPr/>
        </p:nvGrpSpPr>
        <p:grpSpPr>
          <a:xfrm>
            <a:off x="599769" y="1927123"/>
            <a:ext cx="3872253" cy="3753487"/>
            <a:chOff x="676862" y="1782967"/>
            <a:chExt cx="1975955" cy="2506377"/>
          </a:xfrm>
        </p:grpSpPr>
        <p:sp>
          <p:nvSpPr>
            <p:cNvPr id="270" name="Google Shape;270;p7"/>
            <p:cNvSpPr/>
            <p:nvPr/>
          </p:nvSpPr>
          <p:spPr>
            <a:xfrm rot="10800000">
              <a:off x="762155" y="3273372"/>
              <a:ext cx="648543" cy="1015972"/>
            </a:xfrm>
            <a:custGeom>
              <a:avLst/>
              <a:gdLst/>
              <a:ahLst/>
              <a:cxnLst/>
              <a:rect l="l" t="t" r="r" b="b"/>
              <a:pathLst>
                <a:path w="407256" h="1015972" extrusionOk="0">
                  <a:moveTo>
                    <a:pt x="400995" y="1015972"/>
                  </a:moveTo>
                  <a:lnTo>
                    <a:pt x="0" y="0"/>
                  </a:lnTo>
                  <a:lnTo>
                    <a:pt x="407256" y="490871"/>
                  </a:lnTo>
                  <a:lnTo>
                    <a:pt x="400995" y="1015972"/>
                  </a:lnTo>
                  <a:close/>
                </a:path>
              </a:pathLst>
            </a:custGeom>
            <a:solidFill>
              <a:srgbClr val="1B482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1" name="Google Shape;271;p7"/>
            <p:cNvSpPr/>
            <p:nvPr/>
          </p:nvSpPr>
          <p:spPr>
            <a:xfrm>
              <a:off x="676862" y="1782967"/>
              <a:ext cx="1975955" cy="2084184"/>
            </a:xfrm>
            <a:prstGeom prst="rect">
              <a:avLst/>
            </a:prstGeom>
            <a:gradFill>
              <a:gsLst>
                <a:gs pos="0">
                  <a:srgbClr val="FFFFFF"/>
                </a:gs>
                <a:gs pos="100000">
                  <a:srgbClr val="FFFFFF"/>
                </a:gs>
              </a:gsLst>
              <a:lin ang="8100000" scaled="0"/>
            </a:gradFill>
            <a:ln w="9525" cap="flat" cmpd="sng">
              <a:solidFill>
                <a:srgbClr val="FFFFF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72" name="Google Shape;272;p7"/>
            <p:cNvSpPr/>
            <p:nvPr/>
          </p:nvSpPr>
          <p:spPr>
            <a:xfrm>
              <a:off x="762156" y="3273378"/>
              <a:ext cx="1782843" cy="525098"/>
            </a:xfrm>
            <a:prstGeom prst="rect">
              <a:avLst/>
            </a:prstGeom>
            <a:solidFill>
              <a:srgbClr val="37915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73" name="Google Shape;273;p7"/>
          <p:cNvGrpSpPr/>
          <p:nvPr/>
        </p:nvGrpSpPr>
        <p:grpSpPr>
          <a:xfrm>
            <a:off x="4877201" y="1959268"/>
            <a:ext cx="2757041" cy="3768294"/>
            <a:chOff x="660254" y="1697174"/>
            <a:chExt cx="1985770" cy="2592170"/>
          </a:xfrm>
        </p:grpSpPr>
        <p:sp>
          <p:nvSpPr>
            <p:cNvPr id="274" name="Google Shape;274;p7"/>
            <p:cNvSpPr/>
            <p:nvPr/>
          </p:nvSpPr>
          <p:spPr>
            <a:xfrm rot="10800000">
              <a:off x="762155" y="3273372"/>
              <a:ext cx="648543" cy="1015972"/>
            </a:xfrm>
            <a:custGeom>
              <a:avLst/>
              <a:gdLst/>
              <a:ahLst/>
              <a:cxnLst/>
              <a:rect l="l" t="t" r="r" b="b"/>
              <a:pathLst>
                <a:path w="407256" h="1015972" extrusionOk="0">
                  <a:moveTo>
                    <a:pt x="400995" y="1015972"/>
                  </a:moveTo>
                  <a:lnTo>
                    <a:pt x="0" y="0"/>
                  </a:lnTo>
                  <a:lnTo>
                    <a:pt x="407256" y="490871"/>
                  </a:lnTo>
                  <a:lnTo>
                    <a:pt x="400995" y="1015972"/>
                  </a:lnTo>
                  <a:close/>
                </a:path>
              </a:pathLst>
            </a:custGeom>
            <a:solidFill>
              <a:srgbClr val="143C5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5" name="Google Shape;275;p7"/>
            <p:cNvSpPr/>
            <p:nvPr/>
          </p:nvSpPr>
          <p:spPr>
            <a:xfrm>
              <a:off x="660254" y="1697174"/>
              <a:ext cx="1985770" cy="2084184"/>
            </a:xfrm>
            <a:prstGeom prst="rect">
              <a:avLst/>
            </a:prstGeom>
            <a:gradFill>
              <a:gsLst>
                <a:gs pos="0">
                  <a:srgbClr val="FFFFFF"/>
                </a:gs>
                <a:gs pos="100000">
                  <a:srgbClr val="FFFFFF"/>
                </a:gs>
              </a:gsLst>
              <a:lin ang="8100000" scaled="0"/>
            </a:gradFill>
            <a:ln w="9525" cap="flat" cmpd="sng">
              <a:solidFill>
                <a:srgbClr val="FFFFF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76" name="Google Shape;276;p7"/>
            <p:cNvSpPr/>
            <p:nvPr/>
          </p:nvSpPr>
          <p:spPr>
            <a:xfrm>
              <a:off x="762156" y="3273378"/>
              <a:ext cx="1782843" cy="525098"/>
            </a:xfrm>
            <a:prstGeom prst="rect">
              <a:avLst/>
            </a:prstGeom>
            <a:solidFill>
              <a:srgbClr val="2A78B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277" name="Google Shape;277;p7"/>
          <p:cNvGrpSpPr/>
          <p:nvPr/>
        </p:nvGrpSpPr>
        <p:grpSpPr>
          <a:xfrm>
            <a:off x="8039422" y="1927123"/>
            <a:ext cx="2596028" cy="3772341"/>
            <a:chOff x="762155" y="1782967"/>
            <a:chExt cx="1890662" cy="2506377"/>
          </a:xfrm>
        </p:grpSpPr>
        <p:sp>
          <p:nvSpPr>
            <p:cNvPr id="278" name="Google Shape;278;p7"/>
            <p:cNvSpPr/>
            <p:nvPr/>
          </p:nvSpPr>
          <p:spPr>
            <a:xfrm rot="10800000">
              <a:off x="762155" y="3273372"/>
              <a:ext cx="648543" cy="1015972"/>
            </a:xfrm>
            <a:custGeom>
              <a:avLst/>
              <a:gdLst/>
              <a:ahLst/>
              <a:cxnLst/>
              <a:rect l="l" t="t" r="r" b="b"/>
              <a:pathLst>
                <a:path w="407256" h="1015972" extrusionOk="0">
                  <a:moveTo>
                    <a:pt x="400995" y="1015972"/>
                  </a:moveTo>
                  <a:lnTo>
                    <a:pt x="0" y="0"/>
                  </a:lnTo>
                  <a:lnTo>
                    <a:pt x="407256" y="490871"/>
                  </a:lnTo>
                  <a:lnTo>
                    <a:pt x="400995" y="1015972"/>
                  </a:lnTo>
                  <a:close/>
                </a:path>
              </a:pathLst>
            </a:custGeom>
            <a:solidFill>
              <a:srgbClr val="790E2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9" name="Google Shape;279;p7"/>
            <p:cNvSpPr/>
            <p:nvPr/>
          </p:nvSpPr>
          <p:spPr>
            <a:xfrm>
              <a:off x="938265" y="1782967"/>
              <a:ext cx="1714552" cy="2084184"/>
            </a:xfrm>
            <a:prstGeom prst="rect">
              <a:avLst/>
            </a:prstGeom>
            <a:gradFill>
              <a:gsLst>
                <a:gs pos="0">
                  <a:srgbClr val="FFFFFF"/>
                </a:gs>
                <a:gs pos="100000">
                  <a:srgbClr val="FFFFFF"/>
                </a:gs>
              </a:gsLst>
              <a:lin ang="8100000" scaled="0"/>
            </a:gradFill>
            <a:ln w="9525" cap="flat" cmpd="sng">
              <a:solidFill>
                <a:srgbClr val="FFFFF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280" name="Google Shape;280;p7"/>
            <p:cNvSpPr/>
            <p:nvPr/>
          </p:nvSpPr>
          <p:spPr>
            <a:xfrm>
              <a:off x="762156" y="3273378"/>
              <a:ext cx="1782843" cy="525098"/>
            </a:xfrm>
            <a:prstGeom prst="rect">
              <a:avLst/>
            </a:prstGeom>
            <a:solidFill>
              <a:srgbClr val="E6294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281" name="Google Shape;281;p7"/>
          <p:cNvSpPr txBox="1"/>
          <p:nvPr/>
        </p:nvSpPr>
        <p:spPr>
          <a:xfrm>
            <a:off x="745872" y="2240430"/>
            <a:ext cx="3446070"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Đưa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trở</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thành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đồng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với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ba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tr</a:t>
            </a:r>
            <a:r>
              <a:rPr lang="vi-VN" sz="2800" kern="0" dirty="0">
                <a:solidFill>
                  <a:srgbClr val="000000"/>
                </a:solidFill>
                <a:latin typeface="Times New Roman" panose="02020603050405020304" pitchFamily="18" charset="0"/>
                <a:cs typeface="Times New Roman" panose="02020603050405020304" pitchFamily="18" charset="0"/>
                <a:sym typeface="Arial"/>
              </a:rPr>
              <a:t>ụ cột.</a:t>
            </a:r>
            <a:endParaRPr kumimoji="0"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82" name="Google Shape;282;p7"/>
          <p:cNvSpPr txBox="1"/>
          <p:nvPr/>
        </p:nvSpPr>
        <p:spPr>
          <a:xfrm>
            <a:off x="5051902" y="2313430"/>
            <a:ext cx="2450779" cy="169273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Cơ</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sở</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pháp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lý</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là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Hiến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chương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ASEAN.</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3" name="Google Shape;283;p7"/>
          <p:cNvSpPr txBox="1"/>
          <p:nvPr/>
        </p:nvSpPr>
        <p:spPr>
          <a:xfrm>
            <a:off x="8315755" y="1941679"/>
            <a:ext cx="2285174" cy="2246729"/>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Xây</a:t>
            </a:r>
            <a:r>
              <a:rPr kumimoji="0" lang="vi-VN" sz="2800" b="0"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dựng tổ chức hợp tác liên chính phủ có liên kết sâu rộng</a:t>
            </a:r>
            <a:endParaRPr kumimoji="0"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 calcmode="lin" valueType="num">
                                      <p:cBhvr additive="base">
                                        <p:cTn id="7" dur="500"/>
                                        <p:tgtEl>
                                          <p:spTgt spid="26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fade">
                                      <p:cBhvr>
                                        <p:cTn id="12" dur="1000"/>
                                        <p:tgtEl>
                                          <p:spTgt spid="2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3"/>
                                        </p:tgtEl>
                                        <p:attrNameLst>
                                          <p:attrName>style.visibility</p:attrName>
                                        </p:attrNameLst>
                                      </p:cBhvr>
                                      <p:to>
                                        <p:strVal val="visible"/>
                                      </p:to>
                                    </p:set>
                                    <p:animEffect transition="in" filter="fade">
                                      <p:cBhvr>
                                        <p:cTn id="17" dur="1000"/>
                                        <p:tgtEl>
                                          <p:spTgt spid="2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gtEl>
                                        <p:attrNameLst>
                                          <p:attrName>style.visibility</p:attrName>
                                        </p:attrNameLst>
                                      </p:cBhvr>
                                      <p:to>
                                        <p:strVal val="visible"/>
                                      </p:to>
                                    </p:set>
                                    <p:animEffect transition="in" filter="fade">
                                      <p:cBhvr>
                                        <p:cTn id="22" dur="1000"/>
                                        <p:tgtEl>
                                          <p:spTgt spid="2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7"/>
                                        </p:tgtEl>
                                        <p:attrNameLst>
                                          <p:attrName>style.visibility</p:attrName>
                                        </p:attrNameLst>
                                      </p:cBhvr>
                                      <p:to>
                                        <p:strVal val="visible"/>
                                      </p:to>
                                    </p:set>
                                    <p:animEffect transition="in" filter="fade">
                                      <p:cBhvr>
                                        <p:cTn id="27" dur="1000"/>
                                        <p:tgtEl>
                                          <p:spTgt spid="2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3"/>
                                        </p:tgtEl>
                                        <p:attrNameLst>
                                          <p:attrName>style.visibility</p:attrName>
                                        </p:attrNameLst>
                                      </p:cBhvr>
                                      <p:to>
                                        <p:strVal val="visible"/>
                                      </p:to>
                                    </p:set>
                                    <p:animEffect transition="in" filter="fade">
                                      <p:cBhvr>
                                        <p:cTn id="32"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
          <p:cNvSpPr txBox="1">
            <a:spLocks noGrp="1"/>
          </p:cNvSpPr>
          <p:nvPr>
            <p:ph idx="1"/>
          </p:nvPr>
        </p:nvSpPr>
        <p:spPr>
          <a:xfrm>
            <a:off x="216309" y="1711466"/>
            <a:ext cx="11975691" cy="2394871"/>
          </a:xfrm>
          <a:prstGeom prst="rect">
            <a:avLst/>
          </a:prstGeom>
          <a:noFill/>
          <a:ln>
            <a:noFill/>
          </a:ln>
        </p:spPr>
        <p:txBody>
          <a:bodyPr spcFirstLastPara="1" wrap="square" lIns="91425" tIns="45700" rIns="91425" bIns="45700" anchor="t" anchorCtr="0">
            <a:noAutofit/>
          </a:bodyPr>
          <a:lstStyle/>
          <a:p>
            <a:pPr algn="just">
              <a:lnSpc>
                <a:spcPct val="110000"/>
              </a:lnSpc>
              <a:spcBef>
                <a:spcPts val="0"/>
              </a:spcBef>
              <a:buSzPts val="2200"/>
              <a:buFontTx/>
              <a:buChar char="-"/>
            </a:pPr>
            <a:r>
              <a:rPr lang="vi-VN" sz="3200" i="1" dirty="0">
                <a:latin typeface="+mj-lt"/>
              </a:rPr>
              <a:t>Mục tiêu tổng quát:</a:t>
            </a:r>
            <a:r>
              <a:rPr lang="vi-VN" sz="3200" dirty="0">
                <a:latin typeface="+mj-lt"/>
              </a:rPr>
              <a:t> xây dựng tổ chức hợp tác liên chính phủ có liên kết sâu rộng, dựa trên cơ sở pháp lí là </a:t>
            </a:r>
            <a:r>
              <a:rPr lang="vi-VN" sz="3200" i="1" dirty="0">
                <a:latin typeface="+mj-lt"/>
              </a:rPr>
              <a:t>Hiến chương ASEAN.</a:t>
            </a:r>
          </a:p>
          <a:p>
            <a:pPr algn="just">
              <a:lnSpc>
                <a:spcPct val="110000"/>
              </a:lnSpc>
              <a:spcBef>
                <a:spcPts val="0"/>
              </a:spcBef>
              <a:buSzPts val="2200"/>
              <a:buFontTx/>
              <a:buChar char="-"/>
            </a:pPr>
            <a:r>
              <a:rPr lang="vi-VN" sz="3200" i="1" dirty="0">
                <a:latin typeface="+mj-lt"/>
              </a:rPr>
              <a:t>Cộng đồng ASEAN hình thành dựa trên 3 trụ cột: APSC, AEC, ASCC.</a:t>
            </a:r>
            <a:endParaRPr lang="en-US" sz="3200" dirty="0">
              <a:latin typeface="+mj-lt"/>
            </a:endParaRPr>
          </a:p>
          <a:p>
            <a:pPr marL="0" indent="0" algn="just">
              <a:lnSpc>
                <a:spcPct val="110000"/>
              </a:lnSpc>
              <a:spcBef>
                <a:spcPts val="0"/>
              </a:spcBef>
              <a:buSzPts val="2200"/>
              <a:buNone/>
            </a:pPr>
            <a:endParaRPr sz="3200" dirty="0">
              <a:latin typeface="Times New Roman" panose="02020603050405020304" pitchFamily="18" charset="0"/>
              <a:cs typeface="Times New Roman" panose="02020603050405020304" pitchFamily="18" charset="0"/>
            </a:endParaRPr>
          </a:p>
        </p:txBody>
      </p:sp>
      <p:sp>
        <p:nvSpPr>
          <p:cNvPr id="254" name="Google Shape;254;p5"/>
          <p:cNvSpPr txBox="1"/>
          <p:nvPr/>
        </p:nvSpPr>
        <p:spPr>
          <a:xfrm>
            <a:off x="216309" y="172224"/>
            <a:ext cx="10262419"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 Ý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tưởng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xây</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dựng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Cộng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đồng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ASEAN</a:t>
            </a:r>
            <a:endParaRPr kumimoji="0"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4" name="Google Shape;254;p5"/>
          <p:cNvSpPr txBox="1"/>
          <p:nvPr/>
        </p:nvSpPr>
        <p:spPr>
          <a:xfrm>
            <a:off x="283661" y="941845"/>
            <a:ext cx="10262419"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200" b="1" kern="0" noProof="0" dirty="0">
                <a:solidFill>
                  <a:srgbClr val="FF0000"/>
                </a:solidFill>
                <a:latin typeface="Times New Roman" panose="02020603050405020304" pitchFamily="18" charset="0"/>
                <a:cs typeface="Times New Roman" panose="02020603050405020304" pitchFamily="18" charset="0"/>
                <a:sym typeface="Arial"/>
              </a:rPr>
              <a:t>b</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Mục</a:t>
            </a:r>
            <a:r>
              <a:rPr kumimoji="0" lang="vi-VN" sz="3200" b="1"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tiêu của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Cộng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đồng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ASEAN</a:t>
            </a:r>
            <a:endParaRPr kumimoji="0"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27389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 calcmode="lin" valueType="num">
                                      <p:cBhvr additive="base">
                                        <p:cTn id="7" dur="500" fill="hold"/>
                                        <p:tgtEl>
                                          <p:spTgt spid="2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3">
                                            <p:txEl>
                                              <p:pRg st="1" end="1"/>
                                            </p:txEl>
                                          </p:spTgt>
                                        </p:tgtEl>
                                        <p:attrNameLst>
                                          <p:attrName>style.visibility</p:attrName>
                                        </p:attrNameLst>
                                      </p:cBhvr>
                                      <p:to>
                                        <p:strVal val="visible"/>
                                      </p:to>
                                    </p:set>
                                    <p:anim calcmode="lin" valueType="num">
                                      <p:cBhvr additive="base">
                                        <p:cTn id="13" dur="500" fill="hold"/>
                                        <p:tgtEl>
                                          <p:spTgt spid="2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build="p"/>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TotalTime>
  <Words>2542</Words>
  <Application>Microsoft Office PowerPoint</Application>
  <PresentationFormat>Widescreen</PresentationFormat>
  <Paragraphs>194</Paragraphs>
  <Slides>33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Quattrocento Sans</vt:lpstr>
      <vt:lpstr>Times New Roman</vt:lpstr>
      <vt:lpstr>Chủ đề Office</vt:lpstr>
      <vt:lpstr>PowerPoint Presentation</vt:lpstr>
      <vt:lpstr>KHỞI ĐỘNG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 </dc:title>
  <dc:creator>hang pham</dc:creator>
  <cp:lastModifiedBy>Administrator</cp:lastModifiedBy>
  <cp:revision>24</cp:revision>
  <dcterms:created xsi:type="dcterms:W3CDTF">2024-08-05T08:24:43Z</dcterms:created>
  <dcterms:modified xsi:type="dcterms:W3CDTF">2025-10-12T13:09:22Z</dcterms:modified>
</cp:coreProperties>
</file>