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audio3.wav" ContentType="audio/wav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05" r:id="rId3"/>
    <p:sldMasterId id="2147483719" r:id="rId4"/>
  </p:sldMasterIdLst>
  <p:notesMasterIdLst>
    <p:notesMasterId r:id="rId23"/>
  </p:notesMasterIdLst>
  <p:sldIdLst>
    <p:sldId id="351" r:id="rId5"/>
    <p:sldId id="278" r:id="rId6"/>
    <p:sldId id="352" r:id="rId7"/>
    <p:sldId id="353" r:id="rId8"/>
    <p:sldId id="336" r:id="rId9"/>
    <p:sldId id="355" r:id="rId10"/>
    <p:sldId id="354" r:id="rId11"/>
    <p:sldId id="360" r:id="rId12"/>
    <p:sldId id="361" r:id="rId13"/>
    <p:sldId id="362" r:id="rId14"/>
    <p:sldId id="339" r:id="rId15"/>
    <p:sldId id="356" r:id="rId16"/>
    <p:sldId id="341" r:id="rId17"/>
    <p:sldId id="345" r:id="rId18"/>
    <p:sldId id="357" r:id="rId19"/>
    <p:sldId id="326" r:id="rId20"/>
    <p:sldId id="293" r:id="rId21"/>
    <p:sldId id="29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DBE1"/>
    <a:srgbClr val="F26532"/>
    <a:srgbClr val="A21E2B"/>
    <a:srgbClr val="E2606C"/>
    <a:srgbClr val="FF0066"/>
    <a:srgbClr val="006673"/>
    <a:srgbClr val="E26714"/>
    <a:srgbClr val="EE8640"/>
    <a:srgbClr val="048DA4"/>
    <a:srgbClr val="0578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187" autoAdjust="0"/>
  </p:normalViewPr>
  <p:slideViewPr>
    <p:cSldViewPr snapToGrid="0" showGuides="1">
      <p:cViewPr varScale="1">
        <p:scale>
          <a:sx n="68" d="100"/>
          <a:sy n="68" d="100"/>
        </p:scale>
        <p:origin x="73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7aa63b0a6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7aa63b0a6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3763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94532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9902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2672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143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03478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7475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4785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466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4278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5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3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06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828800" y="1815084"/>
            <a:ext cx="8534400" cy="219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048000" y="4494116"/>
            <a:ext cx="6096000" cy="54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" name="Google Shape;14;p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5" name="Google Shape;15;p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739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>
            <a:spLocks noGrp="1"/>
          </p:cNvSpPr>
          <p:nvPr>
            <p:ph type="pic" idx="3"/>
          </p:nvPr>
        </p:nvSpPr>
        <p:spPr>
          <a:xfrm>
            <a:off x="950967" y="1018167"/>
            <a:ext cx="31048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grpSp>
        <p:nvGrpSpPr>
          <p:cNvPr id="22" name="Google Shape;22;p3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3" name="Google Shape;23;p3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4" name="Google Shape;24;p3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" name="Google Shape;25;p3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6" name="Google Shape;26;p3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0173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41" name="Google Shape;41;p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42" name="Google Shape;42;p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43" name="Google Shape;43;p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44" name="Google Shape;44;p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5" name="Google Shape;45;p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1"/>
          </p:nvPr>
        </p:nvSpPr>
        <p:spPr>
          <a:xfrm>
            <a:off x="6335305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subTitle" idx="2"/>
          </p:nvPr>
        </p:nvSpPr>
        <p:spPr>
          <a:xfrm>
            <a:off x="1467367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subTitle" idx="3"/>
          </p:nvPr>
        </p:nvSpPr>
        <p:spPr>
          <a:xfrm>
            <a:off x="1467367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ubTitle" idx="4"/>
          </p:nvPr>
        </p:nvSpPr>
        <p:spPr>
          <a:xfrm>
            <a:off x="6335305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52" name="Google Shape;52;p5"/>
          <p:cNvGrpSpPr/>
          <p:nvPr/>
        </p:nvGrpSpPr>
        <p:grpSpPr>
          <a:xfrm>
            <a:off x="544554" y="897828"/>
            <a:ext cx="11001201" cy="2531165"/>
            <a:chOff x="408415" y="673371"/>
            <a:chExt cx="8250901" cy="1898374"/>
          </a:xfrm>
        </p:grpSpPr>
        <p:grpSp>
          <p:nvGrpSpPr>
            <p:cNvPr id="53" name="Google Shape;53;p5"/>
            <p:cNvGrpSpPr/>
            <p:nvPr/>
          </p:nvGrpSpPr>
          <p:grpSpPr>
            <a:xfrm>
              <a:off x="8202115" y="673371"/>
              <a:ext cx="457201" cy="1426463"/>
              <a:chOff x="8321040" y="3355848"/>
              <a:chExt cx="457201" cy="1426463"/>
            </a:xfrm>
          </p:grpSpPr>
          <p:pic>
            <p:nvPicPr>
              <p:cNvPr id="54" name="Google Shape;54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55" name="Google Shape;55;p5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56" name="Google Shape;56;p5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7" name="Google Shape;57;p5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58" name="Google Shape;58;p5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59" name="Google Shape;59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08415" y="2061205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70500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62" name="Google Shape;62;p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63" name="Google Shape;63;p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64" name="Google Shape;64;p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65" name="Google Shape;65;p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6" name="Google Shape;66;p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7" name="Google Shape;67;p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1971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3090600" y="1742800"/>
            <a:ext cx="6010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2368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2847400" y="1585467"/>
            <a:ext cx="64972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2847400" y="4204667"/>
            <a:ext cx="64972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895466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>
            <a:spLocks noGrp="1"/>
          </p:cNvSpPr>
          <p:nvPr>
            <p:ph type="pic" idx="2"/>
          </p:nvPr>
        </p:nvSpPr>
        <p:spPr>
          <a:xfrm>
            <a:off x="0" y="-19833"/>
            <a:ext cx="12192000" cy="68780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10"/>
          <p:cNvSpPr txBox="1">
            <a:spLocks noGrp="1"/>
          </p:cNvSpPr>
          <p:nvPr>
            <p:ph type="title"/>
          </p:nvPr>
        </p:nvSpPr>
        <p:spPr>
          <a:xfrm>
            <a:off x="950967" y="5407200"/>
            <a:ext cx="10290000" cy="731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2649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90" name="Google Shape;90;p1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91" name="Google Shape;91;p1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92" name="Google Shape;92;p1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93" name="Google Shape;93;p1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4" name="Google Shape;94;p1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5" name="Google Shape;95;p1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96" name="Google Shape;96;p11"/>
          <p:cNvSpPr txBox="1">
            <a:spLocks noGrp="1"/>
          </p:cNvSpPr>
          <p:nvPr>
            <p:ph type="title" hasCustomPrompt="1"/>
          </p:nvPr>
        </p:nvSpPr>
        <p:spPr>
          <a:xfrm>
            <a:off x="3048000" y="2058997"/>
            <a:ext cx="6096000" cy="146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97" name="Google Shape;97;p11"/>
          <p:cNvSpPr txBox="1">
            <a:spLocks noGrp="1"/>
          </p:cNvSpPr>
          <p:nvPr>
            <p:ph type="subTitle" idx="1"/>
          </p:nvPr>
        </p:nvSpPr>
        <p:spPr>
          <a:xfrm>
            <a:off x="4267200" y="4006603"/>
            <a:ext cx="3657600" cy="7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4906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39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0724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3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01" name="Google Shape;101;p13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02" name="Google Shape;102;p13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03" name="Google Shape;103;p13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04" name="Google Shape;104;p13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05" name="Google Shape;105;p13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06" name="Google Shape;106;p13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07" name="Google Shape;107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3"/>
          <p:cNvSpPr txBox="1">
            <a:spLocks noGrp="1"/>
          </p:cNvSpPr>
          <p:nvPr>
            <p:ph type="title" idx="2" hasCustomPrompt="1"/>
          </p:nvPr>
        </p:nvSpPr>
        <p:spPr>
          <a:xfrm>
            <a:off x="5730144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09" name="Google Shape;109;p13"/>
          <p:cNvSpPr txBox="1">
            <a:spLocks noGrp="1"/>
          </p:cNvSpPr>
          <p:nvPr>
            <p:ph type="subTitle" idx="1"/>
          </p:nvPr>
        </p:nvSpPr>
        <p:spPr>
          <a:xfrm>
            <a:off x="4542544" y="3124567"/>
            <a:ext cx="3106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title" idx="3" hasCustomPrompt="1"/>
          </p:nvPr>
        </p:nvSpPr>
        <p:spPr>
          <a:xfrm>
            <a:off x="2133215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1" name="Google Shape;111;p13"/>
          <p:cNvSpPr txBox="1">
            <a:spLocks noGrp="1"/>
          </p:cNvSpPr>
          <p:nvPr>
            <p:ph type="subTitle" idx="4"/>
          </p:nvPr>
        </p:nvSpPr>
        <p:spPr>
          <a:xfrm>
            <a:off x="946615" y="3124567"/>
            <a:ext cx="3104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title" idx="5" hasCustomPrompt="1"/>
          </p:nvPr>
        </p:nvSpPr>
        <p:spPr>
          <a:xfrm>
            <a:off x="9327185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3" name="Google Shape;113;p13"/>
          <p:cNvSpPr txBox="1">
            <a:spLocks noGrp="1"/>
          </p:cNvSpPr>
          <p:nvPr>
            <p:ph type="subTitle" idx="6"/>
          </p:nvPr>
        </p:nvSpPr>
        <p:spPr>
          <a:xfrm>
            <a:off x="8140585" y="3124567"/>
            <a:ext cx="3104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 idx="7" hasCustomPrompt="1"/>
          </p:nvPr>
        </p:nvSpPr>
        <p:spPr>
          <a:xfrm>
            <a:off x="5730144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8"/>
          </p:nvPr>
        </p:nvSpPr>
        <p:spPr>
          <a:xfrm>
            <a:off x="4541544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9" hasCustomPrompt="1"/>
          </p:nvPr>
        </p:nvSpPr>
        <p:spPr>
          <a:xfrm>
            <a:off x="2133215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subTitle" idx="13"/>
          </p:nvPr>
        </p:nvSpPr>
        <p:spPr>
          <a:xfrm>
            <a:off x="944615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14" hasCustomPrompt="1"/>
          </p:nvPr>
        </p:nvSpPr>
        <p:spPr>
          <a:xfrm>
            <a:off x="9327185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5"/>
          </p:nvPr>
        </p:nvSpPr>
        <p:spPr>
          <a:xfrm>
            <a:off x="8138585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120" name="Google Shape;120;p13"/>
          <p:cNvGrpSpPr/>
          <p:nvPr/>
        </p:nvGrpSpPr>
        <p:grpSpPr>
          <a:xfrm>
            <a:off x="-60960" y="1816601"/>
            <a:ext cx="11839472" cy="4559815"/>
            <a:chOff x="-45720" y="1362450"/>
            <a:chExt cx="8879604" cy="3419861"/>
          </a:xfrm>
        </p:grpSpPr>
        <p:grpSp>
          <p:nvGrpSpPr>
            <p:cNvPr id="121" name="Google Shape;121;p13"/>
            <p:cNvGrpSpPr/>
            <p:nvPr/>
          </p:nvGrpSpPr>
          <p:grpSpPr>
            <a:xfrm>
              <a:off x="8376683" y="3355848"/>
              <a:ext cx="457201" cy="1426463"/>
              <a:chOff x="8321040" y="3355848"/>
              <a:chExt cx="457201" cy="1426463"/>
            </a:xfrm>
          </p:grpSpPr>
          <p:pic>
            <p:nvPicPr>
              <p:cNvPr id="122" name="Google Shape;122;p1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23" name="Google Shape;123;p13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124" name="Google Shape;124;p13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25" name="Google Shape;125;p13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126" name="Google Shape;126;p13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127" name="Google Shape;127;p1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-45720" y="1362450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0696818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46" name="Google Shape;146;p1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47" name="Google Shape;147;p1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8" name="Google Shape;148;p1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49" name="Google Shape;149;p1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52" name="Google Shape;152;p15"/>
          <p:cNvSpPr txBox="1">
            <a:spLocks noGrp="1"/>
          </p:cNvSpPr>
          <p:nvPr>
            <p:ph type="title"/>
          </p:nvPr>
        </p:nvSpPr>
        <p:spPr>
          <a:xfrm>
            <a:off x="950967" y="3822200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5"/>
          <p:cNvSpPr txBox="1">
            <a:spLocks noGrp="1"/>
          </p:cNvSpPr>
          <p:nvPr>
            <p:ph type="subTitle" idx="1"/>
          </p:nvPr>
        </p:nvSpPr>
        <p:spPr>
          <a:xfrm>
            <a:off x="950967" y="4919467"/>
            <a:ext cx="490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5"/>
          <p:cNvSpPr>
            <a:spLocks noGrp="1"/>
          </p:cNvSpPr>
          <p:nvPr>
            <p:ph type="pic" idx="2"/>
          </p:nvPr>
        </p:nvSpPr>
        <p:spPr>
          <a:xfrm>
            <a:off x="6335367" y="1018000"/>
            <a:ext cx="49056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15"/>
          <p:cNvSpPr>
            <a:spLocks noGrp="1"/>
          </p:cNvSpPr>
          <p:nvPr>
            <p:ph type="pic" idx="3"/>
          </p:nvPr>
        </p:nvSpPr>
        <p:spPr>
          <a:xfrm>
            <a:off x="951167" y="1018000"/>
            <a:ext cx="4905600" cy="2560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26493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1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58" name="Google Shape;158;p1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59" name="Google Shape;159;p1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60" name="Google Shape;160;p1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61" name="Google Shape;161;p1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2" name="Google Shape;162;p1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3" name="Google Shape;163;p1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64" name="Google Shape;164;p16"/>
          <p:cNvSpPr txBox="1">
            <a:spLocks noGrp="1"/>
          </p:cNvSpPr>
          <p:nvPr>
            <p:ph type="title"/>
          </p:nvPr>
        </p:nvSpPr>
        <p:spPr>
          <a:xfrm>
            <a:off x="6335233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subTitle" idx="1"/>
          </p:nvPr>
        </p:nvSpPr>
        <p:spPr>
          <a:xfrm>
            <a:off x="6335233" y="1816600"/>
            <a:ext cx="490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16"/>
          <p:cNvSpPr>
            <a:spLocks noGrp="1"/>
          </p:cNvSpPr>
          <p:nvPr>
            <p:ph type="pic" idx="2"/>
          </p:nvPr>
        </p:nvSpPr>
        <p:spPr>
          <a:xfrm>
            <a:off x="950967" y="1018000"/>
            <a:ext cx="49012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16"/>
          <p:cNvSpPr>
            <a:spLocks noGrp="1"/>
          </p:cNvSpPr>
          <p:nvPr>
            <p:ph type="pic" idx="3"/>
          </p:nvPr>
        </p:nvSpPr>
        <p:spPr>
          <a:xfrm>
            <a:off x="6335433" y="3273467"/>
            <a:ext cx="4905600" cy="2865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647332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p17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70" name="Google Shape;170;p17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71" name="Google Shape;171;p17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72" name="Google Shape;172;p17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73" name="Google Shape;173;p17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76" name="Google Shape;176;p1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10290000" cy="30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104632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18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80" name="Google Shape;180;p18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81" name="Google Shape;181;p18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82" name="Google Shape;182;p18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3" name="Google Shape;183;p18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4" name="Google Shape;184;p18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5" name="Google Shape;185;p18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86" name="Google Shape;186;p1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8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SzPts val="1200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13029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oogle Shape;189;p19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90" name="Google Shape;190;p19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91" name="Google Shape;191;p19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92" name="Google Shape;192;p19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93" name="Google Shape;193;p19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4" name="Google Shape;194;p19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5" name="Google Shape;195;p19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96" name="Google Shape;196;p19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9"/>
          <p:cNvSpPr txBox="1">
            <a:spLocks noGrp="1"/>
          </p:cNvSpPr>
          <p:nvPr>
            <p:ph type="subTitle" idx="1"/>
          </p:nvPr>
        </p:nvSpPr>
        <p:spPr>
          <a:xfrm>
            <a:off x="6335301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98" name="Google Shape;198;p19"/>
          <p:cNvSpPr txBox="1">
            <a:spLocks noGrp="1"/>
          </p:cNvSpPr>
          <p:nvPr>
            <p:ph type="subTitle" idx="2"/>
          </p:nvPr>
        </p:nvSpPr>
        <p:spPr>
          <a:xfrm>
            <a:off x="9512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795374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2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25" name="Google Shape;225;p2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26" name="Google Shape;226;p2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27" name="Google Shape;227;p2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28" name="Google Shape;228;p2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29" name="Google Shape;229;p2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30" name="Google Shape;230;p2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31" name="Google Shape;231;p2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1"/>
          <p:cNvSpPr txBox="1">
            <a:spLocks noGrp="1"/>
          </p:cNvSpPr>
          <p:nvPr>
            <p:ph type="subTitle" idx="1"/>
          </p:nvPr>
        </p:nvSpPr>
        <p:spPr>
          <a:xfrm>
            <a:off x="1930767" y="2758479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21"/>
          <p:cNvSpPr txBox="1">
            <a:spLocks noGrp="1"/>
          </p:cNvSpPr>
          <p:nvPr>
            <p:ph type="subTitle" idx="2"/>
          </p:nvPr>
        </p:nvSpPr>
        <p:spPr>
          <a:xfrm>
            <a:off x="7315032" y="2758479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21"/>
          <p:cNvSpPr txBox="1">
            <a:spLocks noGrp="1"/>
          </p:cNvSpPr>
          <p:nvPr>
            <p:ph type="subTitle" idx="3"/>
          </p:nvPr>
        </p:nvSpPr>
        <p:spPr>
          <a:xfrm>
            <a:off x="1930867" y="4831128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21"/>
          <p:cNvSpPr txBox="1">
            <a:spLocks noGrp="1"/>
          </p:cNvSpPr>
          <p:nvPr>
            <p:ph type="subTitle" idx="4"/>
          </p:nvPr>
        </p:nvSpPr>
        <p:spPr>
          <a:xfrm>
            <a:off x="7315032" y="4831128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21"/>
          <p:cNvSpPr txBox="1">
            <a:spLocks noGrp="1"/>
          </p:cNvSpPr>
          <p:nvPr>
            <p:ph type="subTitle" idx="5"/>
          </p:nvPr>
        </p:nvSpPr>
        <p:spPr>
          <a:xfrm>
            <a:off x="1930767" y="2148884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7" name="Google Shape;237;p21"/>
          <p:cNvSpPr txBox="1">
            <a:spLocks noGrp="1"/>
          </p:cNvSpPr>
          <p:nvPr>
            <p:ph type="subTitle" idx="6"/>
          </p:nvPr>
        </p:nvSpPr>
        <p:spPr>
          <a:xfrm>
            <a:off x="1930767" y="4221532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8" name="Google Shape;238;p21"/>
          <p:cNvSpPr txBox="1">
            <a:spLocks noGrp="1"/>
          </p:cNvSpPr>
          <p:nvPr>
            <p:ph type="subTitle" idx="7"/>
          </p:nvPr>
        </p:nvSpPr>
        <p:spPr>
          <a:xfrm>
            <a:off x="7315032" y="2148884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9" name="Google Shape;239;p21"/>
          <p:cNvSpPr txBox="1">
            <a:spLocks noGrp="1"/>
          </p:cNvSpPr>
          <p:nvPr>
            <p:ph type="subTitle" idx="8"/>
          </p:nvPr>
        </p:nvSpPr>
        <p:spPr>
          <a:xfrm>
            <a:off x="7315032" y="4221532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240" name="Google Shape;240;p21"/>
          <p:cNvGrpSpPr/>
          <p:nvPr/>
        </p:nvGrpSpPr>
        <p:grpSpPr>
          <a:xfrm>
            <a:off x="-60960" y="1145291"/>
            <a:ext cx="11667824" cy="4993512"/>
            <a:chOff x="-45720" y="858968"/>
            <a:chExt cx="8750868" cy="3745134"/>
          </a:xfrm>
        </p:grpSpPr>
        <p:pic>
          <p:nvPicPr>
            <p:cNvPr id="241" name="Google Shape;241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45720" y="4144575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2" name="Google Shape;242;p21"/>
            <p:cNvGrpSpPr/>
            <p:nvPr/>
          </p:nvGrpSpPr>
          <p:grpSpPr>
            <a:xfrm>
              <a:off x="7973515" y="858968"/>
              <a:ext cx="731633" cy="1006952"/>
              <a:chOff x="7973515" y="858968"/>
              <a:chExt cx="731633" cy="1006952"/>
            </a:xfrm>
          </p:grpSpPr>
          <p:pic>
            <p:nvPicPr>
              <p:cNvPr id="243" name="Google Shape;243;p2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 flipH="1">
                <a:off x="7973515" y="1180331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44" name="Google Shape;244;p21"/>
              <p:cNvGrpSpPr/>
              <p:nvPr/>
            </p:nvGrpSpPr>
            <p:grpSpPr>
              <a:xfrm rot="5400000">
                <a:off x="8155922" y="1316694"/>
                <a:ext cx="1006952" cy="91500"/>
                <a:chOff x="712180" y="1362450"/>
                <a:chExt cx="1006953" cy="91500"/>
              </a:xfrm>
            </p:grpSpPr>
            <p:cxnSp>
              <p:nvCxnSpPr>
                <p:cNvPr id="245" name="Google Shape;245;p21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246" name="Google Shape;246;p21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247" name="Google Shape;247;p21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362592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Google Shape;249;p2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50" name="Google Shape;250;p2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51" name="Google Shape;251;p2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2" name="Google Shape;252;p2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53" name="Google Shape;253;p2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4" name="Google Shape;254;p2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5" name="Google Shape;255;p2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56" name="Google Shape;256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22"/>
          <p:cNvSpPr txBox="1">
            <a:spLocks noGrp="1"/>
          </p:cNvSpPr>
          <p:nvPr>
            <p:ph type="subTitle" idx="1"/>
          </p:nvPr>
        </p:nvSpPr>
        <p:spPr>
          <a:xfrm>
            <a:off x="94447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22"/>
          <p:cNvSpPr txBox="1">
            <a:spLocks noGrp="1"/>
          </p:cNvSpPr>
          <p:nvPr>
            <p:ph type="subTitle" idx="2"/>
          </p:nvPr>
        </p:nvSpPr>
        <p:spPr>
          <a:xfrm>
            <a:off x="454695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22"/>
          <p:cNvSpPr txBox="1">
            <a:spLocks noGrp="1"/>
          </p:cNvSpPr>
          <p:nvPr>
            <p:ph type="subTitle" idx="3"/>
          </p:nvPr>
        </p:nvSpPr>
        <p:spPr>
          <a:xfrm>
            <a:off x="94227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22"/>
          <p:cNvSpPr txBox="1">
            <a:spLocks noGrp="1"/>
          </p:cNvSpPr>
          <p:nvPr>
            <p:ph type="subTitle" idx="4"/>
          </p:nvPr>
        </p:nvSpPr>
        <p:spPr>
          <a:xfrm>
            <a:off x="454475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22"/>
          <p:cNvSpPr txBox="1">
            <a:spLocks noGrp="1"/>
          </p:cNvSpPr>
          <p:nvPr>
            <p:ph type="subTitle" idx="5"/>
          </p:nvPr>
        </p:nvSpPr>
        <p:spPr>
          <a:xfrm>
            <a:off x="8143124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22"/>
          <p:cNvSpPr txBox="1">
            <a:spLocks noGrp="1"/>
          </p:cNvSpPr>
          <p:nvPr>
            <p:ph type="subTitle" idx="6"/>
          </p:nvPr>
        </p:nvSpPr>
        <p:spPr>
          <a:xfrm>
            <a:off x="8140924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22"/>
          <p:cNvSpPr txBox="1">
            <a:spLocks noGrp="1"/>
          </p:cNvSpPr>
          <p:nvPr>
            <p:ph type="subTitle" idx="7"/>
          </p:nvPr>
        </p:nvSpPr>
        <p:spPr>
          <a:xfrm>
            <a:off x="944476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4" name="Google Shape;264;p22"/>
          <p:cNvSpPr txBox="1">
            <a:spLocks noGrp="1"/>
          </p:cNvSpPr>
          <p:nvPr>
            <p:ph type="subTitle" idx="8"/>
          </p:nvPr>
        </p:nvSpPr>
        <p:spPr>
          <a:xfrm>
            <a:off x="4544756" y="2027259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5" name="Google Shape;265;p22"/>
          <p:cNvSpPr txBox="1">
            <a:spLocks noGrp="1"/>
          </p:cNvSpPr>
          <p:nvPr>
            <p:ph type="subTitle" idx="9"/>
          </p:nvPr>
        </p:nvSpPr>
        <p:spPr>
          <a:xfrm>
            <a:off x="8143124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6" name="Google Shape;266;p22"/>
          <p:cNvSpPr txBox="1">
            <a:spLocks noGrp="1"/>
          </p:cNvSpPr>
          <p:nvPr>
            <p:ph type="subTitle" idx="13"/>
          </p:nvPr>
        </p:nvSpPr>
        <p:spPr>
          <a:xfrm>
            <a:off x="94227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7" name="Google Shape;267;p22"/>
          <p:cNvSpPr txBox="1">
            <a:spLocks noGrp="1"/>
          </p:cNvSpPr>
          <p:nvPr>
            <p:ph type="subTitle" idx="14"/>
          </p:nvPr>
        </p:nvSpPr>
        <p:spPr>
          <a:xfrm>
            <a:off x="454475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8" name="Google Shape;268;p22"/>
          <p:cNvSpPr txBox="1">
            <a:spLocks noGrp="1"/>
          </p:cNvSpPr>
          <p:nvPr>
            <p:ph type="subTitle" idx="15"/>
          </p:nvPr>
        </p:nvSpPr>
        <p:spPr>
          <a:xfrm>
            <a:off x="8140924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pic>
        <p:nvPicPr>
          <p:cNvPr id="269" name="Google Shape;269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72950" y="6008772"/>
            <a:ext cx="487668" cy="5445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0" name="Google Shape;270;p22"/>
          <p:cNvGrpSpPr/>
          <p:nvPr/>
        </p:nvGrpSpPr>
        <p:grpSpPr>
          <a:xfrm rot="10800000" flipH="1">
            <a:off x="436815" y="6241003"/>
            <a:ext cx="956336" cy="86900"/>
            <a:chOff x="712180" y="1362450"/>
            <a:chExt cx="1006953" cy="91500"/>
          </a:xfrm>
        </p:grpSpPr>
        <p:cxnSp>
          <p:nvCxnSpPr>
            <p:cNvPr id="271" name="Google Shape;271;p22"/>
            <p:cNvCxnSpPr/>
            <p:nvPr/>
          </p:nvCxnSpPr>
          <p:spPr>
            <a:xfrm>
              <a:off x="756063" y="1408200"/>
              <a:ext cx="914400" cy="0"/>
            </a:xfrm>
            <a:prstGeom prst="straightConnector1">
              <a:avLst/>
            </a:pr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2" name="Google Shape;272;p22"/>
            <p:cNvSpPr/>
            <p:nvPr/>
          </p:nvSpPr>
          <p:spPr>
            <a:xfrm>
              <a:off x="1627632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3" name="Google Shape;273;p22"/>
            <p:cNvSpPr/>
            <p:nvPr/>
          </p:nvSpPr>
          <p:spPr>
            <a:xfrm>
              <a:off x="712180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5071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oogle Shape;286;p24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87" name="Google Shape;287;p24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88" name="Google Shape;288;p24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89" name="Google Shape;289;p24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0" name="Google Shape;290;p24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1" name="Google Shape;291;p24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2" name="Google Shape;292;p24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3429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734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2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95" name="Google Shape;295;p2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96" name="Google Shape;296;p2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97" name="Google Shape;297;p2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8" name="Google Shape;298;p2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9" name="Google Shape;299;p2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51598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53406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10812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57096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68446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49801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08913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69692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94052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8844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465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83180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3460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Aqua">
  <p:cSld name="Blank Aqua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2"/>
          <p:cNvSpPr/>
          <p:nvPr/>
        </p:nvSpPr>
        <p:spPr>
          <a:xfrm>
            <a:off x="542867" y="542767"/>
            <a:ext cx="11106400" cy="5772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3" name="Google Shape;303;p12"/>
          <p:cNvSpPr/>
          <p:nvPr/>
        </p:nvSpPr>
        <p:spPr>
          <a:xfrm>
            <a:off x="-156367" y="1129676"/>
            <a:ext cx="807200" cy="8072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" name="Google Shape;304;p12"/>
          <p:cNvSpPr/>
          <p:nvPr/>
        </p:nvSpPr>
        <p:spPr>
          <a:xfrm>
            <a:off x="290467" y="228333"/>
            <a:ext cx="1405600" cy="1405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5" name="Google Shape;305;p12"/>
          <p:cNvSpPr/>
          <p:nvPr/>
        </p:nvSpPr>
        <p:spPr>
          <a:xfrm>
            <a:off x="1542635" y="-183032"/>
            <a:ext cx="531600" cy="5316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" name="Google Shape;306;p12"/>
          <p:cNvSpPr/>
          <p:nvPr/>
        </p:nvSpPr>
        <p:spPr>
          <a:xfrm>
            <a:off x="1862967" y="450019"/>
            <a:ext cx="182400" cy="182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" name="Google Shape;307;p12"/>
          <p:cNvSpPr/>
          <p:nvPr/>
        </p:nvSpPr>
        <p:spPr>
          <a:xfrm>
            <a:off x="650837" y="1779313"/>
            <a:ext cx="284000" cy="284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8" name="Google Shape;308;p12"/>
          <p:cNvSpPr/>
          <p:nvPr/>
        </p:nvSpPr>
        <p:spPr>
          <a:xfrm>
            <a:off x="10463933" y="5557439"/>
            <a:ext cx="1463600" cy="14636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9" name="Google Shape;309;p12"/>
          <p:cNvSpPr/>
          <p:nvPr/>
        </p:nvSpPr>
        <p:spPr>
          <a:xfrm>
            <a:off x="11343325" y="3974861"/>
            <a:ext cx="1032800" cy="10328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0" name="Google Shape;310;p12"/>
          <p:cNvSpPr/>
          <p:nvPr/>
        </p:nvSpPr>
        <p:spPr>
          <a:xfrm>
            <a:off x="10792135" y="5298587"/>
            <a:ext cx="551200" cy="5512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1" name="Google Shape;311;p12"/>
          <p:cNvSpPr/>
          <p:nvPr/>
        </p:nvSpPr>
        <p:spPr>
          <a:xfrm>
            <a:off x="11496065" y="5163513"/>
            <a:ext cx="284000" cy="284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2" name="Google Shape;312;p12"/>
          <p:cNvSpPr/>
          <p:nvPr/>
        </p:nvSpPr>
        <p:spPr>
          <a:xfrm>
            <a:off x="10066696" y="6402211"/>
            <a:ext cx="284000" cy="284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3" name="Google Shape;313;p12"/>
          <p:cNvSpPr/>
          <p:nvPr/>
        </p:nvSpPr>
        <p:spPr>
          <a:xfrm>
            <a:off x="9767548" y="6232889"/>
            <a:ext cx="125200" cy="1252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4" name="Google Shape;314;p12"/>
          <p:cNvSpPr/>
          <p:nvPr/>
        </p:nvSpPr>
        <p:spPr>
          <a:xfrm>
            <a:off x="344385" y="2102800"/>
            <a:ext cx="125200" cy="1252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5" name="Google Shape;315;p12"/>
          <p:cNvSpPr/>
          <p:nvPr/>
        </p:nvSpPr>
        <p:spPr>
          <a:xfrm>
            <a:off x="11635215" y="4266754"/>
            <a:ext cx="449023" cy="449023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16" name="Google Shape;316;p12"/>
          <p:cNvGrpSpPr/>
          <p:nvPr/>
        </p:nvGrpSpPr>
        <p:grpSpPr>
          <a:xfrm>
            <a:off x="10856501" y="5970098"/>
            <a:ext cx="678468" cy="638281"/>
            <a:chOff x="5972700" y="2330200"/>
            <a:chExt cx="411625" cy="387275"/>
          </a:xfrm>
        </p:grpSpPr>
        <p:sp>
          <p:nvSpPr>
            <p:cNvPr id="317" name="Google Shape;317;p12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19" name="Google Shape;319;p12"/>
          <p:cNvGrpSpPr/>
          <p:nvPr/>
        </p:nvGrpSpPr>
        <p:grpSpPr>
          <a:xfrm>
            <a:off x="727495" y="509853"/>
            <a:ext cx="531544" cy="842560"/>
            <a:chOff x="6718575" y="2318625"/>
            <a:chExt cx="256950" cy="407375"/>
          </a:xfrm>
        </p:grpSpPr>
        <p:sp>
          <p:nvSpPr>
            <p:cNvPr id="320" name="Google Shape;320;p12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28" name="Google Shape;328;p12"/>
          <p:cNvSpPr txBox="1">
            <a:spLocks noGrp="1"/>
          </p:cNvSpPr>
          <p:nvPr>
            <p:ph type="sldNum" idx="12"/>
          </p:nvPr>
        </p:nvSpPr>
        <p:spPr>
          <a:xfrm>
            <a:off x="10823979" y="55741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49294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background">
  <p:cSld name="Image background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1"/>
          <p:cNvSpPr/>
          <p:nvPr/>
        </p:nvSpPr>
        <p:spPr>
          <a:xfrm>
            <a:off x="0" y="0"/>
            <a:ext cx="12192000" cy="6876400"/>
          </a:xfrm>
          <a:prstGeom prst="frame">
            <a:avLst>
              <a:gd name="adj1" fmla="val 792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5" name="Google Shape;275;p11"/>
          <p:cNvSpPr/>
          <p:nvPr/>
        </p:nvSpPr>
        <p:spPr>
          <a:xfrm>
            <a:off x="-156367" y="1129676"/>
            <a:ext cx="807200" cy="8072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6" name="Google Shape;276;p11"/>
          <p:cNvSpPr/>
          <p:nvPr/>
        </p:nvSpPr>
        <p:spPr>
          <a:xfrm>
            <a:off x="290467" y="228333"/>
            <a:ext cx="1405600" cy="14056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7" name="Google Shape;277;p11"/>
          <p:cNvSpPr/>
          <p:nvPr/>
        </p:nvSpPr>
        <p:spPr>
          <a:xfrm>
            <a:off x="1542635" y="-183032"/>
            <a:ext cx="531600" cy="5316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8" name="Google Shape;278;p11"/>
          <p:cNvSpPr/>
          <p:nvPr/>
        </p:nvSpPr>
        <p:spPr>
          <a:xfrm>
            <a:off x="1862967" y="450019"/>
            <a:ext cx="182400" cy="182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9" name="Google Shape;279;p11"/>
          <p:cNvSpPr/>
          <p:nvPr/>
        </p:nvSpPr>
        <p:spPr>
          <a:xfrm>
            <a:off x="650837" y="1779313"/>
            <a:ext cx="284000" cy="284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0" name="Google Shape;280;p11"/>
          <p:cNvSpPr/>
          <p:nvPr/>
        </p:nvSpPr>
        <p:spPr>
          <a:xfrm>
            <a:off x="10463933" y="5557439"/>
            <a:ext cx="1463600" cy="14636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1" name="Google Shape;281;p11"/>
          <p:cNvSpPr/>
          <p:nvPr/>
        </p:nvSpPr>
        <p:spPr>
          <a:xfrm>
            <a:off x="11343325" y="3974861"/>
            <a:ext cx="1032800" cy="10328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2" name="Google Shape;282;p11"/>
          <p:cNvSpPr/>
          <p:nvPr/>
        </p:nvSpPr>
        <p:spPr>
          <a:xfrm>
            <a:off x="10792135" y="5298587"/>
            <a:ext cx="551200" cy="5512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3" name="Google Shape;283;p11"/>
          <p:cNvSpPr/>
          <p:nvPr/>
        </p:nvSpPr>
        <p:spPr>
          <a:xfrm>
            <a:off x="11496065" y="5163513"/>
            <a:ext cx="284000" cy="284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4" name="Google Shape;284;p11"/>
          <p:cNvSpPr/>
          <p:nvPr/>
        </p:nvSpPr>
        <p:spPr>
          <a:xfrm>
            <a:off x="10066696" y="6402211"/>
            <a:ext cx="284000" cy="284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5" name="Google Shape;285;p11"/>
          <p:cNvSpPr/>
          <p:nvPr/>
        </p:nvSpPr>
        <p:spPr>
          <a:xfrm>
            <a:off x="9767548" y="6232889"/>
            <a:ext cx="125200" cy="1252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6" name="Google Shape;286;p11"/>
          <p:cNvSpPr/>
          <p:nvPr/>
        </p:nvSpPr>
        <p:spPr>
          <a:xfrm>
            <a:off x="344385" y="2102800"/>
            <a:ext cx="125200" cy="1252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7" name="Google Shape;287;p11"/>
          <p:cNvSpPr/>
          <p:nvPr/>
        </p:nvSpPr>
        <p:spPr>
          <a:xfrm>
            <a:off x="11635215" y="4266754"/>
            <a:ext cx="449023" cy="449023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88" name="Google Shape;288;p11"/>
          <p:cNvGrpSpPr/>
          <p:nvPr/>
        </p:nvGrpSpPr>
        <p:grpSpPr>
          <a:xfrm>
            <a:off x="10856501" y="5970098"/>
            <a:ext cx="678468" cy="638281"/>
            <a:chOff x="5972700" y="2330200"/>
            <a:chExt cx="411625" cy="387275"/>
          </a:xfrm>
        </p:grpSpPr>
        <p:sp>
          <p:nvSpPr>
            <p:cNvPr id="289" name="Google Shape;289;p11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0" name="Google Shape;290;p11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91" name="Google Shape;291;p11"/>
          <p:cNvGrpSpPr/>
          <p:nvPr/>
        </p:nvGrpSpPr>
        <p:grpSpPr>
          <a:xfrm>
            <a:off x="727495" y="509853"/>
            <a:ext cx="531544" cy="842560"/>
            <a:chOff x="6718575" y="2318625"/>
            <a:chExt cx="256950" cy="407375"/>
          </a:xfrm>
        </p:grpSpPr>
        <p:sp>
          <p:nvSpPr>
            <p:cNvPr id="292" name="Google Shape;292;p11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3" name="Google Shape;293;p11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4" name="Google Shape;294;p11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5" name="Google Shape;295;p11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6" name="Google Shape;296;p11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7" name="Google Shape;297;p11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8" name="Google Shape;298;p11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9" name="Google Shape;299;p11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00" name="Google Shape;300;p11"/>
          <p:cNvSpPr txBox="1">
            <a:spLocks noGrp="1"/>
          </p:cNvSpPr>
          <p:nvPr>
            <p:ph type="sldNum" idx="12"/>
          </p:nvPr>
        </p:nvSpPr>
        <p:spPr>
          <a:xfrm>
            <a:off x="10823979" y="55741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13882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878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8599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3257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895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89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3189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916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6953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58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29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37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07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166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0619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9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7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3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927058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3168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1856501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e.kahoot.it/pages/32c22a99-b815-4a16-8bf1-ec2915c82986?_=1571351723" TargetMode="Externa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5" Type="http://schemas.openxmlformats.org/officeDocument/2006/relationships/audio" Target="../media/audio1.wav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NUL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9"/>
          <p:cNvSpPr txBox="1">
            <a:spLocks noGrp="1"/>
          </p:cNvSpPr>
          <p:nvPr>
            <p:ph type="ctrTitle"/>
          </p:nvPr>
        </p:nvSpPr>
        <p:spPr>
          <a:xfrm>
            <a:off x="96707" y="1611808"/>
            <a:ext cx="11144250" cy="219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6000" dirty="0"/>
              <a:t>Unit 7: Viet Nam And International </a:t>
            </a:r>
            <a:r>
              <a:rPr lang="en-US" sz="6000" dirty="0" err="1"/>
              <a:t>Organisations</a:t>
            </a:r>
            <a:endParaRPr lang="en-US" sz="6000" dirty="0"/>
          </a:p>
        </p:txBody>
      </p:sp>
      <p:sp>
        <p:nvSpPr>
          <p:cNvPr id="312" name="Google Shape;312;p29"/>
          <p:cNvSpPr txBox="1">
            <a:spLocks noGrp="1"/>
          </p:cNvSpPr>
          <p:nvPr>
            <p:ph type="subTitle" idx="1"/>
          </p:nvPr>
        </p:nvSpPr>
        <p:spPr>
          <a:xfrm>
            <a:off x="2862681" y="3773208"/>
            <a:ext cx="6096000" cy="54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3200" dirty="0"/>
              <a:t>Lesson 4: Speaking</a:t>
            </a:r>
          </a:p>
          <a:p>
            <a:pPr marL="0" lvl="0" indent="0"/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Viet Nam and international 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endParaRPr lang="en-US" sz="900" i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/>
            <a:endParaRPr lang="en-US" dirty="0"/>
          </a:p>
        </p:txBody>
      </p:sp>
      <p:grpSp>
        <p:nvGrpSpPr>
          <p:cNvPr id="313" name="Google Shape;313;p29"/>
          <p:cNvGrpSpPr/>
          <p:nvPr/>
        </p:nvGrpSpPr>
        <p:grpSpPr>
          <a:xfrm>
            <a:off x="-60960" y="4622601"/>
            <a:ext cx="2662083" cy="1516207"/>
            <a:chOff x="-45720" y="3466950"/>
            <a:chExt cx="1996562" cy="1137155"/>
          </a:xfrm>
        </p:grpSpPr>
        <p:pic>
          <p:nvPicPr>
            <p:cNvPr id="314" name="Google Shape;314;p2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45720" y="4104103"/>
              <a:ext cx="1828802" cy="500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36442" y="3466950"/>
              <a:ext cx="9144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6" name="Google Shape;316;p29"/>
          <p:cNvGrpSpPr/>
          <p:nvPr/>
        </p:nvGrpSpPr>
        <p:grpSpPr>
          <a:xfrm>
            <a:off x="950974" y="3974323"/>
            <a:ext cx="3618335" cy="2311869"/>
            <a:chOff x="713230" y="2980742"/>
            <a:chExt cx="2713751" cy="1733902"/>
          </a:xfrm>
        </p:grpSpPr>
        <p:grpSp>
          <p:nvGrpSpPr>
            <p:cNvPr id="317" name="Google Shape;317;p29"/>
            <p:cNvGrpSpPr/>
            <p:nvPr/>
          </p:nvGrpSpPr>
          <p:grpSpPr>
            <a:xfrm>
              <a:off x="1965960" y="4352544"/>
              <a:ext cx="1461021" cy="362100"/>
              <a:chOff x="1726575" y="1666225"/>
              <a:chExt cx="1461021" cy="362100"/>
            </a:xfrm>
          </p:grpSpPr>
          <p:grpSp>
            <p:nvGrpSpPr>
              <p:cNvPr id="318" name="Google Shape;318;p29"/>
              <p:cNvGrpSpPr/>
              <p:nvPr/>
            </p:nvGrpSpPr>
            <p:grpSpPr>
              <a:xfrm>
                <a:off x="1726575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19" name="Google Shape;319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0" name="Google Shape;320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1" name="Google Shape;321;p29"/>
              <p:cNvGrpSpPr/>
              <p:nvPr/>
            </p:nvGrpSpPr>
            <p:grpSpPr>
              <a:xfrm>
                <a:off x="227603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2" name="Google Shape;322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3" name="Google Shape;323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4" name="Google Shape;324;p29"/>
              <p:cNvGrpSpPr/>
              <p:nvPr/>
            </p:nvGrpSpPr>
            <p:grpSpPr>
              <a:xfrm>
                <a:off x="282549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5" name="Google Shape;325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6" name="Google Shape;326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" name="Google Shape;327;p29"/>
            <p:cNvGrpSpPr/>
            <p:nvPr/>
          </p:nvGrpSpPr>
          <p:grpSpPr>
            <a:xfrm rot="5400000">
              <a:off x="301749" y="3392222"/>
              <a:ext cx="1463100" cy="640140"/>
              <a:chOff x="667512" y="1847088"/>
              <a:chExt cx="1463100" cy="640140"/>
            </a:xfrm>
          </p:grpSpPr>
          <p:sp>
            <p:nvSpPr>
              <p:cNvPr id="328" name="Google Shape;328;p29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29" name="Google Shape;329;p29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0" name="Google Shape;330;p29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1" name="Google Shape;331;p29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2" name="Google Shape;332;p29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333" name="Google Shape;333;p29"/>
          <p:cNvGrpSpPr/>
          <p:nvPr/>
        </p:nvGrpSpPr>
        <p:grpSpPr>
          <a:xfrm>
            <a:off x="9631053" y="719205"/>
            <a:ext cx="2621907" cy="3261871"/>
            <a:chOff x="7223290" y="539403"/>
            <a:chExt cx="1966430" cy="2446403"/>
          </a:xfrm>
        </p:grpSpPr>
        <p:pic>
          <p:nvPicPr>
            <p:cNvPr id="334" name="Google Shape;334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909560" y="539403"/>
              <a:ext cx="1280160" cy="846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064959" y="2254286"/>
              <a:ext cx="731519" cy="731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23290" y="672492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7" name="Google Shape;337;p29"/>
          <p:cNvGrpSpPr/>
          <p:nvPr/>
        </p:nvGrpSpPr>
        <p:grpSpPr>
          <a:xfrm>
            <a:off x="8778240" y="1024128"/>
            <a:ext cx="2345283" cy="3405581"/>
            <a:chOff x="6583680" y="768096"/>
            <a:chExt cx="1758962" cy="2554186"/>
          </a:xfrm>
        </p:grpSpPr>
        <p:grpSp>
          <p:nvGrpSpPr>
            <p:cNvPr id="338" name="Google Shape;338;p29"/>
            <p:cNvGrpSpPr/>
            <p:nvPr/>
          </p:nvGrpSpPr>
          <p:grpSpPr>
            <a:xfrm>
              <a:off x="7830560" y="2810200"/>
              <a:ext cx="512082" cy="512082"/>
              <a:chOff x="3917134" y="511959"/>
              <a:chExt cx="512082" cy="512082"/>
            </a:xfrm>
          </p:grpSpPr>
          <p:sp>
            <p:nvSpPr>
              <p:cNvPr id="339" name="Google Shape;339;p29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340" name="Google Shape;340;p29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341" name="Google Shape;341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42" name="Google Shape;342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43" name="Google Shape;343;p29"/>
            <p:cNvGrpSpPr/>
            <p:nvPr/>
          </p:nvGrpSpPr>
          <p:grpSpPr>
            <a:xfrm flipH="1">
              <a:off x="6583680" y="768096"/>
              <a:ext cx="1006953" cy="91500"/>
              <a:chOff x="712180" y="1362450"/>
              <a:chExt cx="1006953" cy="91500"/>
            </a:xfrm>
          </p:grpSpPr>
          <p:cxnSp>
            <p:nvCxnSpPr>
              <p:cNvPr id="344" name="Google Shape;344;p29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5" name="Google Shape;345;p29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46" name="Google Shape;346;p29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4900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8957" y="1478126"/>
            <a:ext cx="10795952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</a:rPr>
              <a:t>Complete the conversation about a UNICEF </a:t>
            </a:r>
            <a:r>
              <a:rPr lang="en-US" sz="3200" b="1" dirty="0" err="1">
                <a:solidFill>
                  <a:prstClr val="black"/>
                </a:solidFill>
              </a:rPr>
              <a:t>programme</a:t>
            </a:r>
            <a:r>
              <a:rPr lang="en-US" sz="3200" b="1" dirty="0">
                <a:solidFill>
                  <a:prstClr val="black"/>
                </a:solidFill>
              </a:rPr>
              <a:t>. Then </a:t>
            </a:r>
            <a:r>
              <a:rPr lang="en-US" sz="3200" b="1" dirty="0" err="1">
                <a:solidFill>
                  <a:prstClr val="black"/>
                </a:solidFill>
              </a:rPr>
              <a:t>practise</a:t>
            </a:r>
            <a:r>
              <a:rPr lang="en-US" sz="3200" b="1" dirty="0">
                <a:solidFill>
                  <a:prstClr val="black"/>
                </a:solidFill>
              </a:rPr>
              <a:t> it in pairs.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</a:p>
          <a:p>
            <a:pPr lvl="0"/>
            <a:r>
              <a:rPr lang="en-US" sz="2800" b="1" i="1" dirty="0">
                <a:solidFill>
                  <a:srgbClr val="0070C0"/>
                </a:solidFill>
              </a:rPr>
              <a:t>A: What are the activities of this </a:t>
            </a:r>
            <a:r>
              <a:rPr lang="en-US" sz="2800" b="1" i="1" dirty="0" err="1">
                <a:solidFill>
                  <a:srgbClr val="0070C0"/>
                </a:solidFill>
              </a:rPr>
              <a:t>programme</a:t>
            </a:r>
            <a:r>
              <a:rPr lang="en-US" sz="2800" b="1" i="1" dirty="0">
                <a:solidFill>
                  <a:srgbClr val="0070C0"/>
                </a:solidFill>
              </a:rPr>
              <a:t>? </a:t>
            </a:r>
          </a:p>
          <a:p>
            <a:pPr lvl="0"/>
            <a:r>
              <a:rPr lang="en-US" sz="2800" b="1" i="1" dirty="0">
                <a:solidFill>
                  <a:srgbClr val="0070C0"/>
                </a:solidFill>
              </a:rPr>
              <a:t>B: (3) __________</a:t>
            </a:r>
          </a:p>
          <a:p>
            <a:pPr lvl="0"/>
            <a:endParaRPr lang="en-US" sz="3200" b="1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A. </a:t>
            </a:r>
            <a:r>
              <a:rPr lang="en-US" sz="2800" dirty="0">
                <a:solidFill>
                  <a:prstClr val="black"/>
                </a:solidFill>
              </a:rPr>
              <a:t>It offers young people job training and career advice. It also teaches them essential skills for the job market.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</a:t>
            </a:r>
            <a:r>
              <a:rPr lang="en-US" sz="2800" dirty="0">
                <a:solidFill>
                  <a:prstClr val="black"/>
                </a:solidFill>
              </a:rPr>
              <a:t>It is Education for Disadvantaged Young People. </a:t>
            </a:r>
          </a:p>
          <a:p>
            <a:pPr lvl="0">
              <a:lnSpc>
                <a:spcPct val="150000"/>
              </a:lnSpc>
              <a:defRPr/>
            </a:pPr>
            <a:r>
              <a:rPr lang="en-US" sz="2800" b="1" dirty="0">
                <a:solidFill>
                  <a:prstClr val="black"/>
                </a:solidFill>
              </a:rPr>
              <a:t>C</a:t>
            </a:r>
            <a:r>
              <a:rPr lang="en-US" sz="2800" dirty="0">
                <a:solidFill>
                  <a:prstClr val="black"/>
                </a:solidFill>
              </a:rPr>
              <a:t>. It focuses on helping disadvantaged teenagers continue their education.</a:t>
            </a:r>
          </a:p>
          <a:p>
            <a:pPr lvl="0">
              <a:lnSpc>
                <a:spcPct val="150000"/>
              </a:lnSpc>
              <a:defRPr/>
            </a:pPr>
            <a:endParaRPr lang="en-US" sz="2800" dirty="0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973" y="-475944"/>
            <a:ext cx="2429434" cy="2429434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1119852" y="3978902"/>
            <a:ext cx="350520" cy="3657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56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" y="0"/>
            <a:ext cx="12192001" cy="898672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5"/>
          <p:cNvSpPr txBox="1"/>
          <p:nvPr/>
        </p:nvSpPr>
        <p:spPr>
          <a:xfrm>
            <a:off x="1397732" y="1000285"/>
            <a:ext cx="10169760" cy="830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400" b="1" dirty="0">
                <a:ea typeface="Calibri"/>
                <a:cs typeface="Calibri"/>
                <a:sym typeface="Calibri"/>
              </a:rPr>
              <a:t>Work in pairs. Student A looks at the table below. Student B looks at the table on page 85. Ask each other the questions in </a:t>
            </a:r>
            <a:r>
              <a:rPr lang="en-US" sz="2400" b="1" dirty="0">
                <a:solidFill>
                  <a:srgbClr val="F26532"/>
                </a:solidFill>
                <a:ea typeface="Calibri"/>
                <a:cs typeface="Calibri"/>
                <a:sym typeface="Calibri"/>
              </a:rPr>
              <a:t>1</a:t>
            </a:r>
            <a:r>
              <a:rPr lang="en-US" sz="2400" b="1" dirty="0">
                <a:ea typeface="Calibri"/>
                <a:cs typeface="Calibri"/>
                <a:sym typeface="Calibri"/>
              </a:rPr>
              <a:t> to complete your table.</a:t>
            </a:r>
            <a:endParaRPr sz="24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291819" y="167809"/>
            <a:ext cx="5804179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CONTROLLED PRACTICE</a:t>
            </a:r>
          </a:p>
        </p:txBody>
      </p:sp>
      <p:sp>
        <p:nvSpPr>
          <p:cNvPr id="9" name="Google Shape;213;p12">
            <a:extLst>
              <a:ext uri="{FF2B5EF4-FFF2-40B4-BE49-F238E27FC236}">
                <a16:creationId xmlns:a16="http://schemas.microsoft.com/office/drawing/2014/main" id="{2D01AB72-BCB4-4987-8D94-2AB756E3E1E4}"/>
              </a:ext>
            </a:extLst>
          </p:cNvPr>
          <p:cNvSpPr/>
          <p:nvPr/>
        </p:nvSpPr>
        <p:spPr>
          <a:xfrm>
            <a:off x="621562" y="111150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214;p12">
            <a:extLst>
              <a:ext uri="{FF2B5EF4-FFF2-40B4-BE49-F238E27FC236}">
                <a16:creationId xmlns:a16="http://schemas.microsoft.com/office/drawing/2014/main" id="{15CAA5EE-7858-4184-BD26-1D640A9049F2}"/>
              </a:ext>
            </a:extLst>
          </p:cNvPr>
          <p:cNvSpPr txBox="1"/>
          <p:nvPr/>
        </p:nvSpPr>
        <p:spPr>
          <a:xfrm>
            <a:off x="647954" y="1000285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DAC54A-37E4-4810-B055-83435B9B38B1}"/>
              </a:ext>
            </a:extLst>
          </p:cNvPr>
          <p:cNvSpPr txBox="1"/>
          <p:nvPr/>
        </p:nvSpPr>
        <p:spPr>
          <a:xfrm>
            <a:off x="234211" y="1899592"/>
            <a:ext cx="5861788" cy="4893647"/>
          </a:xfrm>
          <a:prstGeom prst="rect">
            <a:avLst/>
          </a:prstGeom>
          <a:solidFill>
            <a:schemeClr val="bg1">
              <a:alpha val="82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i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Suggested answer:</a:t>
            </a:r>
          </a:p>
          <a:p>
            <a:r>
              <a:rPr lang="vi-VN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Conversation 1: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A: What is the name of the </a:t>
            </a:r>
            <a:r>
              <a:rPr lang="vi-VN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UNDP</a:t>
            </a:r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project?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B: It’s called </a:t>
            </a:r>
            <a:r>
              <a:rPr lang="vi-VN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Poverty Reduction</a:t>
            </a:r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A: What does it focus on?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B: It focuses on </a:t>
            </a:r>
            <a:r>
              <a:rPr lang="vi-VN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reducing poverty and developing economy in disadvantaged areas</a:t>
            </a:r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A: What are the activities of this project?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B: It aims to </a:t>
            </a:r>
            <a:r>
              <a:rPr lang="vi-VN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provide technical support</a:t>
            </a:r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and </a:t>
            </a:r>
            <a:r>
              <a:rPr lang="vi-VN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help develop solutions to local issues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F643D1-710C-4D69-B278-AE8BA9F14671}"/>
              </a:ext>
            </a:extLst>
          </p:cNvPr>
          <p:cNvSpPr txBox="1"/>
          <p:nvPr/>
        </p:nvSpPr>
        <p:spPr>
          <a:xfrm>
            <a:off x="6215744" y="1922090"/>
            <a:ext cx="5720274" cy="4893647"/>
          </a:xfrm>
          <a:prstGeom prst="rect">
            <a:avLst/>
          </a:prstGeom>
          <a:solidFill>
            <a:schemeClr val="bg1">
              <a:alpha val="82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i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Suggested answer:</a:t>
            </a:r>
          </a:p>
          <a:p>
            <a:r>
              <a:rPr lang="vi-VN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Conversation 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vi-VN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: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B: What is the name of the </a:t>
            </a: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UNICEF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programme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?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A: It’s called </a:t>
            </a: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Vaccines for Children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B: What does it focus on?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A: It focuses on </a:t>
            </a: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protecting children with life-saving vaccines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B: What are the activities of this 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programme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?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A: Its activities include </a:t>
            </a: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educating people about the benefits of vaccines 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 </a:t>
            </a: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vaccinating as many children as possible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85936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Less controlled</a:t>
            </a:r>
            <a:br>
              <a:rPr lang="en-US"/>
            </a:br>
            <a:r>
              <a:rPr lang="en-US"/>
              <a:t>Practice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03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2795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191668" y="2161936"/>
            <a:ext cx="9871283" cy="1839600"/>
          </a:xfrm>
          <a:prstGeom prst="roundRect">
            <a:avLst/>
          </a:prstGeom>
          <a:solidFill>
            <a:srgbClr val="A3DBE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Google Shape;151;p5"/>
          <p:cNvSpPr txBox="1"/>
          <p:nvPr/>
        </p:nvSpPr>
        <p:spPr>
          <a:xfrm>
            <a:off x="1346215" y="1088539"/>
            <a:ext cx="971673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ea typeface="Calibri"/>
                <a:cs typeface="Calibri"/>
                <a:sym typeface="Calibri"/>
              </a:rPr>
              <a:t>Discussion</a:t>
            </a:r>
            <a:endParaRPr sz="32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3431260" y="227954"/>
            <a:ext cx="659372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LESS CONTROLLED PRACTICE</a:t>
            </a:r>
            <a:endParaRPr sz="3200" b="1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214;p12">
            <a:extLst>
              <a:ext uri="{FF2B5EF4-FFF2-40B4-BE49-F238E27FC236}">
                <a16:creationId xmlns:a16="http://schemas.microsoft.com/office/drawing/2014/main" id="{B86111F2-5EB4-496F-86D7-52B4BD848BA0}"/>
              </a:ext>
            </a:extLst>
          </p:cNvPr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" name="Google Shape;213;p12">
            <a:extLst>
              <a:ext uri="{FF2B5EF4-FFF2-40B4-BE49-F238E27FC236}">
                <a16:creationId xmlns:a16="http://schemas.microsoft.com/office/drawing/2014/main" id="{2D01AB72-BCB4-4987-8D94-2AB756E3E1E4}"/>
              </a:ext>
            </a:extLst>
          </p:cNvPr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214;p12">
            <a:extLst>
              <a:ext uri="{FF2B5EF4-FFF2-40B4-BE49-F238E27FC236}">
                <a16:creationId xmlns:a16="http://schemas.microsoft.com/office/drawing/2014/main" id="{15CAA5EE-7858-4184-BD26-1D640A9049F2}"/>
              </a:ext>
            </a:extLst>
          </p:cNvPr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97732" y="2302186"/>
            <a:ext cx="97167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Bahnschrift SemiBold" panose="020B0502040204020203" pitchFamily="34" charset="0"/>
              </a:rPr>
              <a:t>Useful expressions: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I think / believe that the project / </a:t>
            </a:r>
            <a:r>
              <a:rPr lang="en-US" dirty="0" err="1">
                <a:latin typeface="Bahnschrift SemiLight" panose="020B0502040204020203" pitchFamily="34" charset="0"/>
              </a:rPr>
              <a:t>programme</a:t>
            </a:r>
            <a:r>
              <a:rPr lang="en-US" dirty="0">
                <a:latin typeface="Bahnschrift SemiLight" panose="020B0502040204020203" pitchFamily="34" charset="0"/>
              </a:rPr>
              <a:t> … is more important / necessary for my local area because …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This project / </a:t>
            </a:r>
            <a:r>
              <a:rPr lang="en-US" dirty="0" err="1">
                <a:latin typeface="Bahnschrift SemiLight" panose="020B0502040204020203" pitchFamily="34" charset="0"/>
              </a:rPr>
              <a:t>programme</a:t>
            </a:r>
            <a:r>
              <a:rPr lang="en-US" dirty="0">
                <a:latin typeface="Bahnschrift SemiLight" panose="020B0502040204020203" pitchFamily="34" charset="0"/>
              </a:rPr>
              <a:t> helps local people … / brings local people more opportunities to …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In our group, most of us agree that … But one member thinks that …</a:t>
            </a:r>
          </a:p>
        </p:txBody>
      </p:sp>
      <p:sp>
        <p:nvSpPr>
          <p:cNvPr id="3" name="Rectangle 2"/>
          <p:cNvSpPr/>
          <p:nvPr/>
        </p:nvSpPr>
        <p:spPr>
          <a:xfrm>
            <a:off x="1397732" y="4110638"/>
            <a:ext cx="96137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Bahnschrift SemiBold" panose="020B0502040204020203" pitchFamily="34" charset="0"/>
              </a:rPr>
              <a:t>Example: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A: Now, let’s decide which </a:t>
            </a:r>
            <a:r>
              <a:rPr lang="en-US" dirty="0" err="1">
                <a:latin typeface="Bahnschrift SemiLight" panose="020B0502040204020203" pitchFamily="34" charset="0"/>
              </a:rPr>
              <a:t>programme</a:t>
            </a:r>
            <a:r>
              <a:rPr lang="en-US" dirty="0">
                <a:latin typeface="Bahnschrift SemiLight" panose="020B0502040204020203" pitchFamily="34" charset="0"/>
              </a:rPr>
              <a:t> or project will bring more benefits to people in our village. B, what do you think?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B: Well, I think Education for Disadvantaged Young People will be a very useful </a:t>
            </a:r>
            <a:r>
              <a:rPr lang="en-US" dirty="0" err="1">
                <a:latin typeface="Bahnschrift SemiLight" panose="020B0502040204020203" pitchFamily="34" charset="0"/>
              </a:rPr>
              <a:t>programme</a:t>
            </a:r>
            <a:r>
              <a:rPr lang="en-US" dirty="0">
                <a:latin typeface="Bahnschrift SemiLight" panose="020B0502040204020203" pitchFamily="34" charset="0"/>
              </a:rPr>
              <a:t> for our village. You see, many teenagers here drop out of school and start working to earn a living. They really need help.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A: You’re right, B.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...</a:t>
            </a:r>
          </a:p>
        </p:txBody>
      </p:sp>
      <p:pic>
        <p:nvPicPr>
          <p:cNvPr id="11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271" y="5967366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717168" y="3719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9381975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" y="0"/>
            <a:ext cx="12192001" cy="898672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5"/>
          <p:cNvSpPr txBox="1"/>
          <p:nvPr/>
        </p:nvSpPr>
        <p:spPr>
          <a:xfrm>
            <a:off x="1342647" y="1031275"/>
            <a:ext cx="971673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Discussion.</a:t>
            </a:r>
            <a:endParaRPr sz="3200" b="1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291819" y="167809"/>
            <a:ext cx="675897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LESS CONTROLLED PRACTICE</a:t>
            </a:r>
          </a:p>
        </p:txBody>
      </p:sp>
      <p:sp>
        <p:nvSpPr>
          <p:cNvPr id="9" name="Google Shape;213;p12">
            <a:extLst>
              <a:ext uri="{FF2B5EF4-FFF2-40B4-BE49-F238E27FC236}">
                <a16:creationId xmlns:a16="http://schemas.microsoft.com/office/drawing/2014/main" id="{2D01AB72-BCB4-4987-8D94-2AB756E3E1E4}"/>
              </a:ext>
            </a:extLst>
          </p:cNvPr>
          <p:cNvSpPr/>
          <p:nvPr/>
        </p:nvSpPr>
        <p:spPr>
          <a:xfrm>
            <a:off x="691621" y="106648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214;p12">
            <a:extLst>
              <a:ext uri="{FF2B5EF4-FFF2-40B4-BE49-F238E27FC236}">
                <a16:creationId xmlns:a16="http://schemas.microsoft.com/office/drawing/2014/main" id="{15CAA5EE-7858-4184-BD26-1D640A9049F2}"/>
              </a:ext>
            </a:extLst>
          </p:cNvPr>
          <p:cNvSpPr txBox="1"/>
          <p:nvPr/>
        </p:nvSpPr>
        <p:spPr>
          <a:xfrm>
            <a:off x="718013" y="963841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Rectangle: Rounded Corners 1"/>
          <p:cNvSpPr/>
          <p:nvPr/>
        </p:nvSpPr>
        <p:spPr>
          <a:xfrm>
            <a:off x="2106758" y="1748613"/>
            <a:ext cx="7978481" cy="4733211"/>
          </a:xfrm>
          <a:prstGeom prst="roundRect">
            <a:avLst/>
          </a:prstGeom>
          <a:solidFill>
            <a:schemeClr val="tx1">
              <a:alpha val="54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Debate: UNICEF or UNDP </a:t>
            </a:r>
            <a:r>
              <a:rPr lang="en-US" sz="3200" b="1" dirty="0" err="1">
                <a:solidFill>
                  <a:schemeClr val="bg1"/>
                </a:solidFill>
                <a:latin typeface="Bahnschrift SemiBold" panose="020B0502040204020203" pitchFamily="34" charset="0"/>
              </a:rPr>
              <a:t>programme</a:t>
            </a:r>
            <a:r>
              <a:rPr lang="en-US" sz="3200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?</a:t>
            </a:r>
          </a:p>
          <a:p>
            <a:endParaRPr lang="en-US" sz="2400" dirty="0">
              <a:solidFill>
                <a:schemeClr val="bg1"/>
              </a:solidFill>
              <a:latin typeface="Bahnschrift SemiLight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Two teams debate which one is better for our local area.</a:t>
            </a:r>
          </a:p>
          <a:p>
            <a:pPr marL="285750" indent="-28575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The whole class: Vote for the most convincing team!</a:t>
            </a:r>
          </a:p>
          <a:p>
            <a:pPr marL="285750" indent="-28575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Be polite and respectful to the opponent team!</a:t>
            </a:r>
          </a:p>
          <a:p>
            <a:pPr marL="285750" indent="-28575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Preparation: 5 minutes</a:t>
            </a:r>
          </a:p>
          <a:p>
            <a:pPr marL="285750" indent="-28575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Speaking time: </a:t>
            </a:r>
          </a:p>
          <a:p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	+ 2 minutes/speaker</a:t>
            </a:r>
          </a:p>
          <a:p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	+ Closing/Summary: 1 minute/team</a:t>
            </a:r>
          </a:p>
        </p:txBody>
      </p:sp>
    </p:spTree>
    <p:extLst>
      <p:ext uri="{BB962C8B-B14F-4D97-AF65-F5344CB8AC3E}">
        <p14:creationId xmlns:p14="http://schemas.microsoft.com/office/powerpoint/2010/main" val="3807140079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dirty="0"/>
              <a:t>Consolidation</a:t>
            </a:r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368358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4767" y="28968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592E9F-812B-4779-8F0A-31A7681D6A5D}"/>
              </a:ext>
            </a:extLst>
          </p:cNvPr>
          <p:cNvSpPr txBox="1"/>
          <p:nvPr/>
        </p:nvSpPr>
        <p:spPr>
          <a:xfrm>
            <a:off x="1205533" y="2035629"/>
            <a:ext cx="983258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Check if you learned to:</a:t>
            </a:r>
          </a:p>
          <a:p>
            <a:r>
              <a:rPr lang="en-US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understand how to express opinions;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d</a:t>
            </a:r>
            <a:r>
              <a:rPr lang="vi-VN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iscuss and express opinions about a project or a programme that can benefit </a:t>
            </a:r>
            <a:r>
              <a:rPr lang="en-US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your</a:t>
            </a:r>
            <a:r>
              <a:rPr lang="vi-VN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local area</a:t>
            </a:r>
            <a:r>
              <a:rPr lang="en-US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2" name="Google Shape;35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271" y="5967366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35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17168" y="3719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3054097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34BC5F-A85D-47D8-8909-A1FCED1AA896}"/>
              </a:ext>
            </a:extLst>
          </p:cNvPr>
          <p:cNvSpPr txBox="1"/>
          <p:nvPr/>
        </p:nvSpPr>
        <p:spPr>
          <a:xfrm>
            <a:off x="1223864" y="2169664"/>
            <a:ext cx="89978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Workbook exercises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Prepare the presentation for Project lesson</a:t>
            </a:r>
            <a:endParaRPr lang="en-US" sz="3600" dirty="0"/>
          </a:p>
        </p:txBody>
      </p:sp>
      <p:pic>
        <p:nvPicPr>
          <p:cNvPr id="14" name="Google Shape;35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271" y="5967366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5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17168" y="37194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4767" y="28968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19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4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89" y="5304562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0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7" y="2652918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4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8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7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4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cs typeface="Times New Roman" panose="02020603050405020304" pitchFamily="18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cs typeface="Times New Roman" panose="02020603050405020304" pitchFamily="18" charset="0"/>
              </a:rPr>
              <a:t>FAMILY LIFE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cs typeface="Times New Roman" panose="02020603050405020304" pitchFamily="18" charset="0"/>
              </a:rPr>
              <a:t>Unit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cs typeface="Times New Roman" panose="02020603050405020304" pitchFamily="18" charset="0"/>
              </a:rPr>
              <a:t>Family Life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119197" y="695984"/>
            <a:ext cx="6513725" cy="1548490"/>
            <a:chOff x="144635" y="1191561"/>
            <a:chExt cx="5167790" cy="1145834"/>
          </a:xfrm>
        </p:grpSpPr>
        <p:sp>
          <p:nvSpPr>
            <p:cNvPr id="14" name="Rounded Rectangle 1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OBJECTIVES</a:t>
              </a:r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635" y="1191561"/>
              <a:ext cx="1096339" cy="1145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1204106" y="2458949"/>
            <a:ext cx="10774533" cy="1655763"/>
          </a:xfrm>
        </p:spPr>
        <p:txBody>
          <a:bodyPr>
            <a:normAutofit/>
          </a:bodyPr>
          <a:lstStyle/>
          <a:p>
            <a:pPr algn="l"/>
            <a:r>
              <a:rPr lang="en-US" sz="2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Understand how to express opinions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l"/>
            <a:r>
              <a:rPr lang="en-US" sz="2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</a:t>
            </a:r>
            <a:r>
              <a:rPr lang="vi-VN" sz="2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iscuss and express opinions about a project or a programme that can benefit </a:t>
            </a:r>
            <a:r>
              <a:rPr lang="en-US" sz="2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your</a:t>
            </a:r>
            <a:r>
              <a:rPr lang="vi-VN" sz="2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local area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l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88718889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Table of contents</a:t>
            </a:r>
            <a:endParaRPr dirty="0"/>
          </a:p>
        </p:txBody>
      </p:sp>
      <p:sp>
        <p:nvSpPr>
          <p:cNvPr id="369" name="Google Shape;369;p31"/>
          <p:cNvSpPr txBox="1">
            <a:spLocks noGrp="1"/>
          </p:cNvSpPr>
          <p:nvPr>
            <p:ph type="title" idx="2"/>
          </p:nvPr>
        </p:nvSpPr>
        <p:spPr>
          <a:xfrm>
            <a:off x="8270144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370" name="Google Shape;370;p31"/>
          <p:cNvSpPr txBox="1">
            <a:spLocks noGrp="1"/>
          </p:cNvSpPr>
          <p:nvPr>
            <p:ph type="subTitle" idx="1"/>
          </p:nvPr>
        </p:nvSpPr>
        <p:spPr>
          <a:xfrm>
            <a:off x="7082544" y="3124567"/>
            <a:ext cx="3106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 dirty="0"/>
              <a:t>Presentation</a:t>
            </a:r>
          </a:p>
        </p:txBody>
      </p:sp>
      <p:sp>
        <p:nvSpPr>
          <p:cNvPr id="371" name="Google Shape;371;p31"/>
          <p:cNvSpPr txBox="1">
            <a:spLocks noGrp="1"/>
          </p:cNvSpPr>
          <p:nvPr>
            <p:ph type="subTitle" idx="4"/>
          </p:nvPr>
        </p:nvSpPr>
        <p:spPr>
          <a:xfrm>
            <a:off x="946615" y="3124567"/>
            <a:ext cx="3104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Warm-up</a:t>
            </a:r>
            <a:endParaRPr lang="en-US" dirty="0"/>
          </a:p>
        </p:txBody>
      </p:sp>
      <p:sp>
        <p:nvSpPr>
          <p:cNvPr id="372" name="Google Shape;372;p31"/>
          <p:cNvSpPr txBox="1">
            <a:spLocks noGrp="1"/>
          </p:cNvSpPr>
          <p:nvPr>
            <p:ph type="title" idx="3"/>
          </p:nvPr>
        </p:nvSpPr>
        <p:spPr>
          <a:xfrm>
            <a:off x="2133215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373" name="Google Shape;373;p31"/>
          <p:cNvSpPr txBox="1">
            <a:spLocks noGrp="1"/>
          </p:cNvSpPr>
          <p:nvPr>
            <p:ph type="subTitle" idx="8"/>
          </p:nvPr>
        </p:nvSpPr>
        <p:spPr>
          <a:xfrm>
            <a:off x="7080544" y="5197211"/>
            <a:ext cx="3108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Consolidation</a:t>
            </a:r>
            <a:endParaRPr/>
          </a:p>
        </p:txBody>
      </p:sp>
      <p:sp>
        <p:nvSpPr>
          <p:cNvPr id="376" name="Google Shape;376;p31"/>
          <p:cNvSpPr txBox="1">
            <a:spLocks noGrp="1"/>
          </p:cNvSpPr>
          <p:nvPr>
            <p:ph type="title" idx="7"/>
          </p:nvPr>
        </p:nvSpPr>
        <p:spPr>
          <a:xfrm>
            <a:off x="8270144" y="4221848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377" name="Google Shape;377;p31"/>
          <p:cNvSpPr txBox="1">
            <a:spLocks noGrp="1"/>
          </p:cNvSpPr>
          <p:nvPr>
            <p:ph type="title" idx="9"/>
          </p:nvPr>
        </p:nvSpPr>
        <p:spPr>
          <a:xfrm>
            <a:off x="2133215" y="4221848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 dirty="0"/>
              <a:t>03</a:t>
            </a:r>
            <a:endParaRPr dirty="0"/>
          </a:p>
        </p:txBody>
      </p:sp>
      <p:sp>
        <p:nvSpPr>
          <p:cNvPr id="378" name="Google Shape;378;p31"/>
          <p:cNvSpPr txBox="1">
            <a:spLocks noGrp="1"/>
          </p:cNvSpPr>
          <p:nvPr>
            <p:ph type="subTitle" idx="13"/>
          </p:nvPr>
        </p:nvSpPr>
        <p:spPr>
          <a:xfrm>
            <a:off x="944615" y="5197211"/>
            <a:ext cx="3108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Practice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111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dirty="0"/>
              <a:t>Warm-up</a:t>
            </a:r>
            <a:br>
              <a:rPr lang="en-US" dirty="0"/>
            </a:br>
            <a:endParaRPr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01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1345245" y="1174583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7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6242939" y="4710875"/>
            <a:ext cx="28280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000000"/>
              </a:buClr>
              <a:buSzPts val="1800"/>
              <a:defRPr/>
            </a:pPr>
            <a:r>
              <a:rPr lang="en-US" sz="2000" b="1" kern="0">
                <a:solidFill>
                  <a:srgbClr val="006673"/>
                </a:solidFill>
                <a:latin typeface="Calibri"/>
                <a:ea typeface="Calibri"/>
                <a:cs typeface="Calibri"/>
                <a:sym typeface="Calibri"/>
              </a:rPr>
              <a:t>Quiz: Intro to child rights</a:t>
            </a:r>
            <a:endParaRPr lang="en-US" sz="2000" b="1" kern="0" dirty="0">
              <a:solidFill>
                <a:srgbClr val="0066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4203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" y="0"/>
            <a:ext cx="12192001" cy="898672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5"/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-1" y="898671"/>
            <a:ext cx="12191999" cy="1569620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Clr>
                <a:srgbClr val="833C0B"/>
              </a:buClr>
              <a:buSzPts val="2000"/>
            </a:pP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  <a:sym typeface="Times New Roman"/>
              </a:rPr>
              <a:t>UNICEF quiz: Intro to child rights</a:t>
            </a:r>
          </a:p>
          <a:p>
            <a:pPr lvl="0" algn="ctr">
              <a:buClr>
                <a:srgbClr val="833C0B"/>
              </a:buClr>
              <a:buSzPts val="2000"/>
            </a:pPr>
            <a:r>
              <a:rPr lang="en-US" sz="3200" b="1" dirty="0">
                <a:solidFill>
                  <a:schemeClr val="accent4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  <a:sym typeface="Times New Roma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https://create.kahoot.it/pages/32c22a99-b815-4a16-8bf1-ec2915c82986?_=1571351723</a:t>
            </a:r>
            <a:endParaRPr lang="en-US" sz="3200" b="1" dirty="0">
              <a:solidFill>
                <a:schemeClr val="accent4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512673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077043" y="3694256"/>
            <a:ext cx="76525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Controlled practice</a:t>
            </a:r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47910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924" y="545169"/>
            <a:ext cx="6173061" cy="5782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91" y="3998778"/>
            <a:ext cx="3633531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734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7420" y="2205752"/>
            <a:ext cx="11093416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</a:rPr>
              <a:t>Complete the conversation about a UNICEF </a:t>
            </a:r>
            <a:r>
              <a:rPr lang="en-US" sz="3200" b="1" dirty="0" err="1">
                <a:solidFill>
                  <a:prstClr val="black"/>
                </a:solidFill>
              </a:rPr>
              <a:t>programme</a:t>
            </a:r>
            <a:r>
              <a:rPr lang="en-US" sz="3200" b="1" dirty="0">
                <a:solidFill>
                  <a:prstClr val="black"/>
                </a:solidFill>
              </a:rPr>
              <a:t>. Then </a:t>
            </a:r>
            <a:r>
              <a:rPr lang="en-US" sz="3200" b="1" dirty="0" err="1">
                <a:solidFill>
                  <a:prstClr val="black"/>
                </a:solidFill>
              </a:rPr>
              <a:t>practise</a:t>
            </a:r>
            <a:r>
              <a:rPr lang="en-US" sz="3200" b="1" dirty="0">
                <a:solidFill>
                  <a:prstClr val="black"/>
                </a:solidFill>
              </a:rPr>
              <a:t> it in pairs.</a:t>
            </a:r>
          </a:p>
          <a:p>
            <a:r>
              <a:rPr lang="en-US" sz="3200" b="1" i="1" dirty="0">
                <a:solidFill>
                  <a:srgbClr val="0070C0"/>
                </a:solidFill>
              </a:rPr>
              <a:t>A: What is the name of the </a:t>
            </a:r>
            <a:r>
              <a:rPr lang="en-US" sz="3200" b="1" i="1" dirty="0" err="1">
                <a:solidFill>
                  <a:srgbClr val="0070C0"/>
                </a:solidFill>
              </a:rPr>
              <a:t>programme</a:t>
            </a:r>
            <a:r>
              <a:rPr lang="en-US" sz="3200" b="1" i="1" dirty="0">
                <a:solidFill>
                  <a:srgbClr val="0070C0"/>
                </a:solidFill>
              </a:rPr>
              <a:t>? </a:t>
            </a:r>
          </a:p>
          <a:p>
            <a:r>
              <a:rPr lang="en-US" sz="3200" b="1" i="1" dirty="0">
                <a:solidFill>
                  <a:srgbClr val="0070C0"/>
                </a:solidFill>
              </a:rPr>
              <a:t>B: (1) __________ </a:t>
            </a:r>
          </a:p>
          <a:p>
            <a:pPr marL="514350" lvl="0" indent="-514350">
              <a:lnSpc>
                <a:spcPct val="150000"/>
              </a:lnSpc>
              <a:buAutoNum type="alphaUcPeriod"/>
              <a:defRPr/>
            </a:pPr>
            <a:r>
              <a:rPr lang="en-US" sz="2400" dirty="0">
                <a:solidFill>
                  <a:prstClr val="black"/>
                </a:solidFill>
              </a:rPr>
              <a:t>It offers young people job training and career advice. It also teaches them essential skills for the job market. </a:t>
            </a:r>
          </a:p>
          <a:p>
            <a:pPr marL="514350" lvl="0" indent="-514350">
              <a:lnSpc>
                <a:spcPct val="150000"/>
              </a:lnSpc>
              <a:buAutoNum type="alphaUcPeriod"/>
              <a:defRPr/>
            </a:pPr>
            <a:r>
              <a:rPr lang="en-US" sz="2400" dirty="0">
                <a:solidFill>
                  <a:prstClr val="black"/>
                </a:solidFill>
              </a:rPr>
              <a:t>It is Education for Disadvantaged Young People. </a:t>
            </a:r>
          </a:p>
          <a:p>
            <a:pPr marL="514350" lvl="0" indent="-514350">
              <a:lnSpc>
                <a:spcPct val="150000"/>
              </a:lnSpc>
              <a:buAutoNum type="alphaUcPeriod"/>
              <a:defRPr/>
            </a:pPr>
            <a:r>
              <a:rPr lang="en-US" sz="2400" dirty="0">
                <a:solidFill>
                  <a:prstClr val="black"/>
                </a:solidFill>
              </a:rPr>
              <a:t>It focuses on helping disadvantaged teenagers continue their education.</a:t>
            </a:r>
          </a:p>
          <a:p>
            <a:pPr lvl="0">
              <a:lnSpc>
                <a:spcPct val="150000"/>
              </a:lnSpc>
              <a:defRPr/>
            </a:pPr>
            <a:endParaRPr lang="en-US" sz="2400" dirty="0">
              <a:solidFill>
                <a:prstClr val="black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75" y="-457201"/>
            <a:ext cx="3169432" cy="3169432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447420" y="5433629"/>
            <a:ext cx="350520" cy="3657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011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sndAc>
          <p:stSnd>
            <p:snd r:embed="rId2" name="ukbroug011.wav"/>
          </p:stSnd>
        </p:sndAc>
      </p:transition>
    </mc:Choice>
    <mc:Fallback xmlns="">
      <p:transition>
        <p:sndAc>
          <p:stSnd>
            <p:snd r:embed="rId8" name="ukbroug01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43649" y="2347241"/>
            <a:ext cx="9628095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prstClr val="black"/>
                </a:solidFill>
              </a:rPr>
              <a:t>Complete the conversation about a UNICEF </a:t>
            </a:r>
            <a:r>
              <a:rPr lang="en-US" sz="3200" b="1" dirty="0" err="1">
                <a:solidFill>
                  <a:prstClr val="black"/>
                </a:solidFill>
              </a:rPr>
              <a:t>programme</a:t>
            </a:r>
            <a:r>
              <a:rPr lang="en-US" sz="3200" b="1" dirty="0">
                <a:solidFill>
                  <a:prstClr val="black"/>
                </a:solidFill>
              </a:rPr>
              <a:t>. Then </a:t>
            </a:r>
            <a:r>
              <a:rPr lang="en-US" sz="3200" b="1" dirty="0" err="1">
                <a:solidFill>
                  <a:prstClr val="black"/>
                </a:solidFill>
              </a:rPr>
              <a:t>practise</a:t>
            </a:r>
            <a:r>
              <a:rPr lang="en-US" sz="3200" b="1" dirty="0">
                <a:solidFill>
                  <a:prstClr val="black"/>
                </a:solidFill>
              </a:rPr>
              <a:t> it in pairs.</a:t>
            </a:r>
          </a:p>
          <a:p>
            <a:pPr lvl="0"/>
            <a:r>
              <a:rPr lang="en-US" sz="2800" b="1" i="1" dirty="0">
                <a:solidFill>
                  <a:srgbClr val="0070C0"/>
                </a:solidFill>
              </a:rPr>
              <a:t>A: What does this </a:t>
            </a:r>
            <a:r>
              <a:rPr lang="en-US" sz="2800" b="1" i="1" dirty="0" err="1">
                <a:solidFill>
                  <a:srgbClr val="0070C0"/>
                </a:solidFill>
              </a:rPr>
              <a:t>programme</a:t>
            </a:r>
            <a:r>
              <a:rPr lang="en-US" sz="2800" b="1" i="1" dirty="0">
                <a:solidFill>
                  <a:srgbClr val="0070C0"/>
                </a:solidFill>
              </a:rPr>
              <a:t> focus on? </a:t>
            </a:r>
          </a:p>
          <a:p>
            <a:pPr lvl="0"/>
            <a:r>
              <a:rPr lang="en-US" sz="2800" b="1" i="1" dirty="0">
                <a:solidFill>
                  <a:srgbClr val="0070C0"/>
                </a:solidFill>
              </a:rPr>
              <a:t>B: (2) __________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lvl="0" indent="-514350">
              <a:buFontTx/>
              <a:buAutoNum type="alphaUcPeriod"/>
              <a:defRPr/>
            </a:pPr>
            <a:r>
              <a:rPr lang="en-US" sz="2800" dirty="0">
                <a:solidFill>
                  <a:prstClr val="black"/>
                </a:solidFill>
              </a:rPr>
              <a:t>It offers young people job training and career advice. It also teaches them essential skills for the job market. </a:t>
            </a:r>
          </a:p>
          <a:p>
            <a:pPr marL="514350" lvl="0" indent="-514350">
              <a:buFontTx/>
              <a:buAutoNum type="alphaUcPeriod"/>
              <a:defRPr/>
            </a:pPr>
            <a:r>
              <a:rPr lang="en-US" sz="2800" dirty="0">
                <a:solidFill>
                  <a:prstClr val="black"/>
                </a:solidFill>
              </a:rPr>
              <a:t>It is Education for Disadvantaged Young People. </a:t>
            </a:r>
          </a:p>
          <a:p>
            <a:pPr lvl="0">
              <a:defRPr/>
            </a:pPr>
            <a:r>
              <a:rPr lang="en-US" sz="2800" dirty="0">
                <a:solidFill>
                  <a:prstClr val="black"/>
                </a:solidFill>
              </a:rPr>
              <a:t>C.   It focuses on helping disadvantaged teenagers continue their education.</a:t>
            </a:r>
          </a:p>
          <a:p>
            <a:pPr lvl="0">
              <a:defRPr/>
            </a:pPr>
            <a:endParaRPr lang="en-US" sz="2800" dirty="0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529" y="-216784"/>
            <a:ext cx="3228925" cy="3228925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1243649" y="5933207"/>
            <a:ext cx="350520" cy="3657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781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UX Senior Designer Portfolio by Slidesgo">
  <a:themeElements>
    <a:clrScheme name="Simple Light">
      <a:dk1>
        <a:srgbClr val="423F4C"/>
      </a:dk1>
      <a:lt1>
        <a:srgbClr val="F4F4F4"/>
      </a:lt1>
      <a:dk2>
        <a:srgbClr val="FFC950"/>
      </a:dk2>
      <a:lt2>
        <a:srgbClr val="7FD3B0"/>
      </a:lt2>
      <a:accent1>
        <a:srgbClr val="77C6DB"/>
      </a:accent1>
      <a:accent2>
        <a:srgbClr val="8B6AEA"/>
      </a:accent2>
      <a:accent3>
        <a:srgbClr val="E58895"/>
      </a:accent3>
      <a:accent4>
        <a:srgbClr val="FFFFFF"/>
      </a:accent4>
      <a:accent5>
        <a:srgbClr val="FFFFFF"/>
      </a:accent5>
      <a:accent6>
        <a:srgbClr val="FFFFFF"/>
      </a:accent6>
      <a:hlink>
        <a:srgbClr val="423F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3340</TotalTime>
  <Words>777</Words>
  <Application>Microsoft Office PowerPoint</Application>
  <PresentationFormat>Widescreen</PresentationFormat>
  <Paragraphs>113</Paragraphs>
  <Slides>18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18</vt:i4>
      </vt:variant>
    </vt:vector>
  </HeadingPairs>
  <TitlesOfParts>
    <vt:vector size="38" baseType="lpstr">
      <vt:lpstr>Anaheim</vt:lpstr>
      <vt:lpstr>Arial</vt:lpstr>
      <vt:lpstr>Asap</vt:lpstr>
      <vt:lpstr>Bahnschrift SemiBold</vt:lpstr>
      <vt:lpstr>Bahnschrift SemiLight</vt:lpstr>
      <vt:lpstr>Calibri</vt:lpstr>
      <vt:lpstr>Calibri Light</vt:lpstr>
      <vt:lpstr>Lato</vt:lpstr>
      <vt:lpstr>Myriad Pro</vt:lpstr>
      <vt:lpstr>Nunito Light</vt:lpstr>
      <vt:lpstr>Open Sans</vt:lpstr>
      <vt:lpstr>Patrick Hand</vt:lpstr>
      <vt:lpstr>Poppins SemiBold</vt:lpstr>
      <vt:lpstr>Roboto Condensed Light</vt:lpstr>
      <vt:lpstr>Times New Roman</vt:lpstr>
      <vt:lpstr>UTM Facebook K&amp;T</vt:lpstr>
      <vt:lpstr>Office Theme</vt:lpstr>
      <vt:lpstr>UX Senior Designer Portfolio by Slidesgo</vt:lpstr>
      <vt:lpstr>1_Office Theme</vt:lpstr>
      <vt:lpstr>End of Course Jeopardy by Slidesgo</vt:lpstr>
      <vt:lpstr>Unit 7: Viet Nam And International Organisations</vt:lpstr>
      <vt:lpstr>PowerPoint Presentation</vt:lpstr>
      <vt:lpstr>Table of contents</vt:lpstr>
      <vt:lpstr>Warm-up </vt:lpstr>
      <vt:lpstr>PowerPoint Presentation</vt:lpstr>
      <vt:lpstr>Controlled practice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Less controlled Practice</vt:lpstr>
      <vt:lpstr>PowerPoint Presentation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164</cp:revision>
  <dcterms:created xsi:type="dcterms:W3CDTF">2020-12-09T02:04:09Z</dcterms:created>
  <dcterms:modified xsi:type="dcterms:W3CDTF">2024-01-16T10:20:33Z</dcterms:modified>
</cp:coreProperties>
</file>