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5" r:id="rId3"/>
  </p:sldMasterIdLst>
  <p:notesMasterIdLst>
    <p:notesMasterId r:id="rId23"/>
  </p:notesMasterIdLst>
  <p:sldIdLst>
    <p:sldId id="301" r:id="rId4"/>
    <p:sldId id="258" r:id="rId5"/>
    <p:sldId id="302" r:id="rId6"/>
    <p:sldId id="303" r:id="rId7"/>
    <p:sldId id="261" r:id="rId8"/>
    <p:sldId id="305" r:id="rId9"/>
    <p:sldId id="285" r:id="rId10"/>
    <p:sldId id="287" r:id="rId11"/>
    <p:sldId id="304" r:id="rId12"/>
    <p:sldId id="309" r:id="rId13"/>
    <p:sldId id="310" r:id="rId14"/>
    <p:sldId id="311" r:id="rId15"/>
    <p:sldId id="312" r:id="rId16"/>
    <p:sldId id="306" r:id="rId17"/>
    <p:sldId id="291" r:id="rId18"/>
    <p:sldId id="307" r:id="rId19"/>
    <p:sldId id="272" r:id="rId20"/>
    <p:sldId id="295" r:id="rId21"/>
    <p:sldId id="320" r:id="rId22"/>
  </p:sldIdLst>
  <p:sldSz cx="12192000" cy="6858000"/>
  <p:notesSz cx="6858000" cy="9144000"/>
  <p:embeddedFontLst>
    <p:embeddedFont>
      <p:font typeface="Anaheim" panose="020B0604020202020204" charset="0"/>
      <p:regular r:id="rId24"/>
    </p:embeddedFont>
    <p:embeddedFont>
      <p:font typeface="Asap" panose="020B0604020202020204" charset="0"/>
      <p:regular r:id="rId25"/>
      <p:bold r:id="rId26"/>
      <p:italic r:id="rId27"/>
      <p:boldItalic r:id="rId28"/>
    </p:embeddedFont>
    <p:embeddedFont>
      <p:font typeface="Lato" panose="020F0502020204030203" pitchFamily="34" charset="0"/>
      <p:regular r:id="rId29"/>
      <p:bold r:id="rId30"/>
      <p:italic r:id="rId31"/>
      <p:boldItalic r:id="rId32"/>
    </p:embeddedFont>
    <p:embeddedFont>
      <p:font typeface="Open Sans" panose="020B0606030504020204" pitchFamily="34" charset="0"/>
      <p:regular r:id="rId33"/>
      <p:bold r:id="rId34"/>
      <p:italic r:id="rId35"/>
      <p:boldItalic r:id="rId36"/>
    </p:embeddedFont>
    <p:embeddedFont>
      <p:font typeface="Patrick Hand" panose="00000500000000000000" pitchFamily="2" charset="0"/>
      <p:regular r:id="rId37"/>
    </p:embeddedFont>
    <p:embeddedFont>
      <p:font typeface="Poppins SemiBold" panose="00000700000000000000" pitchFamily="2" charset="0"/>
      <p:regular r:id="rId38"/>
      <p:bold r:id="rId39"/>
      <p:italic r:id="rId40"/>
      <p:boldItalic r:id="rId41"/>
    </p:embeddedFont>
    <p:embeddedFont>
      <p:font typeface="Roboto Condensed Light" panose="02000000000000000000" pitchFamily="2" charset="0"/>
      <p:regular r:id="rId42"/>
      <p: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1" roundtripDataSignature="AMtx7mhguYXhNcYphiO6mLJQp80Gzg7K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E71A579-397C-4D89-8B8D-ADB05E124A79}">
  <a:tblStyle styleId="{4E71A579-397C-4D89-8B8D-ADB05E124A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67" autoAdjust="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18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8.fntdata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8" Type="http://schemas.openxmlformats.org/officeDocument/2006/relationships/slide" Target="slides/slide5.xml"/><Relationship Id="rId51" Type="http://customschemas.google.com/relationships/presentationmetadata" Target="meta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0" Type="http://schemas.openxmlformats.org/officeDocument/2006/relationships/slide" Target="slides/slide17.xml"/><Relationship Id="rId41" Type="http://schemas.openxmlformats.org/officeDocument/2006/relationships/font" Target="fonts/font18.fntdata"/><Relationship Id="rId5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683646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5771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6662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7141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93647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29413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57502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3621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2223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4385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6165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3477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8725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4587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14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30" name="Google Shape;130;p14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1" name="Google Shape;131;p14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32" name="Google Shape;132;p14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33" name="Google Shape;133;p14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34" name="Google Shape;134;p14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35" name="Google Shape;135;p14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36" name="Google Shape;136;p14"/>
          <p:cNvSpPr txBox="1">
            <a:spLocks noGrp="1"/>
          </p:cNvSpPr>
          <p:nvPr>
            <p:ph type="title"/>
          </p:nvPr>
        </p:nvSpPr>
        <p:spPr>
          <a:xfrm>
            <a:off x="2418473" y="841248"/>
            <a:ext cx="3438000" cy="609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pic>
        <p:nvPicPr>
          <p:cNvPr id="137" name="Google Shape;137;p14"/>
          <p:cNvPicPr preferRelativeResize="0"/>
          <p:nvPr/>
        </p:nvPicPr>
        <p:blipFill rotWithShape="1">
          <a:blip r:embed="rId2">
            <a:alphaModFix/>
          </a:blip>
          <a:srcRect l="33424" r="-6"/>
          <a:stretch/>
        </p:blipFill>
        <p:spPr>
          <a:xfrm>
            <a:off x="11224433" y="696867"/>
            <a:ext cx="649400" cy="6452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14"/>
          <p:cNvGrpSpPr/>
          <p:nvPr/>
        </p:nvGrpSpPr>
        <p:grpSpPr>
          <a:xfrm>
            <a:off x="11573744" y="1450807"/>
            <a:ext cx="299875" cy="299875"/>
            <a:chOff x="3917134" y="511959"/>
            <a:chExt cx="512082" cy="512082"/>
          </a:xfrm>
        </p:grpSpPr>
        <p:sp>
          <p:nvSpPr>
            <p:cNvPr id="139" name="Google Shape;139;p14"/>
            <p:cNvSpPr/>
            <p:nvPr/>
          </p:nvSpPr>
          <p:spPr>
            <a:xfrm>
              <a:off x="3944575" y="539400"/>
              <a:ext cx="457200" cy="4572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grpSp>
          <p:nvGrpSpPr>
            <p:cNvPr id="140" name="Google Shape;140;p14"/>
            <p:cNvGrpSpPr/>
            <p:nvPr/>
          </p:nvGrpSpPr>
          <p:grpSpPr>
            <a:xfrm rot="2700000">
              <a:off x="3992126" y="586951"/>
              <a:ext cx="362097" cy="362097"/>
              <a:chOff x="1726575" y="1666225"/>
              <a:chExt cx="362100" cy="362100"/>
            </a:xfrm>
          </p:grpSpPr>
          <p:cxnSp>
            <p:nvCxnSpPr>
              <p:cNvPr id="141" name="Google Shape;141;p14"/>
              <p:cNvCxnSpPr/>
              <p:nvPr/>
            </p:nvCxnSpPr>
            <p:spPr>
              <a:xfrm>
                <a:off x="1726575" y="1847275"/>
                <a:ext cx="3621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2" name="Google Shape;142;p14"/>
              <p:cNvCxnSpPr/>
              <p:nvPr/>
            </p:nvCxnSpPr>
            <p:spPr>
              <a:xfrm rot="5400000">
                <a:off x="1726575" y="1847275"/>
                <a:ext cx="3621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pic>
        <p:nvPicPr>
          <p:cNvPr id="143" name="Google Shape;14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435" y="652822"/>
            <a:ext cx="975359" cy="975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9305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01" name="Google Shape;101;p1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02" name="Google Shape;102;p1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03" name="Google Shape;103;p1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04" name="Google Shape;104;p1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2" hasCustomPrompt="1"/>
          </p:nvPr>
        </p:nvSpPr>
        <p:spPr>
          <a:xfrm>
            <a:off x="5730144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09" name="Google Shape;109;p13"/>
          <p:cNvSpPr txBox="1">
            <a:spLocks noGrp="1"/>
          </p:cNvSpPr>
          <p:nvPr>
            <p:ph type="subTitle" idx="1"/>
          </p:nvPr>
        </p:nvSpPr>
        <p:spPr>
          <a:xfrm>
            <a:off x="4542544" y="3124567"/>
            <a:ext cx="3106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3" hasCustomPrompt="1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5" hasCustomPrompt="1"/>
          </p:nvPr>
        </p:nvSpPr>
        <p:spPr>
          <a:xfrm>
            <a:off x="932718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6"/>
          </p:nvPr>
        </p:nvSpPr>
        <p:spPr>
          <a:xfrm>
            <a:off x="814058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7" hasCustomPrompt="1"/>
          </p:nvPr>
        </p:nvSpPr>
        <p:spPr>
          <a:xfrm>
            <a:off x="5730144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8"/>
          </p:nvPr>
        </p:nvSpPr>
        <p:spPr>
          <a:xfrm>
            <a:off x="4541544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9" hasCustomPrompt="1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4" hasCustomPrompt="1"/>
          </p:nvPr>
        </p:nvSpPr>
        <p:spPr>
          <a:xfrm>
            <a:off x="932718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5"/>
          </p:nvPr>
        </p:nvSpPr>
        <p:spPr>
          <a:xfrm>
            <a:off x="813858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120" name="Google Shape;120;p13"/>
          <p:cNvGrpSpPr/>
          <p:nvPr/>
        </p:nvGrpSpPr>
        <p:grpSpPr>
          <a:xfrm>
            <a:off x="-60960" y="1816601"/>
            <a:ext cx="11839472" cy="4559815"/>
            <a:chOff x="-45720" y="1362450"/>
            <a:chExt cx="8879604" cy="3419861"/>
          </a:xfrm>
        </p:grpSpPr>
        <p:grpSp>
          <p:nvGrpSpPr>
            <p:cNvPr id="121" name="Google Shape;121;p13"/>
            <p:cNvGrpSpPr/>
            <p:nvPr/>
          </p:nvGrpSpPr>
          <p:grpSpPr>
            <a:xfrm>
              <a:off x="8376683" y="3355848"/>
              <a:ext cx="457201" cy="1426463"/>
              <a:chOff x="8321040" y="3355848"/>
              <a:chExt cx="457201" cy="1426463"/>
            </a:xfrm>
          </p:grpSpPr>
          <p:pic>
            <p:nvPicPr>
              <p:cNvPr id="122" name="Google Shape;122;p1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23" name="Google Shape;123;p13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124" name="Google Shape;124;p13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25" name="Google Shape;125;p13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126" name="Google Shape;126;p13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127" name="Google Shape;127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45720" y="1362450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173914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>
            <a:spLocks noGrp="1"/>
          </p:cNvSpPr>
          <p:nvPr>
            <p:ph type="pic" idx="3"/>
          </p:nvPr>
        </p:nvSpPr>
        <p:spPr>
          <a:xfrm>
            <a:off x="950967" y="1018167"/>
            <a:ext cx="31048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22" name="Google Shape;22;p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3" name="Google Shape;23;p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" name="Google Shape;25;p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" name="Google Shape;26;p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102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7" name="Google Shape;17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8" name="Google Shape;18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9508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9" name="Google Shape;2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0" name="Google Shape;3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7527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9778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2" name="Google Shape;4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3" name="Google Shape;4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2278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1" name="Google Shape;5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2" name="Google Shape;5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1346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3" name="Google Shape;6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4" name="Google Shape;6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0604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0" name="Google Shape;70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1" name="Google Shape;7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5303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6" name="Google Shape;7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7" name="Google Shape;7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8439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2" name="Google Shape;8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3" name="Google Shape;8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5893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041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019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95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816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18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03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976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46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81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3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22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11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547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72" r:id="rId11"/>
    <p:sldLayoutId id="2147483673" r:id="rId12"/>
    <p:sldLayoutId id="2147483674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3" name="Google Shape;1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4" name="Google Shape;1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48790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8" r:id="rId6"/>
    <p:sldLayoutId id="2147483669" r:id="rId7"/>
    <p:sldLayoutId id="2147483670" r:id="rId8"/>
    <p:sldLayoutId id="214748367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215266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8: Looking Back And Project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3047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3770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1. Viet Nam wasn’t as attractive to foreign tourists as it is nowadays. (more attractive)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78878" y="3381084"/>
            <a:ext cx="9408345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Viet Nam is more attractive to foreign tourists nowadays than it was in the past. </a:t>
            </a: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3770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2. The United Nations is the largest international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. (larger)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25032" y="3381084"/>
            <a:ext cx="7417415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international organisation is larger than the United Nations.</a:t>
            </a:r>
            <a:endParaRPr lang="en-US" sz="2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3770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3. The international market wasn’t as competitive as it is now. (more competitive)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07720" y="3381084"/>
            <a:ext cx="8621271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international market now is more competitive than it was in the past.</a:t>
            </a:r>
            <a:endParaRPr lang="en-US" sz="2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95690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No other country is a bigger financial provider to this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than Japan. (the biggest)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06793" y="3381084"/>
            <a:ext cx="6824304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Japan is the biggest financial provider to this organisation.</a:t>
            </a:r>
            <a:endParaRPr lang="en-US" sz="2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4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Project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1164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"/>
          <p:cNvSpPr txBox="1"/>
          <p:nvPr/>
        </p:nvSpPr>
        <p:spPr>
          <a:xfrm>
            <a:off x="963219" y="1064219"/>
            <a:ext cx="9977843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groups. Do research on an international </a:t>
            </a:r>
            <a:r>
              <a:rPr lang="en-US" sz="24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and present </a:t>
            </a:r>
          </a:p>
          <a:p>
            <a:pPr lvl="0"/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your findings to the class</a:t>
            </a:r>
            <a:r>
              <a:rPr lang="vi-VN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FB7BD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31520" y="108842"/>
            <a:ext cx="948536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200" b="1" noProof="0" dirty="0">
                <a:solidFill>
                  <a:srgbClr val="FF0000"/>
                </a:solidFill>
              </a:rPr>
              <a:t>PROJECT</a:t>
            </a:r>
            <a:r>
              <a:rPr lang="vi-VN" sz="3200" b="1" noProof="0" dirty="0">
                <a:solidFill>
                  <a:srgbClr val="FF0000"/>
                </a:solidFill>
              </a:rPr>
              <a:t>: An international organization 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679912" y="2076071"/>
            <a:ext cx="11228781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presentation should include: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is the name of the international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When and where was it formed?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How many member countries does it have? Is Viet Nam a member of this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are the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organisation’s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aims?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are the current activities / projects of this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has this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done to help Viet Nam?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854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Consolidation</a:t>
            </a:r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7922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4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774043" y="1017463"/>
            <a:ext cx="44982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vi-VN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4"/>
          <p:cNvSpPr/>
          <p:nvPr/>
        </p:nvSpPr>
        <p:spPr>
          <a:xfrm>
            <a:off x="1399333" y="1072045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vi-VN" sz="3200" b="1" dirty="0">
                <a:solidFill>
                  <a:srgbClr val="F26532"/>
                </a:solidFill>
              </a:rPr>
              <a:t>Wrap-up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14"/>
          <p:cNvSpPr txBox="1"/>
          <p:nvPr/>
        </p:nvSpPr>
        <p:spPr>
          <a:xfrm>
            <a:off x="4570132" y="2075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07481" y="2214390"/>
            <a:ext cx="97277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Review the vocabulary and grammar of Unit 7;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Apply what they have learnt (vocabulary and grammar) into practice through a project.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4"/>
          <p:cNvSpPr txBox="1"/>
          <p:nvPr/>
        </p:nvSpPr>
        <p:spPr>
          <a:xfrm>
            <a:off x="1882037" y="2055511"/>
            <a:ext cx="858408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vi-VN" sz="3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Finish w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orkbook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exercises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Unit 8</a:t>
            </a:r>
            <a:r>
              <a:rPr lang="vi-VN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36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4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774043" y="1017463"/>
            <a:ext cx="44982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vi-VN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4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320;p14"/>
          <p:cNvSpPr txBox="1"/>
          <p:nvPr/>
        </p:nvSpPr>
        <p:spPr>
          <a:xfrm>
            <a:off x="4570132" y="2075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7005195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lang="en-US" sz="7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3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" name="Google Shape;112;p3"/>
          <p:cNvGrpSpPr/>
          <p:nvPr/>
        </p:nvGrpSpPr>
        <p:grpSpPr>
          <a:xfrm>
            <a:off x="1119197" y="475635"/>
            <a:ext cx="6513725" cy="1548490"/>
            <a:chOff x="144635" y="1191561"/>
            <a:chExt cx="5167790" cy="1145834"/>
          </a:xfrm>
        </p:grpSpPr>
        <p:sp>
          <p:nvSpPr>
            <p:cNvPr id="113" name="Google Shape;113;p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3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400"/>
                <a:buFont typeface="Arial"/>
                <a:buNone/>
              </a:pPr>
              <a:r>
                <a:rPr lang="en-US" sz="4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OBJECTIVES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5" name="Google Shape;115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4635" y="1191561"/>
              <a:ext cx="1096339" cy="1145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0" name="Google Shape;120;p3"/>
          <p:cNvSpPr txBox="1"/>
          <p:nvPr/>
        </p:nvSpPr>
        <p:spPr>
          <a:xfrm>
            <a:off x="1544238" y="2037514"/>
            <a:ext cx="10647762" cy="1814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73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Clr>
                <a:srgbClr val="A21E2B"/>
              </a:buClr>
              <a:buSzPts val="1800"/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Review the vocabulary and grammar of Unit 7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Clr>
                <a:srgbClr val="A21E2B"/>
              </a:buClr>
              <a:buSzPts val="1800"/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Apply what </a:t>
            </a:r>
            <a:r>
              <a:rPr lang="vi-VN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have learnt (vocabulary and grammar) into practice through a project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Table of contents</a:t>
            </a:r>
            <a:endParaRPr dirty="0"/>
          </a:p>
        </p:txBody>
      </p:sp>
      <p:sp>
        <p:nvSpPr>
          <p:cNvPr id="369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827014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70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70825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Looking Back</a:t>
            </a:r>
            <a:endParaRPr lang="en-US" dirty="0"/>
          </a:p>
        </p:txBody>
      </p:sp>
      <p:sp>
        <p:nvSpPr>
          <p:cNvPr id="371" name="Google Shape;371;p31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Warm-up</a:t>
            </a:r>
            <a:endParaRPr lang="en-US" dirty="0"/>
          </a:p>
        </p:txBody>
      </p:sp>
      <p:sp>
        <p:nvSpPr>
          <p:cNvPr id="372" name="Google Shape;372;p31"/>
          <p:cNvSpPr txBox="1">
            <a:spLocks noGrp="1"/>
          </p:cNvSpPr>
          <p:nvPr>
            <p:ph type="title" idx="3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73" name="Google Shape;373;p31"/>
          <p:cNvSpPr txBox="1">
            <a:spLocks noGrp="1"/>
          </p:cNvSpPr>
          <p:nvPr>
            <p:ph type="subTitle" idx="8"/>
          </p:nvPr>
        </p:nvSpPr>
        <p:spPr>
          <a:xfrm>
            <a:off x="7080544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Consolidation</a:t>
            </a:r>
            <a:endParaRPr dirty="0"/>
          </a:p>
        </p:txBody>
      </p:sp>
      <p:sp>
        <p:nvSpPr>
          <p:cNvPr id="376" name="Google Shape;376;p31"/>
          <p:cNvSpPr txBox="1">
            <a:spLocks noGrp="1"/>
          </p:cNvSpPr>
          <p:nvPr>
            <p:ph type="title" idx="7"/>
          </p:nvPr>
        </p:nvSpPr>
        <p:spPr>
          <a:xfrm>
            <a:off x="8270144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77" name="Google Shape;377;p31"/>
          <p:cNvSpPr txBox="1">
            <a:spLocks noGrp="1"/>
          </p:cNvSpPr>
          <p:nvPr>
            <p:ph type="title" idx="9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sp>
        <p:nvSpPr>
          <p:cNvPr id="378" name="Google Shape;378;p31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Practice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253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Warm-up</a:t>
            </a:r>
            <a:br>
              <a:rPr lang="en-US" dirty="0"/>
            </a:br>
            <a:endParaRPr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6242939" y="4710875"/>
            <a:ext cx="17203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1800"/>
            </a:pPr>
            <a:r>
              <a:rPr lang="en-US" sz="2000" b="1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Game: Outlast</a:t>
            </a:r>
            <a:endParaRPr lang="en-US" sz="2000" b="1" dirty="0">
              <a:solidFill>
                <a:srgbClr val="0066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8527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"/>
          <p:cNvSpPr txBox="1"/>
          <p:nvPr/>
        </p:nvSpPr>
        <p:spPr>
          <a:xfrm>
            <a:off x="4586729" y="2075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2775702" y="1232278"/>
            <a:ext cx="664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0FB7B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Game: Outlast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1934D6-11D1-4803-B8B5-48132FDBADDF}"/>
              </a:ext>
            </a:extLst>
          </p:cNvPr>
          <p:cNvSpPr txBox="1"/>
          <p:nvPr/>
        </p:nvSpPr>
        <p:spPr>
          <a:xfrm>
            <a:off x="1502228" y="2623456"/>
            <a:ext cx="101078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Play in two teams. Each team has 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oints.</a:t>
            </a: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Team 1: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say the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 of an international </a:t>
            </a:r>
            <a:r>
              <a:rPr lang="en-US" sz="2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learned in Unit 7. </a:t>
            </a:r>
            <a:endParaRPr lang="vi-VN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Team 2: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 by saying the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function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that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endParaRPr lang="vi-VN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Switch roles after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each 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round.</a:t>
            </a: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you: r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epeat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what was said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c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annot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remember anything else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fail to respond 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-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life point.</a:t>
            </a:r>
            <a:endParaRPr lang="vi-VN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Looking Back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4029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"/>
          <p:cNvSpPr txBox="1"/>
          <p:nvPr/>
        </p:nvSpPr>
        <p:spPr>
          <a:xfrm>
            <a:off x="1590440" y="1007514"/>
            <a:ext cx="1042376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mark the primary stress in the words in bold. Then </a:t>
            </a:r>
            <a:r>
              <a:rPr lang="en-US" sz="28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saying the sentences. 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FB7BD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239022" y="80518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PRONUNCIATION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937120" y="2349904"/>
            <a:ext cx="10825777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WWF is the world’s largest non-profit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environmental </a:t>
            </a: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Viet Nam has become a more active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participant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the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Japan is the biggest financial provider to this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economic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UNICEF helps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disadvantaged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teenagers continue their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There are more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educational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opportunities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Vietnamese students now</a:t>
            </a:r>
            <a:r>
              <a:rPr lang="vi-VN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8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</a:p>
        </p:txBody>
      </p:sp>
      <p:pic>
        <p:nvPicPr>
          <p:cNvPr id="2" name="05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47094" y="240946"/>
            <a:ext cx="609600" cy="609600"/>
          </a:xfrm>
          <a:prstGeom prst="rect">
            <a:avLst/>
          </a:prstGeom>
        </p:spPr>
      </p:pic>
      <p:sp>
        <p:nvSpPr>
          <p:cNvPr id="10" name="Google Shape;153;p5"/>
          <p:cNvSpPr txBox="1"/>
          <p:nvPr/>
        </p:nvSpPr>
        <p:spPr>
          <a:xfrm>
            <a:off x="937120" y="2349904"/>
            <a:ext cx="10879021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WWF is the world’s largest non-profit 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viron'mental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organi'sation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Viet Nam has become a more active 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par'ticipant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the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inter'national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com'munity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Japan is the biggest financial provider to this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,eco'nomic ,organi'sation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UNICEF helps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disad'vantaged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teenagers continue their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edu'cation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There are more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edu'cational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oppor'tunities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Vietnamese students now</a:t>
            </a:r>
            <a:r>
              <a:rPr lang="vi-VN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25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06700" y="1769305"/>
            <a:ext cx="5676900" cy="52939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Google Shape;151;p5"/>
          <p:cNvSpPr txBox="1"/>
          <p:nvPr/>
        </p:nvSpPr>
        <p:spPr>
          <a:xfrm>
            <a:off x="1565040" y="1104748"/>
            <a:ext cx="1042376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Complete the text with the correct forms of the verbs in the box.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FB7BD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673737" y="238368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VOCABULARY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188423" y="2614776"/>
            <a:ext cx="10265560" cy="327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 a member of various international </a:t>
            </a:r>
            <a:r>
              <a:rPr lang="en-US" sz="23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Viet Nam can (1) ________ into relations with other countries in the international community. Our country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(2) ________ to work closely with these </a:t>
            </a:r>
            <a:r>
              <a:rPr lang="en-US" sz="23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achieve their aims. As Viet Nam (3) ________ to develop its economy, it (4) __________ foreign investors. Viet Nam also creates good conditions for both international and local businesses. This will help (5) ________ our economic growth.</a:t>
            </a:r>
            <a:endParaRPr kumimoji="0" sz="23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8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458362"/>
              </p:ext>
            </p:extLst>
          </p:nvPr>
        </p:nvGraphicFramePr>
        <p:xfrm>
          <a:off x="2806420" y="1844852"/>
          <a:ext cx="567718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436">
                  <a:extLst>
                    <a:ext uri="{9D8B030D-6E8A-4147-A177-3AD203B41FA5}">
                      <a16:colId xmlns:a16="http://schemas.microsoft.com/office/drawing/2014/main" val="1661988767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4256609620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2847045661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2704788392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2174537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enter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welcome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promote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029052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838063" y="2732183"/>
            <a:ext cx="101355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4564" y="3776162"/>
            <a:ext cx="12210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commits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6930" y="4315376"/>
            <a:ext cx="100268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5227" y="4315376"/>
            <a:ext cx="144504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welcomes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06503" y="5361790"/>
            <a:ext cx="138075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promote</a:t>
            </a:r>
          </a:p>
        </p:txBody>
      </p:sp>
      <p:pic>
        <p:nvPicPr>
          <p:cNvPr id="15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712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92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780</Words>
  <Application>Microsoft Office PowerPoint</Application>
  <PresentationFormat>Widescreen</PresentationFormat>
  <Paragraphs>107</Paragraphs>
  <Slides>19</Slides>
  <Notes>14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Anaheim</vt:lpstr>
      <vt:lpstr>Poppins SemiBold</vt:lpstr>
      <vt:lpstr>Patrick Hand</vt:lpstr>
      <vt:lpstr>Asap</vt:lpstr>
      <vt:lpstr>Arial</vt:lpstr>
      <vt:lpstr>Lato</vt:lpstr>
      <vt:lpstr>Open Sans</vt:lpstr>
      <vt:lpstr>Wingdings</vt:lpstr>
      <vt:lpstr>Roboto Condensed Light</vt:lpstr>
      <vt:lpstr>Courier New</vt:lpstr>
      <vt:lpstr>Calibri</vt:lpstr>
      <vt:lpstr>Office Theme</vt:lpstr>
      <vt:lpstr>1_Office Theme</vt:lpstr>
      <vt:lpstr>End of Course Jeopardy by Slidesgo</vt:lpstr>
      <vt:lpstr>Unit 7: Viet Nam And International Organisations</vt:lpstr>
      <vt:lpstr>PowerPoint Presentation</vt:lpstr>
      <vt:lpstr>Table of contents</vt:lpstr>
      <vt:lpstr>Warm-up </vt:lpstr>
      <vt:lpstr>PowerPoint Presentation</vt:lpstr>
      <vt:lpstr>Looking Back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Project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32</cp:revision>
  <dcterms:created xsi:type="dcterms:W3CDTF">2020-12-09T02:04:09Z</dcterms:created>
  <dcterms:modified xsi:type="dcterms:W3CDTF">2024-01-16T10:24:56Z</dcterms:modified>
</cp:coreProperties>
</file>