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1" r:id="rId2"/>
    <p:sldMasterId id="2147483723" r:id="rId3"/>
  </p:sldMasterIdLst>
  <p:notesMasterIdLst>
    <p:notesMasterId r:id="rId27"/>
  </p:notesMasterIdLst>
  <p:sldIdLst>
    <p:sldId id="330" r:id="rId4"/>
    <p:sldId id="278" r:id="rId5"/>
    <p:sldId id="331" r:id="rId6"/>
    <p:sldId id="332" r:id="rId7"/>
    <p:sldId id="313" r:id="rId8"/>
    <p:sldId id="320" r:id="rId9"/>
    <p:sldId id="333" r:id="rId10"/>
    <p:sldId id="335" r:id="rId11"/>
    <p:sldId id="337" r:id="rId12"/>
    <p:sldId id="338" r:id="rId13"/>
    <p:sldId id="339" r:id="rId14"/>
    <p:sldId id="340" r:id="rId15"/>
    <p:sldId id="341" r:id="rId16"/>
    <p:sldId id="275" r:id="rId17"/>
    <p:sldId id="334" r:id="rId18"/>
    <p:sldId id="260" r:id="rId19"/>
    <p:sldId id="261" r:id="rId20"/>
    <p:sldId id="263" r:id="rId21"/>
    <p:sldId id="323" r:id="rId22"/>
    <p:sldId id="336" r:id="rId23"/>
    <p:sldId id="292" r:id="rId24"/>
    <p:sldId id="293" r:id="rId25"/>
    <p:sldId id="296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F26532"/>
    <a:srgbClr val="E26714"/>
    <a:srgbClr val="237554"/>
    <a:srgbClr val="A3DBE1"/>
    <a:srgbClr val="EE8640"/>
    <a:srgbClr val="048DA4"/>
    <a:srgbClr val="05788C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94" autoAdjust="0"/>
    <p:restoredTop sz="89550" autoAdjust="0"/>
  </p:normalViewPr>
  <p:slideViewPr>
    <p:cSldViewPr snapToGrid="0" showGuides="1">
      <p:cViewPr varScale="1">
        <p:scale>
          <a:sx n="65" d="100"/>
          <a:sy n="65" d="100"/>
        </p:scale>
        <p:origin x="72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english.britishcouncil.org/skills/speaking/pre-intermediate-a2/apologising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5328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4956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958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https://www.youtube.com/watch?v=mDM1piwvGCQ&amp;t=24s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80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0344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348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d3aa2a3e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d3aa2a3e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9195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6431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Video link: </a:t>
            </a:r>
            <a:r>
              <a:rPr lang="vi-VN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https://learnenglish.britishcouncil.org/skills/speaking/pre-intermediate-a2/apologising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5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075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3699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56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7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402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2" hasCustomPrompt="1"/>
          </p:nvPr>
        </p:nvSpPr>
        <p:spPr>
          <a:xfrm>
            <a:off x="962565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951233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4" hasCustomPrompt="1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5"/>
          </p:nvPr>
        </p:nvSpPr>
        <p:spPr>
          <a:xfrm>
            <a:off x="3512095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ubTitle" idx="6"/>
          </p:nvPr>
        </p:nvSpPr>
        <p:spPr>
          <a:xfrm>
            <a:off x="3512095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7" hasCustomPrompt="1"/>
          </p:nvPr>
        </p:nvSpPr>
        <p:spPr>
          <a:xfrm>
            <a:off x="6130233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8"/>
          </p:nvPr>
        </p:nvSpPr>
        <p:spPr>
          <a:xfrm>
            <a:off x="6073091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9"/>
          </p:nvPr>
        </p:nvSpPr>
        <p:spPr>
          <a:xfrm>
            <a:off x="6073091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 idx="13" hasCustomPrompt="1"/>
          </p:nvPr>
        </p:nvSpPr>
        <p:spPr>
          <a:xfrm>
            <a:off x="8668568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4"/>
          </p:nvPr>
        </p:nvSpPr>
        <p:spPr>
          <a:xfrm>
            <a:off x="8634219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15"/>
          </p:nvPr>
        </p:nvSpPr>
        <p:spPr>
          <a:xfrm>
            <a:off x="8634219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/>
          <p:nvPr/>
        </p:nvSpPr>
        <p:spPr>
          <a:xfrm rot="5400000">
            <a:off x="10681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9" name="Google Shape;79;p13"/>
          <p:cNvSpPr/>
          <p:nvPr/>
        </p:nvSpPr>
        <p:spPr>
          <a:xfrm rot="5400000">
            <a:off x="35297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0" name="Google Shape;80;p13"/>
          <p:cNvSpPr/>
          <p:nvPr/>
        </p:nvSpPr>
        <p:spPr>
          <a:xfrm rot="5400000">
            <a:off x="61512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13"/>
          <p:cNvSpPr/>
          <p:nvPr/>
        </p:nvSpPr>
        <p:spPr>
          <a:xfrm rot="5400000">
            <a:off x="86340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2" name="Google Shape;82;p13"/>
          <p:cNvSpPr/>
          <p:nvPr/>
        </p:nvSpPr>
        <p:spPr>
          <a:xfrm rot="-779806">
            <a:off x="829324" y="1419966"/>
            <a:ext cx="8858689" cy="2607213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934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3819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659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>
            <a:spLocks noGrp="1"/>
          </p:cNvSpPr>
          <p:nvPr>
            <p:ph type="title"/>
          </p:nvPr>
        </p:nvSpPr>
        <p:spPr>
          <a:xfrm>
            <a:off x="1475000" y="719333"/>
            <a:ext cx="9242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/>
          <p:nvPr/>
        </p:nvSpPr>
        <p:spPr>
          <a:xfrm>
            <a:off x="118553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-165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4" name="Google Shape;114;p16"/>
          <p:cNvSpPr/>
          <p:nvPr/>
        </p:nvSpPr>
        <p:spPr>
          <a:xfrm rot="-2127355">
            <a:off x="-1458475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6"/>
          <p:cNvSpPr/>
          <p:nvPr/>
        </p:nvSpPr>
        <p:spPr>
          <a:xfrm rot="2127355" flipH="1">
            <a:off x="10396492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8902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36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18526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275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8295594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4434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4544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834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58639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28284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subTitle" idx="1"/>
          </p:nvPr>
        </p:nvSpPr>
        <p:spPr>
          <a:xfrm>
            <a:off x="3606449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subTitle" idx="2"/>
          </p:nvPr>
        </p:nvSpPr>
        <p:spPr>
          <a:xfrm>
            <a:off x="3606456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3"/>
          </p:nvPr>
        </p:nvSpPr>
        <p:spPr>
          <a:xfrm>
            <a:off x="6261940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ubTitle" idx="4"/>
          </p:nvPr>
        </p:nvSpPr>
        <p:spPr>
          <a:xfrm>
            <a:off x="6261944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subTitle" idx="5"/>
          </p:nvPr>
        </p:nvSpPr>
        <p:spPr>
          <a:xfrm>
            <a:off x="8917432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3" name="Google Shape;213;p25"/>
          <p:cNvSpPr txBox="1">
            <a:spLocks noGrp="1"/>
          </p:cNvSpPr>
          <p:nvPr>
            <p:ph type="subTitle" idx="6"/>
          </p:nvPr>
        </p:nvSpPr>
        <p:spPr>
          <a:xfrm>
            <a:off x="8917433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4" name="Google Shape;214;p25"/>
          <p:cNvSpPr txBox="1">
            <a:spLocks noGrp="1"/>
          </p:cNvSpPr>
          <p:nvPr>
            <p:ph type="subTitle" idx="7"/>
          </p:nvPr>
        </p:nvSpPr>
        <p:spPr>
          <a:xfrm>
            <a:off x="950967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25"/>
          <p:cNvSpPr txBox="1">
            <a:spLocks noGrp="1"/>
          </p:cNvSpPr>
          <p:nvPr>
            <p:ph type="subTitle" idx="8"/>
          </p:nvPr>
        </p:nvSpPr>
        <p:spPr>
          <a:xfrm>
            <a:off x="950959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25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7" name="Google Shape;217;p25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404994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03197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1686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751545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2989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7934E8-235F-4BCD-88A7-F3B7D22315D7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7790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E00F10-6B77-4CE0-A9B8-D94BD74FA164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0164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D47333-995D-4476-A5AD-863DCC28B3A8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349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8945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C13057-1624-4ABF-8167-8174521D72F3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6621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C5F399-700C-4F85-875C-FC253AF3F479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0346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EE1576D-A366-4F2F-AFB7-5217B6DD6183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6809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ABC90F6-BDF3-4383-AE2C-BE61115F6806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0603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E45E238-DBE4-4AC5-B032-85DA93C82A60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4832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0DCB26-1524-4234-8C9E-281FC7D954C6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525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9755232-BE02-4F19-8D3F-5B1C9278FF53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6104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4AEA86-5DCA-4C18-8429-AF0AE2678CC6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271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9782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2991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820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946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961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271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768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074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902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301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26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23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11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82325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575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4262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0538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6721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601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894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  <p:sldLayoutId id="2147483710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os estilos</a:t>
            </a:r>
          </a:p>
          <a:p>
            <a:pPr lvl="1"/>
            <a:r>
              <a:rPr lang="pt-PT" altLang="en-US"/>
              <a:t>Segundo nível</a:t>
            </a:r>
          </a:p>
          <a:p>
            <a:pPr lvl="2"/>
            <a:r>
              <a:rPr lang="pt-PT" altLang="en-US"/>
              <a:t>Terceiro nível</a:t>
            </a:r>
          </a:p>
          <a:p>
            <a:pPr lvl="3"/>
            <a:r>
              <a:rPr lang="pt-PT" altLang="en-US"/>
              <a:t>Quarto nível</a:t>
            </a:r>
          </a:p>
          <a:p>
            <a:pPr lvl="4"/>
            <a:r>
              <a:rPr lang="pt-PT" altLang="en-US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539064-B414-4F2B-91AA-5AD253A89E65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67" y="4292601"/>
            <a:ext cx="121073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8952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94112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9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8.png"/><Relationship Id="rId5" Type="http://schemas.openxmlformats.org/officeDocument/2006/relationships/audio" Target="../media/audio3.wav"/><Relationship Id="rId10" Type="http://schemas.openxmlformats.org/officeDocument/2006/relationships/image" Target="../media/image11.png"/><Relationship Id="rId4" Type="http://schemas.openxmlformats.org/officeDocument/2006/relationships/audio" Target="../media/audio2.wav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8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3.wav"/><Relationship Id="rId11" Type="http://schemas.openxmlformats.org/officeDocument/2006/relationships/image" Target="../media/image11.png"/><Relationship Id="rId5" Type="http://schemas.openxmlformats.org/officeDocument/2006/relationships/audio" Target="../media/audio2.wav"/><Relationship Id="rId10" Type="http://schemas.microsoft.com/office/2007/relationships/hdphoto" Target="../media/hdphoto1.wdp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1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8.png"/><Relationship Id="rId5" Type="http://schemas.openxmlformats.org/officeDocument/2006/relationships/audio" Target="../media/audio3.wav"/><Relationship Id="rId10" Type="http://schemas.openxmlformats.org/officeDocument/2006/relationships/image" Target="../media/image11.png"/><Relationship Id="rId4" Type="http://schemas.openxmlformats.org/officeDocument/2006/relationships/audio" Target="../media/audio2.wav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14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8.png"/><Relationship Id="rId5" Type="http://schemas.openxmlformats.org/officeDocument/2006/relationships/audio" Target="../media/audio3.wav"/><Relationship Id="rId10" Type="http://schemas.openxmlformats.org/officeDocument/2006/relationships/image" Target="../media/image11.png"/><Relationship Id="rId4" Type="http://schemas.openxmlformats.org/officeDocument/2006/relationships/audio" Target="../media/audio2.wav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5" Type="http://schemas.openxmlformats.org/officeDocument/2006/relationships/audio" Target="NUL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7: Communication And Culture/ </a:t>
            </a:r>
            <a:r>
              <a:rPr lang="en-US" sz="2800" b="1" dirty="0" err="1"/>
              <a:t>Clil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23028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5008" y="4081535"/>
            <a:ext cx="1187654" cy="1048829"/>
          </a:xfrm>
          <a:prstGeom prst="rect">
            <a:avLst/>
          </a:prstGeom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507634" y="595072"/>
            <a:ext cx="10921756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Listen and complete the conversations with the expressions. </a:t>
            </a:r>
            <a:b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</a:b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Then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practise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 them in pairs.</a:t>
            </a:r>
            <a:b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</a:br>
            <a:r>
              <a:rPr lang="en-US" sz="2400" b="1" dirty="0">
                <a:solidFill>
                  <a:srgbClr val="0070C0"/>
                </a:solidFill>
                <a:latin typeface="Forte" pitchFamily="66" charset="0"/>
              </a:rPr>
              <a:t>Mai: (1) ________ submitting my assignment late. I‘m sorry, but my laptop was broken. </a:t>
            </a:r>
            <a:br>
              <a:rPr lang="en-US" sz="2400" b="1" dirty="0">
                <a:solidFill>
                  <a:srgbClr val="0070C0"/>
                </a:solidFill>
                <a:latin typeface="Forte" pitchFamily="66" charset="0"/>
              </a:rPr>
            </a:br>
            <a:endParaRPr lang="en-US" sz="2400" b="1" dirty="0">
              <a:solidFill>
                <a:srgbClr val="0070C0"/>
              </a:solidFill>
              <a:latin typeface="Forte" pitchFamily="66" charset="0"/>
            </a:endParaRP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2252600" y="4314599"/>
            <a:ext cx="278606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A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5508563" y="4314599"/>
            <a:ext cx="2736850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B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2252600" y="5474493"/>
            <a:ext cx="2665412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C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8928894" y="2242344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6155" name="Picture 11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276" y="3512896"/>
            <a:ext cx="830263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180060" y="-31531"/>
            <a:ext cx="11791216" cy="24584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-34253" y="1"/>
            <a:ext cx="214313" cy="664368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-34253" y="6643687"/>
            <a:ext cx="12005529" cy="23336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71276" y="-40481"/>
            <a:ext cx="220723" cy="689848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71" t="2280" r="3150" b="-2280"/>
          <a:stretch/>
        </p:blipFill>
        <p:spPr>
          <a:xfrm>
            <a:off x="2510719" y="1924037"/>
            <a:ext cx="6066971" cy="2390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50061" y="131259"/>
            <a:ext cx="609600" cy="609600"/>
          </a:xfrm>
          <a:prstGeom prst="rect">
            <a:avLst/>
          </a:prstGeom>
        </p:spPr>
      </p:pic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5580001" y="5436619"/>
            <a:ext cx="2665412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D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2800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54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149" grpId="0"/>
      <p:bldP spid="6151" grpId="0" animBg="1"/>
      <p:bldP spid="615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5008" y="4081535"/>
            <a:ext cx="1187654" cy="1048829"/>
          </a:xfrm>
          <a:prstGeom prst="rect">
            <a:avLst/>
          </a:prstGeom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89889" y="672306"/>
            <a:ext cx="10917178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Listen and complete the conversations with the expressions. </a:t>
            </a:r>
            <a:b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Then </a:t>
            </a:r>
            <a:r>
              <a:rPr lang="en-US" sz="2200" b="1" dirty="0" err="1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practise</a:t>
            </a: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 them in pairs.</a:t>
            </a:r>
            <a:b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200" b="1" dirty="0" err="1">
                <a:solidFill>
                  <a:srgbClr val="0070C0"/>
                </a:solidFill>
                <a:latin typeface="Forte" pitchFamily="66" charset="0"/>
              </a:rPr>
              <a:t>Mr</a:t>
            </a:r>
            <a:r>
              <a:rPr lang="en-US" sz="2200" b="1" dirty="0">
                <a:solidFill>
                  <a:srgbClr val="0070C0"/>
                </a:solidFill>
                <a:latin typeface="Forte" pitchFamily="66" charset="0"/>
              </a:rPr>
              <a:t> Ha: (2) ________. Next time you should finish it earlier and have a back-up copy in case you have any technical problems.</a:t>
            </a:r>
            <a:br>
              <a:rPr lang="en-US" sz="2200" b="1" dirty="0">
                <a:solidFill>
                  <a:srgbClr val="0070C0"/>
                </a:solidFill>
                <a:latin typeface="Forte" pitchFamily="66" charset="0"/>
              </a:rPr>
            </a:br>
            <a:endParaRPr lang="pt-BR" sz="48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2760738" y="4233068"/>
            <a:ext cx="2592387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A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2728130" y="5469334"/>
            <a:ext cx="2736850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C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5999030" y="4233068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B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2231" name="WordArt 7"/>
          <p:cNvSpPr>
            <a:spLocks noChangeArrowheads="1" noChangeShapeType="1" noTextEdit="1"/>
          </p:cNvSpPr>
          <p:nvPr/>
        </p:nvSpPr>
        <p:spPr bwMode="auto">
          <a:xfrm>
            <a:off x="8767092" y="2273300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2232" name="Picture 8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835" y="3618580"/>
            <a:ext cx="77628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179900" y="0"/>
            <a:ext cx="11812321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-2663" y="0"/>
            <a:ext cx="182563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1870" y="6705600"/>
            <a:ext cx="12180130" cy="3406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92221" y="0"/>
            <a:ext cx="199779" cy="721518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71" t="2280" r="3150" b="-2280"/>
          <a:stretch/>
        </p:blipFill>
        <p:spPr>
          <a:xfrm>
            <a:off x="2663932" y="1815306"/>
            <a:ext cx="6066971" cy="2390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750061" y="131259"/>
            <a:ext cx="609600" cy="609600"/>
          </a:xfrm>
          <a:prstGeom prst="rect">
            <a:avLst/>
          </a:prstGeom>
        </p:spPr>
      </p:pic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5999030" y="5469334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D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516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5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2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2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2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9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2226" grpId="0"/>
      <p:bldP spid="52228" grpId="0" animBg="1"/>
      <p:bldP spid="52230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5008" y="4081535"/>
            <a:ext cx="1187654" cy="1048829"/>
          </a:xfrm>
          <a:prstGeom prst="rect">
            <a:avLst/>
          </a:prstGeom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962238"/>
            <a:ext cx="11474449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Listen and complete the conversations with the expressions. </a:t>
            </a:r>
            <a:b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Then </a:t>
            </a:r>
            <a:r>
              <a:rPr lang="en-US" sz="2400" b="1" dirty="0" err="1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practise</a:t>
            </a: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 them in pairs.</a:t>
            </a:r>
            <a:b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400" b="1" dirty="0">
                <a:solidFill>
                  <a:srgbClr val="0070C0"/>
                </a:solidFill>
                <a:latin typeface="Forte" pitchFamily="66" charset="0"/>
              </a:rPr>
              <a:t>Nam:  (3) ________ keep you waiting for so long. The talk was longer than expected.</a:t>
            </a:r>
            <a:br>
              <a:rPr lang="en-US" sz="2400" b="1" dirty="0">
                <a:solidFill>
                  <a:srgbClr val="0070C0"/>
                </a:solidFill>
                <a:latin typeface="Forte" pitchFamily="66" charset="0"/>
              </a:rPr>
            </a:br>
            <a:endParaRPr lang="pt-BR" sz="48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2863332" y="5446940"/>
            <a:ext cx="2736850" cy="935037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C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5866324" y="5426189"/>
            <a:ext cx="2736850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D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5866324" y="4348956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B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8641275" y="2844800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3255" name="Picture 7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588" y="3992562"/>
            <a:ext cx="842962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50686" y="0"/>
            <a:ext cx="12106387" cy="23222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-22223" y="0"/>
            <a:ext cx="271461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0320" y="6643688"/>
            <a:ext cx="12146754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42762" y="0"/>
            <a:ext cx="214312" cy="66436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71" t="2280" r="3150" b="-2280"/>
          <a:stretch/>
        </p:blipFill>
        <p:spPr>
          <a:xfrm>
            <a:off x="2464766" y="2105238"/>
            <a:ext cx="6066971" cy="2390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50061" y="131259"/>
            <a:ext cx="609600" cy="609600"/>
          </a:xfrm>
          <a:prstGeom prst="rect">
            <a:avLst/>
          </a:prstGeom>
        </p:spPr>
      </p:pic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2834236" y="4348956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028359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5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3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3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3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3250" grpId="0"/>
      <p:bldP spid="53251" grpId="0" animBg="1"/>
      <p:bldP spid="53253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5008" y="4081535"/>
            <a:ext cx="1187654" cy="1048829"/>
          </a:xfrm>
          <a:prstGeom prst="rect">
            <a:avLst/>
          </a:prstGeom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93993" y="700088"/>
            <a:ext cx="10456068" cy="11430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Listen and complete the conversations with the expressions. </a:t>
            </a:r>
            <a:b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Then </a:t>
            </a:r>
            <a:r>
              <a:rPr lang="en-US" sz="2200" b="1" dirty="0" err="1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practise</a:t>
            </a: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 them in pairs.</a:t>
            </a:r>
            <a:b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200" b="1" dirty="0">
                <a:solidFill>
                  <a:srgbClr val="0070C0"/>
                </a:solidFill>
                <a:latin typeface="Forte" pitchFamily="66" charset="0"/>
              </a:rPr>
              <a:t>Mai:   (4) ________. We still have enough time for dinner before the show.</a:t>
            </a: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5910177" y="4301628"/>
            <a:ext cx="2749550" cy="935037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B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2676353" y="4317200"/>
            <a:ext cx="2857500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A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2772396" y="5428153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C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5302" name="WordArt 6"/>
          <p:cNvSpPr>
            <a:spLocks noChangeArrowheads="1" noChangeShapeType="1" noTextEdit="1"/>
          </p:cNvSpPr>
          <p:nvPr/>
        </p:nvSpPr>
        <p:spPr bwMode="auto">
          <a:xfrm>
            <a:off x="8748773" y="2585704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5303" name="Picture 7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301" y="4160599"/>
            <a:ext cx="833438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47625" y="0"/>
            <a:ext cx="12129861" cy="2741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0" y="0"/>
            <a:ext cx="202407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12712" y="6643688"/>
            <a:ext cx="12079287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77687" y="0"/>
            <a:ext cx="262733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71" t="2280" r="3150" b="-2280"/>
          <a:stretch/>
        </p:blipFill>
        <p:spPr>
          <a:xfrm>
            <a:off x="2500367" y="1950008"/>
            <a:ext cx="6066971" cy="2390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50061" y="131259"/>
            <a:ext cx="609600" cy="609600"/>
          </a:xfrm>
          <a:prstGeom prst="rect">
            <a:avLst/>
          </a:prstGeom>
        </p:spPr>
      </p:pic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5772301" y="5428153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D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6487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5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5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29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5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5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0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5298" grpId="0"/>
      <p:bldP spid="55299" grpId="0" animBg="1"/>
      <p:bldP spid="55301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026525" y="2297090"/>
            <a:ext cx="106589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975876" y="1565934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b="1" dirty="0">
              <a:solidFill>
                <a:srgbClr val="0FB7BD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13333" y="940946"/>
            <a:ext cx="10778667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Work in pairs. Make similar conversations making and responding to apologies. Use the expressions below to help you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420938" y="251570"/>
            <a:ext cx="72644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51392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7784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57223"/>
              </p:ext>
            </p:extLst>
          </p:nvPr>
        </p:nvGraphicFramePr>
        <p:xfrm>
          <a:off x="2261231" y="2157405"/>
          <a:ext cx="8015948" cy="42533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230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2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85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Useful expressions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Making apologies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Responding to apologies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(I hope you’ll)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excuse me for…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Don’t mention it.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Sorry for …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I am sorry to 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Never mind.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I’d like to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apologise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for 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That’s all right.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Please accept my apology</a:t>
                      </a:r>
                      <a:r>
                        <a:rPr lang="en-US" sz="2400" b="0" baseline="0" dirty="0">
                          <a:solidFill>
                            <a:schemeClr val="tx1"/>
                          </a:solidFill>
                          <a:effectLst/>
                        </a:rPr>
                        <a:t> for…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Don’t worry about it.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293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CLIL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127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938502"/>
            <a:ext cx="946573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Look at the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s and answer the question: </a:t>
            </a:r>
          </a:p>
          <a:p>
            <a:pPr algn="ctr">
              <a:lnSpc>
                <a:spcPct val="150000"/>
              </a:lnSpc>
            </a:pPr>
            <a:r>
              <a:rPr lang="vi-VN" sz="2800" b="1" i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you know </a:t>
            </a:r>
            <a:r>
              <a:rPr lang="en-US" sz="2800" b="1" i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about Earth Hour?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431969" y="213709"/>
            <a:ext cx="109997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396" y="4536035"/>
            <a:ext cx="3768195" cy="21882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79" y="2330065"/>
            <a:ext cx="3424337" cy="215758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217" y="2277674"/>
            <a:ext cx="3991143" cy="218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466118" y="809623"/>
            <a:ext cx="106068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and complete each blank about Earth Hour with ONE word.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79968" y="99044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6360" y="88780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762560"/>
              </p:ext>
            </p:extLst>
          </p:nvPr>
        </p:nvGraphicFramePr>
        <p:xfrm>
          <a:off x="684423" y="2119067"/>
          <a:ext cx="11234738" cy="42482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1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2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084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EARTH HOUR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Organised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 by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World Wide Fund for Nature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5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Held from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8.30 p.m. –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 9.30 p.m. on the last (1)………………….of March.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6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Started in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Sydney,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 Australia, in 2007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Aims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- to show the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public (2)………….....for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 protecting the environment and saving the planet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to draw attention to (3)……..........change and global energy issues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to promote green (4) ………………worldwide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First held in Viet Nam in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(5) ……………….with a variety of activities nationwide.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8753927" y="3059517"/>
            <a:ext cx="1277132" cy="29897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Saturday</a:t>
            </a:r>
          </a:p>
        </p:txBody>
      </p:sp>
      <p:sp>
        <p:nvSpPr>
          <p:cNvPr id="7" name="Rectangle 6"/>
          <p:cNvSpPr/>
          <p:nvPr/>
        </p:nvSpPr>
        <p:spPr>
          <a:xfrm>
            <a:off x="6769528" y="3958967"/>
            <a:ext cx="1132124" cy="3325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support</a:t>
            </a:r>
          </a:p>
        </p:txBody>
      </p:sp>
      <p:sp>
        <p:nvSpPr>
          <p:cNvPr id="8" name="Rectangle 7"/>
          <p:cNvSpPr/>
          <p:nvPr/>
        </p:nvSpPr>
        <p:spPr>
          <a:xfrm>
            <a:off x="6536432" y="4852864"/>
            <a:ext cx="1064525" cy="28660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climate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36676" y="5217994"/>
            <a:ext cx="1175048" cy="3307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activities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05583" y="5635266"/>
            <a:ext cx="1062819" cy="3295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2009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431969" y="213709"/>
            <a:ext cx="109997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EF89728-D1DD-4BA2-8805-FB74427EE76B}"/>
              </a:ext>
            </a:extLst>
          </p:cNvPr>
          <p:cNvSpPr txBox="1"/>
          <p:nvPr/>
        </p:nvSpPr>
        <p:spPr>
          <a:xfrm>
            <a:off x="1578475" y="950777"/>
            <a:ext cx="104944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Watch a video about Earth Hour. Work in pairs. Discuss the following questions.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7994" y="1007929"/>
            <a:ext cx="476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3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923" y="2133434"/>
            <a:ext cx="7289326" cy="410024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459907" y="2844729"/>
            <a:ext cx="461303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1. Do you want to take part in this lights-out event in Viet Nam? Why or why not?</a:t>
            </a:r>
          </a:p>
          <a:p>
            <a:endParaRPr lang="en-US" sz="2400" i="1" dirty="0"/>
          </a:p>
          <a:p>
            <a:r>
              <a:rPr lang="en-US" sz="2400" i="1" dirty="0"/>
              <a:t>2. If you have a chance to take part in the event, what would you do?</a:t>
            </a:r>
          </a:p>
          <a:p>
            <a:endParaRPr lang="en-US" sz="2400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431969" y="213709"/>
            <a:ext cx="109997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</p:spTree>
    <p:extLst>
      <p:ext uri="{BB962C8B-B14F-4D97-AF65-F5344CB8AC3E}">
        <p14:creationId xmlns:p14="http://schemas.microsoft.com/office/powerpoint/2010/main" val="94022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26532"/>
          </a:solidFill>
        </p:spPr>
        <p:txBody>
          <a:bodyPr>
            <a:normAutofit fontScale="90000"/>
          </a:bodyPr>
          <a:lstStyle/>
          <a:p>
            <a:br>
              <a:rPr lang="en-US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2704" y="72917"/>
            <a:ext cx="107118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EXTRA ACTIVITY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5955" y="878555"/>
            <a:ext cx="7029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/>
              <a:t>TALK ABOUT EARTH HOUR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698" y="2427102"/>
            <a:ext cx="7164603" cy="374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25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580827" y="2226027"/>
            <a:ext cx="94840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To review expressions for making and responding to apologies.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To help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students</a:t>
            </a:r>
            <a:r>
              <a:rPr lang="vi-VN" sz="2800" dirty="0"/>
              <a:t> </a:t>
            </a:r>
            <a:r>
              <a:rPr lang="en-US" sz="2800" dirty="0"/>
              <a:t>learn about Earth Hour through CLIL (Environmental studies) and learn some content vocabulary.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To give </a:t>
            </a:r>
            <a:r>
              <a:rPr lang="en-US" sz="2800" dirty="0" err="1"/>
              <a:t>Ss</a:t>
            </a:r>
            <a:r>
              <a:rPr lang="en-US" sz="2800" dirty="0"/>
              <a:t> an opportunity to personalize the CLIL topic.</a:t>
            </a:r>
          </a:p>
        </p:txBody>
      </p:sp>
    </p:spTree>
    <p:extLst>
      <p:ext uri="{BB962C8B-B14F-4D97-AF65-F5344CB8AC3E}">
        <p14:creationId xmlns:p14="http://schemas.microsoft.com/office/powerpoint/2010/main" val="2887188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Consolidation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918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666996" y="2112026"/>
            <a:ext cx="915340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dirty="0"/>
              <a:t>To review expressions for making and responding to apologies.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dirty="0"/>
              <a:t>To help </a:t>
            </a:r>
            <a:r>
              <a:rPr lang="en-US" sz="3600" dirty="0" err="1"/>
              <a:t>Ss</a:t>
            </a:r>
            <a:r>
              <a:rPr lang="en-US" sz="3600" dirty="0"/>
              <a:t> learn about Earth Hour through environmental studies and learn some content vocabulary.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dirty="0"/>
              <a:t>To give </a:t>
            </a:r>
            <a:r>
              <a:rPr lang="en-US" sz="3600" dirty="0" err="1"/>
              <a:t>Ss</a:t>
            </a:r>
            <a:r>
              <a:rPr lang="en-US" sz="3600" dirty="0"/>
              <a:t> an opportunity to </a:t>
            </a:r>
            <a:r>
              <a:rPr lang="en-US" sz="3600" dirty="0" err="1"/>
              <a:t>personalise</a:t>
            </a:r>
            <a:r>
              <a:rPr lang="en-US" sz="3600" dirty="0"/>
              <a:t> the CLIL topic.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6632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6632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TABLE OF CONTENTS</a:t>
            </a:r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 idx="2"/>
          </p:nvPr>
        </p:nvSpPr>
        <p:spPr>
          <a:xfrm>
            <a:off x="962565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04" name="Google Shape;304;p34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Warm-up</a:t>
            </a:r>
            <a:endParaRPr lang="en-US" dirty="0"/>
          </a:p>
        </p:txBody>
      </p:sp>
      <p:sp>
        <p:nvSpPr>
          <p:cNvPr id="305" name="Google Shape;305;p34"/>
          <p:cNvSpPr txBox="1">
            <a:spLocks noGrp="1"/>
          </p:cNvSpPr>
          <p:nvPr>
            <p:ph type="title" idx="4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07" name="Google Shape;307;p34"/>
          <p:cNvSpPr txBox="1">
            <a:spLocks noGrp="1"/>
          </p:cNvSpPr>
          <p:nvPr>
            <p:ph type="subTitle" idx="6"/>
          </p:nvPr>
        </p:nvSpPr>
        <p:spPr>
          <a:xfrm>
            <a:off x="3081267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Everyday English</a:t>
            </a:r>
            <a:endParaRPr lang="en-US" dirty="0"/>
          </a:p>
        </p:txBody>
      </p:sp>
      <p:sp>
        <p:nvSpPr>
          <p:cNvPr id="308" name="Google Shape;308;p34"/>
          <p:cNvSpPr txBox="1">
            <a:spLocks noGrp="1"/>
          </p:cNvSpPr>
          <p:nvPr>
            <p:ph type="title" idx="7"/>
          </p:nvPr>
        </p:nvSpPr>
        <p:spPr>
          <a:xfrm>
            <a:off x="6015845" y="3969417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310" name="Google Shape;310;p34"/>
          <p:cNvSpPr txBox="1">
            <a:spLocks noGrp="1"/>
          </p:cNvSpPr>
          <p:nvPr>
            <p:ph type="subTitle" idx="9"/>
          </p:nvPr>
        </p:nvSpPr>
        <p:spPr>
          <a:xfrm>
            <a:off x="5736865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CLIL</a:t>
            </a:r>
          </a:p>
        </p:txBody>
      </p:sp>
      <p:sp>
        <p:nvSpPr>
          <p:cNvPr id="311" name="Google Shape;311;p34"/>
          <p:cNvSpPr txBox="1">
            <a:spLocks noGrp="1"/>
          </p:cNvSpPr>
          <p:nvPr>
            <p:ph type="title" idx="13"/>
          </p:nvPr>
        </p:nvSpPr>
        <p:spPr>
          <a:xfrm>
            <a:off x="8668567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grpSp>
        <p:nvGrpSpPr>
          <p:cNvPr id="314" name="Google Shape;314;p34"/>
          <p:cNvGrpSpPr/>
          <p:nvPr/>
        </p:nvGrpSpPr>
        <p:grpSpPr>
          <a:xfrm>
            <a:off x="6258236" y="3415795"/>
            <a:ext cx="473677" cy="473677"/>
            <a:chOff x="-48630025" y="3569100"/>
            <a:chExt cx="300100" cy="300100"/>
          </a:xfrm>
        </p:grpSpPr>
        <p:sp>
          <p:nvSpPr>
            <p:cNvPr id="315" name="Google Shape;315;p34"/>
            <p:cNvSpPr/>
            <p:nvPr/>
          </p:nvSpPr>
          <p:spPr>
            <a:xfrm>
              <a:off x="-48400825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-48400825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-48488250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-48488250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34"/>
            <p:cNvSpPr/>
            <p:nvPr/>
          </p:nvSpPr>
          <p:spPr>
            <a:xfrm>
              <a:off x="-48400825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34"/>
            <p:cNvSpPr/>
            <p:nvPr/>
          </p:nvSpPr>
          <p:spPr>
            <a:xfrm>
              <a:off x="-48541800" y="3569100"/>
              <a:ext cx="211875" cy="300100"/>
            </a:xfrm>
            <a:custGeom>
              <a:avLst/>
              <a:gdLst/>
              <a:ahLst/>
              <a:cxnLst/>
              <a:rect l="l" t="t" r="r" b="b"/>
              <a:pathLst>
                <a:path w="8475" h="12004" extrusionOk="0">
                  <a:moveTo>
                    <a:pt x="2489" y="2080"/>
                  </a:moveTo>
                  <a:cubicBezTo>
                    <a:pt x="3088" y="2080"/>
                    <a:pt x="3560" y="2552"/>
                    <a:pt x="3560" y="3151"/>
                  </a:cubicBezTo>
                  <a:cubicBezTo>
                    <a:pt x="3560" y="3750"/>
                    <a:pt x="3088" y="4222"/>
                    <a:pt x="2489" y="4222"/>
                  </a:cubicBezTo>
                  <a:cubicBezTo>
                    <a:pt x="1891" y="4222"/>
                    <a:pt x="1418" y="3750"/>
                    <a:pt x="1418" y="3151"/>
                  </a:cubicBezTo>
                  <a:cubicBezTo>
                    <a:pt x="1418" y="2552"/>
                    <a:pt x="1891" y="2080"/>
                    <a:pt x="2489" y="2080"/>
                  </a:cubicBezTo>
                  <a:close/>
                  <a:moveTo>
                    <a:pt x="6018" y="2080"/>
                  </a:moveTo>
                  <a:cubicBezTo>
                    <a:pt x="6585" y="2080"/>
                    <a:pt x="7057" y="2552"/>
                    <a:pt x="7057" y="3151"/>
                  </a:cubicBezTo>
                  <a:cubicBezTo>
                    <a:pt x="7057" y="3750"/>
                    <a:pt x="6585" y="4222"/>
                    <a:pt x="6018" y="4222"/>
                  </a:cubicBezTo>
                  <a:cubicBezTo>
                    <a:pt x="5419" y="4222"/>
                    <a:pt x="4947" y="3750"/>
                    <a:pt x="4947" y="3151"/>
                  </a:cubicBezTo>
                  <a:cubicBezTo>
                    <a:pt x="4947" y="2552"/>
                    <a:pt x="5419" y="2080"/>
                    <a:pt x="6018" y="2080"/>
                  </a:cubicBezTo>
                  <a:close/>
                  <a:moveTo>
                    <a:pt x="2489" y="4915"/>
                  </a:moveTo>
                  <a:cubicBezTo>
                    <a:pt x="3088" y="4915"/>
                    <a:pt x="3560" y="5388"/>
                    <a:pt x="3560" y="5987"/>
                  </a:cubicBezTo>
                  <a:cubicBezTo>
                    <a:pt x="3560" y="6585"/>
                    <a:pt x="3088" y="7058"/>
                    <a:pt x="2489" y="7058"/>
                  </a:cubicBezTo>
                  <a:cubicBezTo>
                    <a:pt x="1891" y="7058"/>
                    <a:pt x="1418" y="6585"/>
                    <a:pt x="1418" y="5987"/>
                  </a:cubicBezTo>
                  <a:cubicBezTo>
                    <a:pt x="1418" y="5388"/>
                    <a:pt x="1891" y="4915"/>
                    <a:pt x="2489" y="4915"/>
                  </a:cubicBezTo>
                  <a:close/>
                  <a:moveTo>
                    <a:pt x="6018" y="4915"/>
                  </a:moveTo>
                  <a:cubicBezTo>
                    <a:pt x="6585" y="4915"/>
                    <a:pt x="7057" y="5388"/>
                    <a:pt x="7057" y="5987"/>
                  </a:cubicBezTo>
                  <a:cubicBezTo>
                    <a:pt x="7057" y="6585"/>
                    <a:pt x="6585" y="7058"/>
                    <a:pt x="6018" y="7058"/>
                  </a:cubicBezTo>
                  <a:cubicBezTo>
                    <a:pt x="5419" y="7058"/>
                    <a:pt x="4947" y="6585"/>
                    <a:pt x="4947" y="5987"/>
                  </a:cubicBezTo>
                  <a:cubicBezTo>
                    <a:pt x="4947" y="5388"/>
                    <a:pt x="5419" y="4915"/>
                    <a:pt x="6018" y="4915"/>
                  </a:cubicBezTo>
                  <a:close/>
                  <a:moveTo>
                    <a:pt x="2489" y="7751"/>
                  </a:moveTo>
                  <a:cubicBezTo>
                    <a:pt x="3088" y="7751"/>
                    <a:pt x="3560" y="8223"/>
                    <a:pt x="3560" y="8822"/>
                  </a:cubicBezTo>
                  <a:cubicBezTo>
                    <a:pt x="3560" y="9421"/>
                    <a:pt x="3088" y="9862"/>
                    <a:pt x="2489" y="9862"/>
                  </a:cubicBezTo>
                  <a:cubicBezTo>
                    <a:pt x="1891" y="9862"/>
                    <a:pt x="1418" y="9421"/>
                    <a:pt x="1418" y="8822"/>
                  </a:cubicBezTo>
                  <a:cubicBezTo>
                    <a:pt x="1418" y="8223"/>
                    <a:pt x="1891" y="7751"/>
                    <a:pt x="2489" y="7751"/>
                  </a:cubicBezTo>
                  <a:close/>
                  <a:moveTo>
                    <a:pt x="6018" y="7751"/>
                  </a:moveTo>
                  <a:cubicBezTo>
                    <a:pt x="6585" y="7751"/>
                    <a:pt x="7057" y="8223"/>
                    <a:pt x="7057" y="8822"/>
                  </a:cubicBezTo>
                  <a:cubicBezTo>
                    <a:pt x="7057" y="9421"/>
                    <a:pt x="6585" y="9862"/>
                    <a:pt x="6018" y="9862"/>
                  </a:cubicBezTo>
                  <a:cubicBezTo>
                    <a:pt x="5419" y="9862"/>
                    <a:pt x="4947" y="9421"/>
                    <a:pt x="4947" y="8822"/>
                  </a:cubicBezTo>
                  <a:cubicBezTo>
                    <a:pt x="4947" y="8223"/>
                    <a:pt x="5419" y="7751"/>
                    <a:pt x="6018" y="7751"/>
                  </a:cubicBezTo>
                  <a:close/>
                  <a:moveTo>
                    <a:pt x="1796" y="1"/>
                  </a:moveTo>
                  <a:cubicBezTo>
                    <a:pt x="788" y="1"/>
                    <a:pt x="0" y="788"/>
                    <a:pt x="0" y="1765"/>
                  </a:cubicBezTo>
                  <a:lnTo>
                    <a:pt x="0" y="10240"/>
                  </a:lnTo>
                  <a:cubicBezTo>
                    <a:pt x="0" y="11216"/>
                    <a:pt x="788" y="12004"/>
                    <a:pt x="1796" y="12004"/>
                  </a:cubicBezTo>
                  <a:lnTo>
                    <a:pt x="6711" y="12004"/>
                  </a:lnTo>
                  <a:cubicBezTo>
                    <a:pt x="7687" y="12004"/>
                    <a:pt x="8475" y="11216"/>
                    <a:pt x="8475" y="10240"/>
                  </a:cubicBezTo>
                  <a:lnTo>
                    <a:pt x="8475" y="1765"/>
                  </a:lnTo>
                  <a:cubicBezTo>
                    <a:pt x="8475" y="788"/>
                    <a:pt x="7687" y="1"/>
                    <a:pt x="6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34"/>
            <p:cNvSpPr/>
            <p:nvPr/>
          </p:nvSpPr>
          <p:spPr>
            <a:xfrm>
              <a:off x="-48488250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34"/>
            <p:cNvSpPr/>
            <p:nvPr/>
          </p:nvSpPr>
          <p:spPr>
            <a:xfrm>
              <a:off x="-48630025" y="3569900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0"/>
                  </a:moveTo>
                  <a:cubicBezTo>
                    <a:pt x="1765" y="0"/>
                    <a:pt x="1229" y="32"/>
                    <a:pt x="631" y="630"/>
                  </a:cubicBezTo>
                  <a:cubicBezTo>
                    <a:pt x="221" y="1040"/>
                    <a:pt x="1" y="1575"/>
                    <a:pt x="1" y="2142"/>
                  </a:cubicBezTo>
                  <a:cubicBezTo>
                    <a:pt x="1" y="2867"/>
                    <a:pt x="631" y="3497"/>
                    <a:pt x="1418" y="3497"/>
                  </a:cubicBezTo>
                  <a:cubicBezTo>
                    <a:pt x="2017" y="3497"/>
                    <a:pt x="2553" y="3119"/>
                    <a:pt x="2742" y="2552"/>
                  </a:cubicBezTo>
                  <a:cubicBezTo>
                    <a:pt x="2868" y="2237"/>
                    <a:pt x="2805" y="1922"/>
                    <a:pt x="2584" y="1701"/>
                  </a:cubicBezTo>
                  <a:cubicBezTo>
                    <a:pt x="2395" y="1449"/>
                    <a:pt x="2269" y="1134"/>
                    <a:pt x="2742" y="567"/>
                  </a:cubicBezTo>
                  <a:cubicBezTo>
                    <a:pt x="2836" y="441"/>
                    <a:pt x="2868" y="315"/>
                    <a:pt x="2805" y="189"/>
                  </a:cubicBezTo>
                  <a:cubicBezTo>
                    <a:pt x="2742" y="95"/>
                    <a:pt x="2584" y="0"/>
                    <a:pt x="2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34"/>
            <p:cNvSpPr/>
            <p:nvPr/>
          </p:nvSpPr>
          <p:spPr>
            <a:xfrm>
              <a:off x="-48626875" y="3668350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1"/>
                  </a:cubicBezTo>
                  <a:lnTo>
                    <a:pt x="2584" y="1701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34"/>
            <p:cNvSpPr/>
            <p:nvPr/>
          </p:nvSpPr>
          <p:spPr>
            <a:xfrm>
              <a:off x="-48630025" y="3727425"/>
              <a:ext cx="70925" cy="141775"/>
            </a:xfrm>
            <a:custGeom>
              <a:avLst/>
              <a:gdLst/>
              <a:ahLst/>
              <a:cxnLst/>
              <a:rect l="l" t="t" r="r" b="b"/>
              <a:pathLst>
                <a:path w="2837" h="5671" extrusionOk="0">
                  <a:moveTo>
                    <a:pt x="32" y="0"/>
                  </a:moveTo>
                  <a:cubicBezTo>
                    <a:pt x="1" y="347"/>
                    <a:pt x="1" y="756"/>
                    <a:pt x="1" y="1071"/>
                  </a:cubicBezTo>
                  <a:cubicBezTo>
                    <a:pt x="1" y="2741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36" y="756"/>
                    <a:pt x="2836" y="378"/>
                    <a:pt x="28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25" name="Google Shape;325;p34"/>
          <p:cNvGrpSpPr/>
          <p:nvPr/>
        </p:nvGrpSpPr>
        <p:grpSpPr>
          <a:xfrm>
            <a:off x="1201698" y="3415795"/>
            <a:ext cx="473677" cy="473677"/>
            <a:chOff x="-50134375" y="3183175"/>
            <a:chExt cx="300100" cy="300100"/>
          </a:xfrm>
        </p:grpSpPr>
        <p:sp>
          <p:nvSpPr>
            <p:cNvPr id="326" name="Google Shape;326;p34"/>
            <p:cNvSpPr/>
            <p:nvPr/>
          </p:nvSpPr>
          <p:spPr>
            <a:xfrm>
              <a:off x="-50134375" y="3270600"/>
              <a:ext cx="87450" cy="53575"/>
            </a:xfrm>
            <a:custGeom>
              <a:avLst/>
              <a:gdLst/>
              <a:ahLst/>
              <a:cxnLst/>
              <a:rect l="l" t="t" r="r" b="b"/>
              <a:pathLst>
                <a:path w="3498" h="2143" extrusionOk="0">
                  <a:moveTo>
                    <a:pt x="0" y="0"/>
                  </a:moveTo>
                  <a:lnTo>
                    <a:pt x="0" y="2143"/>
                  </a:lnTo>
                  <a:lnTo>
                    <a:pt x="3497" y="2143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-50134375" y="3340700"/>
              <a:ext cx="87450" cy="54375"/>
            </a:xfrm>
            <a:custGeom>
              <a:avLst/>
              <a:gdLst/>
              <a:ahLst/>
              <a:cxnLst/>
              <a:rect l="l" t="t" r="r" b="b"/>
              <a:pathLst>
                <a:path w="3498" h="2175" extrusionOk="0">
                  <a:moveTo>
                    <a:pt x="0" y="0"/>
                  </a:moveTo>
                  <a:lnTo>
                    <a:pt x="0" y="2174"/>
                  </a:lnTo>
                  <a:cubicBezTo>
                    <a:pt x="441" y="1701"/>
                    <a:pt x="1071" y="1418"/>
                    <a:pt x="1765" y="1418"/>
                  </a:cubicBezTo>
                  <a:cubicBezTo>
                    <a:pt x="2426" y="1418"/>
                    <a:pt x="3056" y="1670"/>
                    <a:pt x="3497" y="2174"/>
                  </a:cubicBez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-50134375" y="3183175"/>
              <a:ext cx="87450" cy="70125"/>
            </a:xfrm>
            <a:custGeom>
              <a:avLst/>
              <a:gdLst/>
              <a:ahLst/>
              <a:cxnLst/>
              <a:rect l="l" t="t" r="r" b="b"/>
              <a:pathLst>
                <a:path w="3498" h="280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804"/>
                  </a:lnTo>
                  <a:lnTo>
                    <a:pt x="3497" y="2804"/>
                  </a:lnTo>
                  <a:lnTo>
                    <a:pt x="3497" y="347"/>
                  </a:ln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-50028050" y="3363525"/>
              <a:ext cx="37050" cy="75650"/>
            </a:xfrm>
            <a:custGeom>
              <a:avLst/>
              <a:gdLst/>
              <a:ahLst/>
              <a:cxnLst/>
              <a:rect l="l" t="t" r="r" b="b"/>
              <a:pathLst>
                <a:path w="1482" h="3026" extrusionOk="0">
                  <a:moveTo>
                    <a:pt x="0" y="1"/>
                  </a:moveTo>
                  <a:lnTo>
                    <a:pt x="0" y="3025"/>
                  </a:lnTo>
                  <a:lnTo>
                    <a:pt x="1481" y="14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-50028050" y="3287125"/>
              <a:ext cx="88225" cy="101625"/>
            </a:xfrm>
            <a:custGeom>
              <a:avLst/>
              <a:gdLst/>
              <a:ahLst/>
              <a:cxnLst/>
              <a:rect l="l" t="t" r="r" b="b"/>
              <a:pathLst>
                <a:path w="3529" h="4065" extrusionOk="0">
                  <a:moveTo>
                    <a:pt x="1072" y="1"/>
                  </a:moveTo>
                  <a:lnTo>
                    <a:pt x="0" y="1104"/>
                  </a:lnTo>
                  <a:lnTo>
                    <a:pt x="0" y="2049"/>
                  </a:lnTo>
                  <a:lnTo>
                    <a:pt x="2017" y="4065"/>
                  </a:lnTo>
                  <a:lnTo>
                    <a:pt x="3529" y="2490"/>
                  </a:lnTo>
                  <a:lnTo>
                    <a:pt x="10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-49988675" y="3225700"/>
              <a:ext cx="111875" cy="111875"/>
            </a:xfrm>
            <a:custGeom>
              <a:avLst/>
              <a:gdLst/>
              <a:ahLst/>
              <a:cxnLst/>
              <a:rect l="l" t="t" r="r" b="b"/>
              <a:pathLst>
                <a:path w="4475" h="4475" extrusionOk="0">
                  <a:moveTo>
                    <a:pt x="2155" y="0"/>
                  </a:moveTo>
                  <a:cubicBezTo>
                    <a:pt x="2064" y="0"/>
                    <a:pt x="1970" y="32"/>
                    <a:pt x="1891" y="95"/>
                  </a:cubicBezTo>
                  <a:lnTo>
                    <a:pt x="1" y="1985"/>
                  </a:lnTo>
                  <a:lnTo>
                    <a:pt x="2490" y="4474"/>
                  </a:lnTo>
                  <a:lnTo>
                    <a:pt x="4380" y="2584"/>
                  </a:lnTo>
                  <a:cubicBezTo>
                    <a:pt x="4474" y="2458"/>
                    <a:pt x="4474" y="2237"/>
                    <a:pt x="4380" y="2080"/>
                  </a:cubicBezTo>
                  <a:lnTo>
                    <a:pt x="2395" y="95"/>
                  </a:lnTo>
                  <a:cubicBezTo>
                    <a:pt x="2332" y="32"/>
                    <a:pt x="2245" y="0"/>
                    <a:pt x="2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-50134375" y="3395050"/>
              <a:ext cx="89025" cy="88225"/>
            </a:xfrm>
            <a:custGeom>
              <a:avLst/>
              <a:gdLst/>
              <a:ahLst/>
              <a:cxnLst/>
              <a:rect l="l" t="t" r="r" b="b"/>
              <a:pathLst>
                <a:path w="3561" h="3529" extrusionOk="0">
                  <a:moveTo>
                    <a:pt x="1765" y="1418"/>
                  </a:moveTo>
                  <a:cubicBezTo>
                    <a:pt x="1985" y="1418"/>
                    <a:pt x="2111" y="1575"/>
                    <a:pt x="2111" y="1764"/>
                  </a:cubicBezTo>
                  <a:cubicBezTo>
                    <a:pt x="2111" y="1953"/>
                    <a:pt x="1985" y="2111"/>
                    <a:pt x="1765" y="2111"/>
                  </a:cubicBezTo>
                  <a:cubicBezTo>
                    <a:pt x="1576" y="2111"/>
                    <a:pt x="1418" y="1953"/>
                    <a:pt x="1418" y="1764"/>
                  </a:cubicBezTo>
                  <a:cubicBezTo>
                    <a:pt x="1418" y="1575"/>
                    <a:pt x="1576" y="1418"/>
                    <a:pt x="1765" y="1418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4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4"/>
                  </a:cubicBezTo>
                  <a:cubicBezTo>
                    <a:pt x="3497" y="788"/>
                    <a:pt x="2710" y="0"/>
                    <a:pt x="17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-50045375" y="342890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2111" y="1"/>
                  </a:moveTo>
                  <a:lnTo>
                    <a:pt x="0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34"/>
            <p:cNvSpPr/>
            <p:nvPr/>
          </p:nvSpPr>
          <p:spPr>
            <a:xfrm>
              <a:off x="-49975275" y="339505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693" y="0"/>
                  </a:moveTo>
                  <a:lnTo>
                    <a:pt x="0" y="662"/>
                  </a:lnTo>
                  <a:lnTo>
                    <a:pt x="0" y="3497"/>
                  </a:lnTo>
                  <a:lnTo>
                    <a:pt x="2111" y="3497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34"/>
            <p:cNvSpPr/>
            <p:nvPr/>
          </p:nvSpPr>
          <p:spPr>
            <a:xfrm>
              <a:off x="-49905175" y="3395050"/>
              <a:ext cx="70900" cy="87450"/>
            </a:xfrm>
            <a:custGeom>
              <a:avLst/>
              <a:gdLst/>
              <a:ahLst/>
              <a:cxnLst/>
              <a:rect l="l" t="t" r="r" b="b"/>
              <a:pathLst>
                <a:path w="2836" h="3498" extrusionOk="0">
                  <a:moveTo>
                    <a:pt x="0" y="0"/>
                  </a:moveTo>
                  <a:lnTo>
                    <a:pt x="0" y="3497"/>
                  </a:lnTo>
                  <a:lnTo>
                    <a:pt x="2489" y="3497"/>
                  </a:lnTo>
                  <a:cubicBezTo>
                    <a:pt x="2678" y="3497"/>
                    <a:pt x="2836" y="3340"/>
                    <a:pt x="2836" y="3151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36" name="Google Shape;336;p34"/>
          <p:cNvGrpSpPr/>
          <p:nvPr/>
        </p:nvGrpSpPr>
        <p:grpSpPr>
          <a:xfrm>
            <a:off x="8772930" y="3430711"/>
            <a:ext cx="474940" cy="443847"/>
            <a:chOff x="-49397175" y="3192625"/>
            <a:chExt cx="300900" cy="281200"/>
          </a:xfrm>
        </p:grpSpPr>
        <p:sp>
          <p:nvSpPr>
            <p:cNvPr id="337" name="Google Shape;337;p34"/>
            <p:cNvSpPr/>
            <p:nvPr/>
          </p:nvSpPr>
          <p:spPr>
            <a:xfrm>
              <a:off x="-49325500" y="3297975"/>
              <a:ext cx="64625" cy="58500"/>
            </a:xfrm>
            <a:custGeom>
              <a:avLst/>
              <a:gdLst/>
              <a:ahLst/>
              <a:cxnLst/>
              <a:rect l="l" t="t" r="r" b="b"/>
              <a:pathLst>
                <a:path w="2585" h="2340" extrusionOk="0">
                  <a:moveTo>
                    <a:pt x="1045" y="1"/>
                  </a:moveTo>
                  <a:cubicBezTo>
                    <a:pt x="692" y="1"/>
                    <a:pt x="336" y="54"/>
                    <a:pt x="1" y="165"/>
                  </a:cubicBezTo>
                  <a:cubicBezTo>
                    <a:pt x="158" y="1079"/>
                    <a:pt x="694" y="1867"/>
                    <a:pt x="1482" y="2339"/>
                  </a:cubicBezTo>
                  <a:cubicBezTo>
                    <a:pt x="1639" y="1583"/>
                    <a:pt x="2017" y="890"/>
                    <a:pt x="2584" y="354"/>
                  </a:cubicBezTo>
                  <a:cubicBezTo>
                    <a:pt x="2126" y="126"/>
                    <a:pt x="1588" y="1"/>
                    <a:pt x="10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34"/>
            <p:cNvSpPr/>
            <p:nvPr/>
          </p:nvSpPr>
          <p:spPr>
            <a:xfrm>
              <a:off x="-49345975" y="3192625"/>
              <a:ext cx="199300" cy="103975"/>
            </a:xfrm>
            <a:custGeom>
              <a:avLst/>
              <a:gdLst/>
              <a:ahLst/>
              <a:cxnLst/>
              <a:rect l="l" t="t" r="r" b="b"/>
              <a:pathLst>
                <a:path w="7972" h="4159" extrusionOk="0">
                  <a:moveTo>
                    <a:pt x="3970" y="0"/>
                  </a:moveTo>
                  <a:cubicBezTo>
                    <a:pt x="1670" y="0"/>
                    <a:pt x="1" y="2048"/>
                    <a:pt x="127" y="3907"/>
                  </a:cubicBezTo>
                  <a:cubicBezTo>
                    <a:pt x="743" y="3639"/>
                    <a:pt x="1342" y="3513"/>
                    <a:pt x="1908" y="3513"/>
                  </a:cubicBezTo>
                  <a:cubicBezTo>
                    <a:pt x="2671" y="3513"/>
                    <a:pt x="3373" y="3743"/>
                    <a:pt x="3970" y="4159"/>
                  </a:cubicBezTo>
                  <a:cubicBezTo>
                    <a:pt x="4586" y="3743"/>
                    <a:pt x="5274" y="3513"/>
                    <a:pt x="6036" y="3513"/>
                  </a:cubicBezTo>
                  <a:cubicBezTo>
                    <a:pt x="6599" y="3513"/>
                    <a:pt x="7202" y="3639"/>
                    <a:pt x="7845" y="3907"/>
                  </a:cubicBezTo>
                  <a:cubicBezTo>
                    <a:pt x="7971" y="2048"/>
                    <a:pt x="6302" y="0"/>
                    <a:pt x="39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34"/>
            <p:cNvSpPr/>
            <p:nvPr/>
          </p:nvSpPr>
          <p:spPr>
            <a:xfrm>
              <a:off x="-49272725" y="3381650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2112" y="0"/>
                  </a:moveTo>
                  <a:cubicBezTo>
                    <a:pt x="1765" y="111"/>
                    <a:pt x="1403" y="166"/>
                    <a:pt x="1044" y="166"/>
                  </a:cubicBezTo>
                  <a:cubicBezTo>
                    <a:pt x="686" y="166"/>
                    <a:pt x="331" y="111"/>
                    <a:pt x="1" y="0"/>
                  </a:cubicBezTo>
                  <a:lnTo>
                    <a:pt x="1" y="0"/>
                  </a:lnTo>
                  <a:cubicBezTo>
                    <a:pt x="32" y="851"/>
                    <a:pt x="442" y="1576"/>
                    <a:pt x="1040" y="2143"/>
                  </a:cubicBezTo>
                  <a:cubicBezTo>
                    <a:pt x="1702" y="1576"/>
                    <a:pt x="2049" y="788"/>
                    <a:pt x="21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34"/>
            <p:cNvSpPr/>
            <p:nvPr/>
          </p:nvSpPr>
          <p:spPr>
            <a:xfrm>
              <a:off x="-49231775" y="3298075"/>
              <a:ext cx="63050" cy="58400"/>
            </a:xfrm>
            <a:custGeom>
              <a:avLst/>
              <a:gdLst/>
              <a:ahLst/>
              <a:cxnLst/>
              <a:rect l="l" t="t" r="r" b="b"/>
              <a:pathLst>
                <a:path w="2522" h="2336" extrusionOk="0">
                  <a:moveTo>
                    <a:pt x="1547" y="0"/>
                  </a:moveTo>
                  <a:cubicBezTo>
                    <a:pt x="1009" y="0"/>
                    <a:pt x="469" y="141"/>
                    <a:pt x="1" y="414"/>
                  </a:cubicBezTo>
                  <a:cubicBezTo>
                    <a:pt x="568" y="918"/>
                    <a:pt x="915" y="1611"/>
                    <a:pt x="1072" y="2335"/>
                  </a:cubicBezTo>
                  <a:cubicBezTo>
                    <a:pt x="1860" y="1863"/>
                    <a:pt x="2364" y="1075"/>
                    <a:pt x="2521" y="161"/>
                  </a:cubicBezTo>
                  <a:cubicBezTo>
                    <a:pt x="2209" y="53"/>
                    <a:pt x="1879" y="0"/>
                    <a:pt x="1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34"/>
            <p:cNvSpPr/>
            <p:nvPr/>
          </p:nvSpPr>
          <p:spPr>
            <a:xfrm>
              <a:off x="-49271925" y="3317850"/>
              <a:ext cx="48850" cy="49850"/>
            </a:xfrm>
            <a:custGeom>
              <a:avLst/>
              <a:gdLst/>
              <a:ahLst/>
              <a:cxnLst/>
              <a:rect l="l" t="t" r="r" b="b"/>
              <a:pathLst>
                <a:path w="1954" h="1994" extrusionOk="0">
                  <a:moveTo>
                    <a:pt x="977" y="1"/>
                  </a:moveTo>
                  <a:cubicBezTo>
                    <a:pt x="441" y="505"/>
                    <a:pt x="158" y="1040"/>
                    <a:pt x="0" y="1828"/>
                  </a:cubicBezTo>
                  <a:cubicBezTo>
                    <a:pt x="347" y="1938"/>
                    <a:pt x="670" y="1993"/>
                    <a:pt x="989" y="1993"/>
                  </a:cubicBezTo>
                  <a:cubicBezTo>
                    <a:pt x="1308" y="1993"/>
                    <a:pt x="1623" y="1938"/>
                    <a:pt x="1953" y="1828"/>
                  </a:cubicBezTo>
                  <a:cubicBezTo>
                    <a:pt x="1859" y="1103"/>
                    <a:pt x="1607" y="568"/>
                    <a:pt x="9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34"/>
            <p:cNvSpPr/>
            <p:nvPr/>
          </p:nvSpPr>
          <p:spPr>
            <a:xfrm>
              <a:off x="-49245950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3844" y="0"/>
                  </a:moveTo>
                  <a:cubicBezTo>
                    <a:pt x="3718" y="1670"/>
                    <a:pt x="2899" y="2773"/>
                    <a:pt x="1734" y="3371"/>
                  </a:cubicBezTo>
                  <a:cubicBezTo>
                    <a:pt x="1765" y="4537"/>
                    <a:pt x="1261" y="5734"/>
                    <a:pt x="1" y="6679"/>
                  </a:cubicBezTo>
                  <a:cubicBezTo>
                    <a:pt x="631" y="7057"/>
                    <a:pt x="1324" y="7310"/>
                    <a:pt x="2080" y="7310"/>
                  </a:cubicBezTo>
                  <a:cubicBezTo>
                    <a:pt x="4191" y="7310"/>
                    <a:pt x="5987" y="5577"/>
                    <a:pt x="5987" y="3434"/>
                  </a:cubicBezTo>
                  <a:cubicBezTo>
                    <a:pt x="5955" y="1985"/>
                    <a:pt x="5105" y="630"/>
                    <a:pt x="3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34"/>
            <p:cNvSpPr/>
            <p:nvPr/>
          </p:nvSpPr>
          <p:spPr>
            <a:xfrm>
              <a:off x="-49397175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2143" y="0"/>
                  </a:moveTo>
                  <a:cubicBezTo>
                    <a:pt x="852" y="694"/>
                    <a:pt x="1" y="1985"/>
                    <a:pt x="1" y="3434"/>
                  </a:cubicBezTo>
                  <a:cubicBezTo>
                    <a:pt x="1" y="5577"/>
                    <a:pt x="1797" y="7310"/>
                    <a:pt x="3908" y="7310"/>
                  </a:cubicBezTo>
                  <a:cubicBezTo>
                    <a:pt x="4664" y="7310"/>
                    <a:pt x="5357" y="7057"/>
                    <a:pt x="5987" y="6679"/>
                  </a:cubicBezTo>
                  <a:cubicBezTo>
                    <a:pt x="4727" y="5734"/>
                    <a:pt x="4223" y="4537"/>
                    <a:pt x="4254" y="3371"/>
                  </a:cubicBezTo>
                  <a:cubicBezTo>
                    <a:pt x="3088" y="2773"/>
                    <a:pt x="2301" y="1670"/>
                    <a:pt x="2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44" name="Google Shape;344;p34"/>
          <p:cNvGrpSpPr/>
          <p:nvPr/>
        </p:nvGrpSpPr>
        <p:grpSpPr>
          <a:xfrm>
            <a:off x="3679339" y="3415165"/>
            <a:ext cx="417724" cy="474940"/>
            <a:chOff x="-49378250" y="3920375"/>
            <a:chExt cx="264650" cy="300900"/>
          </a:xfrm>
        </p:grpSpPr>
        <p:sp>
          <p:nvSpPr>
            <p:cNvPr id="345" name="Google Shape;345;p34"/>
            <p:cNvSpPr/>
            <p:nvPr/>
          </p:nvSpPr>
          <p:spPr>
            <a:xfrm>
              <a:off x="-49272725" y="4185025"/>
              <a:ext cx="70925" cy="35475"/>
            </a:xfrm>
            <a:custGeom>
              <a:avLst/>
              <a:gdLst/>
              <a:ahLst/>
              <a:cxnLst/>
              <a:rect l="l" t="t" r="r" b="b"/>
              <a:pathLst>
                <a:path w="2837" h="1419" extrusionOk="0">
                  <a:moveTo>
                    <a:pt x="32" y="0"/>
                  </a:moveTo>
                  <a:lnTo>
                    <a:pt x="32" y="378"/>
                  </a:lnTo>
                  <a:lnTo>
                    <a:pt x="1" y="378"/>
                  </a:lnTo>
                  <a:cubicBezTo>
                    <a:pt x="1" y="945"/>
                    <a:pt x="473" y="1418"/>
                    <a:pt x="1040" y="1418"/>
                  </a:cubicBezTo>
                  <a:lnTo>
                    <a:pt x="1765" y="1418"/>
                  </a:lnTo>
                  <a:cubicBezTo>
                    <a:pt x="2364" y="1418"/>
                    <a:pt x="2836" y="945"/>
                    <a:pt x="2836" y="378"/>
                  </a:cubicBezTo>
                  <a:lnTo>
                    <a:pt x="28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34"/>
            <p:cNvSpPr/>
            <p:nvPr/>
          </p:nvSpPr>
          <p:spPr>
            <a:xfrm>
              <a:off x="-49378250" y="3920375"/>
              <a:ext cx="87425" cy="300900"/>
            </a:xfrm>
            <a:custGeom>
              <a:avLst/>
              <a:gdLst/>
              <a:ahLst/>
              <a:cxnLst/>
              <a:rect l="l" t="t" r="r" b="b"/>
              <a:pathLst>
                <a:path w="3497" h="1203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1764" y="1418"/>
                  </a:lnTo>
                  <a:cubicBezTo>
                    <a:pt x="1953" y="1418"/>
                    <a:pt x="2111" y="1576"/>
                    <a:pt x="2111" y="1765"/>
                  </a:cubicBezTo>
                  <a:cubicBezTo>
                    <a:pt x="2111" y="1954"/>
                    <a:pt x="1953" y="2112"/>
                    <a:pt x="1764" y="2112"/>
                  </a:cubicBezTo>
                  <a:lnTo>
                    <a:pt x="0" y="2112"/>
                  </a:lnTo>
                  <a:lnTo>
                    <a:pt x="0" y="2836"/>
                  </a:lnTo>
                  <a:lnTo>
                    <a:pt x="1071" y="2836"/>
                  </a:lnTo>
                  <a:cubicBezTo>
                    <a:pt x="1260" y="2836"/>
                    <a:pt x="1418" y="2994"/>
                    <a:pt x="1418" y="3183"/>
                  </a:cubicBezTo>
                  <a:cubicBezTo>
                    <a:pt x="1418" y="3372"/>
                    <a:pt x="1260" y="3529"/>
                    <a:pt x="1071" y="3529"/>
                  </a:cubicBezTo>
                  <a:lnTo>
                    <a:pt x="0" y="3529"/>
                  </a:lnTo>
                  <a:lnTo>
                    <a:pt x="0" y="4254"/>
                  </a:lnTo>
                  <a:lnTo>
                    <a:pt x="1764" y="4254"/>
                  </a:lnTo>
                  <a:cubicBezTo>
                    <a:pt x="1953" y="4254"/>
                    <a:pt x="2111" y="4411"/>
                    <a:pt x="2111" y="4600"/>
                  </a:cubicBezTo>
                  <a:cubicBezTo>
                    <a:pt x="2111" y="4789"/>
                    <a:pt x="1953" y="4947"/>
                    <a:pt x="1764" y="4947"/>
                  </a:cubicBezTo>
                  <a:lnTo>
                    <a:pt x="0" y="4947"/>
                  </a:lnTo>
                  <a:lnTo>
                    <a:pt x="0" y="5672"/>
                  </a:lnTo>
                  <a:lnTo>
                    <a:pt x="1071" y="5672"/>
                  </a:lnTo>
                  <a:cubicBezTo>
                    <a:pt x="1260" y="5672"/>
                    <a:pt x="1418" y="5829"/>
                    <a:pt x="1418" y="6018"/>
                  </a:cubicBezTo>
                  <a:cubicBezTo>
                    <a:pt x="1418" y="6207"/>
                    <a:pt x="1260" y="6365"/>
                    <a:pt x="1071" y="6365"/>
                  </a:cubicBezTo>
                  <a:lnTo>
                    <a:pt x="0" y="6365"/>
                  </a:lnTo>
                  <a:lnTo>
                    <a:pt x="0" y="7089"/>
                  </a:lnTo>
                  <a:lnTo>
                    <a:pt x="1764" y="7089"/>
                  </a:lnTo>
                  <a:cubicBezTo>
                    <a:pt x="1953" y="7089"/>
                    <a:pt x="2111" y="7247"/>
                    <a:pt x="2111" y="7436"/>
                  </a:cubicBezTo>
                  <a:cubicBezTo>
                    <a:pt x="2111" y="7625"/>
                    <a:pt x="1953" y="7782"/>
                    <a:pt x="1764" y="7782"/>
                  </a:cubicBezTo>
                  <a:lnTo>
                    <a:pt x="0" y="7782"/>
                  </a:lnTo>
                  <a:lnTo>
                    <a:pt x="0" y="8507"/>
                  </a:lnTo>
                  <a:lnTo>
                    <a:pt x="1071" y="8507"/>
                  </a:lnTo>
                  <a:cubicBezTo>
                    <a:pt x="1260" y="8507"/>
                    <a:pt x="1418" y="8665"/>
                    <a:pt x="1418" y="8854"/>
                  </a:cubicBezTo>
                  <a:cubicBezTo>
                    <a:pt x="1418" y="9043"/>
                    <a:pt x="1260" y="9200"/>
                    <a:pt x="1071" y="9200"/>
                  </a:cubicBezTo>
                  <a:lnTo>
                    <a:pt x="0" y="9200"/>
                  </a:lnTo>
                  <a:lnTo>
                    <a:pt x="0" y="9925"/>
                  </a:lnTo>
                  <a:lnTo>
                    <a:pt x="1764" y="9925"/>
                  </a:lnTo>
                  <a:cubicBezTo>
                    <a:pt x="1953" y="9925"/>
                    <a:pt x="2111" y="10082"/>
                    <a:pt x="2111" y="10271"/>
                  </a:cubicBezTo>
                  <a:cubicBezTo>
                    <a:pt x="2111" y="10460"/>
                    <a:pt x="1953" y="10618"/>
                    <a:pt x="1764" y="10618"/>
                  </a:cubicBezTo>
                  <a:lnTo>
                    <a:pt x="0" y="10618"/>
                  </a:lnTo>
                  <a:lnTo>
                    <a:pt x="0" y="11689"/>
                  </a:lnTo>
                  <a:cubicBezTo>
                    <a:pt x="0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7" y="11878"/>
                    <a:pt x="3497" y="11689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34"/>
            <p:cNvSpPr/>
            <p:nvPr/>
          </p:nvSpPr>
          <p:spPr>
            <a:xfrm>
              <a:off x="-49185300" y="3920375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1"/>
                  </a:moveTo>
                  <a:cubicBezTo>
                    <a:pt x="1765" y="1"/>
                    <a:pt x="1229" y="32"/>
                    <a:pt x="631" y="631"/>
                  </a:cubicBezTo>
                  <a:cubicBezTo>
                    <a:pt x="253" y="1040"/>
                    <a:pt x="1" y="1576"/>
                    <a:pt x="1" y="2143"/>
                  </a:cubicBezTo>
                  <a:cubicBezTo>
                    <a:pt x="1" y="2868"/>
                    <a:pt x="631" y="3498"/>
                    <a:pt x="1418" y="3498"/>
                  </a:cubicBezTo>
                  <a:cubicBezTo>
                    <a:pt x="2017" y="3498"/>
                    <a:pt x="2553" y="3120"/>
                    <a:pt x="2742" y="2553"/>
                  </a:cubicBezTo>
                  <a:cubicBezTo>
                    <a:pt x="2868" y="2238"/>
                    <a:pt x="2805" y="1923"/>
                    <a:pt x="2616" y="1702"/>
                  </a:cubicBezTo>
                  <a:cubicBezTo>
                    <a:pt x="2395" y="1450"/>
                    <a:pt x="2269" y="1135"/>
                    <a:pt x="2742" y="568"/>
                  </a:cubicBezTo>
                  <a:cubicBezTo>
                    <a:pt x="2836" y="442"/>
                    <a:pt x="2868" y="316"/>
                    <a:pt x="2805" y="190"/>
                  </a:cubicBezTo>
                  <a:cubicBezTo>
                    <a:pt x="2742" y="95"/>
                    <a:pt x="2616" y="1"/>
                    <a:pt x="24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-49182150" y="4019625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2"/>
                  </a:cubicBezTo>
                  <a:lnTo>
                    <a:pt x="2584" y="1702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34"/>
            <p:cNvSpPr/>
            <p:nvPr/>
          </p:nvSpPr>
          <p:spPr>
            <a:xfrm>
              <a:off x="-49185300" y="4078700"/>
              <a:ext cx="70925" cy="141800"/>
            </a:xfrm>
            <a:custGeom>
              <a:avLst/>
              <a:gdLst/>
              <a:ahLst/>
              <a:cxnLst/>
              <a:rect l="l" t="t" r="r" b="b"/>
              <a:pathLst>
                <a:path w="2837" h="5672" extrusionOk="0">
                  <a:moveTo>
                    <a:pt x="32" y="0"/>
                  </a:moveTo>
                  <a:cubicBezTo>
                    <a:pt x="1" y="378"/>
                    <a:pt x="1" y="756"/>
                    <a:pt x="1" y="1071"/>
                  </a:cubicBezTo>
                  <a:cubicBezTo>
                    <a:pt x="1" y="2773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05" y="756"/>
                    <a:pt x="2805" y="410"/>
                    <a:pt x="27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34"/>
            <p:cNvSpPr/>
            <p:nvPr/>
          </p:nvSpPr>
          <p:spPr>
            <a:xfrm>
              <a:off x="-49271150" y="3920375"/>
              <a:ext cx="65400" cy="70125"/>
            </a:xfrm>
            <a:custGeom>
              <a:avLst/>
              <a:gdLst/>
              <a:ahLst/>
              <a:cxnLst/>
              <a:rect l="l" t="t" r="r" b="b"/>
              <a:pathLst>
                <a:path w="2616" h="2805" extrusionOk="0">
                  <a:moveTo>
                    <a:pt x="1324" y="1"/>
                  </a:moveTo>
                  <a:cubicBezTo>
                    <a:pt x="1182" y="1"/>
                    <a:pt x="1040" y="64"/>
                    <a:pt x="977" y="190"/>
                  </a:cubicBezTo>
                  <a:lnTo>
                    <a:pt x="1" y="2805"/>
                  </a:lnTo>
                  <a:lnTo>
                    <a:pt x="2616" y="2805"/>
                  </a:lnTo>
                  <a:lnTo>
                    <a:pt x="1670" y="190"/>
                  </a:lnTo>
                  <a:cubicBezTo>
                    <a:pt x="1607" y="64"/>
                    <a:pt x="1466" y="1"/>
                    <a:pt x="1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34"/>
            <p:cNvSpPr/>
            <p:nvPr/>
          </p:nvSpPr>
          <p:spPr>
            <a:xfrm>
              <a:off x="-49272725" y="4007800"/>
              <a:ext cx="70125" cy="159925"/>
            </a:xfrm>
            <a:custGeom>
              <a:avLst/>
              <a:gdLst/>
              <a:ahLst/>
              <a:cxnLst/>
              <a:rect l="l" t="t" r="r" b="b"/>
              <a:pathLst>
                <a:path w="2805" h="6397" extrusionOk="0">
                  <a:moveTo>
                    <a:pt x="1" y="1"/>
                  </a:moveTo>
                  <a:lnTo>
                    <a:pt x="1" y="6396"/>
                  </a:lnTo>
                  <a:lnTo>
                    <a:pt x="2805" y="6396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59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784168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695869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Warm-up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sp>
        <p:nvSpPr>
          <p:cNvPr id="472" name="Google Shape;472;p40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/>
              <a:t>Video watching</a:t>
            </a:r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1447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576036" y="1510865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384055" y="1110952"/>
            <a:ext cx="9458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 this video, Paul says sorry for making Noelia fall over. Watch the video and:  </a:t>
            </a:r>
          </a:p>
          <a:p>
            <a:r>
              <a:rPr lang="en-US" sz="2000" dirty="0"/>
              <a:t>- Complete the conversation with the correct information.</a:t>
            </a:r>
          </a:p>
          <a:p>
            <a:r>
              <a:rPr lang="en-US" sz="2000" dirty="0"/>
              <a:t>- Listen and repeat at the end of the clip.</a:t>
            </a:r>
          </a:p>
        </p:txBody>
      </p:sp>
      <p:pic>
        <p:nvPicPr>
          <p:cNvPr id="5" name="BBC APOLOG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87230" y="2159485"/>
            <a:ext cx="9455150" cy="4422522"/>
          </a:xfrm>
          <a:prstGeom prst="rect">
            <a:avLst/>
          </a:prstGeom>
        </p:spPr>
      </p:pic>
      <p:sp>
        <p:nvSpPr>
          <p:cNvPr id="13" name="Google Shape;1881;p31"/>
          <p:cNvSpPr txBox="1">
            <a:spLocks/>
          </p:cNvSpPr>
          <p:nvPr/>
        </p:nvSpPr>
        <p:spPr>
          <a:xfrm>
            <a:off x="3685223" y="249101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7030A0"/>
                </a:solidFill>
              </a:rPr>
              <a:t>Video watching</a:t>
            </a:r>
            <a:endParaRPr lang="en-US" sz="4800" dirty="0">
              <a:solidFill>
                <a:srgbClr val="7030A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3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520" y="1487335"/>
            <a:ext cx="1038258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Paul</a:t>
            </a:r>
            <a:r>
              <a:rPr lang="en-US" sz="2400" dirty="0"/>
              <a:t>:     Noelia! I am so (1)           ! Are you OK?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I think so. That was lucky.</a:t>
            </a:r>
          </a:p>
          <a:p>
            <a:r>
              <a:rPr lang="en-US" sz="2400" b="1" dirty="0"/>
              <a:t>Paul</a:t>
            </a:r>
            <a:r>
              <a:rPr lang="en-US" sz="2400" dirty="0"/>
              <a:t>:     I'm (2)                 sorry! I didn't see you!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That's (3)                           . I shouldn't have been running.</a:t>
            </a:r>
          </a:p>
          <a:p>
            <a:r>
              <a:rPr lang="en-US" sz="2400" b="1" dirty="0"/>
              <a:t>Paul</a:t>
            </a:r>
            <a:r>
              <a:rPr lang="en-US" sz="2400" dirty="0"/>
              <a:t>:     No, no, I should have been (4)                                    . 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And they teach you (5)                           inside at school!</a:t>
            </a:r>
          </a:p>
          <a:p>
            <a:r>
              <a:rPr lang="en-US" sz="2400" b="1" dirty="0"/>
              <a:t>Paul</a:t>
            </a:r>
            <a:r>
              <a:rPr lang="en-US" sz="2400" dirty="0"/>
              <a:t>:     Still, it was my (6)              and I'm sorry.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 I'm sorry (7)                . It was both of us. Honestly, (8)                 .I'm fine. Don't (9)                about it. Hey, I saved the laptop though!</a:t>
            </a:r>
          </a:p>
          <a:p>
            <a:r>
              <a:rPr lang="en-US" sz="2400" b="1" dirty="0"/>
              <a:t>Bob</a:t>
            </a:r>
            <a:r>
              <a:rPr lang="en-US" sz="2400" dirty="0"/>
              <a:t>:       Yeah, I'll be there in …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 Oh no!</a:t>
            </a:r>
          </a:p>
          <a:p>
            <a:r>
              <a:rPr lang="en-US" sz="2400" b="1" dirty="0"/>
              <a:t>Bob</a:t>
            </a:r>
            <a:r>
              <a:rPr lang="en-US" sz="2400" dirty="0"/>
              <a:t>:       Uh oh!</a:t>
            </a:r>
          </a:p>
          <a:p>
            <a:r>
              <a:rPr lang="en-US" sz="2400" b="1" dirty="0"/>
              <a:t>Paul</a:t>
            </a:r>
            <a:r>
              <a:rPr lang="en-US" sz="2400" dirty="0"/>
              <a:t>:      </a:t>
            </a:r>
            <a:r>
              <a:rPr lang="en-US" sz="2400" dirty="0" err="1"/>
              <a:t>Ahhhh</a:t>
            </a:r>
            <a:r>
              <a:rPr lang="en-US" sz="2400" dirty="0"/>
              <a:t> …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4270" y="1503085"/>
            <a:ext cx="1420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sorry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3626" y="2246102"/>
            <a:ext cx="1087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really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92374" y="2604984"/>
            <a:ext cx="1357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all right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6765" y="2929203"/>
            <a:ext cx="2637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paying attention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71292" y="3293403"/>
            <a:ext cx="1875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not to run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12728" y="3657603"/>
            <a:ext cx="1289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fault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67167" y="4065379"/>
            <a:ext cx="1018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too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90649" y="4065378"/>
            <a:ext cx="1486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it's fine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35798" y="4427327"/>
            <a:ext cx="1176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worry</a:t>
            </a:r>
          </a:p>
        </p:txBody>
      </p:sp>
      <p:sp>
        <p:nvSpPr>
          <p:cNvPr id="23" name="Google Shape;1881;p31"/>
          <p:cNvSpPr txBox="1">
            <a:spLocks/>
          </p:cNvSpPr>
          <p:nvPr/>
        </p:nvSpPr>
        <p:spPr>
          <a:xfrm>
            <a:off x="3685223" y="249101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F0000"/>
                </a:solidFill>
              </a:rPr>
              <a:t>Video watching</a:t>
            </a:r>
            <a:endParaRPr lang="en-US" sz="4800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4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Everyday English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0970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824" y="545169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43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14" descr="street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279398"/>
            <a:ext cx="12079288" cy="6578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51" y="5505451"/>
            <a:ext cx="13684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10"/>
          <p:cNvSpPr>
            <a:spLocks noChangeArrowheads="1" noChangeShapeType="1" noTextEdit="1"/>
          </p:cNvSpPr>
          <p:nvPr/>
        </p:nvSpPr>
        <p:spPr bwMode="auto">
          <a:xfrm>
            <a:off x="2381250" y="428626"/>
            <a:ext cx="7429500" cy="1071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Showcard Gothic" panose="04020904020102020604" pitchFamily="82" charset="0"/>
              </a:rPr>
              <a:t>Listening time</a:t>
            </a:r>
          </a:p>
        </p:txBody>
      </p:sp>
      <p:sp>
        <p:nvSpPr>
          <p:cNvPr id="8" name="Rectângulo 7"/>
          <p:cNvSpPr/>
          <p:nvPr/>
        </p:nvSpPr>
        <p:spPr>
          <a:xfrm>
            <a:off x="-101600" y="0"/>
            <a:ext cx="12079288" cy="2857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-101600" y="0"/>
            <a:ext cx="2032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-101600" y="6732587"/>
            <a:ext cx="12293600" cy="21431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1977688" y="-1"/>
            <a:ext cx="214312" cy="69468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459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Personalizado 4">
      <a:dk1>
        <a:sysClr val="windowText" lastClr="000000"/>
      </a:dk1>
      <a:lt1>
        <a:srgbClr val="FFD7E8"/>
      </a:lt1>
      <a:dk2>
        <a:srgbClr val="666666"/>
      </a:dk2>
      <a:lt2>
        <a:srgbClr val="FFFFFF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FFFF00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3325</TotalTime>
  <Words>856</Words>
  <Application>Microsoft Office PowerPoint</Application>
  <PresentationFormat>Widescreen</PresentationFormat>
  <Paragraphs>154</Paragraphs>
  <Slides>23</Slides>
  <Notes>14</Notes>
  <HiddenSlides>0</HiddenSlides>
  <MMClips>6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42" baseType="lpstr">
      <vt:lpstr>Arial</vt:lpstr>
      <vt:lpstr>Calibri</vt:lpstr>
      <vt:lpstr>Comic Sans MS</vt:lpstr>
      <vt:lpstr>Forte</vt:lpstr>
      <vt:lpstr>Lato</vt:lpstr>
      <vt:lpstr>Myriad Pro</vt:lpstr>
      <vt:lpstr>Patrick Hand</vt:lpstr>
      <vt:lpstr>Raleway</vt:lpstr>
      <vt:lpstr>Raleway Light</vt:lpstr>
      <vt:lpstr>Roboto Condensed Light</vt:lpstr>
      <vt:lpstr>Rubik</vt:lpstr>
      <vt:lpstr>Rubik SemiBold</vt:lpstr>
      <vt:lpstr>Showcard Gothic</vt:lpstr>
      <vt:lpstr>UTM Facebook K&amp;T</vt:lpstr>
      <vt:lpstr>Wingdings</vt:lpstr>
      <vt:lpstr>Work Sans</vt:lpstr>
      <vt:lpstr>2021's Main Color by Slidesgo</vt:lpstr>
      <vt:lpstr>Tema do Office</vt:lpstr>
      <vt:lpstr>End of Course Jeopardy by Slidesgo</vt:lpstr>
      <vt:lpstr>Unit 9: Protecting  The Environment</vt:lpstr>
      <vt:lpstr>PowerPoint Presentation</vt:lpstr>
      <vt:lpstr>TABLE OF CONTENTS</vt:lpstr>
      <vt:lpstr>Warm-up</vt:lpstr>
      <vt:lpstr>PowerPoint Presentation</vt:lpstr>
      <vt:lpstr>PowerPoint Presentation</vt:lpstr>
      <vt:lpstr>Everyday English</vt:lpstr>
      <vt:lpstr>PowerPoint Presentation</vt:lpstr>
      <vt:lpstr>PowerPoint Presentation</vt:lpstr>
      <vt:lpstr>Listen and complete the conversations with the expressions.  Then practise them in pairs. Mai: (1) ________ submitting my assignment late. I‘m sorry, but my laptop was broken.  </vt:lpstr>
      <vt:lpstr>Listen and complete the conversations with the expressions.  Then practise them in pairs. Mr Ha: (2) ________. Next time you should finish it earlier and have a back-up copy in case you have any technical problems. </vt:lpstr>
      <vt:lpstr>Listen and complete the conversations with the expressions.  Then practise them in pairs. Nam:  (3) ________ keep you waiting for so long. The talk was longer than expected. </vt:lpstr>
      <vt:lpstr>Listen and complete the conversations with the expressions.  Then practise them in pairs. Mai:   (4) ________. We still have enough time for dinner before the show.</vt:lpstr>
      <vt:lpstr>PowerPoint Presentation</vt:lpstr>
      <vt:lpstr>CLIL</vt:lpstr>
      <vt:lpstr>PowerPoint Presentation</vt:lpstr>
      <vt:lpstr>PowerPoint Presentation</vt:lpstr>
      <vt:lpstr>PowerPoint Presentation</vt:lpstr>
      <vt:lpstr> 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224</cp:revision>
  <dcterms:created xsi:type="dcterms:W3CDTF">2020-12-09T02:04:09Z</dcterms:created>
  <dcterms:modified xsi:type="dcterms:W3CDTF">2024-01-17T08:35:31Z</dcterms:modified>
</cp:coreProperties>
</file>