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1" r:id="rId2"/>
    <p:sldId id="274" r:id="rId3"/>
    <p:sldId id="324" r:id="rId4"/>
    <p:sldId id="273" r:id="rId5"/>
    <p:sldId id="336" r:id="rId6"/>
    <p:sldId id="338" r:id="rId7"/>
    <p:sldId id="339" r:id="rId8"/>
    <p:sldId id="332" r:id="rId9"/>
    <p:sldId id="344" r:id="rId10"/>
    <p:sldId id="347" r:id="rId11"/>
    <p:sldId id="345" r:id="rId12"/>
    <p:sldId id="333" r:id="rId13"/>
    <p:sldId id="334" r:id="rId14"/>
    <p:sldId id="335" r:id="rId15"/>
    <p:sldId id="348" r:id="rId16"/>
    <p:sldId id="349" r:id="rId17"/>
    <p:sldId id="350" r:id="rId18"/>
    <p:sldId id="325" r:id="rId19"/>
    <p:sldId id="317" r:id="rId20"/>
    <p:sldId id="272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EE8640"/>
    <a:srgbClr val="FFCCFF"/>
    <a:srgbClr val="A493C6"/>
    <a:srgbClr val="D0DEEC"/>
    <a:srgbClr val="6593C3"/>
    <a:srgbClr val="F7DADE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5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74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80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3" y="930076"/>
            <a:ext cx="4992867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activate (v)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to make something such as a device or chemical process start working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932623" y="1818501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æktɪveɪt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C59F57-687F-4A79-0641-3DCC5587B3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1136" y="1634615"/>
            <a:ext cx="3727642" cy="2184512"/>
          </a:xfrm>
          <a:prstGeom prst="rect">
            <a:avLst/>
          </a:prstGeom>
        </p:spPr>
      </p:pic>
      <p:pic>
        <p:nvPicPr>
          <p:cNvPr id="3" name="activate">
            <a:hlinkClick r:id="" action="ppaction://media"/>
            <a:extLst>
              <a:ext uri="{FF2B5EF4-FFF2-40B4-BE49-F238E27FC236}">
                <a16:creationId xmlns:a16="http://schemas.microsoft.com/office/drawing/2014/main" id="{FEAD7BCC-C5F7-5EF8-2404-B82E22232C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41886" y="262733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3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3" y="930076"/>
            <a:ext cx="4584653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facial recognition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technology that allows a computer to identify a person by their face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960120" y="1802337"/>
            <a:ext cx="3755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/ˌ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feɪʃl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rekəɡˈnɪʃn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2DE3E5-FED7-F5D6-6164-1049CBB9E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3803" y="1483708"/>
            <a:ext cx="3454578" cy="2394073"/>
          </a:xfrm>
          <a:prstGeom prst="rect">
            <a:avLst/>
          </a:prstGeom>
        </p:spPr>
      </p:pic>
      <p:pic>
        <p:nvPicPr>
          <p:cNvPr id="3" name="facial">
            <a:hlinkClick r:id="" action="ppaction://media"/>
            <a:extLst>
              <a:ext uri="{FF2B5EF4-FFF2-40B4-BE49-F238E27FC236}">
                <a16:creationId xmlns:a16="http://schemas.microsoft.com/office/drawing/2014/main" id="{0922BF5E-C977-632D-8A7A-512D8B07C2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37779" y="25717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93415"/>
              </p:ext>
            </p:extLst>
          </p:nvPr>
        </p:nvGraphicFramePr>
        <p:xfrm>
          <a:off x="185737" y="859014"/>
          <a:ext cx="8772525" cy="405276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28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7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4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11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18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514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virtual (adj) 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/ˈvɜːtʃuəl/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made to appear to exist by the use of computer software, for example on the internet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ảo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823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exhibition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/ˌeksɪˈbɪʃn/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collection of things, for example works of art, that are shown to the public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triển lãm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823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activate (v)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/ˈæktɪveɪt/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make something such as a device or chemical process start working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kích hoạt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8682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facial recognition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</a:t>
                      </a:r>
                      <a:r>
                        <a:rPr lang="en-US" sz="1800" kern="100" dirty="0" err="1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feɪʃl</a:t>
                      </a: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rekəɡˈnɪʃn</a:t>
                      </a: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4577B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​</a:t>
                      </a: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technology that allows a computer to identify a person by their face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khuôn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179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read.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4336B2-90AD-605E-70B2-EC5898ED9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8" y="1490157"/>
            <a:ext cx="3772094" cy="33783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13B3E09-3458-6E1C-A8F9-8692926C3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927" y="1490157"/>
            <a:ext cx="3019377" cy="257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910640" y="764485"/>
            <a:ext cx="802925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Read the conversation again and answer the questions.</a:t>
            </a:r>
            <a:r>
              <a:rPr lang="en-US" sz="2600" kern="0" dirty="0"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EBBA70-E5E3-153A-14C5-D72902A5E6D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12E78B-A12E-265B-9A16-D523A0DB218C}"/>
              </a:ext>
            </a:extLst>
          </p:cNvPr>
          <p:cNvSpPr txBox="1"/>
          <p:nvPr/>
        </p:nvSpPr>
        <p:spPr>
          <a:xfrm>
            <a:off x="686714" y="1696379"/>
            <a:ext cx="77705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983"/>
                </a:solidFill>
                <a:effectLst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Why is Nam excited?</a:t>
            </a:r>
          </a:p>
          <a:p>
            <a:endParaRPr lang="en-US" sz="2400" b="0" i="0" dirty="0">
              <a:solidFill>
                <a:srgbClr val="000000"/>
              </a:solidFill>
              <a:effectLst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What can human-like robots do?</a:t>
            </a:r>
          </a:p>
          <a:p>
            <a:endParaRPr lang="en-US" sz="2400" b="0" i="0" dirty="0">
              <a:solidFill>
                <a:srgbClr val="000000"/>
              </a:solidFill>
              <a:effectLst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What are some examples of AI applications?</a:t>
            </a:r>
          </a:p>
          <a:p>
            <a:endParaRPr lang="en-US" sz="2400" b="0" i="0" dirty="0">
              <a:solidFill>
                <a:srgbClr val="000000"/>
              </a:solidFill>
              <a:effectLst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Where did Mai see a facial recognition screen?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B0FBCC-53C0-16BE-31F5-79829C2C4516}"/>
              </a:ext>
            </a:extLst>
          </p:cNvPr>
          <p:cNvSpPr txBox="1"/>
          <p:nvPr/>
        </p:nvSpPr>
        <p:spPr>
          <a:xfrm>
            <a:off x="849085" y="2060805"/>
            <a:ext cx="76082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Because he has never</a:t>
            </a:r>
            <a:r>
              <a:rPr lang="vi-VN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vi-VN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 a talking robot before</a:t>
            </a:r>
            <a:r>
              <a:rPr lang="en-US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dirty="0">
              <a:solidFill>
                <a:srgbClr val="E4598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52F1A9-92D1-A4D3-4756-2C0E99EB181A}"/>
              </a:ext>
            </a:extLst>
          </p:cNvPr>
          <p:cNvSpPr txBox="1"/>
          <p:nvPr/>
        </p:nvSpPr>
        <p:spPr>
          <a:xfrm>
            <a:off x="686714" y="2757321"/>
            <a:ext cx="85265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He can </a:t>
            </a:r>
            <a:r>
              <a:rPr lang="vi-VN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 questions and translate</a:t>
            </a:r>
            <a:r>
              <a:rPr lang="en-US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from different languages.</a:t>
            </a:r>
            <a:endParaRPr lang="en-US" sz="2400" dirty="0">
              <a:solidFill>
                <a:srgbClr val="E4598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286F80-C13C-85B6-6AB3-3986AD097C84}"/>
              </a:ext>
            </a:extLst>
          </p:cNvPr>
          <p:cNvSpPr txBox="1"/>
          <p:nvPr/>
        </p:nvSpPr>
        <p:spPr>
          <a:xfrm>
            <a:off x="780696" y="3579633"/>
            <a:ext cx="68535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Facial</a:t>
            </a:r>
            <a:r>
              <a:rPr lang="vi-VN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vi-VN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recognition</a:t>
            </a:r>
            <a:r>
              <a:rPr lang="vi-VN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and virtual assistants.</a:t>
            </a:r>
            <a:endParaRPr lang="en-US" sz="2400" dirty="0">
              <a:solidFill>
                <a:srgbClr val="E45983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1E079-95E2-3C00-5738-ADDCE7954C7B}"/>
              </a:ext>
            </a:extLst>
          </p:cNvPr>
          <p:cNvSpPr txBox="1"/>
          <p:nvPr/>
        </p:nvSpPr>
        <p:spPr>
          <a:xfrm>
            <a:off x="763737" y="4304588"/>
            <a:ext cx="46046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At the entrance of the </a:t>
            </a:r>
            <a:r>
              <a:rPr lang="en-US" sz="2400" kern="0" dirty="0" err="1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centre</a:t>
            </a:r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E459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902476" y="708710"/>
            <a:ext cx="80292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/>
              <a:t>Find words and a phrase in Task 1 with the following meanings.</a:t>
            </a:r>
            <a:r>
              <a:rPr lang="en-US" sz="2800" dirty="0"/>
              <a:t> </a:t>
            </a:r>
            <a:endParaRPr lang="en-US" sz="2800" b="1" dirty="0"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EC06BD-EC07-E5BE-D91B-113618B294A0}"/>
              </a:ext>
            </a:extLst>
          </p:cNvPr>
          <p:cNvSpPr/>
          <p:nvPr/>
        </p:nvSpPr>
        <p:spPr>
          <a:xfrm>
            <a:off x="1543050" y="1748704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capable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02DC20-6C21-C1AD-19FD-B92FA1DAC0E7}"/>
              </a:ext>
            </a:extLst>
          </p:cNvPr>
          <p:cNvSpPr/>
          <p:nvPr/>
        </p:nvSpPr>
        <p:spPr>
          <a:xfrm>
            <a:off x="1543050" y="2540050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nition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5EBDBA-7E88-D978-C905-429B1822E40E}"/>
              </a:ext>
            </a:extLst>
          </p:cNvPr>
          <p:cNvSpPr/>
          <p:nvPr/>
        </p:nvSpPr>
        <p:spPr>
          <a:xfrm>
            <a:off x="1543050" y="3341337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activated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9F96F0-5F9B-8431-10D8-16528A8ADC1A}"/>
              </a:ext>
            </a:extLst>
          </p:cNvPr>
          <p:cNvSpPr/>
          <p:nvPr/>
        </p:nvSpPr>
        <p:spPr>
          <a:xfrm>
            <a:off x="1543050" y="4166544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4. </a:t>
            </a:r>
            <a:r>
              <a:rPr lang="vi-VN" sz="2800" dirty="0">
                <a:solidFill>
                  <a:schemeClr val="tx1"/>
                </a:solidFill>
              </a:rPr>
              <a:t>application</a:t>
            </a:r>
            <a:r>
              <a:rPr lang="en-US" sz="28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64DB1-7272-BDE8-62EF-A10A3E3D21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C8FEAB-4CE5-B8CD-475C-5557B3FC9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36856"/>
            <a:ext cx="3450362" cy="312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77984" y="715104"/>
            <a:ext cx="80292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Complete the sentences with words or a phrase from Task </a:t>
            </a:r>
            <a:r>
              <a:rPr lang="en-US" sz="2600" b="1" kern="0" dirty="0">
                <a:solidFill>
                  <a:srgbClr val="7961AA"/>
                </a:solidFill>
                <a:effectLst/>
                <a:ea typeface="Times New Roman" panose="02020603050405020304" pitchFamily="18" charset="0"/>
              </a:rPr>
              <a:t>1</a:t>
            </a:r>
            <a:r>
              <a:rPr lang="en-US" sz="2600" kern="0" dirty="0"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F4B35F-9B92-FC30-F9EF-C413C44B7508}"/>
              </a:ext>
            </a:extLst>
          </p:cNvPr>
          <p:cNvSpPr txBox="1"/>
          <p:nvPr/>
        </p:nvSpPr>
        <p:spPr>
          <a:xfrm>
            <a:off x="4216227" y="1857368"/>
            <a:ext cx="11720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taken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258DA0-8F9C-25BE-9EF4-2B4175543AF8}"/>
              </a:ext>
            </a:extLst>
          </p:cNvPr>
          <p:cNvSpPr txBox="1"/>
          <p:nvPr/>
        </p:nvSpPr>
        <p:spPr>
          <a:xfrm>
            <a:off x="3894666" y="2221135"/>
            <a:ext cx="18151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take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7CA6E-2172-A3C4-498E-D9D39E475823}"/>
              </a:ext>
            </a:extLst>
          </p:cNvPr>
          <p:cNvSpPr txBox="1"/>
          <p:nvPr/>
        </p:nvSpPr>
        <p:spPr>
          <a:xfrm>
            <a:off x="5457975" y="3432750"/>
            <a:ext cx="18151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checked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16DE58-7503-54E6-0788-4EFDBE93BA72}"/>
              </a:ext>
            </a:extLst>
          </p:cNvPr>
          <p:cNvSpPr txBox="1"/>
          <p:nvPr/>
        </p:nvSpPr>
        <p:spPr>
          <a:xfrm>
            <a:off x="4372275" y="2603598"/>
            <a:ext cx="18151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activated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EBB04-19F2-2014-98E7-7A7015748B8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F924DE-1A44-6610-9CE7-A16ABAA9A96B}"/>
              </a:ext>
            </a:extLst>
          </p:cNvPr>
          <p:cNvSpPr txBox="1"/>
          <p:nvPr/>
        </p:nvSpPr>
        <p:spPr>
          <a:xfrm>
            <a:off x="1057885" y="1837597"/>
            <a:ext cx="7356021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Let’s have a photo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together.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I’ll get someone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a picture of us.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Let me get this robot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, so you</a:t>
            </a:r>
          </a:p>
          <a:p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can talk to him.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We have all visitors’ identity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to</a:t>
            </a:r>
          </a:p>
          <a:p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improve the </a:t>
            </a:r>
            <a:r>
              <a:rPr lang="en-US" sz="2600" b="0" i="0" dirty="0" err="1">
                <a:solidFill>
                  <a:srgbClr val="000000"/>
                </a:solidFill>
                <a:effectLst/>
                <a:latin typeface="UTM-Avo"/>
              </a:rPr>
              <a:t>centre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 security.</a:t>
            </a:r>
            <a:r>
              <a:rPr lang="en-US" sz="2600" dirty="0"/>
              <a:t> </a:t>
            </a:r>
            <a:br>
              <a:rPr lang="en-US" sz="2600" dirty="0"/>
            </a:b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6527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08266" y="848056"/>
            <a:ext cx="8196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>
                <a:effectLst/>
                <a:ea typeface="Times New Roman" panose="02020603050405020304" pitchFamily="18" charset="0"/>
              </a:rPr>
              <a:t>Role-play: Jessica -  the AI robot</a:t>
            </a:r>
            <a:r>
              <a:rPr lang="en-US" sz="2800" kern="0" dirty="0">
                <a:effectLst/>
                <a:ea typeface="Times New Roman" panose="02020603050405020304" pitchFamily="18" charset="0"/>
              </a:rPr>
              <a:t> </a:t>
            </a:r>
            <a:endParaRPr lang="en-US" sz="4000" b="1" dirty="0"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E5E624-9B20-191C-A569-BE77DCE7D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199" y="1685303"/>
            <a:ext cx="4383761" cy="28529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C4D2DB-E6CE-DB63-BEDE-9447225A40E1}"/>
              </a:ext>
            </a:extLst>
          </p:cNvPr>
          <p:cNvSpPr txBox="1"/>
          <p:nvPr/>
        </p:nvSpPr>
        <p:spPr>
          <a:xfrm>
            <a:off x="380139" y="1832342"/>
            <a:ext cx="3428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Some questions to ask Jessica:</a:t>
            </a:r>
            <a:endParaRPr lang="en-US" sz="2000" b="1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+ Which special abilities do you have?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+ What are your strengths and weaknesses?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+ Which AI technology will be popular in the future?</a:t>
            </a:r>
            <a:endParaRPr lang="en-US" sz="20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534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robots and AI;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Past simple and Past continuous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project in Lesson 8.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GETTING STARTED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 visit to a high-tech </a:t>
            </a:r>
            <a:r>
              <a:rPr lang="en-US" sz="4400" b="1" dirty="0" err="1">
                <a:solidFill>
                  <a:srgbClr val="0070C0"/>
                </a:solidFill>
              </a:rPr>
              <a:t>centre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PRESENTATION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PRACTICE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Crossword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594891"/>
            <a:ext cx="3659538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Vocabulary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289191"/>
            <a:ext cx="3659539" cy="112047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1: Listen and read. 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Answer the questions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3: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Find words with the following meanings</a:t>
            </a:r>
            <a:r>
              <a:rPr lang="en-US" sz="1350" kern="0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sz="1350" kern="0" dirty="0"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4: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Complete the sentences with words or a phrase </a:t>
            </a:r>
            <a:r>
              <a:rPr lang="en-US" sz="1350" kern="0" dirty="0">
                <a:effectLst/>
                <a:ea typeface="Times New Roman" panose="02020603050405020304" pitchFamily="18" charset="0"/>
              </a:rPr>
              <a:t> </a:t>
            </a: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767228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PRODUCTION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583457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Role-play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GETTING STARTED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61508" y="2297275"/>
            <a:ext cx="51353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CROSSWORD</a:t>
            </a:r>
            <a:endParaRPr lang="en-US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163536" y="646743"/>
            <a:ext cx="51353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CDDD58-11F2-DAAC-B9FA-477BF411BC51}"/>
              </a:ext>
            </a:extLst>
          </p:cNvPr>
          <p:cNvSpPr txBox="1"/>
          <p:nvPr/>
        </p:nvSpPr>
        <p:spPr>
          <a:xfrm>
            <a:off x="938892" y="1685732"/>
            <a:ext cx="7421336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divides the class into four teams.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gives each team a handout of a crossword for them to solve.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first team to finish the task and get the correct key word will be the winner of the game.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55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3729772-0A2B-A527-5D18-8F7F5C5AA5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70510"/>
              </p:ext>
            </p:extLst>
          </p:nvPr>
        </p:nvGraphicFramePr>
        <p:xfrm>
          <a:off x="1523997" y="1633764"/>
          <a:ext cx="609600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">
                  <a:extLst>
                    <a:ext uri="{9D8B030D-6E8A-4147-A177-3AD203B41FA5}">
                      <a16:colId xmlns:a16="http://schemas.microsoft.com/office/drawing/2014/main" val="407211344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29051500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86690938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055192869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414898059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873510427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953548364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993676728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87150873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278782527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32205473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4073264564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25408182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677796665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136374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734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003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25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128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877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757584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36E05A39-A1D3-0D4F-F9B2-F858B6519BE8}"/>
              </a:ext>
            </a:extLst>
          </p:cNvPr>
          <p:cNvSpPr/>
          <p:nvPr/>
        </p:nvSpPr>
        <p:spPr>
          <a:xfrm>
            <a:off x="1045029" y="1633764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F82EE2D-997C-0006-3360-EB8AA393250B}"/>
              </a:ext>
            </a:extLst>
          </p:cNvPr>
          <p:cNvSpPr/>
          <p:nvPr/>
        </p:nvSpPr>
        <p:spPr>
          <a:xfrm>
            <a:off x="1045029" y="1983921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83B4B29-88ED-2C9E-43D3-EDF0BD7C0A0F}"/>
              </a:ext>
            </a:extLst>
          </p:cNvPr>
          <p:cNvSpPr/>
          <p:nvPr/>
        </p:nvSpPr>
        <p:spPr>
          <a:xfrm>
            <a:off x="1057272" y="2371435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DBEA02F-D7A3-E86E-FEEA-486C3A4DDE06}"/>
              </a:ext>
            </a:extLst>
          </p:cNvPr>
          <p:cNvSpPr/>
          <p:nvPr/>
        </p:nvSpPr>
        <p:spPr>
          <a:xfrm>
            <a:off x="1045029" y="2746284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1E481A2-4737-BBE2-844B-26B03B4CB96B}"/>
              </a:ext>
            </a:extLst>
          </p:cNvPr>
          <p:cNvSpPr/>
          <p:nvPr/>
        </p:nvSpPr>
        <p:spPr>
          <a:xfrm>
            <a:off x="1053190" y="3100663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FB363C7-3EA2-5CCA-D788-0DEDABD75B98}"/>
              </a:ext>
            </a:extLst>
          </p:cNvPr>
          <p:cNvSpPr/>
          <p:nvPr/>
        </p:nvSpPr>
        <p:spPr>
          <a:xfrm>
            <a:off x="1045029" y="3508647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54853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6B77C7-2ADE-E1C8-C8E2-F29617C51F78}"/>
              </a:ext>
            </a:extLst>
          </p:cNvPr>
          <p:cNvSpPr txBox="1"/>
          <p:nvPr/>
        </p:nvSpPr>
        <p:spPr>
          <a:xfrm>
            <a:off x="620486" y="670068"/>
            <a:ext cx="8254093" cy="4411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1. </a:t>
            </a: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not real , made or produced to copy something natural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2. scientific knowledge used in practical ways in industry, for example in designing new machines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3. a room or building used for scientific research, experiments, testing, </a:t>
            </a:r>
            <a:r>
              <a:rPr lang="en-US" sz="2400" dirty="0" err="1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etc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4. having controls that work without needing a person to operate them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5. 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the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ability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to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learn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,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understand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, and make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judgments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or have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opinions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that are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based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on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reason</a:t>
            </a: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effectLst/>
                <a:ea typeface="Times New Roman" panose="02020603050405020304" pitchFamily="18" charset="0"/>
              </a:rPr>
              <a:t>6. </a:t>
            </a: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a person who studies or is an expert in one or more of the 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natural sciences</a:t>
            </a: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 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854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virtual (adj)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made to appear to exist by the use of computer software, for example on the internet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1548177" y="1780681"/>
            <a:ext cx="21242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vɜːtʃuəl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975030-A525-EC64-7850-CB95FFDBA9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8769" y="1611557"/>
            <a:ext cx="3403775" cy="2362321"/>
          </a:xfrm>
          <a:prstGeom prst="rect">
            <a:avLst/>
          </a:prstGeom>
        </p:spPr>
      </p:pic>
      <p:pic>
        <p:nvPicPr>
          <p:cNvPr id="3" name="virtual">
            <a:hlinkClick r:id="" action="ppaction://media"/>
            <a:extLst>
              <a:ext uri="{FF2B5EF4-FFF2-40B4-BE49-F238E27FC236}">
                <a16:creationId xmlns:a16="http://schemas.microsoft.com/office/drawing/2014/main" id="{63DBFAB8-FB15-F6E4-3004-4A84C45D72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91014" y="258951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exhibition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a collection of things, for example works of art, that are shown to the public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461614" y="1780681"/>
            <a:ext cx="2297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/ˌ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eksɪˈbɪʃn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1BB9E9-CFEC-ED90-1272-C7C9B1E6B8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6680" y="1436093"/>
            <a:ext cx="3381134" cy="2433091"/>
          </a:xfrm>
          <a:prstGeom prst="rect">
            <a:avLst/>
          </a:prstGeom>
        </p:spPr>
      </p:pic>
      <p:pic>
        <p:nvPicPr>
          <p:cNvPr id="3" name="exhibition">
            <a:hlinkClick r:id="" action="ppaction://media"/>
            <a:extLst>
              <a:ext uri="{FF2B5EF4-FFF2-40B4-BE49-F238E27FC236}">
                <a16:creationId xmlns:a16="http://schemas.microsoft.com/office/drawing/2014/main" id="{E300A153-27C5-4561-DF70-03754CEDC2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07126" y="260440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1568</TotalTime>
  <Words>784</Words>
  <Application>Microsoft Office PowerPoint</Application>
  <PresentationFormat>On-screen Show (16:9)</PresentationFormat>
  <Paragraphs>202</Paragraphs>
  <Slides>20</Slides>
  <Notes>6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Bookman Old Style</vt:lpstr>
      <vt:lpstr>Calibri</vt:lpstr>
      <vt:lpstr>Calibri Light</vt:lpstr>
      <vt:lpstr>Montserrat Medium</vt:lpstr>
      <vt:lpstr>Myriad Pro</vt:lpstr>
      <vt:lpstr>UTM Facebook K&amp;T</vt:lpstr>
      <vt:lpstr>UTM-Avo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Nguyễn Bảo Trâm</cp:lastModifiedBy>
  <cp:revision>71</cp:revision>
  <dcterms:created xsi:type="dcterms:W3CDTF">2020-12-09T02:04:09Z</dcterms:created>
  <dcterms:modified xsi:type="dcterms:W3CDTF">2023-12-28T16:15:58Z</dcterms:modified>
</cp:coreProperties>
</file>