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71" r:id="rId2"/>
    <p:sldId id="274" r:id="rId3"/>
    <p:sldId id="324" r:id="rId4"/>
    <p:sldId id="273" r:id="rId5"/>
    <p:sldId id="336" r:id="rId6"/>
    <p:sldId id="351" r:id="rId7"/>
    <p:sldId id="334" r:id="rId8"/>
    <p:sldId id="348" r:id="rId9"/>
    <p:sldId id="349" r:id="rId10"/>
    <p:sldId id="350" r:id="rId11"/>
    <p:sldId id="352" r:id="rId12"/>
    <p:sldId id="354" r:id="rId13"/>
    <p:sldId id="353" r:id="rId14"/>
    <p:sldId id="325" r:id="rId15"/>
    <p:sldId id="317" r:id="rId16"/>
    <p:sldId id="272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3C6"/>
    <a:srgbClr val="FFCCFF"/>
    <a:srgbClr val="FF99CC"/>
    <a:srgbClr val="F7DADE"/>
    <a:srgbClr val="FFFFFF"/>
    <a:srgbClr val="D0DEEC"/>
    <a:srgbClr val="6593C3"/>
    <a:srgbClr val="E45983"/>
    <a:srgbClr val="FF9801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78" d="100"/>
          <a:sy n="78" d="100"/>
        </p:scale>
        <p:origin x="176" y="5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710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E2D94EC-32F5-F8C1-A746-5D78C0B4B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743787"/>
              </p:ext>
            </p:extLst>
          </p:nvPr>
        </p:nvGraphicFramePr>
        <p:xfrm>
          <a:off x="1123194" y="1463386"/>
          <a:ext cx="7388677" cy="3429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88677">
                  <a:extLst>
                    <a:ext uri="{9D8B030D-6E8A-4147-A177-3AD203B41FA5}">
                      <a16:colId xmlns:a16="http://schemas.microsoft.com/office/drawing/2014/main" val="31904266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• The active causative is used when the subject causes the object to do something. The pattern means ‛to cause someone to do something’.</a:t>
                      </a:r>
                    </a:p>
                    <a:p>
                      <a:pPr marL="0" marR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                    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have + someone + bare infinitive </a:t>
                      </a:r>
                    </a:p>
                    <a:p>
                      <a:pPr marL="0" marR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                    get + someone + to-infinitive</a:t>
                      </a:r>
                    </a:p>
                    <a:p>
                      <a:pPr marL="0" marR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1" dirty="0">
                          <a:solidFill>
                            <a:schemeClr val="tx1"/>
                          </a:solidFill>
                          <a:effectLst/>
                        </a:rPr>
                        <a:t>Example: The AI expert had his assistant activate the new robot. I will get more people to join the technology club.</a:t>
                      </a:r>
                    </a:p>
                    <a:p>
                      <a:pPr marL="0" marR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• The passive causative is used when the thing is done for the subject by someone else. The pattern means ‛to cause something to be done’.</a:t>
                      </a:r>
                    </a:p>
                    <a:p>
                      <a:pPr marL="0" marR="0" indent="-127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                     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have/get + something + past participle </a:t>
                      </a:r>
                    </a:p>
                    <a:p>
                      <a:pPr marL="0" marR="0" indent="-127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0" i="1" dirty="0">
                          <a:solidFill>
                            <a:schemeClr val="tx1"/>
                          </a:solidFill>
                          <a:effectLst/>
                        </a:rPr>
                        <a:t>Example: The AI expert had/got the new robot activated.</a:t>
                      </a: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18350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E767F330-201C-2F6D-D00C-3437B01E55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7864" y="165598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7EA5150-E717-DA2E-4B0F-76C1E139A1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0593" y="920533"/>
            <a:ext cx="39287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F26531"/>
                </a:solidFill>
                <a:effectLst/>
                <a:latin typeface="+mn-lt"/>
                <a:ea typeface="Times New Roman" panose="02020603050405020304" pitchFamily="18" charset="0"/>
              </a:rPr>
              <a:t>Active and passive causatives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0534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1006783" y="708710"/>
            <a:ext cx="771084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Rewrite the sentences using active or passive causatives.</a:t>
            </a:r>
            <a:r>
              <a:rPr lang="en-US" sz="26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endParaRPr lang="en-US" sz="2600" b="1" dirty="0"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20032D-C047-EEDC-917F-C08DCFB493E2}"/>
              </a:ext>
            </a:extLst>
          </p:cNvPr>
          <p:cNvSpPr txBox="1"/>
          <p:nvPr/>
        </p:nvSpPr>
        <p:spPr>
          <a:xfrm>
            <a:off x="312070" y="1639798"/>
            <a:ext cx="877477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A robot cleans my house every day.</a:t>
            </a:r>
          </a:p>
          <a:p>
            <a:r>
              <a:rPr lang="en-US" sz="2400" b="0" i="0" dirty="0">
                <a:solidFill>
                  <a:srgbClr val="000000"/>
                </a:solidFill>
                <a:effectLst/>
                <a:latin typeface="Wingdings-Regular"/>
              </a:rPr>
              <a:t>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I __________________________________________________</a:t>
            </a:r>
          </a:p>
          <a:p>
            <a:endParaRPr lang="en-US" sz="2400" b="1" i="0" dirty="0">
              <a:solidFill>
                <a:srgbClr val="E45A83"/>
              </a:solidFill>
              <a:effectLst/>
              <a:latin typeface="UTMAvoBold" panose="02040603050506020204" pitchFamily="18" charset="0"/>
            </a:endParaRPr>
          </a:p>
          <a:p>
            <a:endParaRPr lang="en-US" sz="2400" b="1" i="0" dirty="0">
              <a:solidFill>
                <a:srgbClr val="E45A83"/>
              </a:solidFill>
              <a:effectLst/>
              <a:latin typeface="UTMAvoBold" panose="02040603050506020204" pitchFamily="18" charset="0"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My dad arranged for someone to repair our robot vacuum cleaner.</a:t>
            </a:r>
          </a:p>
          <a:p>
            <a:r>
              <a:rPr lang="en-US" sz="2400" b="0" i="0" dirty="0">
                <a:solidFill>
                  <a:srgbClr val="000000"/>
                </a:solidFill>
                <a:effectLst/>
                <a:latin typeface="Wingdings-Regular"/>
              </a:rPr>
              <a:t>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My dad ____________________________________________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7162CD-7CC6-F9C3-86C2-CB4458575662}"/>
              </a:ext>
            </a:extLst>
          </p:cNvPr>
          <p:cNvSpPr txBox="1"/>
          <p:nvPr/>
        </p:nvSpPr>
        <p:spPr>
          <a:xfrm>
            <a:off x="1116465" y="2015610"/>
            <a:ext cx="69090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400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have my house cleaned every day (by</a:t>
            </a:r>
            <a:r>
              <a:rPr lang="en-US" sz="2400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</a:t>
            </a:r>
            <a:r>
              <a:rPr lang="vi-VN" sz="2400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robot).</a:t>
            </a:r>
            <a:endParaRPr lang="en-US" sz="24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FD9C8E-4BDD-0647-C4B2-10974FA646BD}"/>
              </a:ext>
            </a:extLst>
          </p:cNvPr>
          <p:cNvSpPr txBox="1"/>
          <p:nvPr/>
        </p:nvSpPr>
        <p:spPr>
          <a:xfrm>
            <a:off x="592217" y="2385505"/>
            <a:ext cx="58902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 </a:t>
            </a:r>
            <a:r>
              <a:rPr lang="vi-VN" sz="2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have a robot clean my house every day</a:t>
            </a:r>
            <a:r>
              <a:rPr lang="en-US" sz="2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400" b="0" i="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36F1894-B6AE-8DE9-55AE-AE2FEBDA3A3F}"/>
              </a:ext>
            </a:extLst>
          </p:cNvPr>
          <p:cNvSpPr txBox="1"/>
          <p:nvPr/>
        </p:nvSpPr>
        <p:spPr>
          <a:xfrm>
            <a:off x="1965550" y="3440572"/>
            <a:ext cx="61579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had / got our robot vacuum cleaner repaired</a:t>
            </a:r>
            <a:r>
              <a:rPr lang="vi-VN" sz="24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sz="24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27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1006783" y="708710"/>
            <a:ext cx="771084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Rewrite the sentences using active or passive causatives.</a:t>
            </a:r>
            <a:r>
              <a:rPr lang="en-US" sz="26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endParaRPr lang="en-US" sz="2600" b="1" dirty="0"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20032D-C047-EEDC-917F-C08DCFB493E2}"/>
              </a:ext>
            </a:extLst>
          </p:cNvPr>
          <p:cNvSpPr txBox="1"/>
          <p:nvPr/>
        </p:nvSpPr>
        <p:spPr>
          <a:xfrm>
            <a:off x="312070" y="1639798"/>
            <a:ext cx="877477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3.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The shop arranged for a robot to put together our furniture in 10 minutes.</a:t>
            </a:r>
          </a:p>
          <a:p>
            <a:r>
              <a:rPr lang="en-US" sz="2400" b="0" i="0" dirty="0">
                <a:solidFill>
                  <a:srgbClr val="000000"/>
                </a:solidFill>
                <a:effectLst/>
                <a:latin typeface="Wingdings-Regular"/>
              </a:rPr>
              <a:t>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We ________________________________________________</a:t>
            </a:r>
          </a:p>
          <a:p>
            <a:endParaRPr lang="en-US" sz="2400" b="1" i="0" dirty="0">
              <a:solidFill>
                <a:srgbClr val="E45A83"/>
              </a:solidFill>
              <a:effectLst/>
              <a:latin typeface="UTMAvoBold" panose="02040603050506020204" pitchFamily="18" charset="0"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They will upgrade his computer to improve its performance.</a:t>
            </a:r>
          </a:p>
          <a:p>
            <a:r>
              <a:rPr lang="en-US" sz="2400" b="0" i="0" dirty="0">
                <a:solidFill>
                  <a:srgbClr val="000000"/>
                </a:solidFill>
                <a:effectLst/>
                <a:latin typeface="Wingdings-Regular"/>
              </a:rPr>
              <a:t>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He _________________________________________________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C92080-0CC4-8B6E-9935-3AB630EA07B7}"/>
              </a:ext>
            </a:extLst>
          </p:cNvPr>
          <p:cNvSpPr txBox="1"/>
          <p:nvPr/>
        </p:nvSpPr>
        <p:spPr>
          <a:xfrm>
            <a:off x="1085851" y="2332295"/>
            <a:ext cx="81316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sz="2400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 / got a robot put together our new furniture in 10 minutes. </a:t>
            </a:r>
            <a:endParaRPr lang="en-US" sz="24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C76EB3-0084-F84A-E5FC-CAE186BB80D3}"/>
              </a:ext>
            </a:extLst>
          </p:cNvPr>
          <p:cNvSpPr txBox="1"/>
          <p:nvPr/>
        </p:nvSpPr>
        <p:spPr>
          <a:xfrm>
            <a:off x="1385887" y="3445637"/>
            <a:ext cx="73888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400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will have </a:t>
            </a:r>
            <a:r>
              <a:rPr lang="en-US" sz="2400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 get </a:t>
            </a:r>
            <a:r>
              <a:rPr lang="vi-VN" sz="2400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 computer upgraded to </a:t>
            </a:r>
            <a:r>
              <a:rPr lang="en-US" sz="2400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improve its performance.</a:t>
            </a:r>
            <a:endParaRPr lang="en-US" sz="24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16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819688" y="708710"/>
            <a:ext cx="792057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b="1" kern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Work in pairs. Make predictions about applications of robots in the future, using causatives.</a:t>
            </a:r>
            <a:r>
              <a:rPr lang="en-US" sz="2600" kern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780696" y="2155672"/>
            <a:ext cx="759303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b="1" i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Suggested answer:</a:t>
            </a:r>
          </a:p>
          <a:p>
            <a:r>
              <a:rPr lang="vi-VN" sz="2400" i="1" dirty="0">
                <a:solidFill>
                  <a:srgbClr val="A493C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People/We will have robots do the housework for them/ us.</a:t>
            </a:r>
            <a:endParaRPr lang="en-US" sz="2400" dirty="0">
              <a:solidFill>
                <a:srgbClr val="A493C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vi-VN" sz="2400" i="1" dirty="0">
                <a:solidFill>
                  <a:srgbClr val="A493C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i="1" dirty="0">
                <a:solidFill>
                  <a:srgbClr val="A493C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vi-VN" sz="2400" i="1" dirty="0">
                <a:solidFill>
                  <a:srgbClr val="A493C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eople will have some dangerous jobs done by robots. </a:t>
            </a:r>
            <a:endParaRPr lang="en-US" sz="2400" dirty="0">
              <a:solidFill>
                <a:srgbClr val="A493C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vi-VN" sz="2400" i="1" dirty="0">
                <a:solidFill>
                  <a:srgbClr val="A493C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People will have robots do operations / take care of patients in the hospital.</a:t>
            </a:r>
            <a:endParaRPr lang="en-US" sz="2400" dirty="0">
              <a:solidFill>
                <a:srgbClr val="A493C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vi-VN" sz="2400" i="1" dirty="0">
                <a:solidFill>
                  <a:srgbClr val="A493C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Students will have their homework done by robots.</a:t>
            </a:r>
            <a:endParaRPr lang="en-US" sz="2400" dirty="0">
              <a:solidFill>
                <a:srgbClr val="A493C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390830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800" dirty="0"/>
              <a:t>- Use the lexical items related to the topic </a:t>
            </a:r>
            <a:r>
              <a:rPr lang="en-US" sz="2800" i="1" dirty="0"/>
              <a:t>Artificial Intelligence;</a:t>
            </a:r>
            <a:endParaRPr lang="en-US" sz="2800" dirty="0"/>
          </a:p>
          <a:p>
            <a:r>
              <a:rPr lang="en-US" sz="2800" dirty="0"/>
              <a:t>- </a:t>
            </a:r>
            <a:r>
              <a:rPr lang="en-US" sz="2800" dirty="0" err="1"/>
              <a:t>Recognise</a:t>
            </a:r>
            <a:r>
              <a:rPr lang="en-US" sz="2800" dirty="0"/>
              <a:t> and </a:t>
            </a:r>
            <a:r>
              <a:rPr lang="en-US" sz="2800" dirty="0" err="1"/>
              <a:t>practise</a:t>
            </a:r>
            <a:r>
              <a:rPr lang="en-US" sz="2800" dirty="0"/>
              <a:t> homophones;</a:t>
            </a:r>
          </a:p>
          <a:p>
            <a:r>
              <a:rPr lang="en-US" sz="2800" i="1" dirty="0"/>
              <a:t>- </a:t>
            </a:r>
            <a:r>
              <a:rPr lang="en-US" sz="2800" dirty="0"/>
              <a:t>Learn how to use Active and Passive Causatives.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Lesson 3 - Reading.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6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Artificial Intelligence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LANGUAGE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1085927" y="867955"/>
            <a:ext cx="1412825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99725" y="1674214"/>
            <a:ext cx="1717104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ea typeface="Adobe Gothic Std B" panose="020B0800000000000000" pitchFamily="34" charset="-128"/>
              </a:rPr>
              <a:t>PRONUNCIATION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060815" y="2564501"/>
            <a:ext cx="1463050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ea typeface="Adobe Gothic Std B" panose="020B0800000000000000" pitchFamily="34" charset="-128"/>
              </a:rPr>
              <a:t>VOCABULARY</a:t>
            </a:r>
            <a:endParaRPr lang="en-GB" sz="1600" b="1" dirty="0">
              <a:solidFill>
                <a:schemeClr val="bg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kern="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Game: Homophone game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05770" y="1510863"/>
            <a:ext cx="3659538" cy="677205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- Task 1. Listen and repeat. </a:t>
            </a: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- Task 2. </a:t>
            </a:r>
            <a:r>
              <a:rPr lang="en-US" sz="1350" kern="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Choose the correct words to complete the sentences.</a:t>
            </a:r>
            <a:endParaRPr lang="en-US" sz="1350" dirty="0">
              <a:solidFill>
                <a:schemeClr val="tx1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05770" y="2313613"/>
            <a:ext cx="3659539" cy="612947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- Task 1. </a:t>
            </a:r>
            <a:r>
              <a:rPr lang="en-US" sz="135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Match the words with their meanings.</a:t>
            </a:r>
            <a:endParaRPr lang="en-US" sz="135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- Task 2. Complete the sentences.</a:t>
            </a:r>
            <a:endParaRPr lang="en-US" sz="1350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22" idx="3"/>
            <a:endCxn id="23" idx="0"/>
          </p:cNvCxnSpPr>
          <p:nvPr/>
        </p:nvCxnSpPr>
        <p:spPr>
          <a:xfrm>
            <a:off x="2498752" y="1113731"/>
            <a:ext cx="659525" cy="560483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cxnSpLocks/>
            <a:stCxn id="23" idx="1"/>
            <a:endCxn id="24" idx="0"/>
          </p:cNvCxnSpPr>
          <p:nvPr/>
        </p:nvCxnSpPr>
        <p:spPr>
          <a:xfrm rot="10800000" flipV="1">
            <a:off x="1792341" y="1919989"/>
            <a:ext cx="507385" cy="644511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212625" y="349804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ea typeface="Adobe Gothic Std B" panose="020B0800000000000000" pitchFamily="34" charset="-128"/>
              </a:rPr>
              <a:t>GRAMMAR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505770" y="4330718"/>
            <a:ext cx="3659537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Wrap-up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cxnSp>
        <p:nvCxnSpPr>
          <p:cNvPr id="33" name="Curved Connector 32"/>
          <p:cNvCxnSpPr>
            <a:stCxn id="31" idx="1"/>
            <a:endCxn id="34" idx="0"/>
          </p:cNvCxnSpPr>
          <p:nvPr/>
        </p:nvCxnSpPr>
        <p:spPr>
          <a:xfrm rot="10800000" flipV="1">
            <a:off x="1792340" y="3747854"/>
            <a:ext cx="420286" cy="582864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973714" y="433071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cxnSp>
        <p:nvCxnSpPr>
          <p:cNvPr id="35" name="Curved Connector 34"/>
          <p:cNvCxnSpPr>
            <a:stCxn id="24" idx="3"/>
            <a:endCxn id="31" idx="0"/>
          </p:cNvCxnSpPr>
          <p:nvPr/>
        </p:nvCxnSpPr>
        <p:spPr>
          <a:xfrm>
            <a:off x="2523865" y="2830828"/>
            <a:ext cx="507385" cy="667220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505770" y="3052105"/>
            <a:ext cx="3659537" cy="1013709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Task 1. </a:t>
            </a:r>
            <a:r>
              <a:rPr lang="en-US" sz="135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Rewrite the sentences using active or passive causatives.</a:t>
            </a:r>
            <a:endParaRPr lang="en-US" sz="1350" dirty="0">
              <a:effectLst/>
              <a:ea typeface="Times New Roman" panose="02020603050405020304" pitchFamily="18" charset="0"/>
            </a:endParaRPr>
          </a:p>
          <a:p>
            <a:pPr indent="-1270"/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Task 2. </a:t>
            </a:r>
            <a:r>
              <a:rPr lang="en-US" sz="135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Make predictions about applications of robots in the future.</a:t>
            </a:r>
            <a:endParaRPr lang="en-US" sz="1350" dirty="0">
              <a:solidFill>
                <a:schemeClr val="tx1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233064" y="230514"/>
            <a:ext cx="2256946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LANGUAGE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1873703" y="1970704"/>
            <a:ext cx="539659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Game: </a:t>
            </a:r>
          </a:p>
          <a:p>
            <a:pPr algn="ctr"/>
            <a:r>
              <a:rPr lang="en-US" sz="4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Homophone game</a:t>
            </a:r>
            <a:endParaRPr lang="en-US" sz="4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B346A9-520F-86F8-2B83-9CE9A08AE8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138" y="798379"/>
            <a:ext cx="3162752" cy="42393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EABFA4-AF86-A22E-1035-D070FED8D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6319" y="734559"/>
            <a:ext cx="3162752" cy="4188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08B606-4AF0-73A3-1DA9-EA092E64F1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9508"/>
          <a:stretch/>
        </p:blipFill>
        <p:spPr>
          <a:xfrm>
            <a:off x="3655372" y="907142"/>
            <a:ext cx="1968465" cy="12645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620548-B7DE-66A0-22A0-D0B7904A5DD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592"/>
          <a:stretch/>
        </p:blipFill>
        <p:spPr>
          <a:xfrm>
            <a:off x="3752898" y="2432098"/>
            <a:ext cx="1848214" cy="12645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CDFF838-42C6-55F4-9B4F-EC6251FDE65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586"/>
          <a:stretch/>
        </p:blipFill>
        <p:spPr bwMode="auto">
          <a:xfrm>
            <a:off x="4324186" y="3970666"/>
            <a:ext cx="896353" cy="9527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00055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771084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Listen and repeat the following homophones.</a:t>
            </a:r>
            <a:r>
              <a:rPr lang="en-US" sz="2600" b="1" kern="0" dirty="0">
                <a:effectLst/>
                <a:ea typeface="Times New Roman" panose="02020603050405020304" pitchFamily="18" charset="0"/>
              </a:rPr>
              <a:t> </a:t>
            </a:r>
            <a:endParaRPr lang="en-US" sz="2600" b="1" dirty="0"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BF87167-207C-F221-F31D-B894F790C6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728" y="1584377"/>
            <a:ext cx="7458197" cy="275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433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3535" y="768887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35133" y="630388"/>
            <a:ext cx="788863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Choose the correct words to complete the sentences. Listen and repeat. Then </a:t>
            </a:r>
            <a:r>
              <a:rPr lang="en-US" sz="2600" b="1" kern="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practise</a:t>
            </a:r>
            <a:r>
              <a:rPr lang="en-US" sz="26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saying the sentences in pairs.</a:t>
            </a:r>
            <a:endParaRPr lang="en-US" sz="26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F4F909-6EC0-7959-D341-4DE490737910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4170168-B719-2E48-A0C1-788A66250676}"/>
              </a:ext>
            </a:extLst>
          </p:cNvPr>
          <p:cNvCxnSpPr>
            <a:cxnSpLocks/>
          </p:cNvCxnSpPr>
          <p:nvPr/>
        </p:nvCxnSpPr>
        <p:spPr>
          <a:xfrm>
            <a:off x="2531826" y="4514851"/>
            <a:ext cx="325674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F7A52BA-704F-980C-8962-AAE5F4558EC0}"/>
              </a:ext>
            </a:extLst>
          </p:cNvPr>
          <p:cNvCxnSpPr>
            <a:cxnSpLocks/>
          </p:cNvCxnSpPr>
          <p:nvPr/>
        </p:nvCxnSpPr>
        <p:spPr>
          <a:xfrm>
            <a:off x="4572000" y="2326823"/>
            <a:ext cx="307449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A5357FA-EC2A-10FE-56D0-A9A8026A13D6}"/>
              </a:ext>
            </a:extLst>
          </p:cNvPr>
          <p:cNvCxnSpPr>
            <a:cxnSpLocks/>
          </p:cNvCxnSpPr>
          <p:nvPr/>
        </p:nvCxnSpPr>
        <p:spPr>
          <a:xfrm>
            <a:off x="4415890" y="2694216"/>
            <a:ext cx="752103" cy="0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04DBC3-6F30-AB15-CE2A-C3A888C0AAFB}"/>
              </a:ext>
            </a:extLst>
          </p:cNvPr>
          <p:cNvCxnSpPr>
            <a:cxnSpLocks/>
          </p:cNvCxnSpPr>
          <p:nvPr/>
        </p:nvCxnSpPr>
        <p:spPr>
          <a:xfrm>
            <a:off x="1386793" y="3420839"/>
            <a:ext cx="770200" cy="0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2382821-DF12-7793-E816-8E36CAD1F3AC}"/>
              </a:ext>
            </a:extLst>
          </p:cNvPr>
          <p:cNvCxnSpPr>
            <a:cxnSpLocks/>
          </p:cNvCxnSpPr>
          <p:nvPr/>
        </p:nvCxnSpPr>
        <p:spPr>
          <a:xfrm>
            <a:off x="5167993" y="4155624"/>
            <a:ext cx="770200" cy="0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2FF6A24-6FE7-1E9E-0F83-8581220F1B9A}"/>
              </a:ext>
            </a:extLst>
          </p:cNvPr>
          <p:cNvSpPr txBox="1"/>
          <p:nvPr/>
        </p:nvSpPr>
        <p:spPr>
          <a:xfrm>
            <a:off x="922272" y="1910070"/>
            <a:ext cx="773465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There are more than 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two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/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to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types of robots.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We want to know 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wear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/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where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AI technologies are used today.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3. 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There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/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Their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have been some worries about AI taking over the world.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Robots can work for long 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ours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/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hours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without feeling tired.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5.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We have 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no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/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know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idea about the future of AI in space exploration</a:t>
            </a: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902476" y="708710"/>
            <a:ext cx="802925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Match the words/phrases (1</a:t>
            </a:r>
            <a:r>
              <a:rPr lang="en-US" sz="28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28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5) with the words/preposition (a</a:t>
            </a:r>
            <a:r>
              <a:rPr lang="en-US" sz="28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28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e) to make phrases with the meanings below. 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964DB1-7272-BDE8-62EF-A10A3E3D21E1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23A394E-9297-CC68-B368-53184BBC0A1C}"/>
              </a:ext>
            </a:extLst>
          </p:cNvPr>
          <p:cNvCxnSpPr>
            <a:cxnSpLocks/>
          </p:cNvCxnSpPr>
          <p:nvPr/>
        </p:nvCxnSpPr>
        <p:spPr>
          <a:xfrm>
            <a:off x="2986127" y="2445639"/>
            <a:ext cx="1335192" cy="1281832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6865A69-2414-B4CF-174D-B5E1AA34B56D}"/>
              </a:ext>
            </a:extLst>
          </p:cNvPr>
          <p:cNvCxnSpPr>
            <a:cxnSpLocks/>
          </p:cNvCxnSpPr>
          <p:nvPr/>
        </p:nvCxnSpPr>
        <p:spPr>
          <a:xfrm flipV="1">
            <a:off x="2909713" y="2362787"/>
            <a:ext cx="1411606" cy="643484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F46D37D-D2E7-E094-EAD2-E5A4269BC36A}"/>
              </a:ext>
            </a:extLst>
          </p:cNvPr>
          <p:cNvCxnSpPr>
            <a:cxnSpLocks/>
          </p:cNvCxnSpPr>
          <p:nvPr/>
        </p:nvCxnSpPr>
        <p:spPr>
          <a:xfrm>
            <a:off x="2870647" y="3617261"/>
            <a:ext cx="1486153" cy="918824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BF82281-8F7A-2972-6884-3815406FD9F6}"/>
              </a:ext>
            </a:extLst>
          </p:cNvPr>
          <p:cNvCxnSpPr>
            <a:cxnSpLocks/>
          </p:cNvCxnSpPr>
          <p:nvPr/>
        </p:nvCxnSpPr>
        <p:spPr>
          <a:xfrm>
            <a:off x="2909713" y="4059919"/>
            <a:ext cx="1447087" cy="16754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837DEBE-FDD8-8A38-574E-59E3AD510F2F}"/>
              </a:ext>
            </a:extLst>
          </p:cNvPr>
          <p:cNvCxnSpPr>
            <a:cxnSpLocks/>
          </p:cNvCxnSpPr>
          <p:nvPr/>
        </p:nvCxnSpPr>
        <p:spPr>
          <a:xfrm flipV="1">
            <a:off x="2909713" y="3192501"/>
            <a:ext cx="1447087" cy="1596382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5A714523-EF12-BD2B-9FB3-3380FEE0A4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23" y="2176557"/>
            <a:ext cx="2393623" cy="27651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A876AD1-66B3-B0C4-9B6A-3DD6565F0A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1319" y="2176557"/>
            <a:ext cx="4313095" cy="272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4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9518EE00-3778-F63F-A6B9-3BF867F1CCDC}"/>
              </a:ext>
            </a:extLst>
          </p:cNvPr>
          <p:cNvSpPr txBox="1"/>
          <p:nvPr/>
        </p:nvSpPr>
        <p:spPr>
          <a:xfrm>
            <a:off x="714697" y="1399320"/>
            <a:ext cx="80292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1.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UTM-Avo"/>
              </a:rPr>
              <a:t>_____________________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is now part of our everyday lives.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With its human-like appearance and ability to walk and talk, Sophia is considered the most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UTM-Avo"/>
              </a:rPr>
              <a:t>__________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robot in the world.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3.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Robots must be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UTM-Avo"/>
              </a:rPr>
              <a:t>____________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to perform human-like activities.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This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UTM-Avo"/>
              </a:rPr>
              <a:t>programme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 uses students’ answers to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UTM-Avo"/>
              </a:rPr>
              <a:t>_________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their language proficiency.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5.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Many businesses use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UTM-Avo"/>
              </a:rPr>
              <a:t>_________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to offer real-time customer support.</a:t>
            </a:r>
            <a:r>
              <a:rPr lang="en-US" sz="2400" dirty="0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94312" y="879973"/>
            <a:ext cx="80292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Complete the sentences based on the conversation.</a:t>
            </a:r>
            <a:r>
              <a:rPr lang="en-US" sz="2800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F4B35F-9B92-FC30-F9EF-C413C44B7508}"/>
              </a:ext>
            </a:extLst>
          </p:cNvPr>
          <p:cNvSpPr txBox="1"/>
          <p:nvPr/>
        </p:nvSpPr>
        <p:spPr>
          <a:xfrm>
            <a:off x="1110339" y="1395763"/>
            <a:ext cx="3331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C00000"/>
                </a:solidFill>
              </a:rPr>
              <a:t>Artificial intelligence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258DA0-8F9C-25BE-9EF4-2B4175543AF8}"/>
              </a:ext>
            </a:extLst>
          </p:cNvPr>
          <p:cNvSpPr txBox="1"/>
          <p:nvPr/>
        </p:nvSpPr>
        <p:spPr>
          <a:xfrm>
            <a:off x="4729323" y="2120944"/>
            <a:ext cx="29481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advanced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7CA6E-2172-A3C4-498E-D9D39E475823}"/>
              </a:ext>
            </a:extLst>
          </p:cNvPr>
          <p:cNvSpPr txBox="1"/>
          <p:nvPr/>
        </p:nvSpPr>
        <p:spPr>
          <a:xfrm>
            <a:off x="3202601" y="2488420"/>
            <a:ext cx="34126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programmed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16DE58-7503-54E6-0788-4EFDBE93BA72}"/>
              </a:ext>
            </a:extLst>
          </p:cNvPr>
          <p:cNvSpPr txBox="1"/>
          <p:nvPr/>
        </p:nvSpPr>
        <p:spPr>
          <a:xfrm>
            <a:off x="6525980" y="3206171"/>
            <a:ext cx="3412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C00000"/>
                </a:solidFill>
              </a:rPr>
              <a:t>analyse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024F2C-D6B0-8F87-30B3-A9012D82D3C9}"/>
              </a:ext>
            </a:extLst>
          </p:cNvPr>
          <p:cNvSpPr txBox="1"/>
          <p:nvPr/>
        </p:nvSpPr>
        <p:spPr>
          <a:xfrm>
            <a:off x="3894362" y="3957401"/>
            <a:ext cx="1908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chatbots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7BEBB04-19F2-2014-98E7-7A7015748B8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165272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1598</TotalTime>
  <Words>725</Words>
  <Application>Microsoft Office PowerPoint</Application>
  <PresentationFormat>On-screen Show (16:9)</PresentationFormat>
  <Paragraphs>105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Arial</vt:lpstr>
      <vt:lpstr>Bookman Old Style</vt:lpstr>
      <vt:lpstr>Calibri</vt:lpstr>
      <vt:lpstr>Calibri Light</vt:lpstr>
      <vt:lpstr>Montserrat Medium</vt:lpstr>
      <vt:lpstr>Myriad Pro</vt:lpstr>
      <vt:lpstr>UTM Facebook K&amp;T</vt:lpstr>
      <vt:lpstr>UTM-Avo</vt:lpstr>
      <vt:lpstr>UTMAvoBold</vt:lpstr>
      <vt:lpstr>UTMFacebookK&amp;TBold</vt:lpstr>
      <vt:lpstr>Wingdings-Regular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Nguyễn Bảo Trâm</cp:lastModifiedBy>
  <cp:revision>70</cp:revision>
  <dcterms:created xsi:type="dcterms:W3CDTF">2020-12-09T02:04:09Z</dcterms:created>
  <dcterms:modified xsi:type="dcterms:W3CDTF">2023-12-28T16:47:02Z</dcterms:modified>
</cp:coreProperties>
</file>