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71" r:id="rId2"/>
    <p:sldId id="274" r:id="rId3"/>
    <p:sldId id="324" r:id="rId4"/>
    <p:sldId id="273" r:id="rId5"/>
    <p:sldId id="332" r:id="rId6"/>
    <p:sldId id="333" r:id="rId7"/>
    <p:sldId id="334" r:id="rId8"/>
    <p:sldId id="340" r:id="rId9"/>
    <p:sldId id="341" r:id="rId10"/>
    <p:sldId id="342" r:id="rId11"/>
    <p:sldId id="339" r:id="rId12"/>
    <p:sldId id="325" r:id="rId13"/>
    <p:sldId id="317" r:id="rId14"/>
    <p:sldId id="272" r:id="rId1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493C6"/>
    <a:srgbClr val="D0DEEC"/>
    <a:srgbClr val="6593C3"/>
    <a:srgbClr val="E45983"/>
    <a:srgbClr val="F7DADE"/>
    <a:srgbClr val="FF9801"/>
    <a:srgbClr val="0FB7BD"/>
    <a:srgbClr val="048DA4"/>
    <a:srgbClr val="EE8640"/>
    <a:srgbClr val="10CD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5" autoAdjust="0"/>
    <p:restoredTop sz="93918" autoAdjust="0"/>
  </p:normalViewPr>
  <p:slideViewPr>
    <p:cSldViewPr snapToGrid="0" showGuides="1">
      <p:cViewPr varScale="1">
        <p:scale>
          <a:sx n="78" d="100"/>
          <a:sy n="78" d="100"/>
        </p:scale>
        <p:origin x="884" y="72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4207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0291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674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9780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3390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9814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8841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7130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7" y="61968"/>
            <a:ext cx="46659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C47516-1B68-DAC6-706D-1E886ABFAF4C}"/>
              </a:ext>
            </a:extLst>
          </p:cNvPr>
          <p:cNvSpPr txBox="1"/>
          <p:nvPr/>
        </p:nvSpPr>
        <p:spPr>
          <a:xfrm>
            <a:off x="342898" y="649743"/>
            <a:ext cx="880110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UTMAvoBold"/>
              </a:rPr>
              <a:t>3. GRAMMAR</a:t>
            </a:r>
          </a:p>
          <a:p>
            <a:r>
              <a:rPr lang="en-US" sz="2400" b="1" i="0" dirty="0">
                <a:solidFill>
                  <a:srgbClr val="000000"/>
                </a:solidFill>
                <a:effectLst/>
                <a:latin typeface="UTMAvoBold"/>
              </a:rPr>
              <a:t>Choose the sentence that best combines each pair of the following sentences.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4F566C-0B82-B74A-CE89-380E0B3E4F4E}"/>
              </a:ext>
            </a:extLst>
          </p:cNvPr>
          <p:cNvSpPr txBox="1"/>
          <p:nvPr/>
        </p:nvSpPr>
        <p:spPr>
          <a:xfrm>
            <a:off x="338814" y="1789381"/>
            <a:ext cx="897255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1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24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baby gibbon grew very quickly. We didn’t expect that.</a:t>
            </a:r>
          </a:p>
          <a:p>
            <a:endParaRPr lang="en-US" sz="800" b="0" i="1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solidFill>
                  <a:srgbClr val="E45A8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baby gibbon didn’t grow quickly as we expected.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baby gibbon grew as quickly as we expected.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baby gibbon expected that it would grow quickly.</a:t>
            </a:r>
          </a:p>
          <a:p>
            <a:r>
              <a:rPr lang="en-US" sz="2400" b="1" dirty="0">
                <a:solidFill>
                  <a:srgbClr val="E45A8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4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baby gibbon grew more quickly than we expected.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15A17FC-BDBE-BE67-3F3C-7C9399C7A84F}"/>
              </a:ext>
            </a:extLst>
          </p:cNvPr>
          <p:cNvSpPr/>
          <p:nvPr/>
        </p:nvSpPr>
        <p:spPr>
          <a:xfrm>
            <a:off x="371973" y="3404508"/>
            <a:ext cx="408214" cy="40005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441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7" y="61968"/>
            <a:ext cx="46659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PROJECT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DEEC545-E111-8AE2-B22A-706A3A5635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6555" y="642882"/>
            <a:ext cx="673417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7575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09054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819688" y="1512795"/>
            <a:ext cx="7593030" cy="1964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Revise all the knowledge of the whole unit.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>
                <a:latin typeface="Calibri" panose="020F0502020204030204" pitchFamily="34" charset="0"/>
                <a:cs typeface="Calibri" panose="020F0502020204030204" pitchFamily="34" charset="0"/>
              </a:rPr>
              <a:t>Make a poster.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4461" y="1722849"/>
            <a:ext cx="7512789" cy="2153228"/>
          </a:xfrm>
          <a:noFill/>
        </p:spPr>
        <p:txBody>
          <a:bodyPr anchor="t"/>
          <a:lstStyle/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Do exercises in the workbook.</a:t>
            </a:r>
          </a:p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>
                <a:latin typeface="+mn-lt"/>
                <a:cs typeface="Arial" panose="020B0604020202020204" pitchFamily="34" charset="0"/>
              </a:rPr>
              <a:t>Prepare unit 4</a:t>
            </a:r>
            <a:endParaRPr lang="en-GB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95" y="82496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64"/>
            <a:ext cx="9144000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95908B9-EDE1-2082-96AA-C408C5B7D2F3}"/>
              </a:ext>
            </a:extLst>
          </p:cNvPr>
          <p:cNvSpPr/>
          <p:nvPr/>
        </p:nvSpPr>
        <p:spPr>
          <a:xfrm>
            <a:off x="2234536" y="4559201"/>
            <a:ext cx="44082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Calibri" panose="020F0502020204030204" pitchFamily="34" charset="0"/>
              </a:rPr>
              <a:t>Website: </a:t>
            </a:r>
            <a:r>
              <a:rPr lang="en-US" sz="1200" b="1" i="1" dirty="0">
                <a:solidFill>
                  <a:srgbClr val="FFFFFF"/>
                </a:solidFill>
                <a:latin typeface="Calibri" panose="020F0502020204030204" pitchFamily="34" charset="0"/>
              </a:rPr>
              <a:t>hoclieu.vn</a:t>
            </a:r>
            <a:endParaRPr lang="en-US" sz="1200" dirty="0"/>
          </a:p>
          <a:p>
            <a:pPr algn="ctr"/>
            <a:r>
              <a:rPr lang="en-US" sz="1200" b="1" dirty="0" err="1">
                <a:solidFill>
                  <a:srgbClr val="FFFFFF"/>
                </a:solidFill>
                <a:latin typeface="Calibri" panose="020F0502020204030204" pitchFamily="34" charset="0"/>
              </a:rPr>
              <a:t>Fanpage</a:t>
            </a:r>
            <a:r>
              <a:rPr lang="en-US" sz="1200" b="1" dirty="0">
                <a:solidFill>
                  <a:srgbClr val="FFFFFF"/>
                </a:solidFill>
                <a:latin typeface="Calibri" panose="020F0502020204030204" pitchFamily="34" charset="0"/>
              </a:rPr>
              <a:t>: </a:t>
            </a:r>
            <a:r>
              <a:rPr lang="en-US" sz="1200" b="1" i="1" dirty="0">
                <a:solidFill>
                  <a:srgbClr val="FFFFFF"/>
                </a:solidFill>
                <a:latin typeface="Calibri" panose="020F0502020204030204" pitchFamily="34" charset="0"/>
              </a:rPr>
              <a:t>facebook.com/www.tienganhglobalsuccess.vn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>
                  <a:latin typeface="UTMFacebookK&amp;TBold"/>
                  <a:cs typeface="Times New Roman" panose="02020603050405020304" pitchFamily="18" charset="0"/>
                </a:rPr>
                <a:t>Unit 8</a:t>
              </a:r>
              <a:endParaRPr lang="en-US" sz="4400" b="1" dirty="0">
                <a:latin typeface="UTMFacebookK&amp;TBold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2438400" y="418267"/>
            <a:ext cx="53195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0" dirty="0">
                <a:solidFill>
                  <a:srgbClr val="FFFFFF"/>
                </a:solidFill>
                <a:effectLst/>
                <a:latin typeface="UTMFacebookK&amp;TBold"/>
              </a:rPr>
              <a:t>GREEN LIVING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1399717" y="3111291"/>
            <a:ext cx="7025825" cy="857068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UTMFacebookK&amp;TBold"/>
              </a:rPr>
              <a:t>LOOKING BACK AND PROJECT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3955140" y="2268692"/>
            <a:ext cx="2082254" cy="606115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45983"/>
                </a:solidFill>
                <a:latin typeface="Bookman Old Style" pitchFamily="18" charset="0"/>
              </a:rPr>
              <a:t>LESSON 8</a:t>
            </a: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ounded Rectangle 21"/>
          <p:cNvSpPr/>
          <p:nvPr/>
        </p:nvSpPr>
        <p:spPr>
          <a:xfrm>
            <a:off x="1085927" y="867955"/>
            <a:ext cx="1412825" cy="49155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WARM-UP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2299725" y="1674214"/>
            <a:ext cx="1463050" cy="49155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LOOKING BACK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1035702" y="2567595"/>
            <a:ext cx="1463050" cy="532654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PROJECT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505771" y="860863"/>
            <a:ext cx="3659537" cy="524456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50" dirty="0">
                <a:solidFill>
                  <a:schemeClr val="tx1"/>
                </a:solidFill>
              </a:rPr>
              <a:t>Revise vocabulary</a:t>
            </a:r>
            <a:endParaRPr lang="en-GB" sz="1350" dirty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505771" y="1473308"/>
            <a:ext cx="3659538" cy="769188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50" dirty="0">
                <a:solidFill>
                  <a:schemeClr val="tx1"/>
                </a:solidFill>
              </a:rPr>
              <a:t>Task 1: Pronunciation</a:t>
            </a:r>
          </a:p>
          <a:p>
            <a:r>
              <a:rPr lang="en-US" sz="1350" dirty="0">
                <a:solidFill>
                  <a:schemeClr val="tx1"/>
                </a:solidFill>
              </a:rPr>
              <a:t>Task 2: Vocabulary</a:t>
            </a:r>
          </a:p>
          <a:p>
            <a:r>
              <a:rPr lang="en-US" sz="1350" dirty="0">
                <a:solidFill>
                  <a:schemeClr val="tx1"/>
                </a:solidFill>
              </a:rPr>
              <a:t>Task 3: Grammar</a:t>
            </a:r>
            <a:endParaRPr lang="en-GB" sz="1350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505771" y="2580829"/>
            <a:ext cx="3659539" cy="575744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50" dirty="0">
                <a:solidFill>
                  <a:schemeClr val="tx1"/>
                </a:solidFill>
              </a:rPr>
              <a:t>Protecting endangered species</a:t>
            </a:r>
          </a:p>
        </p:txBody>
      </p:sp>
      <p:cxnSp>
        <p:nvCxnSpPr>
          <p:cNvPr id="28" name="Curved Connector 27"/>
          <p:cNvCxnSpPr>
            <a:stCxn id="22" idx="3"/>
            <a:endCxn id="23" idx="0"/>
          </p:cNvCxnSpPr>
          <p:nvPr/>
        </p:nvCxnSpPr>
        <p:spPr>
          <a:xfrm>
            <a:off x="2498752" y="1113732"/>
            <a:ext cx="532499" cy="560482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9" name="Curved Connector 28"/>
          <p:cNvCxnSpPr>
            <a:stCxn id="23" idx="1"/>
            <a:endCxn id="24" idx="0"/>
          </p:cNvCxnSpPr>
          <p:nvPr/>
        </p:nvCxnSpPr>
        <p:spPr>
          <a:xfrm rot="10800000" flipV="1">
            <a:off x="1767228" y="1919989"/>
            <a:ext cx="532498" cy="647605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1" name="Rounded Rectangle 30"/>
          <p:cNvSpPr/>
          <p:nvPr/>
        </p:nvSpPr>
        <p:spPr>
          <a:xfrm>
            <a:off x="2212625" y="3498048"/>
            <a:ext cx="1637250" cy="49961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CONSOLIDATION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505770" y="3587768"/>
            <a:ext cx="3659537" cy="513722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26206" indent="-126206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tx1"/>
                </a:solidFill>
              </a:rPr>
              <a:t>Wrap-up</a:t>
            </a:r>
          </a:p>
          <a:p>
            <a:pPr marL="126206" indent="-126206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tx1"/>
                </a:solidFill>
              </a:rPr>
              <a:t>Homework</a:t>
            </a:r>
            <a:endParaRPr lang="en-GB" sz="1350" dirty="0">
              <a:solidFill>
                <a:schemeClr val="tx1"/>
              </a:solidFill>
            </a:endParaRPr>
          </a:p>
        </p:txBody>
      </p:sp>
      <p:cxnSp>
        <p:nvCxnSpPr>
          <p:cNvPr id="35" name="Curved Connector 34"/>
          <p:cNvCxnSpPr>
            <a:stCxn id="24" idx="3"/>
            <a:endCxn id="31" idx="0"/>
          </p:cNvCxnSpPr>
          <p:nvPr/>
        </p:nvCxnSpPr>
        <p:spPr>
          <a:xfrm>
            <a:off x="2498752" y="2833922"/>
            <a:ext cx="532498" cy="664126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4" name="Rectangle 43"/>
          <p:cNvSpPr/>
          <p:nvPr/>
        </p:nvSpPr>
        <p:spPr>
          <a:xfrm>
            <a:off x="4233064" y="230514"/>
            <a:ext cx="4747650" cy="338921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UTM Facebook K&amp;T" panose="02040603050506020204" pitchFamily="18" charset="0"/>
              </a:rPr>
              <a:t>LOOKING BACK AND PROJECT</a:t>
            </a:r>
          </a:p>
        </p:txBody>
      </p:sp>
      <p:sp>
        <p:nvSpPr>
          <p:cNvPr id="46" name="Rectangle 45"/>
          <p:cNvSpPr/>
          <p:nvPr/>
        </p:nvSpPr>
        <p:spPr>
          <a:xfrm>
            <a:off x="2692057" y="239901"/>
            <a:ext cx="1415556" cy="329534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>
                <a:solidFill>
                  <a:srgbClr val="E45983"/>
                </a:solidFill>
                <a:latin typeface="Bookman Old Style" pitchFamily="18" charset="0"/>
              </a:rPr>
              <a:t>LESSON 8</a:t>
            </a:r>
          </a:p>
        </p:txBody>
      </p:sp>
    </p:spTree>
    <p:extLst>
      <p:ext uri="{BB962C8B-B14F-4D97-AF65-F5344CB8AC3E}">
        <p14:creationId xmlns:p14="http://schemas.microsoft.com/office/powerpoint/2010/main" val="360832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D236DC-FFF5-F12B-1F4E-9A263787368D}"/>
              </a:ext>
            </a:extLst>
          </p:cNvPr>
          <p:cNvSpPr txBox="1"/>
          <p:nvPr/>
        </p:nvSpPr>
        <p:spPr>
          <a:xfrm>
            <a:off x="171449" y="961803"/>
            <a:ext cx="517615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Revise all the words learned in Unit 8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9853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7" y="61968"/>
            <a:ext cx="46659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C47516-1B68-DAC6-706D-1E886ABFAF4C}"/>
              </a:ext>
            </a:extLst>
          </p:cNvPr>
          <p:cNvSpPr txBox="1"/>
          <p:nvPr/>
        </p:nvSpPr>
        <p:spPr>
          <a:xfrm>
            <a:off x="342898" y="649743"/>
            <a:ext cx="880110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UTMAvoBold"/>
              </a:rPr>
              <a:t>1. PRONUNCIATION</a:t>
            </a:r>
          </a:p>
          <a:p>
            <a:r>
              <a:rPr lang="en-US" sz="2400" b="1" i="0" dirty="0">
                <a:solidFill>
                  <a:srgbClr val="000000"/>
                </a:solidFill>
                <a:effectLst/>
                <a:latin typeface="UTMAvoBold"/>
              </a:rPr>
              <a:t>Underline the parts where assimilation occurs. Listen and check. Then practice saying these sentences in pairs.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AE9B66D-5B77-3C1D-B3E4-5DD1B3DCBFD4}"/>
              </a:ext>
            </a:extLst>
          </p:cNvPr>
          <p:cNvSpPr txBox="1"/>
          <p:nvPr/>
        </p:nvSpPr>
        <p:spPr>
          <a:xfrm>
            <a:off x="380137" y="1932234"/>
            <a:ext cx="8420965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E45A8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Have you been to the new conservation park in town?</a:t>
            </a:r>
          </a:p>
          <a:p>
            <a:endParaRPr lang="en-US" sz="2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Animals are brought to the park from different places.</a:t>
            </a:r>
          </a:p>
          <a:p>
            <a:endParaRPr lang="en-US" sz="2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My sister follows a special diet and doesn’t eat red meat.</a:t>
            </a:r>
          </a:p>
          <a:p>
            <a:endParaRPr lang="en-US" sz="2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We got back home from a trip to the animal rescue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centre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3DB3C71-F275-A675-4214-1E88BC37BE58}"/>
              </a:ext>
            </a:extLst>
          </p:cNvPr>
          <p:cNvSpPr txBox="1"/>
          <p:nvPr/>
        </p:nvSpPr>
        <p:spPr>
          <a:xfrm>
            <a:off x="3731078" y="2318657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/ˌ</a:t>
            </a:r>
            <a:r>
              <a:rPr lang="en-US" sz="2400" kern="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kɒnsəˈveɪʃm</a:t>
            </a:r>
            <a:r>
              <a:rPr lang="en-US" sz="2400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ˈ</a:t>
            </a:r>
            <a:r>
              <a:rPr lang="en-US" sz="2400" kern="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pɑːk</a:t>
            </a:r>
            <a:r>
              <a:rPr lang="en-US" sz="2400" kern="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endParaRPr lang="en-US" sz="2400" dirty="0">
              <a:solidFill>
                <a:srgbClr val="FF0000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AE310D9-D5A3-0AF6-31D9-9C159806DF91}"/>
              </a:ext>
            </a:extLst>
          </p:cNvPr>
          <p:cNvCxnSpPr>
            <a:cxnSpLocks/>
          </p:cNvCxnSpPr>
          <p:nvPr/>
        </p:nvCxnSpPr>
        <p:spPr>
          <a:xfrm>
            <a:off x="4057650" y="2318657"/>
            <a:ext cx="213904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2FD0BE39-DDB2-03D7-EFFE-329E6639664C}"/>
              </a:ext>
            </a:extLst>
          </p:cNvPr>
          <p:cNvSpPr txBox="1"/>
          <p:nvPr/>
        </p:nvSpPr>
        <p:spPr>
          <a:xfrm>
            <a:off x="5274129" y="3047993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/ˈ</a:t>
            </a:r>
            <a:r>
              <a:rPr lang="en-US" sz="2400" kern="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dɪfrənp</a:t>
            </a:r>
            <a:r>
              <a:rPr lang="en-US" sz="2400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ˈ</a:t>
            </a:r>
            <a:r>
              <a:rPr lang="en-US" sz="2400" kern="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pleɪs</a:t>
            </a:r>
            <a:r>
              <a:rPr lang="en-US" sz="2400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endParaRPr lang="en-US" sz="2400" dirty="0">
              <a:solidFill>
                <a:srgbClr val="FF0000"/>
              </a:solidFill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F216CFE-FF0E-6C7B-F7F5-A7B6273C23BF}"/>
              </a:ext>
            </a:extLst>
          </p:cNvPr>
          <p:cNvCxnSpPr>
            <a:cxnSpLocks/>
          </p:cNvCxnSpPr>
          <p:nvPr/>
        </p:nvCxnSpPr>
        <p:spPr>
          <a:xfrm>
            <a:off x="5393871" y="3058886"/>
            <a:ext cx="187234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869CC356-45C6-226A-203C-A15173C1DAF6}"/>
              </a:ext>
            </a:extLst>
          </p:cNvPr>
          <p:cNvSpPr txBox="1"/>
          <p:nvPr/>
        </p:nvSpPr>
        <p:spPr>
          <a:xfrm>
            <a:off x="6259037" y="3789657"/>
            <a:ext cx="16823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/ˈreb ˈ</a:t>
            </a:r>
            <a:r>
              <a:rPr lang="en-US" sz="2400" kern="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miːt</a:t>
            </a:r>
            <a:r>
              <a:rPr lang="en-US" sz="2400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endParaRPr lang="en-US" sz="2400" dirty="0">
              <a:solidFill>
                <a:srgbClr val="FF0000"/>
              </a:solidFill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A1D0F0F-19EC-8570-C3FD-F7069F615E65}"/>
              </a:ext>
            </a:extLst>
          </p:cNvPr>
          <p:cNvCxnSpPr>
            <a:cxnSpLocks/>
          </p:cNvCxnSpPr>
          <p:nvPr/>
        </p:nvCxnSpPr>
        <p:spPr>
          <a:xfrm>
            <a:off x="6566807" y="3782786"/>
            <a:ext cx="10668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30A531A8-FE86-D1C3-959A-25D9AE72E733}"/>
              </a:ext>
            </a:extLst>
          </p:cNvPr>
          <p:cNvSpPr txBox="1"/>
          <p:nvPr/>
        </p:nvSpPr>
        <p:spPr>
          <a:xfrm>
            <a:off x="934810" y="4476746"/>
            <a:ext cx="49230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/ˈ</a:t>
            </a:r>
            <a:r>
              <a:rPr lang="en-US" sz="2400" kern="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gɒp</a:t>
            </a:r>
            <a:r>
              <a:rPr lang="en-US" sz="2400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ˈ</a:t>
            </a:r>
            <a:r>
              <a:rPr lang="en-US" sz="2400" kern="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bæk</a:t>
            </a:r>
            <a:r>
              <a:rPr lang="en-US" sz="2400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endParaRPr lang="en-US" sz="2400" dirty="0">
              <a:solidFill>
                <a:srgbClr val="FF0000"/>
              </a:solidFill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8086BD6-3B44-9E8D-B85F-16521ACFAF41}"/>
              </a:ext>
            </a:extLst>
          </p:cNvPr>
          <p:cNvCxnSpPr>
            <a:cxnSpLocks/>
          </p:cNvCxnSpPr>
          <p:nvPr/>
        </p:nvCxnSpPr>
        <p:spPr>
          <a:xfrm>
            <a:off x="1240971" y="4514850"/>
            <a:ext cx="10668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062 - U8. LOOKING BACK - PRONUNCIATION">
            <a:hlinkClick r:id="" action="ppaction://media"/>
            <a:extLst>
              <a:ext uri="{FF2B5EF4-FFF2-40B4-BE49-F238E27FC236}">
                <a16:creationId xmlns:a16="http://schemas.microsoft.com/office/drawing/2014/main" id="{752BC9EE-633B-5496-5705-D37F50C95E7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18236" y="215833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96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4628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3" grpId="0"/>
      <p:bldP spid="18" grpId="0"/>
      <p:bldP spid="22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7" y="61968"/>
            <a:ext cx="46659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C47516-1B68-DAC6-706D-1E886ABFAF4C}"/>
              </a:ext>
            </a:extLst>
          </p:cNvPr>
          <p:cNvSpPr txBox="1"/>
          <p:nvPr/>
        </p:nvSpPr>
        <p:spPr>
          <a:xfrm>
            <a:off x="342898" y="649743"/>
            <a:ext cx="88011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UTMAvoBold"/>
              </a:rPr>
              <a:t>2. VOCABULARY</a:t>
            </a:r>
          </a:p>
          <a:p>
            <a:r>
              <a:rPr lang="en-US" sz="2400" b="1" dirty="0">
                <a:solidFill>
                  <a:srgbClr val="000000"/>
                </a:solidFill>
                <a:latin typeface="UTMAvoBold"/>
              </a:rPr>
              <a:t>Choose the correct answers to complete these sentences.</a:t>
            </a:r>
            <a:endParaRPr lang="en-US" sz="2400" b="1" i="0" dirty="0">
              <a:solidFill>
                <a:srgbClr val="000000"/>
              </a:solidFill>
              <a:effectLst/>
              <a:latin typeface="UTMAvoBold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4F269F-911C-C02B-421B-A67D76C22CE2}"/>
              </a:ext>
            </a:extLst>
          </p:cNvPr>
          <p:cNvSpPr txBox="1"/>
          <p:nvPr/>
        </p:nvSpPr>
        <p:spPr>
          <a:xfrm>
            <a:off x="342897" y="1582051"/>
            <a:ext cx="8801102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sz="24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survive/rescue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the young cubs should be released into the wild </a:t>
            </a:r>
          </a:p>
          <a:p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when they are aged eight to ten months.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Many volunteers are participating in a campaign to  </a:t>
            </a:r>
          </a:p>
          <a:p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conserve/degrade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rainforests.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animals looked so weak because they were kept in </a:t>
            </a:r>
          </a:p>
          <a:p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captivity/extinction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for a long time.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Many species of animals are becoming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extinct/common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because of </a:t>
            </a:r>
          </a:p>
          <a:p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habitat loss.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2ABED68-0C0D-E713-A1BF-82630A1D3CBB}"/>
              </a:ext>
            </a:extLst>
          </p:cNvPr>
          <p:cNvCxnSpPr>
            <a:cxnSpLocks/>
          </p:cNvCxnSpPr>
          <p:nvPr/>
        </p:nvCxnSpPr>
        <p:spPr>
          <a:xfrm>
            <a:off x="1134836" y="1967594"/>
            <a:ext cx="930728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9C25B9E-B079-4CB9-2A6A-5AAD5C593E24}"/>
              </a:ext>
            </a:extLst>
          </p:cNvPr>
          <p:cNvCxnSpPr>
            <a:cxnSpLocks/>
          </p:cNvCxnSpPr>
          <p:nvPr/>
        </p:nvCxnSpPr>
        <p:spPr>
          <a:xfrm>
            <a:off x="764722" y="3050723"/>
            <a:ext cx="1072242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D2A177C-0132-87F6-C39F-0876CAEF09FA}"/>
              </a:ext>
            </a:extLst>
          </p:cNvPr>
          <p:cNvCxnSpPr>
            <a:cxnSpLocks/>
          </p:cNvCxnSpPr>
          <p:nvPr/>
        </p:nvCxnSpPr>
        <p:spPr>
          <a:xfrm>
            <a:off x="764722" y="3815445"/>
            <a:ext cx="1072242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1C0BF66-0DE7-07F8-B071-4B7EDBAF5600}"/>
              </a:ext>
            </a:extLst>
          </p:cNvPr>
          <p:cNvCxnSpPr>
            <a:cxnSpLocks/>
          </p:cNvCxnSpPr>
          <p:nvPr/>
        </p:nvCxnSpPr>
        <p:spPr>
          <a:xfrm>
            <a:off x="5573487" y="4163789"/>
            <a:ext cx="851806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246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7" y="61968"/>
            <a:ext cx="46659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C47516-1B68-DAC6-706D-1E886ABFAF4C}"/>
              </a:ext>
            </a:extLst>
          </p:cNvPr>
          <p:cNvSpPr txBox="1"/>
          <p:nvPr/>
        </p:nvSpPr>
        <p:spPr>
          <a:xfrm>
            <a:off x="342898" y="649743"/>
            <a:ext cx="880110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UTMAvoBold"/>
              </a:rPr>
              <a:t>3. GRAMMAR</a:t>
            </a:r>
          </a:p>
          <a:p>
            <a:r>
              <a:rPr lang="en-US" sz="2400" b="1" i="0" dirty="0">
                <a:solidFill>
                  <a:srgbClr val="000000"/>
                </a:solidFill>
                <a:effectLst/>
                <a:latin typeface="UTMAvoBold"/>
              </a:rPr>
              <a:t>Choose the sentence that best combines each pair of the following sentences.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4F566C-0B82-B74A-CE89-380E0B3E4F4E}"/>
              </a:ext>
            </a:extLst>
          </p:cNvPr>
          <p:cNvSpPr txBox="1"/>
          <p:nvPr/>
        </p:nvSpPr>
        <p:spPr>
          <a:xfrm>
            <a:off x="257174" y="1748560"/>
            <a:ext cx="8972550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i="1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en-US" sz="2000" b="1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0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People continue to buy clothes made of wild animal skins. This will encourage poaching and illegal trade in body parts.</a:t>
            </a:r>
          </a:p>
          <a:p>
            <a:r>
              <a:rPr lang="en-US" sz="20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If people continue to buy clothes made of wild animal skins, this will encourage poaching and illegal trade in body parts.</a:t>
            </a:r>
          </a:p>
          <a:p>
            <a:r>
              <a:rPr lang="en-US" sz="20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If poaching and illegal trade in body parts are encouraged, people will continue to buy clothes made of wild animal skins.</a:t>
            </a:r>
          </a:p>
          <a:p>
            <a:r>
              <a:rPr lang="en-US" sz="20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Unless people continue to buy clothes made of wild animal skins, this will encourage poaching and illegal trade in body parts.</a:t>
            </a:r>
          </a:p>
          <a:p>
            <a:r>
              <a:rPr lang="en-US" sz="2000" b="1" dirty="0">
                <a:solidFill>
                  <a:srgbClr val="E45A8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0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Unless people are encouraged to poach and trade body parts illegally, they will continue to buy clothes made of wild animal skins.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15A17FC-BDBE-BE67-3F3C-7C9399C7A84F}"/>
              </a:ext>
            </a:extLst>
          </p:cNvPr>
          <p:cNvSpPr/>
          <p:nvPr/>
        </p:nvSpPr>
        <p:spPr>
          <a:xfrm>
            <a:off x="269423" y="2367642"/>
            <a:ext cx="408214" cy="40005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929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7" y="61968"/>
            <a:ext cx="46659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C47516-1B68-DAC6-706D-1E886ABFAF4C}"/>
              </a:ext>
            </a:extLst>
          </p:cNvPr>
          <p:cNvSpPr txBox="1"/>
          <p:nvPr/>
        </p:nvSpPr>
        <p:spPr>
          <a:xfrm>
            <a:off x="342898" y="649743"/>
            <a:ext cx="880110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UTMAvoBold"/>
              </a:rPr>
              <a:t>3. GRAMMAR</a:t>
            </a:r>
          </a:p>
          <a:p>
            <a:r>
              <a:rPr lang="en-US" sz="2400" b="1" i="0" dirty="0">
                <a:solidFill>
                  <a:srgbClr val="000000"/>
                </a:solidFill>
                <a:effectLst/>
                <a:latin typeface="UTMAvoBold"/>
              </a:rPr>
              <a:t>Choose the sentence that best combines each pair of the following sentences.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4F566C-0B82-B74A-CE89-380E0B3E4F4E}"/>
              </a:ext>
            </a:extLst>
          </p:cNvPr>
          <p:cNvSpPr txBox="1"/>
          <p:nvPr/>
        </p:nvSpPr>
        <p:spPr>
          <a:xfrm>
            <a:off x="257174" y="1748560"/>
            <a:ext cx="897255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1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en-US" sz="2400" b="1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Sharks are not dangerous. People think they are dangerous.</a:t>
            </a:r>
          </a:p>
          <a:p>
            <a:r>
              <a:rPr lang="en-US" sz="2400" b="1" dirty="0">
                <a:solidFill>
                  <a:srgbClr val="E45A8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Sharks are as dangerous as people think.</a:t>
            </a:r>
          </a:p>
          <a:p>
            <a:r>
              <a:rPr lang="en-US" sz="2400" b="1" dirty="0">
                <a:solidFill>
                  <a:srgbClr val="E45A8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Sharks are not as dangerous as people think.</a:t>
            </a:r>
          </a:p>
          <a:p>
            <a:r>
              <a:rPr lang="en-US" sz="2400" b="1" dirty="0">
                <a:solidFill>
                  <a:srgbClr val="E45A8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Sharks are more dangerous than people think.</a:t>
            </a:r>
          </a:p>
          <a:p>
            <a:r>
              <a:rPr lang="en-US" sz="2400" b="1" dirty="0">
                <a:solidFill>
                  <a:srgbClr val="E45A8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Sharks are thought to be more dangerous. </a:t>
            </a: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15A17FC-BDBE-BE67-3F3C-7C9399C7A84F}"/>
              </a:ext>
            </a:extLst>
          </p:cNvPr>
          <p:cNvSpPr/>
          <p:nvPr/>
        </p:nvSpPr>
        <p:spPr>
          <a:xfrm>
            <a:off x="257174" y="2548839"/>
            <a:ext cx="408214" cy="40005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007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7" y="61968"/>
            <a:ext cx="46659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C47516-1B68-DAC6-706D-1E886ABFAF4C}"/>
              </a:ext>
            </a:extLst>
          </p:cNvPr>
          <p:cNvSpPr txBox="1"/>
          <p:nvPr/>
        </p:nvSpPr>
        <p:spPr>
          <a:xfrm>
            <a:off x="342898" y="649743"/>
            <a:ext cx="880110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UTMAvoBold"/>
              </a:rPr>
              <a:t>3. GRAMMAR</a:t>
            </a:r>
          </a:p>
          <a:p>
            <a:r>
              <a:rPr lang="en-US" sz="2400" b="1" i="0" dirty="0">
                <a:solidFill>
                  <a:srgbClr val="000000"/>
                </a:solidFill>
                <a:effectLst/>
                <a:latin typeface="UTMAvoBold"/>
              </a:rPr>
              <a:t>Choose the sentence that best combines each pair of the following sentences.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4F566C-0B82-B74A-CE89-380E0B3E4F4E}"/>
              </a:ext>
            </a:extLst>
          </p:cNvPr>
          <p:cNvSpPr txBox="1"/>
          <p:nvPr/>
        </p:nvSpPr>
        <p:spPr>
          <a:xfrm>
            <a:off x="257174" y="1748560"/>
            <a:ext cx="8972550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0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We should try our best to conserve wildlife in the area. Otherwise, many wild animals may not survive.</a:t>
            </a:r>
          </a:p>
          <a:p>
            <a:r>
              <a:rPr lang="en-US" sz="20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Unless many wild animals survive, we will try our best to conserve wildlife in the area.</a:t>
            </a:r>
          </a:p>
          <a:p>
            <a:r>
              <a:rPr lang="en-US" sz="20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If we try our best to conserve wildlife in the area, many wild animals may not survive.</a:t>
            </a:r>
          </a:p>
          <a:p>
            <a:r>
              <a:rPr lang="en-US" sz="20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Unless we try our best to conserve wildlife in the area, many wild animals may not survive.</a:t>
            </a:r>
          </a:p>
          <a:p>
            <a:r>
              <a:rPr lang="en-US" sz="20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If we do not try our best to conserve wildlife in the area, many wild animals may survive.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0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15A17FC-BDBE-BE67-3F3C-7C9399C7A84F}"/>
              </a:ext>
            </a:extLst>
          </p:cNvPr>
          <p:cNvSpPr/>
          <p:nvPr/>
        </p:nvSpPr>
        <p:spPr>
          <a:xfrm>
            <a:off x="257174" y="3600450"/>
            <a:ext cx="408214" cy="40005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47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2302</TotalTime>
  <Words>730</Words>
  <Application>Microsoft Office PowerPoint</Application>
  <PresentationFormat>On-screen Show (16:9)</PresentationFormat>
  <Paragraphs>98</Paragraphs>
  <Slides>14</Slides>
  <Notes>7</Notes>
  <HiddenSlides>0</HiddenSlides>
  <MMClips>1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Arial</vt:lpstr>
      <vt:lpstr>Bookman Old Style</vt:lpstr>
      <vt:lpstr>Calibri</vt:lpstr>
      <vt:lpstr>Calibri Light</vt:lpstr>
      <vt:lpstr>Montserrat Medium</vt:lpstr>
      <vt:lpstr>Myriad Pro</vt:lpstr>
      <vt:lpstr>Times New Roman</vt:lpstr>
      <vt:lpstr>UTM Facebook K&amp;T</vt:lpstr>
      <vt:lpstr>UTMAvoBold</vt:lpstr>
      <vt:lpstr>UTMFacebookK&amp;TBold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HP</cp:lastModifiedBy>
  <cp:revision>111</cp:revision>
  <dcterms:created xsi:type="dcterms:W3CDTF">2020-12-09T02:04:09Z</dcterms:created>
  <dcterms:modified xsi:type="dcterms:W3CDTF">2024-01-03T02:32:13Z</dcterms:modified>
</cp:coreProperties>
</file>