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71" r:id="rId2"/>
    <p:sldId id="274" r:id="rId3"/>
    <p:sldId id="324" r:id="rId4"/>
    <p:sldId id="273" r:id="rId5"/>
    <p:sldId id="332" r:id="rId6"/>
    <p:sldId id="341" r:id="rId7"/>
    <p:sldId id="349" r:id="rId8"/>
    <p:sldId id="334" r:id="rId9"/>
    <p:sldId id="343" r:id="rId10"/>
    <p:sldId id="344" r:id="rId11"/>
    <p:sldId id="345" r:id="rId12"/>
    <p:sldId id="347" r:id="rId13"/>
    <p:sldId id="348" r:id="rId14"/>
    <p:sldId id="325" r:id="rId15"/>
    <p:sldId id="317" r:id="rId16"/>
    <p:sldId id="272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8640"/>
    <a:srgbClr val="A493C6"/>
    <a:srgbClr val="D0DEEC"/>
    <a:srgbClr val="6593C3"/>
    <a:srgbClr val="E45983"/>
    <a:srgbClr val="F7DADE"/>
    <a:srgbClr val="FF9801"/>
    <a:srgbClr val="0FB7BD"/>
    <a:srgbClr val="048DA4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3918" autoAdjust="0"/>
  </p:normalViewPr>
  <p:slideViewPr>
    <p:cSldViewPr snapToGrid="0" showGuides="1">
      <p:cViewPr varScale="1">
        <p:scale>
          <a:sx n="78" d="100"/>
          <a:sy n="78" d="100"/>
        </p:scale>
        <p:origin x="884" y="7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36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658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1/3/2024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13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63082C4-EC0D-0549-A9A6-0E4D137790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588914"/>
              </p:ext>
            </p:extLst>
          </p:nvPr>
        </p:nvGraphicFramePr>
        <p:xfrm>
          <a:off x="669471" y="1404256"/>
          <a:ext cx="7837715" cy="23948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805154">
                  <a:extLst>
                    <a:ext uri="{9D8B030D-6E8A-4147-A177-3AD203B41FA5}">
                      <a16:colId xmlns:a16="http://schemas.microsoft.com/office/drawing/2014/main" val="2619748073"/>
                    </a:ext>
                  </a:extLst>
                </a:gridCol>
                <a:gridCol w="4032561">
                  <a:extLst>
                    <a:ext uri="{9D8B030D-6E8A-4147-A177-3AD203B41FA5}">
                      <a16:colId xmlns:a16="http://schemas.microsoft.com/office/drawing/2014/main" val="1210065249"/>
                    </a:ext>
                  </a:extLst>
                </a:gridCol>
              </a:tblGrid>
              <a:tr h="326521">
                <a:tc gridSpan="2">
                  <a:txBody>
                    <a:bodyPr/>
                    <a:lstStyle/>
                    <a:p>
                      <a:pPr marL="0" marR="0" indent="-127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ADVERBIAL CLAUSES OF CONDITION AND COMPARISON</a:t>
                      </a: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3753146"/>
                  </a:ext>
                </a:extLst>
              </a:tr>
              <a:tr h="391937"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CONDITION</a:t>
                      </a:r>
                      <a:endParaRPr lang="en-US" sz="2200" b="1" kern="1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COMPARISON</a:t>
                      </a:r>
                      <a:endParaRPr lang="en-US" sz="2200" b="1" kern="1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2431122"/>
                  </a:ext>
                </a:extLst>
              </a:tr>
              <a:tr h="1445668"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Subordinating conjunctions: if, provided that, unless.</a:t>
                      </a:r>
                    </a:p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Give the potential outcome of a situation or condition, real or imagined.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Subordinating conjunctions: than, as … as, as.</a:t>
                      </a:r>
                    </a:p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Describe how something such as a skill, size, or amount compares to something else.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69754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73511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619068"/>
            <a:ext cx="79802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Combine the sentences using adverbial clauses of condition or comparison. Use the conjunctions in brackets and make any necessary changes.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12AADD-DB6C-1DD6-813F-E0DD009BC69C}"/>
              </a:ext>
            </a:extLst>
          </p:cNvPr>
          <p:cNvSpPr txBox="1"/>
          <p:nvPr/>
        </p:nvSpPr>
        <p:spPr>
          <a:xfrm>
            <a:off x="212271" y="1847710"/>
            <a:ext cx="8931729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0" dirty="0">
                <a:solidFill>
                  <a:srgbClr val="E45A83"/>
                </a:solidFill>
                <a:effectLst/>
                <a:latin typeface="UTMAvoBold"/>
              </a:rPr>
              <a:t>1.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You must release the sea turtle into the sea. Otherwise, it will die soon. (if)</a:t>
            </a:r>
          </a:p>
          <a:p>
            <a:r>
              <a:rPr lang="en-US" sz="2000" b="0" i="0" dirty="0">
                <a:solidFill>
                  <a:srgbClr val="000000"/>
                </a:solidFill>
                <a:effectLst/>
                <a:latin typeface="Wingdings-Regular"/>
              </a:rPr>
              <a:t> </a:t>
            </a:r>
            <a:r>
              <a:rPr lang="en-US" sz="2000" b="0" i="0" dirty="0">
                <a:solidFill>
                  <a:srgbClr val="939598"/>
                </a:solidFill>
                <a:effectLst/>
                <a:latin typeface="UTM-Avo"/>
              </a:rPr>
              <a:t>________________________________________________________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UTMAvoBold"/>
              </a:rPr>
              <a:t>2.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Raising people’s awareness is important to preserve wildlife. Imposing strict laws is also important. (as … as)</a:t>
            </a:r>
          </a:p>
          <a:p>
            <a:r>
              <a:rPr lang="en-US" sz="2000" b="0" i="0" dirty="0">
                <a:solidFill>
                  <a:srgbClr val="000000"/>
                </a:solidFill>
                <a:effectLst/>
                <a:latin typeface="Wingdings-Regular"/>
              </a:rPr>
              <a:t> </a:t>
            </a:r>
            <a:r>
              <a:rPr lang="en-US" sz="2000" b="0" i="0" dirty="0">
                <a:solidFill>
                  <a:srgbClr val="939598"/>
                </a:solidFill>
                <a:effectLst/>
                <a:latin typeface="UTM-Avo"/>
              </a:rPr>
              <a:t>___________________________________________________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UTMAvoBold"/>
              </a:rPr>
              <a:t>3.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We must stop poaching. Otherwise, many endangered species will become extinct. (unless)</a:t>
            </a:r>
          </a:p>
          <a:p>
            <a:r>
              <a:rPr lang="en-US" sz="2000" b="0" i="0" dirty="0">
                <a:solidFill>
                  <a:srgbClr val="000000"/>
                </a:solidFill>
                <a:effectLst/>
                <a:latin typeface="Wingdings-Regular"/>
              </a:rPr>
              <a:t> </a:t>
            </a:r>
            <a:r>
              <a:rPr lang="en-US" sz="2000" b="0" i="0" dirty="0">
                <a:solidFill>
                  <a:srgbClr val="939598"/>
                </a:solidFill>
                <a:effectLst/>
                <a:latin typeface="UTM-Avo"/>
              </a:rPr>
              <a:t>__________________________________________________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UTMAvoBold"/>
              </a:rPr>
              <a:t>4.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A monkey is very intelligent. You may not think it is. (more … than)</a:t>
            </a:r>
          </a:p>
          <a:p>
            <a:r>
              <a:rPr lang="en-US" sz="2000" b="0" i="0" dirty="0">
                <a:solidFill>
                  <a:srgbClr val="000000"/>
                </a:solidFill>
                <a:effectLst/>
                <a:latin typeface="Wingdings-Regular"/>
              </a:rPr>
              <a:t> </a:t>
            </a:r>
            <a:r>
              <a:rPr lang="en-US" sz="2000" b="0" i="0" dirty="0">
                <a:solidFill>
                  <a:srgbClr val="939598"/>
                </a:solidFill>
                <a:effectLst/>
                <a:latin typeface="UTM-Avo"/>
              </a:rPr>
              <a:t>_________________________________________________________</a:t>
            </a:r>
            <a:r>
              <a:rPr lang="en-US" sz="2000" dirty="0"/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85F871-E29A-012F-FEF0-7AF6F9B5EE25}"/>
              </a:ext>
            </a:extLst>
          </p:cNvPr>
          <p:cNvSpPr txBox="1"/>
          <p:nvPr/>
        </p:nvSpPr>
        <p:spPr>
          <a:xfrm>
            <a:off x="734785" y="2158774"/>
            <a:ext cx="76172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1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 you don’t release the turtle into the sea, it will die soon.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3AC1819-E0D0-0F51-FD9B-38B7DCBB86CD}"/>
              </a:ext>
            </a:extLst>
          </p:cNvPr>
          <p:cNvSpPr txBox="1"/>
          <p:nvPr/>
        </p:nvSpPr>
        <p:spPr>
          <a:xfrm>
            <a:off x="432706" y="3077512"/>
            <a:ext cx="9143999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900" b="1" i="1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Raising people’s awareness is as important as imposing strict laws to preserve wildlife.</a:t>
            </a:r>
            <a:endParaRPr lang="en-US" sz="1900" b="1" dirty="0">
              <a:solidFill>
                <a:srgbClr val="C0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50657CC-8A63-3D08-CCCB-E499D0CA46BA}"/>
              </a:ext>
            </a:extLst>
          </p:cNvPr>
          <p:cNvSpPr txBox="1"/>
          <p:nvPr/>
        </p:nvSpPr>
        <p:spPr>
          <a:xfrm>
            <a:off x="495302" y="3989188"/>
            <a:ext cx="9143999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900" b="1" i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Unless we stop poaching, many endangered species will become extinct. </a:t>
            </a:r>
            <a:endParaRPr lang="en-US" sz="1900" b="1" dirty="0">
              <a:solidFill>
                <a:srgbClr val="C0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CFE545E-0E3D-26C9-1D34-4779F48CC784}"/>
              </a:ext>
            </a:extLst>
          </p:cNvPr>
          <p:cNvSpPr txBox="1"/>
          <p:nvPr/>
        </p:nvSpPr>
        <p:spPr>
          <a:xfrm>
            <a:off x="517076" y="4598786"/>
            <a:ext cx="9143999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900" b="1" i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 monkey is more intelligent than you may think. </a:t>
            </a:r>
            <a:endParaRPr lang="en-US" sz="19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58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659839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579634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637500"/>
            <a:ext cx="78333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in pairs. make sentences about endangered animals using adverbial clauses of condition or comparison.  .  </a:t>
            </a:r>
          </a:p>
        </p:txBody>
      </p:sp>
    </p:spTree>
    <p:extLst>
      <p:ext uri="{BB962C8B-B14F-4D97-AF65-F5344CB8AC3E}">
        <p14:creationId xmlns:p14="http://schemas.microsoft.com/office/powerpoint/2010/main" val="25727551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659839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579634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637500"/>
            <a:ext cx="783330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in pairs. Talk about green things and activities you and your family often do. Use verbs with prepositions or phrasal verbs, and relative clauses referring to the whole sentence.  </a:t>
            </a:r>
          </a:p>
        </p:txBody>
      </p:sp>
    </p:spTree>
    <p:extLst>
      <p:ext uri="{BB962C8B-B14F-4D97-AF65-F5344CB8AC3E}">
        <p14:creationId xmlns:p14="http://schemas.microsoft.com/office/powerpoint/2010/main" val="22584218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3257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diphthongs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Some lexical items about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green living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Verbs with prepositions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Relative clauses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722849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latin typeface="+mn-lt"/>
                <a:cs typeface="Arial" panose="020B0604020202020204" pitchFamily="34" charset="0"/>
              </a:rPr>
              <a:t>Prepare </a:t>
            </a:r>
            <a:r>
              <a:rPr lang="en-GB" dirty="0">
                <a:latin typeface="+mn-lt"/>
                <a:cs typeface="Arial" panose="020B0604020202020204" pitchFamily="34" charset="0"/>
              </a:rPr>
              <a:t>materials for the project in Lesson 8.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8</a:t>
              </a: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LANGUAGE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2</a:t>
            </a: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374444" y="423542"/>
            <a:ext cx="62728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WILDLIFE CONSERVATION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1085927" y="867955"/>
            <a:ext cx="1412825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299725" y="1674214"/>
            <a:ext cx="1717104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PRONUNCIATION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1035702" y="2567595"/>
            <a:ext cx="1463050" cy="532654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VOCABULARY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05771" y="860863"/>
            <a:ext cx="3659537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Say it out loud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505771" y="1594891"/>
            <a:ext cx="3659538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350" dirty="0">
                <a:solidFill>
                  <a:schemeClr val="tx1"/>
                </a:solidFill>
              </a:rPr>
              <a:t>assimilation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505771" y="2289192"/>
            <a:ext cx="3659539" cy="811058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Task 1: Match the words with their meanings.</a:t>
            </a:r>
          </a:p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Task 2: Complete the sentences</a:t>
            </a:r>
          </a:p>
        </p:txBody>
      </p:sp>
      <p:cxnSp>
        <p:nvCxnSpPr>
          <p:cNvPr id="28" name="Curved Connector 27"/>
          <p:cNvCxnSpPr>
            <a:cxnSpLocks/>
            <a:stCxn id="22" idx="3"/>
            <a:endCxn id="23" idx="0"/>
          </p:cNvCxnSpPr>
          <p:nvPr/>
        </p:nvCxnSpPr>
        <p:spPr>
          <a:xfrm>
            <a:off x="2498752" y="1113731"/>
            <a:ext cx="659525" cy="560483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cxnSpLocks/>
            <a:stCxn id="23" idx="1"/>
            <a:endCxn id="24" idx="0"/>
          </p:cNvCxnSpPr>
          <p:nvPr/>
        </p:nvCxnSpPr>
        <p:spPr>
          <a:xfrm rot="10800000" flipV="1">
            <a:off x="1767227" y="1919989"/>
            <a:ext cx="532498" cy="647605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Rounded Rectangle 30"/>
          <p:cNvSpPr/>
          <p:nvPr/>
        </p:nvSpPr>
        <p:spPr>
          <a:xfrm>
            <a:off x="2212625" y="349804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GRAMMAR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505770" y="4330718"/>
            <a:ext cx="3659537" cy="51372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Wrap-up</a:t>
            </a:r>
          </a:p>
          <a:p>
            <a:pPr marL="126206" indent="-126206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Homework</a:t>
            </a:r>
            <a:endParaRPr lang="en-GB" sz="1350" dirty="0">
              <a:solidFill>
                <a:schemeClr val="tx1"/>
              </a:solidFill>
            </a:endParaRPr>
          </a:p>
        </p:txBody>
      </p:sp>
      <p:cxnSp>
        <p:nvCxnSpPr>
          <p:cNvPr id="33" name="Curved Connector 32"/>
          <p:cNvCxnSpPr>
            <a:stCxn id="31" idx="1"/>
            <a:endCxn id="34" idx="0"/>
          </p:cNvCxnSpPr>
          <p:nvPr/>
        </p:nvCxnSpPr>
        <p:spPr>
          <a:xfrm rot="10800000" flipV="1">
            <a:off x="1792340" y="3747854"/>
            <a:ext cx="420286" cy="582864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4" name="Rounded Rectangle 33"/>
          <p:cNvSpPr/>
          <p:nvPr/>
        </p:nvSpPr>
        <p:spPr>
          <a:xfrm>
            <a:off x="973714" y="4330718"/>
            <a:ext cx="1637250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cxnSp>
        <p:nvCxnSpPr>
          <p:cNvPr id="35" name="Curved Connector 34"/>
          <p:cNvCxnSpPr>
            <a:stCxn id="24" idx="3"/>
            <a:endCxn id="31" idx="0"/>
          </p:cNvCxnSpPr>
          <p:nvPr/>
        </p:nvCxnSpPr>
        <p:spPr>
          <a:xfrm>
            <a:off x="2498752" y="2833922"/>
            <a:ext cx="532498" cy="664126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4505770" y="3270095"/>
            <a:ext cx="3659537" cy="812974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Task 1: Combine the sentences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50" dirty="0">
                <a:solidFill>
                  <a:schemeClr val="tx1"/>
                </a:solidFill>
              </a:rPr>
              <a:t>Task 2: Make sentences</a:t>
            </a:r>
            <a:endParaRPr lang="en-GB" sz="1350" dirty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233064" y="230514"/>
            <a:ext cx="2256946" cy="338921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UTM Facebook K&amp;T" panose="02040603050506020204" pitchFamily="18" charset="0"/>
              </a:rPr>
              <a:t>LANGUAGE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rgbClr val="E45983"/>
                </a:solidFill>
                <a:latin typeface="Bookman Old Style" pitchFamily="18" charset="0"/>
              </a:rPr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1026" name="Picture 2" descr="Endangered Animals - Research Resource | Teaching Resources">
            <a:extLst>
              <a:ext uri="{FF2B5EF4-FFF2-40B4-BE49-F238E27FC236}">
                <a16:creationId xmlns:a16="http://schemas.microsoft.com/office/drawing/2014/main" id="{54EC5FC6-F56D-23F7-6D84-C262ABBD18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163" y="764040"/>
            <a:ext cx="5781675" cy="433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63286" y="623442"/>
            <a:ext cx="8703128" cy="659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accent2"/>
                </a:solidFill>
              </a:rPr>
              <a:t>Task 1: Listen and repeat. Pay attention to the highlighted sounds.  </a:t>
            </a:r>
            <a:endParaRPr lang="en-US" sz="24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F57543-EC36-D99D-CF4C-CE94DC2889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337321"/>
            <a:ext cx="9144000" cy="3513886"/>
          </a:xfrm>
          <a:prstGeom prst="rect">
            <a:avLst/>
          </a:prstGeom>
        </p:spPr>
      </p:pic>
      <p:pic>
        <p:nvPicPr>
          <p:cNvPr id="2" name="057 - U8 - LANG - PRONUNCIATION - ACT 1">
            <a:hlinkClick r:id="" action="ppaction://media"/>
            <a:extLst>
              <a:ext uri="{FF2B5EF4-FFF2-40B4-BE49-F238E27FC236}">
                <a16:creationId xmlns:a16="http://schemas.microsoft.com/office/drawing/2014/main" id="{21E7403E-A219-497B-E56D-2CC9D91034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95607" y="26765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94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63286" y="623442"/>
            <a:ext cx="8703128" cy="659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400" b="1" dirty="0">
                <a:solidFill>
                  <a:schemeClr val="accent2"/>
                </a:solidFill>
              </a:rPr>
              <a:t>Task 2: Listen and underline the parts where assimilation occurs. Then practice reading the sentences in pairs.   </a:t>
            </a:r>
            <a:endParaRPr lang="en-US" sz="24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05CBE6-7AAA-2D3C-3374-95CD7A8B5066}"/>
              </a:ext>
            </a:extLst>
          </p:cNvPr>
          <p:cNvSpPr txBox="1"/>
          <p:nvPr/>
        </p:nvSpPr>
        <p:spPr>
          <a:xfrm>
            <a:off x="380137" y="1940394"/>
            <a:ext cx="8592413" cy="2241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Apes are larger than monkeys.</a:t>
            </a:r>
          </a:p>
          <a:p>
            <a:pPr algn="just">
              <a:lnSpc>
                <a:spcPct val="150000"/>
              </a:lnSpc>
            </a:pPr>
            <a:r>
              <a:rPr lang="en-US" sz="2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If fed properly, the bear will recover soon.</a:t>
            </a:r>
          </a:p>
          <a:p>
            <a:pPr algn="just">
              <a:lnSpc>
                <a:spcPct val="150000"/>
              </a:lnSpc>
            </a:pPr>
            <a:r>
              <a:rPr lang="en-US" sz="2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Both species benefit from living together.</a:t>
            </a:r>
          </a:p>
          <a:p>
            <a:pPr algn="just">
              <a:lnSpc>
                <a:spcPct val="150000"/>
              </a:lnSpc>
            </a:pPr>
            <a:r>
              <a:rPr lang="en-US" sz="2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Ten per cent of the world’s population was infected by the virus.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058 - U8 - LANG - PRONUNCIATION - ACT 2">
            <a:hlinkClick r:id="" action="ppaction://media"/>
            <a:extLst>
              <a:ext uri="{FF2B5EF4-FFF2-40B4-BE49-F238E27FC236}">
                <a16:creationId xmlns:a16="http://schemas.microsoft.com/office/drawing/2014/main" id="{7BD60EF8-23AD-F59F-A735-C4BE357B0C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87608" y="24034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9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64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63286" y="623442"/>
            <a:ext cx="8703128" cy="659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400" b="1" dirty="0">
                <a:solidFill>
                  <a:schemeClr val="accent2"/>
                </a:solidFill>
              </a:rPr>
              <a:t>Task 2: Listen and underline the parts where assimilation occurs. Then practice reading the sentences in pairs.   </a:t>
            </a:r>
            <a:endParaRPr lang="en-US" sz="24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05CBE6-7AAA-2D3C-3374-95CD7A8B5066}"/>
              </a:ext>
            </a:extLst>
          </p:cNvPr>
          <p:cNvSpPr txBox="1"/>
          <p:nvPr/>
        </p:nvSpPr>
        <p:spPr>
          <a:xfrm>
            <a:off x="380137" y="1940394"/>
            <a:ext cx="8592413" cy="2795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Apes are larger </a:t>
            </a:r>
            <a:r>
              <a:rPr lang="en-US" sz="2400" b="1" i="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than monkeys</a:t>
            </a:r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kern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/ˈ</a:t>
            </a:r>
            <a:r>
              <a:rPr lang="en-US" sz="2400" kern="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ðəm</a:t>
            </a:r>
            <a:r>
              <a:rPr lang="en-US" sz="2400" kern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ˈ</a:t>
            </a:r>
            <a:r>
              <a:rPr lang="en-US" sz="2400" kern="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mʌŋkiz</a:t>
            </a:r>
            <a:r>
              <a:rPr lang="en-US" sz="2400" kern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en-US" sz="2400" i="0" dirty="0">
              <a:effectLst/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400" b="1" i="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fed properly</a:t>
            </a:r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the bear will recover soon. </a:t>
            </a:r>
            <a:r>
              <a:rPr lang="en-US" sz="2400" kern="0" dirty="0">
                <a:highlight>
                  <a:srgbClr val="FFFF00"/>
                </a:highlight>
                <a:latin typeface="Times New Roman" panose="02020603050405020304" pitchFamily="18" charset="0"/>
              </a:rPr>
              <a:t>/ˈ</a:t>
            </a:r>
            <a:r>
              <a:rPr lang="en-US" sz="2400" kern="0" dirty="0" err="1">
                <a:highlight>
                  <a:srgbClr val="FFFF00"/>
                </a:highlight>
                <a:latin typeface="Times New Roman" panose="02020603050405020304" pitchFamily="18" charset="0"/>
              </a:rPr>
              <a:t>ʃeb</a:t>
            </a:r>
            <a:r>
              <a:rPr lang="en-US" sz="2400" kern="0" dirty="0">
                <a:highlight>
                  <a:srgbClr val="FFFF00"/>
                </a:highlight>
                <a:latin typeface="Times New Roman" panose="02020603050405020304" pitchFamily="18" charset="0"/>
              </a:rPr>
              <a:t> ˈ</a:t>
            </a:r>
            <a:r>
              <a:rPr lang="en-US" sz="2400" kern="0" dirty="0" err="1">
                <a:highlight>
                  <a:srgbClr val="FFFF00"/>
                </a:highlight>
                <a:latin typeface="Times New Roman" panose="02020603050405020304" pitchFamily="18" charset="0"/>
              </a:rPr>
              <a:t>prɑːpərli</a:t>
            </a:r>
            <a:r>
              <a:rPr lang="en-US" sz="2400" kern="0" dirty="0">
                <a:highlight>
                  <a:srgbClr val="FFFF00"/>
                </a:highlight>
                <a:latin typeface="Times New Roman" panose="02020603050405020304" pitchFamily="18" charset="0"/>
              </a:rPr>
              <a:t>/</a:t>
            </a:r>
          </a:p>
          <a:p>
            <a:pPr algn="just">
              <a:lnSpc>
                <a:spcPct val="150000"/>
              </a:lnSpc>
            </a:pPr>
            <a:r>
              <a:rPr lang="en-US" sz="2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b="1" i="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Both species </a:t>
            </a:r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benefit from living together. </a:t>
            </a:r>
            <a:r>
              <a:rPr lang="en-US" sz="2400" kern="0" dirty="0">
                <a:highlight>
                  <a:srgbClr val="FFFF00"/>
                </a:highlight>
                <a:latin typeface="Times New Roman" panose="02020603050405020304" pitchFamily="18" charset="0"/>
              </a:rPr>
              <a:t>/ˈ</a:t>
            </a:r>
            <a:r>
              <a:rPr lang="en-US" sz="2400" kern="0" dirty="0" err="1">
                <a:highlight>
                  <a:srgbClr val="FFFF00"/>
                </a:highlight>
                <a:latin typeface="Times New Roman" panose="02020603050405020304" pitchFamily="18" charset="0"/>
              </a:rPr>
              <a:t>bəʊs</a:t>
            </a:r>
            <a:r>
              <a:rPr lang="en-US" sz="2400" kern="0" dirty="0">
                <a:highlight>
                  <a:srgbClr val="FFFF00"/>
                </a:highlight>
                <a:latin typeface="Times New Roman" panose="02020603050405020304" pitchFamily="18" charset="0"/>
              </a:rPr>
              <a:t> ˈ</a:t>
            </a:r>
            <a:r>
              <a:rPr lang="en-US" sz="2400" kern="0" dirty="0" err="1">
                <a:highlight>
                  <a:srgbClr val="FFFF00"/>
                </a:highlight>
                <a:latin typeface="Times New Roman" panose="02020603050405020304" pitchFamily="18" charset="0"/>
              </a:rPr>
              <a:t>spiːʃiːz</a:t>
            </a:r>
            <a:r>
              <a:rPr lang="en-US" sz="2400" kern="0" dirty="0">
                <a:highlight>
                  <a:srgbClr val="FFFF00"/>
                </a:highlight>
                <a:latin typeface="Times New Roman" panose="02020603050405020304" pitchFamily="18" charset="0"/>
              </a:rPr>
              <a:t>/</a:t>
            </a:r>
          </a:p>
          <a:p>
            <a:pPr algn="just">
              <a:lnSpc>
                <a:spcPct val="150000"/>
              </a:lnSpc>
            </a:pPr>
            <a:r>
              <a:rPr lang="en-US" sz="2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400" b="1" i="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Ten per cent </a:t>
            </a:r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of the world’s population was infected by the virus.</a:t>
            </a:r>
          </a:p>
          <a:p>
            <a:pPr algn="just">
              <a:lnSpc>
                <a:spcPct val="150000"/>
              </a:lnSpc>
            </a:pPr>
            <a:r>
              <a:rPr lang="en-US" sz="2400" kern="0" dirty="0">
                <a:highlight>
                  <a:srgbClr val="FFFF00"/>
                </a:highlight>
                <a:latin typeface="Times New Roman" panose="02020603050405020304" pitchFamily="18" charset="0"/>
              </a:rPr>
              <a:t>/ˈ</a:t>
            </a:r>
            <a:r>
              <a:rPr lang="en-US" sz="2400" kern="0" dirty="0" err="1">
                <a:highlight>
                  <a:srgbClr val="FFFF00"/>
                </a:highlight>
                <a:latin typeface="Times New Roman" panose="02020603050405020304" pitchFamily="18" charset="0"/>
              </a:rPr>
              <a:t>tem</a:t>
            </a:r>
            <a:r>
              <a:rPr lang="en-US" sz="2400" kern="0" dirty="0">
                <a:highlight>
                  <a:srgbClr val="FFFF00"/>
                </a:highlight>
                <a:latin typeface="Times New Roman" panose="02020603050405020304" pitchFamily="18" charset="0"/>
              </a:rPr>
              <a:t> </a:t>
            </a:r>
            <a:r>
              <a:rPr lang="en-US" sz="2400" kern="0" dirty="0" err="1">
                <a:highlight>
                  <a:srgbClr val="FFFF00"/>
                </a:highlight>
                <a:latin typeface="Times New Roman" panose="02020603050405020304" pitchFamily="18" charset="0"/>
              </a:rPr>
              <a:t>pəˈsent</a:t>
            </a:r>
            <a:r>
              <a:rPr lang="en-US" sz="2400" kern="0" dirty="0">
                <a:highlight>
                  <a:srgbClr val="FFFF00"/>
                </a:highlight>
                <a:latin typeface="Times New Roman" panose="02020603050405020304" pitchFamily="18" charset="0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45593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806840"/>
            <a:ext cx="78333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Match the words with their meanings.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FC06959-3DB0-3458-F7F0-BD50E35993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62236"/>
            <a:ext cx="9144000" cy="3251378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FB778D2-A90E-E5A4-07DD-1769CD6E073D}"/>
              </a:ext>
            </a:extLst>
          </p:cNvPr>
          <p:cNvCxnSpPr/>
          <p:nvPr/>
        </p:nvCxnSpPr>
        <p:spPr>
          <a:xfrm>
            <a:off x="1918607" y="1698171"/>
            <a:ext cx="1265464" cy="191860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6062222-B281-2086-DBBC-28A70B6E7472}"/>
              </a:ext>
            </a:extLst>
          </p:cNvPr>
          <p:cNvCxnSpPr>
            <a:cxnSpLocks/>
          </p:cNvCxnSpPr>
          <p:nvPr/>
        </p:nvCxnSpPr>
        <p:spPr>
          <a:xfrm flipV="1">
            <a:off x="1973039" y="1698171"/>
            <a:ext cx="1162047" cy="601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61E7810-D3E1-33DD-6136-219C079B797A}"/>
              </a:ext>
            </a:extLst>
          </p:cNvPr>
          <p:cNvCxnSpPr>
            <a:cxnSpLocks/>
          </p:cNvCxnSpPr>
          <p:nvPr/>
        </p:nvCxnSpPr>
        <p:spPr>
          <a:xfrm flipV="1">
            <a:off x="1986651" y="2367643"/>
            <a:ext cx="1162047" cy="601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092D2-1F3C-9548-53C8-2E19A2FEA222}"/>
              </a:ext>
            </a:extLst>
          </p:cNvPr>
          <p:cNvCxnSpPr>
            <a:cxnSpLocks/>
          </p:cNvCxnSpPr>
          <p:nvPr/>
        </p:nvCxnSpPr>
        <p:spPr>
          <a:xfrm flipV="1">
            <a:off x="1975771" y="3159579"/>
            <a:ext cx="1151150" cy="47081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BB55193-22B9-68DF-F9EA-A914219B8EE9}"/>
              </a:ext>
            </a:extLst>
          </p:cNvPr>
          <p:cNvCxnSpPr>
            <a:cxnSpLocks/>
          </p:cNvCxnSpPr>
          <p:nvPr/>
        </p:nvCxnSpPr>
        <p:spPr>
          <a:xfrm flipV="1">
            <a:off x="1948557" y="4237264"/>
            <a:ext cx="1170200" cy="3538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806840"/>
            <a:ext cx="78333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Complete the sentences using the words in Task 1.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B6D7D9-D334-B685-B68A-5A4A484708FD}"/>
              </a:ext>
            </a:extLst>
          </p:cNvPr>
          <p:cNvSpPr txBox="1"/>
          <p:nvPr/>
        </p:nvSpPr>
        <p:spPr>
          <a:xfrm>
            <a:off x="674372" y="1428602"/>
            <a:ext cx="833749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Wild animals need to live in their natural habitats in order to _________.</a:t>
            </a:r>
          </a:p>
          <a:p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Many _________ animals are in urgent need of protection.</a:t>
            </a:r>
          </a:p>
          <a:p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Scientists estimate that every day around 150 species become _________.</a:t>
            </a:r>
          </a:p>
          <a:p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All the animals looked well after being released from _________.</a:t>
            </a:r>
          </a:p>
          <a:p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5. A new law has been introduced to _________ wildlife in the area.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EB5EDF-25CE-95A8-D097-C78525A25084}"/>
              </a:ext>
            </a:extLst>
          </p:cNvPr>
          <p:cNvSpPr txBox="1"/>
          <p:nvPr/>
        </p:nvSpPr>
        <p:spPr>
          <a:xfrm>
            <a:off x="763737" y="1777177"/>
            <a:ext cx="1494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survive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B422B5-BCC8-584D-065D-D616409705E7}"/>
              </a:ext>
            </a:extLst>
          </p:cNvPr>
          <p:cNvSpPr txBox="1"/>
          <p:nvPr/>
        </p:nvSpPr>
        <p:spPr>
          <a:xfrm>
            <a:off x="2034633" y="2133683"/>
            <a:ext cx="1494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4A8D240-EF44-1E82-972D-068373BDF0C4}"/>
              </a:ext>
            </a:extLst>
          </p:cNvPr>
          <p:cNvSpPr txBox="1"/>
          <p:nvPr/>
        </p:nvSpPr>
        <p:spPr>
          <a:xfrm>
            <a:off x="888898" y="2857577"/>
            <a:ext cx="1494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extinct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58FF3E2-43B2-200F-9D98-97E6B75C13D4}"/>
              </a:ext>
            </a:extLst>
          </p:cNvPr>
          <p:cNvSpPr txBox="1"/>
          <p:nvPr/>
        </p:nvSpPr>
        <p:spPr>
          <a:xfrm>
            <a:off x="706563" y="3589640"/>
            <a:ext cx="1734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captivity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937FF2F-0062-8036-93C1-835DE8667C9C}"/>
              </a:ext>
            </a:extLst>
          </p:cNvPr>
          <p:cNvSpPr txBox="1"/>
          <p:nvPr/>
        </p:nvSpPr>
        <p:spPr>
          <a:xfrm>
            <a:off x="5202363" y="3946147"/>
            <a:ext cx="1734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conserve</a:t>
            </a:r>
          </a:p>
        </p:txBody>
      </p:sp>
    </p:spTree>
    <p:extLst>
      <p:ext uri="{BB962C8B-B14F-4D97-AF65-F5344CB8AC3E}">
        <p14:creationId xmlns:p14="http://schemas.microsoft.com/office/powerpoint/2010/main" val="408198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2063</TotalTime>
  <Words>658</Words>
  <Application>Microsoft Office PowerPoint</Application>
  <PresentationFormat>On-screen Show (16:9)</PresentationFormat>
  <Paragraphs>98</Paragraphs>
  <Slides>16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9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UTM-Avo</vt:lpstr>
      <vt:lpstr>UTMAvoBold</vt:lpstr>
      <vt:lpstr>UTMFacebookK&amp;TBold</vt:lpstr>
      <vt:lpstr>Wingdings-Regular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HP</cp:lastModifiedBy>
  <cp:revision>91</cp:revision>
  <dcterms:created xsi:type="dcterms:W3CDTF">2020-12-09T02:04:09Z</dcterms:created>
  <dcterms:modified xsi:type="dcterms:W3CDTF">2024-01-03T02:29:51Z</dcterms:modified>
</cp:coreProperties>
</file>