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4"/>
  </p:notesMasterIdLst>
  <p:sldIdLst>
    <p:sldId id="271" r:id="rId2"/>
    <p:sldId id="274" r:id="rId3"/>
    <p:sldId id="324" r:id="rId4"/>
    <p:sldId id="273" r:id="rId5"/>
    <p:sldId id="332" r:id="rId6"/>
    <p:sldId id="354" r:id="rId7"/>
    <p:sldId id="350" r:id="rId8"/>
    <p:sldId id="355" r:id="rId9"/>
    <p:sldId id="353" r:id="rId10"/>
    <p:sldId id="325" r:id="rId11"/>
    <p:sldId id="317" r:id="rId12"/>
    <p:sldId id="272" r:id="rId13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  <p15:guide id="3" orient="horz" pos="16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493C6"/>
    <a:srgbClr val="D0DEEC"/>
    <a:srgbClr val="6593C3"/>
    <a:srgbClr val="E45983"/>
    <a:srgbClr val="F7DADE"/>
    <a:srgbClr val="FF9801"/>
    <a:srgbClr val="0FB7BD"/>
    <a:srgbClr val="048DA4"/>
    <a:srgbClr val="EE8640"/>
    <a:srgbClr val="10CDD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015" autoAdjust="0"/>
    <p:restoredTop sz="93918" autoAdjust="0"/>
  </p:normalViewPr>
  <p:slideViewPr>
    <p:cSldViewPr snapToGrid="0" showGuides="1">
      <p:cViewPr varScale="1">
        <p:scale>
          <a:sx n="78" d="100"/>
          <a:sy n="78" d="100"/>
        </p:scale>
        <p:origin x="884" y="52"/>
      </p:cViewPr>
      <p:guideLst>
        <p:guide orient="horz" pos="2160"/>
        <p:guide pos="2880"/>
        <p:guide orient="horz" pos="16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280945-BB74-47ED-919A-9C361166EB61}" type="datetimeFigureOut">
              <a:rPr lang="en-US" smtClean="0"/>
              <a:t>1/2/2024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62FB90-C021-40C3-ACC1-60A35BBA16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8544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04207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378199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875349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603343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63165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841772"/>
            <a:ext cx="77724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7064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445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273843"/>
            <a:ext cx="1971675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273843"/>
            <a:ext cx="5800725" cy="435887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50441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 with subtitle">
  <p:cSld name="Main point with subtitle">
    <p:spTree>
      <p:nvGrpSpPr>
        <p:cNvPr id="1" name="Shape 7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4" name="Google Shape;814;p17"/>
          <p:cNvSpPr txBox="1">
            <a:spLocks noGrp="1"/>
          </p:cNvSpPr>
          <p:nvPr>
            <p:ph type="title"/>
          </p:nvPr>
        </p:nvSpPr>
        <p:spPr>
          <a:xfrm>
            <a:off x="1279375" y="1338763"/>
            <a:ext cx="6285300" cy="19560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1pPr>
            <a:lvl2pPr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2pPr>
            <a:lvl3pPr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3pPr>
            <a:lvl4pPr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4pPr>
            <a:lvl5pPr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5pPr>
            <a:lvl6pPr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6pPr>
            <a:lvl7pPr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7pPr>
            <a:lvl8pPr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8pPr>
            <a:lvl9pPr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9pPr>
          </a:lstStyle>
          <a:p>
            <a:endParaRPr/>
          </a:p>
        </p:txBody>
      </p:sp>
      <p:sp>
        <p:nvSpPr>
          <p:cNvPr id="815" name="Google Shape;815;p17"/>
          <p:cNvSpPr txBox="1">
            <a:spLocks noGrp="1"/>
          </p:cNvSpPr>
          <p:nvPr>
            <p:ph type="subTitle" idx="1"/>
          </p:nvPr>
        </p:nvSpPr>
        <p:spPr>
          <a:xfrm>
            <a:off x="1279375" y="3457638"/>
            <a:ext cx="6285300" cy="3471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5559809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95809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22784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8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8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1/2/2024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43576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5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1878806"/>
            <a:ext cx="3887391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1/2/2024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7177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1/2/2024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95961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1/2/2024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25960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1/2/2024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17640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1/2/2024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84662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8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526A92-8AAF-4BF0-85FE-B336BF0F8D2D}" type="datetimeFigureOut">
              <a:rPr lang="en-US" smtClean="0"/>
              <a:t>1/2/2024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65852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271304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403741" y="879973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26371" y="808238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  <a:endParaRPr lang="en-US" sz="3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819688" y="809054"/>
            <a:ext cx="596028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800" b="1" dirty="0">
                <a:cs typeface="Arial" panose="020B0604020202020204" pitchFamily="34" charset="0"/>
              </a:rPr>
              <a:t>Wrap-up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9FB7A97-2050-4E17-AB89-5199898D9829}"/>
              </a:ext>
            </a:extLst>
          </p:cNvPr>
          <p:cNvSpPr txBox="1"/>
          <p:nvPr/>
        </p:nvSpPr>
        <p:spPr>
          <a:xfrm>
            <a:off x="819688" y="1512795"/>
            <a:ext cx="7593030" cy="13181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vi-VN" sz="2800" dirty="0">
                <a:latin typeface="Calibri" panose="020F0502020204030204" pitchFamily="34" charset="0"/>
                <a:cs typeface="Calibri" panose="020F0502020204030204" pitchFamily="34" charset="0"/>
              </a:rPr>
              <a:t>What have you learnt today?</a:t>
            </a:r>
            <a:endParaRPr lang="en-US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How to write a report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2B0EAB4-78BD-F7BA-E394-C2C18E24C899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B37C64C-20A2-6617-FE38-50A2FD8817E7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CONSOLIDATION</a:t>
            </a:r>
          </a:p>
        </p:txBody>
      </p:sp>
    </p:spTree>
    <p:extLst>
      <p:ext uri="{BB962C8B-B14F-4D97-AF65-F5344CB8AC3E}">
        <p14:creationId xmlns:p14="http://schemas.microsoft.com/office/powerpoint/2010/main" val="2934437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BAC5994-6BF9-AE41-AC48-5A10285266A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64461" y="1722849"/>
            <a:ext cx="7512789" cy="2153228"/>
          </a:xfrm>
          <a:noFill/>
        </p:spPr>
        <p:txBody>
          <a:bodyPr anchor="t"/>
          <a:lstStyle/>
          <a:p>
            <a:pPr marL="361950" indent="-257175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dirty="0">
                <a:latin typeface="+mn-lt"/>
                <a:cs typeface="Arial" panose="020B0604020202020204" pitchFamily="34" charset="0"/>
              </a:rPr>
              <a:t>Do exercises in the workbook.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604465" y="896700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27095" y="824965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sp>
        <p:nvSpPr>
          <p:cNvPr id="8" name="Rectangle 7"/>
          <p:cNvSpPr/>
          <p:nvPr/>
        </p:nvSpPr>
        <p:spPr>
          <a:xfrm>
            <a:off x="1004050" y="824965"/>
            <a:ext cx="3429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Homework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D0F36ED-74DE-0CFE-97FD-C71AA2DD16C3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A51D2DB-E75B-D37D-4EDA-252D5D470B1A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CONSOLIDATION</a:t>
            </a:r>
          </a:p>
        </p:txBody>
      </p:sp>
    </p:spTree>
    <p:extLst>
      <p:ext uri="{BB962C8B-B14F-4D97-AF65-F5344CB8AC3E}">
        <p14:creationId xmlns:p14="http://schemas.microsoft.com/office/powerpoint/2010/main" val="125065759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164"/>
            <a:ext cx="9144000" cy="51435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C95908B9-EDE1-2082-96AA-C408C5B7D2F3}"/>
              </a:ext>
            </a:extLst>
          </p:cNvPr>
          <p:cNvSpPr/>
          <p:nvPr/>
        </p:nvSpPr>
        <p:spPr>
          <a:xfrm>
            <a:off x="2234536" y="4559201"/>
            <a:ext cx="440822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b="1" dirty="0">
                <a:solidFill>
                  <a:srgbClr val="FFFFFF"/>
                </a:solidFill>
                <a:latin typeface="Calibri" panose="020F0502020204030204" pitchFamily="34" charset="0"/>
              </a:rPr>
              <a:t>Website: </a:t>
            </a:r>
            <a:r>
              <a:rPr lang="en-US" sz="1200" b="1" i="1" dirty="0">
                <a:solidFill>
                  <a:srgbClr val="FFFFFF"/>
                </a:solidFill>
                <a:latin typeface="Calibri" panose="020F0502020204030204" pitchFamily="34" charset="0"/>
              </a:rPr>
              <a:t>hoclieu.vn</a:t>
            </a:r>
            <a:endParaRPr lang="en-US" sz="1200" dirty="0"/>
          </a:p>
          <a:p>
            <a:pPr algn="ctr"/>
            <a:r>
              <a:rPr lang="en-US" sz="1200" b="1" dirty="0" err="1">
                <a:solidFill>
                  <a:srgbClr val="FFFFFF"/>
                </a:solidFill>
                <a:latin typeface="Calibri" panose="020F0502020204030204" pitchFamily="34" charset="0"/>
              </a:rPr>
              <a:t>Fanpage</a:t>
            </a:r>
            <a:r>
              <a:rPr lang="en-US" sz="1200" b="1" dirty="0">
                <a:solidFill>
                  <a:srgbClr val="FFFFFF"/>
                </a:solidFill>
                <a:latin typeface="Calibri" panose="020F0502020204030204" pitchFamily="34" charset="0"/>
              </a:rPr>
              <a:t>: </a:t>
            </a:r>
            <a:r>
              <a:rPr lang="en-US" sz="1200" b="1" i="1" dirty="0">
                <a:solidFill>
                  <a:srgbClr val="FFFFFF"/>
                </a:solidFill>
                <a:latin typeface="Calibri" panose="020F0502020204030204" pitchFamily="34" charset="0"/>
              </a:rPr>
              <a:t>facebook.com/www.tienganhglobalsuccess.vn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3467928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9AFDD17D-ADB1-C341-5DAE-EF1B9D38F07F}"/>
              </a:ext>
            </a:extLst>
          </p:cNvPr>
          <p:cNvGrpSpPr/>
          <p:nvPr/>
        </p:nvGrpSpPr>
        <p:grpSpPr>
          <a:xfrm>
            <a:off x="0" y="0"/>
            <a:ext cx="9144000" cy="1706851"/>
            <a:chOff x="0" y="-15861"/>
            <a:chExt cx="12192000" cy="1940426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FBD2588C-06FB-52F4-2D7E-598D8B5A867E}"/>
                </a:ext>
              </a:extLst>
            </p:cNvPr>
            <p:cNvSpPr/>
            <p:nvPr/>
          </p:nvSpPr>
          <p:spPr>
            <a:xfrm>
              <a:off x="0" y="177153"/>
              <a:ext cx="12192000" cy="1439719"/>
            </a:xfrm>
            <a:prstGeom prst="rect">
              <a:avLst/>
            </a:prstGeom>
            <a:solidFill>
              <a:srgbClr val="A493C6"/>
            </a:solidFill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" name="Parallelogram 3">
              <a:extLst>
                <a:ext uri="{FF2B5EF4-FFF2-40B4-BE49-F238E27FC236}">
                  <a16:creationId xmlns:a16="http://schemas.microsoft.com/office/drawing/2014/main" id="{07123313-572D-B82E-F111-A1B1966A8D75}"/>
                </a:ext>
              </a:extLst>
            </p:cNvPr>
            <p:cNvSpPr/>
            <p:nvPr/>
          </p:nvSpPr>
          <p:spPr>
            <a:xfrm>
              <a:off x="481381" y="-15861"/>
              <a:ext cx="2769819" cy="1940426"/>
            </a:xfrm>
            <a:prstGeom prst="parallelogram">
              <a:avLst/>
            </a:prstGeom>
            <a:solidFill>
              <a:srgbClr val="E45983"/>
            </a:solidFill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400" b="1" dirty="0">
                  <a:latin typeface="UTMFacebookK&amp;TBold"/>
                  <a:cs typeface="Times New Roman" panose="02020603050405020304" pitchFamily="18" charset="0"/>
                </a:rPr>
                <a:t>Unit 8</a:t>
              </a:r>
            </a:p>
          </p:txBody>
        </p: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3D56C823-4DD3-2744-17E1-A46C7290D96B}"/>
              </a:ext>
            </a:extLst>
          </p:cNvPr>
          <p:cNvSpPr txBox="1"/>
          <p:nvPr/>
        </p:nvSpPr>
        <p:spPr>
          <a:xfrm>
            <a:off x="2438400" y="418267"/>
            <a:ext cx="652512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>
                <a:solidFill>
                  <a:srgbClr val="FFFFFF"/>
                </a:solidFill>
                <a:latin typeface="UTMFacebookK&amp;TBold"/>
              </a:rPr>
              <a:t>WILDLIFE CONSERVATION</a:t>
            </a:r>
            <a:endParaRPr lang="en-US" sz="4400" b="1" i="0" dirty="0">
              <a:solidFill>
                <a:srgbClr val="FFFFFF"/>
              </a:solidFill>
              <a:effectLst/>
              <a:latin typeface="UTMFacebookK&amp;TBold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92A0F45-146A-8BFF-6553-20D992E76B42}"/>
              </a:ext>
            </a:extLst>
          </p:cNvPr>
          <p:cNvSpPr/>
          <p:nvPr/>
        </p:nvSpPr>
        <p:spPr>
          <a:xfrm>
            <a:off x="3625335" y="2163614"/>
            <a:ext cx="4506662" cy="627454"/>
          </a:xfrm>
          <a:prstGeom prst="rect">
            <a:avLst/>
          </a:prstGeom>
          <a:solidFill>
            <a:srgbClr val="E45983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latin typeface="UTMFacebookK&amp;TBold"/>
              </a:rPr>
              <a:t>WRITING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CE5C951-EDAC-510B-E774-D91A675B9038}"/>
              </a:ext>
            </a:extLst>
          </p:cNvPr>
          <p:cNvSpPr/>
          <p:nvPr/>
        </p:nvSpPr>
        <p:spPr>
          <a:xfrm>
            <a:off x="1399718" y="2184953"/>
            <a:ext cx="2082254" cy="606115"/>
          </a:xfrm>
          <a:prstGeom prst="rect">
            <a:avLst/>
          </a:prstGeom>
          <a:solidFill>
            <a:srgbClr val="F7DA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E45983"/>
                </a:solidFill>
                <a:latin typeface="Bookman Old Style" pitchFamily="18" charset="0"/>
              </a:rPr>
              <a:t>LESSON 6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09399F7-44CB-F8D5-78C2-4555DA974D89}"/>
              </a:ext>
            </a:extLst>
          </p:cNvPr>
          <p:cNvSpPr txBox="1"/>
          <p:nvPr/>
        </p:nvSpPr>
        <p:spPr>
          <a:xfrm>
            <a:off x="466725" y="3269170"/>
            <a:ext cx="849680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solidFill>
                  <a:srgbClr val="0070C0"/>
                </a:solidFill>
              </a:rPr>
              <a:t>A problem-solving report on</a:t>
            </a:r>
          </a:p>
          <a:p>
            <a:pPr algn="ctr"/>
            <a:r>
              <a:rPr lang="en-US" sz="4400" b="1">
                <a:solidFill>
                  <a:srgbClr val="0070C0"/>
                </a:solidFill>
              </a:rPr>
              <a:t>protecting </a:t>
            </a:r>
            <a:r>
              <a:rPr lang="en-US" sz="4400" b="1" dirty="0">
                <a:solidFill>
                  <a:srgbClr val="0070C0"/>
                </a:solidFill>
              </a:rPr>
              <a:t>tigers</a:t>
            </a:r>
          </a:p>
        </p:txBody>
      </p:sp>
    </p:spTree>
    <p:extLst>
      <p:ext uri="{BB962C8B-B14F-4D97-AF65-F5344CB8AC3E}">
        <p14:creationId xmlns:p14="http://schemas.microsoft.com/office/powerpoint/2010/main" val="16714462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ounded Rectangle 21"/>
          <p:cNvSpPr/>
          <p:nvPr/>
        </p:nvSpPr>
        <p:spPr>
          <a:xfrm>
            <a:off x="1085927" y="867955"/>
            <a:ext cx="1412825" cy="491552"/>
          </a:xfrm>
          <a:prstGeom prst="roundRect">
            <a:avLst/>
          </a:prstGeom>
          <a:solidFill>
            <a:srgbClr val="6593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dobe Gothic Std B" panose="020B0800000000000000" pitchFamily="34" charset="-128"/>
              </a:rPr>
              <a:t>WARM-UP</a:t>
            </a:r>
            <a:endParaRPr lang="en-GB" sz="15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Adobe Gothic Std B" panose="020B0800000000000000" pitchFamily="34" charset="-128"/>
            </a:endParaRPr>
          </a:p>
        </p:txBody>
      </p:sp>
      <p:sp>
        <p:nvSpPr>
          <p:cNvPr id="23" name="Rounded Rectangle 22"/>
          <p:cNvSpPr/>
          <p:nvPr/>
        </p:nvSpPr>
        <p:spPr>
          <a:xfrm>
            <a:off x="2299725" y="1674214"/>
            <a:ext cx="1463050" cy="491552"/>
          </a:xfrm>
          <a:prstGeom prst="roundRect">
            <a:avLst/>
          </a:prstGeom>
          <a:solidFill>
            <a:srgbClr val="6593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dobe Gothic Std B" panose="020B0800000000000000" pitchFamily="34" charset="-128"/>
              </a:rPr>
              <a:t>PRE-WRITING</a:t>
            </a:r>
            <a:endParaRPr lang="en-GB" sz="15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Adobe Gothic Std B" panose="020B0800000000000000" pitchFamily="34" charset="-128"/>
            </a:endParaRPr>
          </a:p>
        </p:txBody>
      </p:sp>
      <p:sp>
        <p:nvSpPr>
          <p:cNvPr id="24" name="Rounded Rectangle 23"/>
          <p:cNvSpPr/>
          <p:nvPr/>
        </p:nvSpPr>
        <p:spPr>
          <a:xfrm>
            <a:off x="1035702" y="2567595"/>
            <a:ext cx="1463050" cy="532654"/>
          </a:xfrm>
          <a:prstGeom prst="roundRect">
            <a:avLst/>
          </a:prstGeom>
          <a:solidFill>
            <a:srgbClr val="6593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dobe Gothic Std B" panose="020B0800000000000000" pitchFamily="34" charset="-128"/>
              </a:rPr>
              <a:t>WHILE-WRITING</a:t>
            </a:r>
            <a:endParaRPr lang="en-GB" sz="15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Adobe Gothic Std B" panose="020B0800000000000000" pitchFamily="34" charset="-128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4505771" y="860863"/>
            <a:ext cx="3659537" cy="524456"/>
          </a:xfrm>
          <a:prstGeom prst="rect">
            <a:avLst/>
          </a:prstGeom>
          <a:solidFill>
            <a:srgbClr val="D0DE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350" dirty="0">
                <a:solidFill>
                  <a:schemeClr val="tx1"/>
                </a:solidFill>
              </a:rPr>
              <a:t>Game: Whispers</a:t>
            </a:r>
            <a:endParaRPr lang="en-GB" sz="1350" dirty="0">
              <a:solidFill>
                <a:schemeClr val="tx1"/>
              </a:solidFill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4505771" y="1473308"/>
            <a:ext cx="3659538" cy="769188"/>
          </a:xfrm>
          <a:prstGeom prst="rect">
            <a:avLst/>
          </a:prstGeom>
          <a:solidFill>
            <a:srgbClr val="D0DE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350" dirty="0">
                <a:solidFill>
                  <a:schemeClr val="tx1"/>
                </a:solidFill>
              </a:rPr>
              <a:t>Task 1: Read the solutions and write the threats.</a:t>
            </a:r>
            <a:endParaRPr lang="en-GB" sz="1350" dirty="0">
              <a:solidFill>
                <a:schemeClr val="tx1"/>
              </a:solidFill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4505771" y="2580829"/>
            <a:ext cx="3659539" cy="575744"/>
          </a:xfrm>
          <a:prstGeom prst="rect">
            <a:avLst/>
          </a:prstGeom>
          <a:solidFill>
            <a:srgbClr val="D0DE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350" dirty="0">
                <a:solidFill>
                  <a:schemeClr val="tx1"/>
                </a:solidFill>
              </a:rPr>
              <a:t>Task 3: write a problem-solving report </a:t>
            </a:r>
          </a:p>
        </p:txBody>
      </p:sp>
      <p:cxnSp>
        <p:nvCxnSpPr>
          <p:cNvPr id="28" name="Curved Connector 27"/>
          <p:cNvCxnSpPr>
            <a:stCxn id="22" idx="3"/>
            <a:endCxn id="23" idx="0"/>
          </p:cNvCxnSpPr>
          <p:nvPr/>
        </p:nvCxnSpPr>
        <p:spPr>
          <a:xfrm>
            <a:off x="2498752" y="1113732"/>
            <a:ext cx="532499" cy="560482"/>
          </a:xfrm>
          <a:prstGeom prst="curvedConnector2">
            <a:avLst/>
          </a:prstGeom>
          <a:ln w="38100">
            <a:solidFill>
              <a:srgbClr val="A493C6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9" name="Curved Connector 28"/>
          <p:cNvCxnSpPr>
            <a:stCxn id="23" idx="1"/>
            <a:endCxn id="24" idx="0"/>
          </p:cNvCxnSpPr>
          <p:nvPr/>
        </p:nvCxnSpPr>
        <p:spPr>
          <a:xfrm rot="10800000" flipV="1">
            <a:off x="1767228" y="1919989"/>
            <a:ext cx="532498" cy="647605"/>
          </a:xfrm>
          <a:prstGeom prst="curvedConnector2">
            <a:avLst/>
          </a:prstGeom>
          <a:ln w="38100">
            <a:solidFill>
              <a:srgbClr val="A493C6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1" name="Rounded Rectangle 30"/>
          <p:cNvSpPr/>
          <p:nvPr/>
        </p:nvSpPr>
        <p:spPr>
          <a:xfrm>
            <a:off x="2212625" y="3498048"/>
            <a:ext cx="1637250" cy="499612"/>
          </a:xfrm>
          <a:prstGeom prst="roundRect">
            <a:avLst/>
          </a:prstGeom>
          <a:solidFill>
            <a:srgbClr val="6593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dobe Gothic Std B" panose="020B0800000000000000" pitchFamily="34" charset="-128"/>
              </a:rPr>
              <a:t>POST-WRITING</a:t>
            </a:r>
            <a:endParaRPr lang="en-GB" sz="15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Adobe Gothic Std B" panose="020B0800000000000000" pitchFamily="34" charset="-128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4505770" y="4330718"/>
            <a:ext cx="3659537" cy="513722"/>
          </a:xfrm>
          <a:prstGeom prst="rect">
            <a:avLst/>
          </a:prstGeom>
          <a:solidFill>
            <a:srgbClr val="D0DE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26206" indent="-126206">
              <a:buFont typeface="Arial" panose="020B0604020202020204" pitchFamily="34" charset="0"/>
              <a:buChar char="•"/>
            </a:pPr>
            <a:r>
              <a:rPr lang="en-US" sz="1350" dirty="0">
                <a:solidFill>
                  <a:schemeClr val="tx1"/>
                </a:solidFill>
              </a:rPr>
              <a:t>Wrap-up</a:t>
            </a:r>
          </a:p>
          <a:p>
            <a:pPr marL="126206" indent="-126206">
              <a:buFont typeface="Arial" panose="020B0604020202020204" pitchFamily="34" charset="0"/>
              <a:buChar char="•"/>
            </a:pPr>
            <a:r>
              <a:rPr lang="en-US" sz="1350" dirty="0">
                <a:solidFill>
                  <a:schemeClr val="tx1"/>
                </a:solidFill>
              </a:rPr>
              <a:t>Homework</a:t>
            </a:r>
            <a:endParaRPr lang="en-GB" sz="1350" dirty="0">
              <a:solidFill>
                <a:schemeClr val="tx1"/>
              </a:solidFill>
            </a:endParaRPr>
          </a:p>
        </p:txBody>
      </p:sp>
      <p:cxnSp>
        <p:nvCxnSpPr>
          <p:cNvPr id="33" name="Curved Connector 32"/>
          <p:cNvCxnSpPr>
            <a:stCxn id="31" idx="1"/>
            <a:endCxn id="34" idx="0"/>
          </p:cNvCxnSpPr>
          <p:nvPr/>
        </p:nvCxnSpPr>
        <p:spPr>
          <a:xfrm rot="10800000" flipV="1">
            <a:off x="1792340" y="3747854"/>
            <a:ext cx="420286" cy="582864"/>
          </a:xfrm>
          <a:prstGeom prst="curvedConnector2">
            <a:avLst/>
          </a:prstGeom>
          <a:ln w="38100">
            <a:solidFill>
              <a:srgbClr val="A493C6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4" name="Rounded Rectangle 33"/>
          <p:cNvSpPr/>
          <p:nvPr/>
        </p:nvSpPr>
        <p:spPr>
          <a:xfrm>
            <a:off x="973714" y="4330718"/>
            <a:ext cx="1637250" cy="499612"/>
          </a:xfrm>
          <a:prstGeom prst="roundRect">
            <a:avLst/>
          </a:prstGeom>
          <a:solidFill>
            <a:srgbClr val="6593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dobe Gothic Std B" panose="020B0800000000000000" pitchFamily="34" charset="-128"/>
              </a:rPr>
              <a:t>CONSOLIDATION</a:t>
            </a:r>
            <a:endParaRPr lang="en-GB" sz="15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Adobe Gothic Std B" panose="020B0800000000000000" pitchFamily="34" charset="-128"/>
            </a:endParaRPr>
          </a:p>
        </p:txBody>
      </p:sp>
      <p:cxnSp>
        <p:nvCxnSpPr>
          <p:cNvPr id="35" name="Curved Connector 34"/>
          <p:cNvCxnSpPr>
            <a:stCxn id="24" idx="3"/>
            <a:endCxn id="31" idx="0"/>
          </p:cNvCxnSpPr>
          <p:nvPr/>
        </p:nvCxnSpPr>
        <p:spPr>
          <a:xfrm>
            <a:off x="2498752" y="2833922"/>
            <a:ext cx="532498" cy="664126"/>
          </a:xfrm>
          <a:prstGeom prst="curvedConnector2">
            <a:avLst/>
          </a:prstGeom>
          <a:ln w="38100">
            <a:solidFill>
              <a:srgbClr val="A493C6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7" name="Rectangle 36"/>
          <p:cNvSpPr/>
          <p:nvPr/>
        </p:nvSpPr>
        <p:spPr>
          <a:xfrm>
            <a:off x="4505770" y="3583457"/>
            <a:ext cx="3659537" cy="499612"/>
          </a:xfrm>
          <a:prstGeom prst="rect">
            <a:avLst/>
          </a:prstGeom>
          <a:solidFill>
            <a:srgbClr val="D0DE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350" dirty="0">
                <a:solidFill>
                  <a:schemeClr val="tx1"/>
                </a:solidFill>
              </a:rPr>
              <a:t>Task 5: exchange their work for cross-checking. </a:t>
            </a:r>
            <a:endParaRPr lang="en-GB" sz="1350" dirty="0">
              <a:solidFill>
                <a:schemeClr val="tx1"/>
              </a:solidFill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4233064" y="230514"/>
            <a:ext cx="2256946" cy="338921"/>
          </a:xfrm>
          <a:prstGeom prst="rect">
            <a:avLst/>
          </a:prstGeom>
          <a:solidFill>
            <a:srgbClr val="E45983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UTM Facebook K&amp;T" panose="02040603050506020204" pitchFamily="18" charset="0"/>
              </a:rPr>
              <a:t>READING</a:t>
            </a:r>
          </a:p>
        </p:txBody>
      </p:sp>
      <p:sp>
        <p:nvSpPr>
          <p:cNvPr id="46" name="Rectangle 45"/>
          <p:cNvSpPr/>
          <p:nvPr/>
        </p:nvSpPr>
        <p:spPr>
          <a:xfrm>
            <a:off x="2692057" y="239901"/>
            <a:ext cx="1415556" cy="329534"/>
          </a:xfrm>
          <a:prstGeom prst="rect">
            <a:avLst/>
          </a:prstGeom>
          <a:solidFill>
            <a:srgbClr val="F7DA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50" b="1" dirty="0">
                <a:solidFill>
                  <a:srgbClr val="E45983"/>
                </a:solidFill>
                <a:latin typeface="Bookman Old Style" pitchFamily="18" charset="0"/>
              </a:rPr>
              <a:t>LESSON 3</a:t>
            </a:r>
          </a:p>
        </p:txBody>
      </p:sp>
    </p:spTree>
    <p:extLst>
      <p:ext uri="{BB962C8B-B14F-4D97-AF65-F5344CB8AC3E}">
        <p14:creationId xmlns:p14="http://schemas.microsoft.com/office/powerpoint/2010/main" val="3608329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8C4E3F-0596-A8E5-A5EA-CACE507F817F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WARM-UP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AFDD25E-C0BD-CC4E-FD76-3FFF8A642AA8}"/>
              </a:ext>
            </a:extLst>
          </p:cNvPr>
          <p:cNvSpPr txBox="1"/>
          <p:nvPr/>
        </p:nvSpPr>
        <p:spPr>
          <a:xfrm>
            <a:off x="857250" y="987879"/>
            <a:ext cx="33065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Game: whispers</a:t>
            </a:r>
          </a:p>
        </p:txBody>
      </p:sp>
    </p:spTree>
    <p:extLst>
      <p:ext uri="{BB962C8B-B14F-4D97-AF65-F5344CB8AC3E}">
        <p14:creationId xmlns:p14="http://schemas.microsoft.com/office/powerpoint/2010/main" val="36809853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021C4CE-07D8-69B4-38C3-6DA2C1C94B7D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0EB7AED-E3AA-74AD-FB36-652E860E19A6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PRE-WRITING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67A06BC-4457-04BA-9C00-A53F31836F9A}"/>
              </a:ext>
            </a:extLst>
          </p:cNvPr>
          <p:cNvSpPr txBox="1"/>
          <p:nvPr/>
        </p:nvSpPr>
        <p:spPr>
          <a:xfrm>
            <a:off x="4288067" y="1735526"/>
            <a:ext cx="370476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-1270"/>
            <a:r>
              <a:rPr lang="en-US" sz="24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1. =&gt; 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Loss of habitat</a:t>
            </a: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6C47516-1B68-DAC6-706D-1E886ABFAF4C}"/>
              </a:ext>
            </a:extLst>
          </p:cNvPr>
          <p:cNvSpPr txBox="1"/>
          <p:nvPr/>
        </p:nvSpPr>
        <p:spPr>
          <a:xfrm>
            <a:off x="342898" y="751347"/>
            <a:ext cx="843370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000000"/>
                </a:solidFill>
                <a:latin typeface="UTMAvoBold"/>
              </a:rPr>
              <a:t>1. </a:t>
            </a:r>
            <a:r>
              <a:rPr lang="en-US" sz="2400" b="1" i="0" dirty="0">
                <a:solidFill>
                  <a:srgbClr val="000000"/>
                </a:solidFill>
                <a:effectLst/>
                <a:latin typeface="UTMAvoBold"/>
              </a:rPr>
              <a:t>Work in pairs. Read the solutions and write the threats.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7015379-97CC-385F-A34F-E77AB4D788E5}"/>
              </a:ext>
            </a:extLst>
          </p:cNvPr>
          <p:cNvSpPr txBox="1"/>
          <p:nvPr/>
        </p:nvSpPr>
        <p:spPr>
          <a:xfrm>
            <a:off x="201842" y="3364084"/>
            <a:ext cx="369252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-1270"/>
            <a:r>
              <a:rPr lang="en-US" sz="24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2. 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=&gt; Poaching and illegal trade in body parts</a:t>
            </a:r>
            <a:endParaRPr lang="en-US" sz="2400" b="1" dirty="0">
              <a:solidFill>
                <a:srgbClr val="FF0000"/>
              </a:solidFill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A3DCC005-9BEB-142D-E444-D25572580EF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5198802"/>
              </p:ext>
            </p:extLst>
          </p:nvPr>
        </p:nvGraphicFramePr>
        <p:xfrm>
          <a:off x="197759" y="1213012"/>
          <a:ext cx="3872593" cy="1920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72593">
                  <a:extLst>
                    <a:ext uri="{9D8B030D-6E8A-4147-A177-3AD203B41FA5}">
                      <a16:colId xmlns:a16="http://schemas.microsoft.com/office/drawing/2014/main" val="94169712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2400" b="0" i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</a:t>
                      </a:r>
                    </a:p>
                    <a:p>
                      <a:r>
                        <a:rPr lang="en-US" sz="2400" b="0" i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Stopping deforestation</a:t>
                      </a:r>
                    </a:p>
                    <a:p>
                      <a:r>
                        <a:rPr lang="en-US" sz="2400" b="0" i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Restoring degraded habitats</a:t>
                      </a:r>
                    </a:p>
                    <a:p>
                      <a:r>
                        <a:rPr lang="en-US" sz="2400" b="0" i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Rebuilding or replacing habitats that have been lost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31144923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E1F0DD2E-6E00-3EEB-0198-2B0AD1354CB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0387462"/>
              </p:ext>
            </p:extLst>
          </p:nvPr>
        </p:nvGraphicFramePr>
        <p:xfrm>
          <a:off x="4761595" y="3036779"/>
          <a:ext cx="3872593" cy="1920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72593">
                  <a:extLst>
                    <a:ext uri="{9D8B030D-6E8A-4147-A177-3AD203B41FA5}">
                      <a16:colId xmlns:a16="http://schemas.microsoft.com/office/drawing/2014/main" val="94169712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2400" b="0" i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</a:t>
                      </a:r>
                    </a:p>
                    <a:p>
                      <a:r>
                        <a:rPr lang="en-US" sz="2400" b="0" i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Introducing stricter laws and</a:t>
                      </a:r>
                    </a:p>
                    <a:p>
                      <a:r>
                        <a:rPr lang="en-US" sz="2400" b="0" i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harsher punishments to stop</a:t>
                      </a:r>
                    </a:p>
                    <a:p>
                      <a:r>
                        <a:rPr lang="en-US" sz="2400" b="0" i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poachers from killing and</a:t>
                      </a:r>
                    </a:p>
                    <a:p>
                      <a:r>
                        <a:rPr lang="en-US" sz="2400" b="0" i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selling tiger parts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3114492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96969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021C4CE-07D8-69B4-38C3-6DA2C1C94B7D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0EB7AED-E3AA-74AD-FB36-652E860E19A6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PRE-WRITING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67A06BC-4457-04BA-9C00-A53F31836F9A}"/>
              </a:ext>
            </a:extLst>
          </p:cNvPr>
          <p:cNvSpPr txBox="1"/>
          <p:nvPr/>
        </p:nvSpPr>
        <p:spPr>
          <a:xfrm>
            <a:off x="2222497" y="3433697"/>
            <a:ext cx="538661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-1270"/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3</a:t>
            </a:r>
            <a:r>
              <a:rPr lang="en-US" sz="24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 =&gt; 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Rising demand for tiger parts</a:t>
            </a: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6C47516-1B68-DAC6-706D-1E886ABFAF4C}"/>
              </a:ext>
            </a:extLst>
          </p:cNvPr>
          <p:cNvSpPr txBox="1"/>
          <p:nvPr/>
        </p:nvSpPr>
        <p:spPr>
          <a:xfrm>
            <a:off x="342898" y="751347"/>
            <a:ext cx="843370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000000"/>
                </a:solidFill>
                <a:latin typeface="UTMAvoBold"/>
              </a:rPr>
              <a:t>1. </a:t>
            </a:r>
            <a:r>
              <a:rPr lang="en-US" sz="2400" b="1" i="0" dirty="0">
                <a:solidFill>
                  <a:srgbClr val="000000"/>
                </a:solidFill>
                <a:effectLst/>
                <a:latin typeface="UTMAvoBold"/>
              </a:rPr>
              <a:t>Work in pairs. Read the solutions and write the threats.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A3DCC005-9BEB-142D-E444-D25572580EF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9692733"/>
              </p:ext>
            </p:extLst>
          </p:nvPr>
        </p:nvGraphicFramePr>
        <p:xfrm>
          <a:off x="1234623" y="1474268"/>
          <a:ext cx="4447720" cy="1554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47720">
                  <a:extLst>
                    <a:ext uri="{9D8B030D-6E8A-4147-A177-3AD203B41FA5}">
                      <a16:colId xmlns:a16="http://schemas.microsoft.com/office/drawing/2014/main" val="94169712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2400" b="0" i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</a:t>
                      </a:r>
                    </a:p>
                    <a:p>
                      <a:r>
                        <a:rPr lang="en-US" sz="2400" b="0" i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Educating people about the importance of tiger conservation</a:t>
                      </a:r>
                    </a:p>
                    <a:p>
                      <a:r>
                        <a:rPr lang="en-US" sz="2400" b="0" i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Reducing demand for tiger parts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3114492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99740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021C4CE-07D8-69B4-38C3-6DA2C1C94B7D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0EB7AED-E3AA-74AD-FB36-652E860E19A6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WHILE-WRITING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6C47516-1B68-DAC6-706D-1E886ABFAF4C}"/>
              </a:ext>
            </a:extLst>
          </p:cNvPr>
          <p:cNvSpPr txBox="1"/>
          <p:nvPr/>
        </p:nvSpPr>
        <p:spPr>
          <a:xfrm>
            <a:off x="342898" y="637051"/>
            <a:ext cx="8433709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000000"/>
                </a:solidFill>
                <a:latin typeface="UTMAvoBold"/>
              </a:rPr>
              <a:t>Task 2: Read the announcement and write a problem-solving report. use the ideas in 1 and the outline below to help you.</a:t>
            </a:r>
            <a:endParaRPr lang="en-US" sz="2400" dirty="0">
              <a:solidFill>
                <a:srgbClr val="FF0000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1F2DAF4-0200-6951-9EBF-55C350F03FDB}"/>
              </a:ext>
            </a:extLst>
          </p:cNvPr>
          <p:cNvSpPr txBox="1"/>
          <p:nvPr/>
        </p:nvSpPr>
        <p:spPr>
          <a:xfrm>
            <a:off x="380138" y="1507391"/>
            <a:ext cx="8433708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0" i="0" dirty="0">
                <a:solidFill>
                  <a:srgbClr val="25408F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The tiger is </a:t>
            </a:r>
            <a:r>
              <a:rPr lang="en-US" sz="2400" b="0" i="0" u="sng" dirty="0">
                <a:solidFill>
                  <a:srgbClr val="25408F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one of the most endangered animals </a:t>
            </a:r>
            <a:r>
              <a:rPr lang="en-US" sz="2400" b="0" i="0" dirty="0">
                <a:solidFill>
                  <a:srgbClr val="25408F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in the world. The Wildlife Magazine is holding a writing </a:t>
            </a:r>
            <a:r>
              <a:rPr lang="en-US" sz="2400" b="0" i="0" u="sng" dirty="0">
                <a:solidFill>
                  <a:srgbClr val="25408F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competition</a:t>
            </a:r>
            <a:r>
              <a:rPr lang="en-US" sz="2400" b="0" i="0" dirty="0">
                <a:solidFill>
                  <a:srgbClr val="25408F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to </a:t>
            </a:r>
            <a:r>
              <a:rPr lang="en-US" sz="2400" b="0" i="0" u="sng" dirty="0">
                <a:solidFill>
                  <a:srgbClr val="25408F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raise people’s awareness</a:t>
            </a:r>
            <a:r>
              <a:rPr lang="en-US" sz="2400" b="0" i="0" dirty="0">
                <a:solidFill>
                  <a:srgbClr val="25408F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about conserving tigers. </a:t>
            </a:r>
          </a:p>
          <a:p>
            <a:endParaRPr lang="en-US" sz="2400" b="0" i="0" dirty="0">
              <a:solidFill>
                <a:srgbClr val="25408F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b="0" i="0" dirty="0">
                <a:solidFill>
                  <a:srgbClr val="25408F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Write a report (180-200 words) describing the threats facing tigers and suggesting possible solutions.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226953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021C4CE-07D8-69B4-38C3-6DA2C1C94B7D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0EB7AED-E3AA-74AD-FB36-652E860E19A6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WHILE-WRITING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511A23C-2470-78AD-1B77-E37934FF3F8E}"/>
              </a:ext>
            </a:extLst>
          </p:cNvPr>
          <p:cNvSpPr txBox="1"/>
          <p:nvPr/>
        </p:nvSpPr>
        <p:spPr>
          <a:xfrm>
            <a:off x="380138" y="631770"/>
            <a:ext cx="8584248" cy="40934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To: ...</a:t>
            </a:r>
          </a:p>
          <a:p>
            <a:r>
              <a:rPr lang="en-US" sz="20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From: ...</a:t>
            </a:r>
          </a:p>
          <a:p>
            <a:r>
              <a:rPr lang="en-US" sz="20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Subject: ...</a:t>
            </a:r>
          </a:p>
          <a:p>
            <a:r>
              <a:rPr lang="en-US" sz="20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Date: ...</a:t>
            </a:r>
          </a:p>
          <a:p>
            <a:r>
              <a:rPr lang="en-US" sz="2000" b="1" i="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Introduction</a:t>
            </a:r>
            <a:r>
              <a:rPr lang="en-US" sz="2000" b="1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0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• This report describes the threats ... </a:t>
            </a:r>
          </a:p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  </a:t>
            </a:r>
            <a:r>
              <a:rPr lang="en-US" sz="20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And suggests some solutions to the problem.</a:t>
            </a:r>
          </a:p>
          <a:p>
            <a:r>
              <a:rPr lang="en-US" sz="2000" b="1" i="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Threats</a:t>
            </a:r>
            <a:r>
              <a:rPr lang="en-US" sz="2000" b="1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20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• Research has shown that ...</a:t>
            </a:r>
          </a:p>
          <a:p>
            <a:r>
              <a:rPr lang="en-US" sz="20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		• Another serious threat is ...</a:t>
            </a:r>
          </a:p>
          <a:p>
            <a:r>
              <a:rPr lang="en-US" sz="2000" b="1" i="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Solutions</a:t>
            </a:r>
            <a:r>
              <a:rPr lang="en-US" sz="2000" b="1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0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• One solution is ...</a:t>
            </a:r>
          </a:p>
          <a:p>
            <a:r>
              <a:rPr lang="en-US" sz="20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		• Second, it is important to ...</a:t>
            </a:r>
          </a:p>
          <a:p>
            <a:r>
              <a:rPr lang="en-US" sz="20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		• In addition, we should ...</a:t>
            </a:r>
          </a:p>
          <a:p>
            <a:r>
              <a:rPr lang="en-US" sz="2000" b="1" i="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Conclusion</a:t>
            </a:r>
            <a:r>
              <a:rPr lang="en-US" sz="2000" b="1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0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• In conclusion, there are ...</a:t>
            </a:r>
          </a:p>
          <a:p>
            <a:r>
              <a:rPr lang="en-US" sz="20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		• Therefore, we recommend ...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39932510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021C4CE-07D8-69B4-38C3-6DA2C1C94B7D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0EB7AED-E3AA-74AD-FB36-652E860E19A6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POST-WRITING</a:t>
            </a:r>
          </a:p>
        </p:txBody>
      </p:sp>
    </p:spTree>
    <p:extLst>
      <p:ext uri="{BB962C8B-B14F-4D97-AF65-F5344CB8AC3E}">
        <p14:creationId xmlns:p14="http://schemas.microsoft.com/office/powerpoint/2010/main" val="38033784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2203</TotalTime>
  <Words>374</Words>
  <Application>Microsoft Office PowerPoint</Application>
  <PresentationFormat>On-screen Show (16:9)</PresentationFormat>
  <Paragraphs>76</Paragraphs>
  <Slides>12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23" baseType="lpstr">
      <vt:lpstr>Arial</vt:lpstr>
      <vt:lpstr>Bookman Old Style</vt:lpstr>
      <vt:lpstr>Calibri</vt:lpstr>
      <vt:lpstr>Calibri Light</vt:lpstr>
      <vt:lpstr>Montserrat Medium</vt:lpstr>
      <vt:lpstr>Myriad Pro</vt:lpstr>
      <vt:lpstr>Times New Roman</vt:lpstr>
      <vt:lpstr>UTM Facebook K&amp;T</vt:lpstr>
      <vt:lpstr>UTMAvoBold</vt:lpstr>
      <vt:lpstr>UTMFacebookK&amp;TBold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TrangDTT</dc:creator>
  <cp:lastModifiedBy>HP</cp:lastModifiedBy>
  <cp:revision>94</cp:revision>
  <dcterms:created xsi:type="dcterms:W3CDTF">2020-12-09T02:04:09Z</dcterms:created>
  <dcterms:modified xsi:type="dcterms:W3CDTF">2024-01-02T17:21:01Z</dcterms:modified>
</cp:coreProperties>
</file>