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1" r:id="rId2"/>
    <p:sldId id="274" r:id="rId3"/>
    <p:sldId id="324" r:id="rId4"/>
    <p:sldId id="273" r:id="rId5"/>
    <p:sldId id="332" r:id="rId6"/>
    <p:sldId id="359" r:id="rId7"/>
    <p:sldId id="363" r:id="rId8"/>
    <p:sldId id="361" r:id="rId9"/>
    <p:sldId id="362" r:id="rId10"/>
    <p:sldId id="355" r:id="rId11"/>
    <p:sldId id="358" r:id="rId12"/>
    <p:sldId id="325" r:id="rId13"/>
    <p:sldId id="317" r:id="rId14"/>
    <p:sldId id="272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93C3"/>
    <a:srgbClr val="A493C6"/>
    <a:srgbClr val="D0DEEC"/>
    <a:srgbClr val="E45983"/>
    <a:srgbClr val="F7DADE"/>
    <a:srgbClr val="FF9801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3918" autoAdjust="0"/>
  </p:normalViewPr>
  <p:slideViewPr>
    <p:cSldViewPr snapToGrid="0" showGuides="1">
      <p:cViewPr varScale="1">
        <p:scale>
          <a:sx n="78" d="100"/>
          <a:sy n="78" d="100"/>
        </p:scale>
        <p:origin x="884" y="7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460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495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817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332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74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812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13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751347"/>
            <a:ext cx="84337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UTMAvoBold"/>
              </a:rPr>
              <a:t>1. 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Read the following text. Put a tick (✓) if the animals in the table are classified as endangered and a cross (✗) if they are not.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F89B02-4561-319D-2409-D418CCFE8E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63" y="1506382"/>
            <a:ext cx="6631441" cy="35751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A2BEBCE-F95E-1E2C-8056-6AC9FF90D004}"/>
              </a:ext>
            </a:extLst>
          </p:cNvPr>
          <p:cNvSpPr txBox="1"/>
          <p:nvPr/>
        </p:nvSpPr>
        <p:spPr>
          <a:xfrm>
            <a:off x="6188528" y="1925419"/>
            <a:ext cx="457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i="0" dirty="0">
                <a:solidFill>
                  <a:srgbClr val="C00000"/>
                </a:solidFill>
                <a:effectLst/>
                <a:latin typeface="UTMAvoBold"/>
              </a:rPr>
              <a:t>✓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E81B5A-16E2-3DF2-954E-6D949E22A42E}"/>
              </a:ext>
            </a:extLst>
          </p:cNvPr>
          <p:cNvSpPr txBox="1"/>
          <p:nvPr/>
        </p:nvSpPr>
        <p:spPr>
          <a:xfrm>
            <a:off x="6101442" y="2735888"/>
            <a:ext cx="457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UTMAvoBold"/>
              </a:rPr>
              <a:t>✗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3D67D5-0ACB-721D-9E96-D582B88AE037}"/>
              </a:ext>
            </a:extLst>
          </p:cNvPr>
          <p:cNvSpPr txBox="1"/>
          <p:nvPr/>
        </p:nvSpPr>
        <p:spPr>
          <a:xfrm>
            <a:off x="6101442" y="3561157"/>
            <a:ext cx="457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UTMAvoBold"/>
              </a:rPr>
              <a:t>✗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D00F86-6476-91BC-29C9-BBF8AE1A286E}"/>
              </a:ext>
            </a:extLst>
          </p:cNvPr>
          <p:cNvSpPr txBox="1"/>
          <p:nvPr/>
        </p:nvSpPr>
        <p:spPr>
          <a:xfrm>
            <a:off x="6071505" y="4386426"/>
            <a:ext cx="457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UTMAvoBold"/>
              </a:rPr>
              <a:t>✓</a:t>
            </a:r>
          </a:p>
        </p:txBody>
      </p:sp>
    </p:spTree>
    <p:extLst>
      <p:ext uri="{BB962C8B-B14F-4D97-AF65-F5344CB8AC3E}">
        <p14:creationId xmlns:p14="http://schemas.microsoft.com/office/powerpoint/2010/main" val="324143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751347"/>
            <a:ext cx="84337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UTMAvoBold"/>
              </a:rPr>
              <a:t>2. Work in groups. name some endangered animals in Viet Nam. Share what you know about them. </a:t>
            </a:r>
            <a:endParaRPr lang="en-US" sz="2400" b="1" i="0" dirty="0">
              <a:solidFill>
                <a:srgbClr val="000000"/>
              </a:solidFill>
              <a:effectLst/>
              <a:latin typeface="UTMAvoBold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73C542-2CC6-BAB3-D001-B628E3C1F9DF}"/>
              </a:ext>
            </a:extLst>
          </p:cNvPr>
          <p:cNvSpPr txBox="1"/>
          <p:nvPr/>
        </p:nvSpPr>
        <p:spPr>
          <a:xfrm>
            <a:off x="380137" y="1688237"/>
            <a:ext cx="817966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Example:</a:t>
            </a:r>
          </a:p>
          <a:p>
            <a:pPr algn="just"/>
            <a:endParaRPr lang="en-US" sz="1200" b="1" kern="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 think </a:t>
            </a:r>
            <a:r>
              <a:rPr lang="en-US" sz="24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Saola</a:t>
            </a:r>
            <a:r>
              <a:rPr 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 one of the most endangered animals in Viet Nam because it is </a:t>
            </a:r>
            <a:r>
              <a:rPr lang="en-US" sz="2400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rare</a:t>
            </a:r>
            <a:r>
              <a:rPr 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its population is so </a:t>
            </a:r>
            <a:r>
              <a:rPr lang="en-US" sz="2400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small</a:t>
            </a:r>
            <a:r>
              <a:rPr 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26125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How to express concerns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How animals are classified as endangered.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Find some information about an endangered species in Vietnam, then present </a:t>
            </a:r>
            <a:r>
              <a:rPr lang="en-GB">
                <a:latin typeface="+mn-lt"/>
                <a:cs typeface="Arial" panose="020B0604020202020204" pitchFamily="34" charset="0"/>
              </a:rPr>
              <a:t>before class.</a:t>
            </a:r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>
                  <a:latin typeface="UTMFacebookK&amp;TBold"/>
                  <a:cs typeface="Times New Roman" panose="02020603050405020304" pitchFamily="18" charset="0"/>
                </a:rPr>
                <a:t>Unit 8</a:t>
              </a:r>
              <a:endParaRPr lang="en-US" sz="4400" b="1" dirty="0">
                <a:latin typeface="UTMFacebookK&amp;TBold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GREEN LIVING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1399717" y="3111291"/>
            <a:ext cx="7025825" cy="857068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COMMUNICATION AND CULTURE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3955140" y="2268692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7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085927" y="867955"/>
            <a:ext cx="1412825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99725" y="1674214"/>
            <a:ext cx="146305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EVERYDAY ENGLISH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035702" y="2567595"/>
            <a:ext cx="1463050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CLIL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Situation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05771" y="1473308"/>
            <a:ext cx="3659538" cy="769188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Task 1: Listen and complete the conversation.</a:t>
            </a:r>
          </a:p>
          <a:p>
            <a:r>
              <a:rPr lang="en-US" sz="1350" dirty="0">
                <a:solidFill>
                  <a:schemeClr val="tx1"/>
                </a:solidFill>
              </a:rPr>
              <a:t>Task 2: Make similar conversations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71" y="2580829"/>
            <a:ext cx="3659539" cy="575744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1: Read the text and put a tick and a cross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2: Name some endangered animals in VN</a:t>
            </a:r>
          </a:p>
        </p:txBody>
      </p:sp>
      <p:cxnSp>
        <p:nvCxnSpPr>
          <p:cNvPr id="28" name="Curved Connector 27"/>
          <p:cNvCxnSpPr>
            <a:stCxn id="22" idx="3"/>
            <a:endCxn id="23" idx="0"/>
          </p:cNvCxnSpPr>
          <p:nvPr/>
        </p:nvCxnSpPr>
        <p:spPr>
          <a:xfrm>
            <a:off x="2498752" y="1113732"/>
            <a:ext cx="532499" cy="560482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stCxn id="23" idx="1"/>
            <a:endCxn id="24" idx="0"/>
          </p:cNvCxnSpPr>
          <p:nvPr/>
        </p:nvCxnSpPr>
        <p:spPr>
          <a:xfrm rot="10800000" flipV="1">
            <a:off x="1767228" y="1919989"/>
            <a:ext cx="532498" cy="647605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212625" y="349804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505770" y="3587768"/>
            <a:ext cx="365953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Wrap-up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cxnSp>
        <p:nvCxnSpPr>
          <p:cNvPr id="35" name="Curved Connector 34"/>
          <p:cNvCxnSpPr>
            <a:stCxn id="24" idx="3"/>
            <a:endCxn id="31" idx="0"/>
          </p:cNvCxnSpPr>
          <p:nvPr/>
        </p:nvCxnSpPr>
        <p:spPr>
          <a:xfrm>
            <a:off x="2498752" y="2833922"/>
            <a:ext cx="532498" cy="664126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4233064" y="230514"/>
            <a:ext cx="4747650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COMMUNICATION AND CULTURE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7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D236DC-FFF5-F12B-1F4E-9A263787368D}"/>
              </a:ext>
            </a:extLst>
          </p:cNvPr>
          <p:cNvSpPr txBox="1"/>
          <p:nvPr/>
        </p:nvSpPr>
        <p:spPr>
          <a:xfrm>
            <a:off x="628649" y="646743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GAME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If I were in charge – Dan | Sawyer Fielding">
            <a:extLst>
              <a:ext uri="{FF2B5EF4-FFF2-40B4-BE49-F238E27FC236}">
                <a16:creationId xmlns:a16="http://schemas.microsoft.com/office/drawing/2014/main" id="{22B288ED-721D-C882-CAE8-ACDEDB088A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299" y="1337582"/>
            <a:ext cx="6086475" cy="344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649743"/>
            <a:ext cx="88011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UTMAvoBold"/>
              </a:rPr>
              <a:t>Task 1. 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Listen and complete the conversations with the expressions in the box. Then </a:t>
            </a:r>
            <a:r>
              <a:rPr lang="en-US" sz="2400" b="1" i="0" dirty="0" err="1">
                <a:solidFill>
                  <a:srgbClr val="000000"/>
                </a:solidFill>
                <a:effectLst/>
                <a:latin typeface="UTMAvoBold"/>
              </a:rPr>
              <a:t>practise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 them in pairs.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DF94E3-560F-2B3A-BF5E-7C5F537081AC}"/>
              </a:ext>
            </a:extLst>
          </p:cNvPr>
          <p:cNvSpPr txBox="1"/>
          <p:nvPr/>
        </p:nvSpPr>
        <p:spPr>
          <a:xfrm>
            <a:off x="380137" y="1480740"/>
            <a:ext cx="8433709" cy="707886"/>
          </a:xfrm>
          <a:prstGeom prst="rect">
            <a:avLst/>
          </a:prstGeom>
          <a:noFill/>
          <a:ln w="38100">
            <a:solidFill>
              <a:srgbClr val="6593C3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Has something happened?		</a:t>
            </a:r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Is there something wrong?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Is there anything I can do to help?	</a:t>
            </a:r>
            <a:r>
              <a:rPr lang="en-US" sz="20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Do you feel better now?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5470D0-ED5C-7C9F-EE42-41505C2D1924}"/>
              </a:ext>
            </a:extLst>
          </p:cNvPr>
          <p:cNvSpPr txBox="1"/>
          <p:nvPr/>
        </p:nvSpPr>
        <p:spPr>
          <a:xfrm>
            <a:off x="380137" y="2352557"/>
            <a:ext cx="8665892" cy="2308324"/>
          </a:xfrm>
          <a:prstGeom prst="rect">
            <a:avLst/>
          </a:prstGeom>
          <a:noFill/>
          <a:ln w="38100">
            <a:solidFill>
              <a:srgbClr val="6593C3"/>
            </a:solidFill>
          </a:ln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</a:p>
          <a:p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Nam: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Hi, Linda. Why didn’t you come to Cuc Phuong National Park with us yesterday? We were worried about you. (1)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Linda: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had a stomachache, so I had to stay at home and rest.</a:t>
            </a:r>
          </a:p>
          <a:p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Nam: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Sorry to hear that. (2)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Linda: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I’m fine now. Thanks for asking.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DCF03D-170D-7E47-F4B2-F5ED5F898A4D}"/>
              </a:ext>
            </a:extLst>
          </p:cNvPr>
          <p:cNvSpPr txBox="1"/>
          <p:nvPr/>
        </p:nvSpPr>
        <p:spPr>
          <a:xfrm>
            <a:off x="7249886" y="3121869"/>
            <a:ext cx="612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1DFA42-EBE4-0D3D-9ECC-B54B715D950C}"/>
              </a:ext>
            </a:extLst>
          </p:cNvPr>
          <p:cNvSpPr txBox="1"/>
          <p:nvPr/>
        </p:nvSpPr>
        <p:spPr>
          <a:xfrm>
            <a:off x="4406922" y="3821276"/>
            <a:ext cx="612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</a:rPr>
              <a:t>D</a:t>
            </a:r>
            <a:endParaRPr lang="en-US" sz="2400" b="1" dirty="0">
              <a:solidFill>
                <a:srgbClr val="C00000"/>
              </a:solidFill>
            </a:endParaRPr>
          </a:p>
        </p:txBody>
      </p:sp>
      <p:pic>
        <p:nvPicPr>
          <p:cNvPr id="2" name="061 - U8 - EVERYDAY CONSERVATION">
            <a:hlinkClick r:id="" action="ppaction://media"/>
            <a:extLst>
              <a:ext uri="{FF2B5EF4-FFF2-40B4-BE49-F238E27FC236}">
                <a16:creationId xmlns:a16="http://schemas.microsoft.com/office/drawing/2014/main" id="{69C214EB-F886-5A86-5DF4-6DB51807CF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77414" y="24184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47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649743"/>
            <a:ext cx="88011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UTMAvoBold"/>
              </a:rPr>
              <a:t>Task 1. 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Listen and complete the conversations with the expressions in the box. Then </a:t>
            </a:r>
            <a:r>
              <a:rPr lang="en-US" sz="2400" b="1" i="0" dirty="0" err="1">
                <a:solidFill>
                  <a:srgbClr val="000000"/>
                </a:solidFill>
                <a:effectLst/>
                <a:latin typeface="UTMAvoBold"/>
              </a:rPr>
              <a:t>practise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 them in pairs.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DF94E3-560F-2B3A-BF5E-7C5F537081AC}"/>
              </a:ext>
            </a:extLst>
          </p:cNvPr>
          <p:cNvSpPr txBox="1"/>
          <p:nvPr/>
        </p:nvSpPr>
        <p:spPr>
          <a:xfrm>
            <a:off x="380137" y="1480740"/>
            <a:ext cx="8433709" cy="707886"/>
          </a:xfrm>
          <a:prstGeom prst="rect">
            <a:avLst/>
          </a:prstGeom>
          <a:noFill/>
          <a:ln w="38100">
            <a:solidFill>
              <a:srgbClr val="6593C3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Has something happened?		</a:t>
            </a:r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Is there something wrong?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Is there anything I can do to help?	</a:t>
            </a:r>
            <a:r>
              <a:rPr lang="en-US" sz="20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Do you feel better now?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DCF03D-170D-7E47-F4B2-F5ED5F898A4D}"/>
              </a:ext>
            </a:extLst>
          </p:cNvPr>
          <p:cNvSpPr txBox="1"/>
          <p:nvPr/>
        </p:nvSpPr>
        <p:spPr>
          <a:xfrm>
            <a:off x="4290830" y="2649649"/>
            <a:ext cx="612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</a:rPr>
              <a:t>B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1DFA42-EBE4-0D3D-9ECC-B54B715D950C}"/>
              </a:ext>
            </a:extLst>
          </p:cNvPr>
          <p:cNvSpPr txBox="1"/>
          <p:nvPr/>
        </p:nvSpPr>
        <p:spPr>
          <a:xfrm>
            <a:off x="1908650" y="3754851"/>
            <a:ext cx="612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</a:rPr>
              <a:t>C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8ECDD0-615A-7512-7D3A-3C3478F160CE}"/>
              </a:ext>
            </a:extLst>
          </p:cNvPr>
          <p:cNvSpPr txBox="1"/>
          <p:nvPr/>
        </p:nvSpPr>
        <p:spPr>
          <a:xfrm>
            <a:off x="380137" y="2275221"/>
            <a:ext cx="8433709" cy="2677656"/>
          </a:xfrm>
          <a:prstGeom prst="rect">
            <a:avLst/>
          </a:prstGeom>
          <a:noFill/>
          <a:ln w="38100">
            <a:solidFill>
              <a:srgbClr val="6593C3"/>
            </a:solidFill>
          </a:ln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Mai: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You look worried. (3)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Nam: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No, I’m just a bit nervous about my presentation on wildlife protection tomorrow.</a:t>
            </a:r>
          </a:p>
          <a:p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Mai: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(4)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Nam: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 you could look at my slides,</a:t>
            </a:r>
          </a:p>
          <a:p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 would be great. Thanks so much in advance, Mai.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678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649743"/>
            <a:ext cx="88011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UTMAvoBold"/>
              </a:rPr>
              <a:t>Task 1. 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Listen and complete the conversations with the expressions in the box. Then </a:t>
            </a:r>
            <a:r>
              <a:rPr lang="en-US" sz="2400" b="1" i="0" dirty="0" err="1">
                <a:solidFill>
                  <a:srgbClr val="000000"/>
                </a:solidFill>
                <a:effectLst/>
                <a:latin typeface="UTMAvoBold"/>
              </a:rPr>
              <a:t>practise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 them in pairs.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D1138F-FD5C-9A4D-9FD8-DBA2E3CC3E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1640" y="1562100"/>
            <a:ext cx="91440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027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649743"/>
            <a:ext cx="88011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 2. 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Work in pairs. Use the models in 1 to make similar conversations for these situations. One of you is A, the other is B. use the expressions on page 109 to help you.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263DB8-DEBD-B887-6962-4085EEE062DB}"/>
              </a:ext>
            </a:extLst>
          </p:cNvPr>
          <p:cNvSpPr txBox="1"/>
          <p:nvPr/>
        </p:nvSpPr>
        <p:spPr>
          <a:xfrm>
            <a:off x="380136" y="1824921"/>
            <a:ext cx="85842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en-US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looks worried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because he/she hasn’t collected enough  </a:t>
            </a:r>
          </a:p>
          <a:p>
            <a:pPr algn="just"/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information about endangered species for his/her biology project. </a:t>
            </a:r>
          </a:p>
          <a:p>
            <a:pPr algn="just"/>
            <a:r>
              <a:rPr lang="en-US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B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expresses concern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about him/her.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3C8F95-2E59-B11D-3C14-0407DEE4B273}"/>
              </a:ext>
            </a:extLst>
          </p:cNvPr>
          <p:cNvSpPr txBox="1"/>
          <p:nvPr/>
        </p:nvSpPr>
        <p:spPr>
          <a:xfrm>
            <a:off x="377419" y="3250950"/>
            <a:ext cx="85842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AutoNum type="arabicPeriod" startAt="2"/>
            </a:pPr>
            <a:r>
              <a:rPr lang="en-US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sz="2400" b="0" i="0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didn’t join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school field trip to the Endangered Species Rescue Centre. </a:t>
            </a:r>
          </a:p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expresses concern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about him/her.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9749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649743"/>
            <a:ext cx="88011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 2. 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Work in pairs. Use the models in 1 to make similar conversations for these situations. One of you is A, the other is B. use the expressions on page 109 to help you.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263DB8-DEBD-B887-6962-4085EEE062DB}"/>
              </a:ext>
            </a:extLst>
          </p:cNvPr>
          <p:cNvSpPr txBox="1"/>
          <p:nvPr/>
        </p:nvSpPr>
        <p:spPr>
          <a:xfrm>
            <a:off x="380136" y="2273948"/>
            <a:ext cx="8584249" cy="23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Sample conversation 1:</a:t>
            </a: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Mai: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You look so worried. What’s the matter with you?</a:t>
            </a: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Mark: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 haven’t collected enough information about endangered species for my biology project.</a:t>
            </a:r>
          </a:p>
          <a:p>
            <a:pPr marL="0" marR="0" indent="-127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Mai: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Oh. I see. 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Is there anything I can do to help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marL="0" marR="0" indent="-127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Mark: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Thank you. I’ll try to manage. I’ll call you if I need any help.</a:t>
            </a:r>
          </a:p>
        </p:txBody>
      </p:sp>
    </p:spTree>
    <p:extLst>
      <p:ext uri="{BB962C8B-B14F-4D97-AF65-F5344CB8AC3E}">
        <p14:creationId xmlns:p14="http://schemas.microsoft.com/office/powerpoint/2010/main" val="3326219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2220</TotalTime>
  <Words>690</Words>
  <Application>Microsoft Office PowerPoint</Application>
  <PresentationFormat>On-screen Show (16:9)</PresentationFormat>
  <Paragraphs>89</Paragraphs>
  <Slides>14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UTMAvoBold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HP</cp:lastModifiedBy>
  <cp:revision>104</cp:revision>
  <dcterms:created xsi:type="dcterms:W3CDTF">2020-12-09T02:04:09Z</dcterms:created>
  <dcterms:modified xsi:type="dcterms:W3CDTF">2024-01-03T02:31:49Z</dcterms:modified>
</cp:coreProperties>
</file>