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3"/>
  </p:notesMasterIdLst>
  <p:sldIdLst>
    <p:sldId id="271" r:id="rId3"/>
    <p:sldId id="270" r:id="rId4"/>
    <p:sldId id="269" r:id="rId5"/>
    <p:sldId id="347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34" r:id="rId15"/>
    <p:sldId id="336" r:id="rId16"/>
    <p:sldId id="337" r:id="rId17"/>
    <p:sldId id="335" r:id="rId18"/>
    <p:sldId id="338" r:id="rId19"/>
    <p:sldId id="325" r:id="rId20"/>
    <p:sldId id="317" r:id="rId21"/>
    <p:sldId id="272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6CE6"/>
    <a:srgbClr val="F9B61A"/>
    <a:srgbClr val="608DFC"/>
    <a:srgbClr val="EDCAF6"/>
    <a:srgbClr val="0F52FB"/>
    <a:srgbClr val="D0DEEC"/>
    <a:srgbClr val="F7DADE"/>
    <a:srgbClr val="F52E18"/>
    <a:srgbClr val="A493C6"/>
    <a:srgbClr val="659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9" autoAdjust="0"/>
    <p:restoredTop sz="94233" autoAdjust="0"/>
  </p:normalViewPr>
  <p:slideViewPr>
    <p:cSldViewPr snapToGrid="0" showGuides="1">
      <p:cViewPr varScale="1">
        <p:scale>
          <a:sx n="95" d="100"/>
          <a:sy n="95" d="100"/>
        </p:scale>
        <p:origin x="678" y="84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2579526aad0_2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g2579526aad0_2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2579526aad0_2_3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g2579526aad0_2_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3" name="Google Shape;23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008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3968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342900" y="1065213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1292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5215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3730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07883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7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11" name="Google Shape;111;p17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52923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6543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9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30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25" name="Google Shape;125;p19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26" name="Google Shape;126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0636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0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32" name="Google Shape;132;p20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33" name="Google Shape;133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59853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1"/>
          <p:cNvSpPr txBox="1">
            <a:spLocks noGrp="1"/>
          </p:cNvSpPr>
          <p:nvPr>
            <p:ph type="body" idx="1"/>
          </p:nvPr>
        </p:nvSpPr>
        <p:spPr>
          <a:xfrm rot="5400000">
            <a:off x="1154509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2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69341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>
            <a:spLocks noGrp="1"/>
          </p:cNvSpPr>
          <p:nvPr>
            <p:ph type="title"/>
          </p:nvPr>
        </p:nvSpPr>
        <p:spPr>
          <a:xfrm rot="5400000">
            <a:off x="2366169" y="1085850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2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26347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178467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F7EEE3D-BD95-34D7-D406-1F80D97ADA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777" y="122643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2FA5EC0-BE9F-052D-D8B6-490E70F1EBAB}"/>
              </a:ext>
            </a:extLst>
          </p:cNvPr>
          <p:cNvSpPr/>
          <p:nvPr/>
        </p:nvSpPr>
        <p:spPr>
          <a:xfrm>
            <a:off x="997527" y="624264"/>
            <a:ext cx="7148945" cy="124032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6. </a:t>
            </a:r>
            <a:r>
              <a:rPr lang="en-US" sz="2800" b="1" dirty="0"/>
              <a:t>What should you include in the "Work Experience" section of your CV?</a:t>
            </a:r>
            <a:endParaRPr lang="en-US" sz="2700" b="1" dirty="0"/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27EC1F8B-BB32-ADE4-C83E-C528EF1276AE}"/>
              </a:ext>
            </a:extLst>
          </p:cNvPr>
          <p:cNvSpPr/>
          <p:nvPr/>
        </p:nvSpPr>
        <p:spPr>
          <a:xfrm>
            <a:off x="575292" y="2143724"/>
            <a:ext cx="3719384" cy="1239011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Details about relevant jobs, internships, or volunteer experiences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7FFBCC1F-36C2-5A82-6392-63D129077DBB}"/>
              </a:ext>
            </a:extLst>
          </p:cNvPr>
          <p:cNvSpPr/>
          <p:nvPr/>
        </p:nvSpPr>
        <p:spPr>
          <a:xfrm>
            <a:off x="4849326" y="2143725"/>
            <a:ext cx="3719382" cy="1239010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Your favorite food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C476B26A-3125-FB4F-01B9-1A12C5601035}"/>
              </a:ext>
            </a:extLst>
          </p:cNvPr>
          <p:cNvSpPr/>
          <p:nvPr/>
        </p:nvSpPr>
        <p:spPr>
          <a:xfrm>
            <a:off x="575292" y="3661875"/>
            <a:ext cx="3719383" cy="123901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Your favorite TV shows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1ECF6557-93F8-9B4E-BF03-35EBA6D37CB7}"/>
              </a:ext>
            </a:extLst>
          </p:cNvPr>
          <p:cNvSpPr/>
          <p:nvPr/>
        </p:nvSpPr>
        <p:spPr>
          <a:xfrm>
            <a:off x="4849326" y="3661875"/>
            <a:ext cx="3719382" cy="1239010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 list of friends</a:t>
            </a:r>
            <a:endParaRPr lang="en-US" sz="2475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5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F7E232E-734F-EF63-3335-AE7072468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658" y="179632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430ECBF-F023-5443-4BB1-26D90548ED23}"/>
              </a:ext>
            </a:extLst>
          </p:cNvPr>
          <p:cNvSpPr/>
          <p:nvPr/>
        </p:nvSpPr>
        <p:spPr>
          <a:xfrm>
            <a:off x="900741" y="762157"/>
            <a:ext cx="7342518" cy="1191769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7. 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is it important to tailor your CV for each job application?</a:t>
            </a:r>
            <a:endParaRPr lang="en-US" sz="27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4696875C-CBCB-BDE0-B2FA-DA191592C4E1}"/>
              </a:ext>
            </a:extLst>
          </p:cNvPr>
          <p:cNvSpPr/>
          <p:nvPr/>
        </p:nvSpPr>
        <p:spPr>
          <a:xfrm>
            <a:off x="238369" y="2221343"/>
            <a:ext cx="4167874" cy="1161535"/>
          </a:xfrm>
          <a:prstGeom prst="flowChartAlternateProcess">
            <a:avLst/>
          </a:prstGeom>
          <a:solidFill>
            <a:srgbClr val="CB6C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It's not necessary; a generic CV works for all jobs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D2EB8B94-BE35-5F20-F5DB-31F614D90AE7}"/>
              </a:ext>
            </a:extLst>
          </p:cNvPr>
          <p:cNvSpPr/>
          <p:nvPr/>
        </p:nvSpPr>
        <p:spPr>
          <a:xfrm>
            <a:off x="238369" y="3630441"/>
            <a:ext cx="4167874" cy="126187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save time in the application process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BD645D31-3C20-5EDA-9762-6E2636E99243}"/>
              </a:ext>
            </a:extLst>
          </p:cNvPr>
          <p:cNvSpPr/>
          <p:nvPr/>
        </p:nvSpPr>
        <p:spPr>
          <a:xfrm>
            <a:off x="4719039" y="2221344"/>
            <a:ext cx="4167873" cy="1161534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include every detail about yourself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06C58AE4-4654-CF52-B3A3-C98119370B6A}"/>
              </a:ext>
            </a:extLst>
          </p:cNvPr>
          <p:cNvSpPr/>
          <p:nvPr/>
        </p:nvSpPr>
        <p:spPr>
          <a:xfrm>
            <a:off x="4719039" y="3630441"/>
            <a:ext cx="4167873" cy="1261871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showcase specific skills and experiences relevant to the job</a:t>
            </a:r>
          </a:p>
        </p:txBody>
      </p:sp>
    </p:spTree>
    <p:extLst>
      <p:ext uri="{BB962C8B-B14F-4D97-AF65-F5344CB8AC3E}">
        <p14:creationId xmlns:p14="http://schemas.microsoft.com/office/powerpoint/2010/main" val="15518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6B44EE-3BEF-FB97-9725-2C828C633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944" y="120386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D21ED23-6332-6089-7832-95F8515734ED}"/>
              </a:ext>
            </a:extLst>
          </p:cNvPr>
          <p:cNvSpPr/>
          <p:nvPr/>
        </p:nvSpPr>
        <p:spPr>
          <a:xfrm>
            <a:off x="1296015" y="647700"/>
            <a:ext cx="6793885" cy="148159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8. How far back in time should you go when listing work experience on a CV?</a:t>
            </a: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3FF58F85-C7A7-1055-3B19-3EFD379CAF1A}"/>
              </a:ext>
            </a:extLst>
          </p:cNvPr>
          <p:cNvSpPr/>
          <p:nvPr/>
        </p:nvSpPr>
        <p:spPr>
          <a:xfrm>
            <a:off x="169869" y="2540128"/>
            <a:ext cx="4133087" cy="83615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Only include the most recent job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50BC94FD-5CC9-BD29-3DD7-84B7D7383DAA}"/>
              </a:ext>
            </a:extLst>
          </p:cNvPr>
          <p:cNvSpPr/>
          <p:nvPr/>
        </p:nvSpPr>
        <p:spPr>
          <a:xfrm>
            <a:off x="169868" y="3912491"/>
            <a:ext cx="4173532" cy="83615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Exclude all work experience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005F1F8E-98E9-D296-B24F-07929061F7FA}"/>
              </a:ext>
            </a:extLst>
          </p:cNvPr>
          <p:cNvSpPr/>
          <p:nvPr/>
        </p:nvSpPr>
        <p:spPr>
          <a:xfrm>
            <a:off x="4841045" y="2540129"/>
            <a:ext cx="4133086" cy="836154"/>
          </a:xfrm>
          <a:prstGeom prst="flowChartAlternateProcess">
            <a:avLst/>
          </a:prstGeom>
          <a:solidFill>
            <a:srgbClr val="CB6C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Limit to the last 10-15 years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10FC0705-0641-0020-A485-839C661914B8}"/>
              </a:ext>
            </a:extLst>
          </p:cNvPr>
          <p:cNvSpPr/>
          <p:nvPr/>
        </p:nvSpPr>
        <p:spPr>
          <a:xfrm>
            <a:off x="4800602" y="3912491"/>
            <a:ext cx="4173529" cy="836155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 every job, regardless of how long ago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86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157543" y="30984"/>
            <a:ext cx="46177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Controlled Practiced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77465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 in pairs. Look at the following job advert and the CV of a student applying for the job. Match the headings in the box to the correct sections.</a:t>
            </a:r>
            <a:endParaRPr lang="vi-VN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46" y="2191834"/>
            <a:ext cx="2356387" cy="14788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120" y="2054663"/>
            <a:ext cx="5890770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44183"/>
            <a:ext cx="4528196" cy="309931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7223"/>
            <a:ext cx="2340567" cy="1386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850" t="478" r="1679"/>
          <a:stretch/>
        </p:blipFill>
        <p:spPr>
          <a:xfrm>
            <a:off x="4528196" y="646744"/>
            <a:ext cx="4615804" cy="44967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567" y="646742"/>
            <a:ext cx="2147381" cy="139744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80171" y="3405607"/>
            <a:ext cx="44905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solidFill>
                  <a:srgbClr val="C00000"/>
                </a:solidFill>
              </a:rPr>
              <a:t>Education and Interests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85834" y="832510"/>
            <a:ext cx="1911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dirty="0">
                <a:solidFill>
                  <a:srgbClr val="C00000"/>
                </a:solidFill>
              </a:rPr>
              <a:t>Work experience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85834" y="2618673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dirty="0">
                <a:solidFill>
                  <a:srgbClr val="C00000"/>
                </a:solidFill>
              </a:rPr>
              <a:t>Skills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85834" y="3915669"/>
            <a:ext cx="1031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dirty="0">
                <a:solidFill>
                  <a:srgbClr val="C00000"/>
                </a:solidFill>
              </a:rPr>
              <a:t>Hobbies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209197-88B7-8883-5B00-E93AE12524AD}"/>
              </a:ext>
            </a:extLst>
          </p:cNvPr>
          <p:cNvSpPr txBox="1"/>
          <p:nvPr/>
        </p:nvSpPr>
        <p:spPr>
          <a:xfrm>
            <a:off x="157543" y="30984"/>
            <a:ext cx="46177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Controlled Practiced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758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6742"/>
            <a:ext cx="4304714" cy="44657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714" y="886264"/>
            <a:ext cx="4536831" cy="42262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AE121F-1FEB-C1A7-9459-3EA9282D10E5}"/>
              </a:ext>
            </a:extLst>
          </p:cNvPr>
          <p:cNvSpPr txBox="1"/>
          <p:nvPr/>
        </p:nvSpPr>
        <p:spPr>
          <a:xfrm>
            <a:off x="157543" y="30984"/>
            <a:ext cx="46177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 Controlled Practiced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3582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220;p26">
            <a:extLst>
              <a:ext uri="{FF2B5EF4-FFF2-40B4-BE49-F238E27FC236}">
                <a16:creationId xmlns:a16="http://schemas.microsoft.com/office/drawing/2014/main" id="{B7A65C25-E7C3-A815-BC4F-DE027E9DDB71}"/>
              </a:ext>
            </a:extLst>
          </p:cNvPr>
          <p:cNvSpPr/>
          <p:nvPr/>
        </p:nvSpPr>
        <p:spPr>
          <a:xfrm>
            <a:off x="7452833" y="-193084"/>
            <a:ext cx="2052257" cy="2057400"/>
          </a:xfrm>
          <a:custGeom>
            <a:avLst/>
            <a:gdLst/>
            <a:ahLst/>
            <a:cxnLst/>
            <a:rect l="l" t="t" r="r" b="b"/>
            <a:pathLst>
              <a:path w="4104513" h="4114800" extrusionOk="0">
                <a:moveTo>
                  <a:pt x="0" y="0"/>
                </a:moveTo>
                <a:lnTo>
                  <a:pt x="4104513" y="0"/>
                </a:lnTo>
                <a:lnTo>
                  <a:pt x="41045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Google Shape;221;p26">
            <a:extLst>
              <a:ext uri="{FF2B5EF4-FFF2-40B4-BE49-F238E27FC236}">
                <a16:creationId xmlns:a16="http://schemas.microsoft.com/office/drawing/2014/main" id="{ACE9A708-C5FF-DDEC-47B4-5591C91A93ED}"/>
              </a:ext>
            </a:extLst>
          </p:cNvPr>
          <p:cNvSpPr/>
          <p:nvPr/>
        </p:nvSpPr>
        <p:spPr>
          <a:xfrm rot="10800000">
            <a:off x="8117871" y="561843"/>
            <a:ext cx="1026129" cy="2057400"/>
          </a:xfrm>
          <a:custGeom>
            <a:avLst/>
            <a:gdLst/>
            <a:ahLst/>
            <a:cxnLst/>
            <a:rect l="l" t="t" r="r" b="b"/>
            <a:pathLst>
              <a:path w="2052257" h="4114800" extrusionOk="0">
                <a:moveTo>
                  <a:pt x="0" y="0"/>
                </a:moveTo>
                <a:lnTo>
                  <a:pt x="2052256" y="0"/>
                </a:lnTo>
                <a:lnTo>
                  <a:pt x="20522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153313" y="33493"/>
            <a:ext cx="45505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 Controlled Practiced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806840"/>
            <a:ext cx="79844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cs typeface="Arial" panose="020B0604020202020204" pitchFamily="34" charset="0"/>
              </a:rPr>
              <a:t>Look at the job advert in 1 again. Imagine that you also want to apply for the job. Write your own CV. 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6276" y="1821727"/>
            <a:ext cx="4051448" cy="32145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F778CCC-3B60-EC47-BC62-BEE4BFA5C1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0" y="3552306"/>
            <a:ext cx="1591194" cy="15911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80ADB-4D66-C354-795A-CCF8951176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5614" y="3086100"/>
            <a:ext cx="2052257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29" y="708710"/>
            <a:ext cx="4504573" cy="44347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5264" y="1014926"/>
            <a:ext cx="4688736" cy="41285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FE026F-712B-494F-355D-54128910DD20}"/>
              </a:ext>
            </a:extLst>
          </p:cNvPr>
          <p:cNvSpPr txBox="1"/>
          <p:nvPr/>
        </p:nvSpPr>
        <p:spPr>
          <a:xfrm>
            <a:off x="153313" y="33493"/>
            <a:ext cx="45505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 Controlled Practiced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89018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17;p26">
            <a:extLst>
              <a:ext uri="{FF2B5EF4-FFF2-40B4-BE49-F238E27FC236}">
                <a16:creationId xmlns:a16="http://schemas.microsoft.com/office/drawing/2014/main" id="{B4885DCD-4226-516E-AE36-9D75564CF658}"/>
              </a:ext>
            </a:extLst>
          </p:cNvPr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23" name="Google Shape;218;p26">
              <a:extLst>
                <a:ext uri="{FF2B5EF4-FFF2-40B4-BE49-F238E27FC236}">
                  <a16:creationId xmlns:a16="http://schemas.microsoft.com/office/drawing/2014/main" id="{AEAFBCA6-5E71-F5C9-4B51-FA78B9DD8EEF}"/>
                </a:ext>
              </a:extLst>
            </p:cNvPr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Google Shape;219;p26">
              <a:extLst>
                <a:ext uri="{FF2B5EF4-FFF2-40B4-BE49-F238E27FC236}">
                  <a16:creationId xmlns:a16="http://schemas.microsoft.com/office/drawing/2014/main" id="{253ACF67-49EF-6D3F-B065-F2CAF492604F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" name="Google Shape;220;p26">
            <a:extLst>
              <a:ext uri="{FF2B5EF4-FFF2-40B4-BE49-F238E27FC236}">
                <a16:creationId xmlns:a16="http://schemas.microsoft.com/office/drawing/2014/main" id="{D9C0E117-CEBD-8F36-99D2-5B1BB7331420}"/>
              </a:ext>
            </a:extLst>
          </p:cNvPr>
          <p:cNvSpPr/>
          <p:nvPr/>
        </p:nvSpPr>
        <p:spPr>
          <a:xfrm>
            <a:off x="7685698" y="-297312"/>
            <a:ext cx="2052257" cy="2057400"/>
          </a:xfrm>
          <a:custGeom>
            <a:avLst/>
            <a:gdLst/>
            <a:ahLst/>
            <a:cxnLst/>
            <a:rect l="l" t="t" r="r" b="b"/>
            <a:pathLst>
              <a:path w="4104513" h="4114800" extrusionOk="0">
                <a:moveTo>
                  <a:pt x="0" y="0"/>
                </a:moveTo>
                <a:lnTo>
                  <a:pt x="4104513" y="0"/>
                </a:lnTo>
                <a:lnTo>
                  <a:pt x="41045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6" name="Google Shape;221;p26">
            <a:extLst>
              <a:ext uri="{FF2B5EF4-FFF2-40B4-BE49-F238E27FC236}">
                <a16:creationId xmlns:a16="http://schemas.microsoft.com/office/drawing/2014/main" id="{E709A1D8-475C-5B26-96FD-1C4C5E1259B3}"/>
              </a:ext>
            </a:extLst>
          </p:cNvPr>
          <p:cNvSpPr/>
          <p:nvPr/>
        </p:nvSpPr>
        <p:spPr>
          <a:xfrm rot="5400000">
            <a:off x="7399645" y="-220462"/>
            <a:ext cx="1026129" cy="2057400"/>
          </a:xfrm>
          <a:custGeom>
            <a:avLst/>
            <a:gdLst/>
            <a:ahLst/>
            <a:cxnLst/>
            <a:rect l="l" t="t" r="r" b="b"/>
            <a:pathLst>
              <a:path w="2052257" h="4114800" extrusionOk="0">
                <a:moveTo>
                  <a:pt x="0" y="0"/>
                </a:moveTo>
                <a:lnTo>
                  <a:pt x="2052256" y="0"/>
                </a:lnTo>
                <a:lnTo>
                  <a:pt x="20522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7" name="Google Shape;228;p26">
            <a:extLst>
              <a:ext uri="{FF2B5EF4-FFF2-40B4-BE49-F238E27FC236}">
                <a16:creationId xmlns:a16="http://schemas.microsoft.com/office/drawing/2014/main" id="{89DC8BF7-0858-95B3-145C-E9130FDD57A3}"/>
              </a:ext>
            </a:extLst>
          </p:cNvPr>
          <p:cNvSpPr/>
          <p:nvPr/>
        </p:nvSpPr>
        <p:spPr>
          <a:xfrm>
            <a:off x="0" y="4561699"/>
            <a:ext cx="2057400" cy="2057400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8" name="Google Shape;232;p26">
            <a:extLst>
              <a:ext uri="{FF2B5EF4-FFF2-40B4-BE49-F238E27FC236}">
                <a16:creationId xmlns:a16="http://schemas.microsoft.com/office/drawing/2014/main" id="{E4625CF5-3950-EA0A-845B-2D2F8A78D24B}"/>
              </a:ext>
            </a:extLst>
          </p:cNvPr>
          <p:cNvSpPr/>
          <p:nvPr/>
        </p:nvSpPr>
        <p:spPr>
          <a:xfrm rot="416649">
            <a:off x="6474079" y="2714395"/>
            <a:ext cx="2491292" cy="2169156"/>
          </a:xfrm>
          <a:custGeom>
            <a:avLst/>
            <a:gdLst/>
            <a:ahLst/>
            <a:cxnLst/>
            <a:rect l="l" t="t" r="r" b="b"/>
            <a:pathLst>
              <a:path w="7114851" h="5594051" extrusionOk="0">
                <a:moveTo>
                  <a:pt x="0" y="0"/>
                </a:moveTo>
                <a:lnTo>
                  <a:pt x="7114851" y="0"/>
                </a:lnTo>
                <a:lnTo>
                  <a:pt x="7114851" y="5594052"/>
                </a:lnTo>
                <a:lnTo>
                  <a:pt x="0" y="559405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403741" y="1659033"/>
            <a:ext cx="75930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writing CV 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 for specific 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304;p30">
            <a:extLst>
              <a:ext uri="{FF2B5EF4-FFF2-40B4-BE49-F238E27FC236}">
                <a16:creationId xmlns:a16="http://schemas.microsoft.com/office/drawing/2014/main" id="{BA249FE0-A206-A5E8-5310-3B40565E68B9}"/>
              </a:ext>
            </a:extLst>
          </p:cNvPr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10" name="Google Shape;305;p30">
              <a:extLst>
                <a:ext uri="{FF2B5EF4-FFF2-40B4-BE49-F238E27FC236}">
                  <a16:creationId xmlns:a16="http://schemas.microsoft.com/office/drawing/2014/main" id="{B3674F37-FE97-E0D9-4C2A-908882C5AC9D}"/>
                </a:ext>
              </a:extLst>
            </p:cNvPr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Google Shape;306;p30">
              <a:extLst>
                <a:ext uri="{FF2B5EF4-FFF2-40B4-BE49-F238E27FC236}">
                  <a16:creationId xmlns:a16="http://schemas.microsoft.com/office/drawing/2014/main" id="{3BD955FC-56FD-1D3F-F358-43B991DDE313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" name="Google Shape;307;p30">
            <a:extLst>
              <a:ext uri="{FF2B5EF4-FFF2-40B4-BE49-F238E27FC236}">
                <a16:creationId xmlns:a16="http://schemas.microsoft.com/office/drawing/2014/main" id="{D910D723-98D9-437B-7773-9D2D0207B82F}"/>
              </a:ext>
            </a:extLst>
          </p:cNvPr>
          <p:cNvSpPr/>
          <p:nvPr/>
        </p:nvSpPr>
        <p:spPr>
          <a:xfrm>
            <a:off x="0" y="4561699"/>
            <a:ext cx="2057400" cy="2057400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" name="Google Shape;308;p30">
            <a:extLst>
              <a:ext uri="{FF2B5EF4-FFF2-40B4-BE49-F238E27FC236}">
                <a16:creationId xmlns:a16="http://schemas.microsoft.com/office/drawing/2014/main" id="{0B613E8C-CE85-371E-229C-11178BA4BA11}"/>
              </a:ext>
            </a:extLst>
          </p:cNvPr>
          <p:cNvSpPr/>
          <p:nvPr/>
        </p:nvSpPr>
        <p:spPr>
          <a:xfrm>
            <a:off x="4845600" y="-895615"/>
            <a:ext cx="2630064" cy="2636655"/>
          </a:xfrm>
          <a:custGeom>
            <a:avLst/>
            <a:gdLst/>
            <a:ahLst/>
            <a:cxnLst/>
            <a:rect l="l" t="t" r="r" b="b"/>
            <a:pathLst>
              <a:path w="5260127" h="5273310" extrusionOk="0">
                <a:moveTo>
                  <a:pt x="0" y="0"/>
                </a:moveTo>
                <a:lnTo>
                  <a:pt x="5260126" y="0"/>
                </a:lnTo>
                <a:lnTo>
                  <a:pt x="5260126" y="5273310"/>
                </a:lnTo>
                <a:lnTo>
                  <a:pt x="0" y="52733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604" y="1783817"/>
            <a:ext cx="543633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  <a:cs typeface="Arial" panose="020B0604020202020204" pitchFamily="34" charset="0"/>
              </a:rPr>
              <a:t>Learn new words by heart.</a:t>
            </a:r>
            <a:endParaRPr lang="en-GB" dirty="0">
              <a:latin typeface="+mn-lt"/>
              <a:cs typeface="Arial" panose="020B0604020202020204" pitchFamily="34" charset="0"/>
            </a:endParaRP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Lesson 7 – Unit 9.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19CD65-B51F-5F52-AB33-A0D093477D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4616" y="1872603"/>
            <a:ext cx="2056700" cy="327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7"/>
          <p:cNvSpPr txBox="1"/>
          <p:nvPr/>
        </p:nvSpPr>
        <p:spPr>
          <a:xfrm>
            <a:off x="1334339" y="2282142"/>
            <a:ext cx="642360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500" b="1" i="0" u="none" strike="noStrike" kern="0" cap="none" spc="0" normalizeH="0" baseline="0" noProof="0" dirty="0">
                <a:ln>
                  <a:noFill/>
                </a:ln>
                <a:solidFill>
                  <a:srgbClr val="F9B6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WRITING YOUR CV</a:t>
            </a:r>
          </a:p>
        </p:txBody>
      </p:sp>
      <p:grpSp>
        <p:nvGrpSpPr>
          <p:cNvPr id="463" name="Google Shape;463;p37"/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464" name="Google Shape;464;p37"/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" name="Google Shape;465;p3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6" name="Google Shape;466;p37"/>
          <p:cNvSpPr/>
          <p:nvPr/>
        </p:nvSpPr>
        <p:spPr>
          <a:xfrm>
            <a:off x="0" y="4561699"/>
            <a:ext cx="2057400" cy="2057400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67" name="Google Shape;467;p37"/>
          <p:cNvSpPr/>
          <p:nvPr/>
        </p:nvSpPr>
        <p:spPr>
          <a:xfrm>
            <a:off x="7888289" y="-592486"/>
            <a:ext cx="2052257" cy="2057400"/>
          </a:xfrm>
          <a:custGeom>
            <a:avLst/>
            <a:gdLst/>
            <a:ahLst/>
            <a:cxnLst/>
            <a:rect l="l" t="t" r="r" b="b"/>
            <a:pathLst>
              <a:path w="4104513" h="4114800" extrusionOk="0">
                <a:moveTo>
                  <a:pt x="0" y="0"/>
                </a:moveTo>
                <a:lnTo>
                  <a:pt x="4104513" y="0"/>
                </a:lnTo>
                <a:lnTo>
                  <a:pt x="41045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68" name="Google Shape;468;p37"/>
          <p:cNvSpPr/>
          <p:nvPr/>
        </p:nvSpPr>
        <p:spPr>
          <a:xfrm rot="5400000">
            <a:off x="7602236" y="-515636"/>
            <a:ext cx="1026129" cy="2057400"/>
          </a:xfrm>
          <a:custGeom>
            <a:avLst/>
            <a:gdLst/>
            <a:ahLst/>
            <a:cxnLst/>
            <a:rect l="l" t="t" r="r" b="b"/>
            <a:pathLst>
              <a:path w="2052257" h="4114800" extrusionOk="0">
                <a:moveTo>
                  <a:pt x="0" y="0"/>
                </a:moveTo>
                <a:lnTo>
                  <a:pt x="2052256" y="0"/>
                </a:lnTo>
                <a:lnTo>
                  <a:pt x="20522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69" name="Google Shape;469;p37"/>
          <p:cNvSpPr/>
          <p:nvPr/>
        </p:nvSpPr>
        <p:spPr>
          <a:xfrm>
            <a:off x="-1" y="695082"/>
            <a:ext cx="2004014" cy="1959678"/>
          </a:xfrm>
          <a:custGeom>
            <a:avLst/>
            <a:gdLst/>
            <a:ahLst/>
            <a:cxnLst/>
            <a:rect l="l" t="t" r="r" b="b"/>
            <a:pathLst>
              <a:path w="2929828" h="2929828" extrusionOk="0">
                <a:moveTo>
                  <a:pt x="0" y="0"/>
                </a:moveTo>
                <a:lnTo>
                  <a:pt x="2929828" y="0"/>
                </a:lnTo>
                <a:lnTo>
                  <a:pt x="2929828" y="2929828"/>
                </a:lnTo>
                <a:lnTo>
                  <a:pt x="0" y="292982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75FD62A-9BBA-E6C2-D979-0599C68E0097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B26B90-0816-A0FE-0463-BD5FA20628F1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F4025155-110A-BF2A-B9C7-0BC254D3BB81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FacebookK&amp;TBold"/>
                  <a:cs typeface="Times New Roman" panose="02020603050405020304" pitchFamily="18" charset="0"/>
                </a:rPr>
                <a:t>Unit 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7E57A75-C182-AC21-D568-7550C5084D36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CAREER PATHS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5F7852-031C-A46A-D414-6FB6C0C4B204}"/>
              </a:ext>
            </a:extLst>
          </p:cNvPr>
          <p:cNvSpPr/>
          <p:nvPr/>
        </p:nvSpPr>
        <p:spPr>
          <a:xfrm>
            <a:off x="3460883" y="3297103"/>
            <a:ext cx="4506662" cy="462031"/>
          </a:xfrm>
          <a:prstGeom prst="rect">
            <a:avLst/>
          </a:prstGeom>
          <a:solidFill>
            <a:srgbClr val="CB6CE6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WRITING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D3C29F-21EA-21DB-4F47-AF13056723C2}"/>
              </a:ext>
            </a:extLst>
          </p:cNvPr>
          <p:cNvSpPr/>
          <p:nvPr/>
        </p:nvSpPr>
        <p:spPr>
          <a:xfrm>
            <a:off x="1235266" y="3312817"/>
            <a:ext cx="2082254" cy="44631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F52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LESSON 6</a:t>
            </a:r>
          </a:p>
        </p:txBody>
      </p:sp>
      <p:sp>
        <p:nvSpPr>
          <p:cNvPr id="470" name="Google Shape;470;p37"/>
          <p:cNvSpPr/>
          <p:nvPr/>
        </p:nvSpPr>
        <p:spPr>
          <a:xfrm>
            <a:off x="7121221" y="2432776"/>
            <a:ext cx="2005679" cy="2190684"/>
          </a:xfrm>
          <a:custGeom>
            <a:avLst/>
            <a:gdLst/>
            <a:ahLst/>
            <a:cxnLst/>
            <a:rect l="l" t="t" r="r" b="b"/>
            <a:pathLst>
              <a:path w="4893563" h="5399794" extrusionOk="0">
                <a:moveTo>
                  <a:pt x="0" y="0"/>
                </a:moveTo>
                <a:lnTo>
                  <a:pt x="4893563" y="0"/>
                </a:lnTo>
                <a:lnTo>
                  <a:pt x="4893563" y="5399794"/>
                </a:lnTo>
                <a:lnTo>
                  <a:pt x="0" y="539979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6" name="Google Shape;436;p36"/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437" name="Google Shape;437;p36"/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8" name="Google Shape;438;p3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9" name="Google Shape;439;p36"/>
          <p:cNvSpPr/>
          <p:nvPr/>
        </p:nvSpPr>
        <p:spPr>
          <a:xfrm>
            <a:off x="0" y="4561699"/>
            <a:ext cx="2057400" cy="2057400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55" name="Google Shape;455;p36"/>
          <p:cNvSpPr/>
          <p:nvPr/>
        </p:nvSpPr>
        <p:spPr>
          <a:xfrm>
            <a:off x="7277441" y="-1318327"/>
            <a:ext cx="2630064" cy="2636655"/>
          </a:xfrm>
          <a:custGeom>
            <a:avLst/>
            <a:gdLst/>
            <a:ahLst/>
            <a:cxnLst/>
            <a:rect l="l" t="t" r="r" b="b"/>
            <a:pathLst>
              <a:path w="5260127" h="5273310" extrusionOk="0">
                <a:moveTo>
                  <a:pt x="0" y="0"/>
                </a:moveTo>
                <a:lnTo>
                  <a:pt x="5260127" y="0"/>
                </a:lnTo>
                <a:lnTo>
                  <a:pt x="5260127" y="5273310"/>
                </a:lnTo>
                <a:lnTo>
                  <a:pt x="0" y="52733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Rounded Rectangle 21">
            <a:extLst>
              <a:ext uri="{FF2B5EF4-FFF2-40B4-BE49-F238E27FC236}">
                <a16:creationId xmlns:a16="http://schemas.microsoft.com/office/drawing/2014/main" id="{F6E9ED37-1A2E-4A88-B75B-E1F157A09759}"/>
              </a:ext>
            </a:extLst>
          </p:cNvPr>
          <p:cNvSpPr/>
          <p:nvPr/>
        </p:nvSpPr>
        <p:spPr>
          <a:xfrm>
            <a:off x="724238" y="927650"/>
            <a:ext cx="1701385" cy="491552"/>
          </a:xfrm>
          <a:prstGeom prst="roundRect">
            <a:avLst/>
          </a:prstGeom>
          <a:solidFill>
            <a:srgbClr val="F9B61A"/>
          </a:solidFill>
          <a:ln w="12700" cap="flat" cmpd="sng" algn="ctr">
            <a:solidFill>
              <a:srgbClr val="321A2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321A2A"/>
                </a:solidFill>
                <a:effectLst/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WARM-UP</a:t>
            </a:r>
            <a:endParaRPr kumimoji="0" lang="en-GB" sz="1500" b="1" i="0" u="none" strike="noStrike" kern="0" cap="none" spc="0" normalizeH="0" baseline="0" noProof="0" dirty="0">
              <a:ln>
                <a:noFill/>
              </a:ln>
              <a:solidFill>
                <a:srgbClr val="321A2A"/>
              </a:solidFill>
              <a:effectLst/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sp>
        <p:nvSpPr>
          <p:cNvPr id="3" name="Rounded Rectangle 22">
            <a:extLst>
              <a:ext uri="{FF2B5EF4-FFF2-40B4-BE49-F238E27FC236}">
                <a16:creationId xmlns:a16="http://schemas.microsoft.com/office/drawing/2014/main" id="{843D5441-F4C6-B05D-F3E6-D41D69AEB307}"/>
              </a:ext>
            </a:extLst>
          </p:cNvPr>
          <p:cNvSpPr/>
          <p:nvPr/>
        </p:nvSpPr>
        <p:spPr>
          <a:xfrm>
            <a:off x="2308223" y="1701014"/>
            <a:ext cx="1660434" cy="491552"/>
          </a:xfrm>
          <a:prstGeom prst="roundRect">
            <a:avLst/>
          </a:prstGeom>
          <a:solidFill>
            <a:srgbClr val="F9B61A"/>
          </a:solidFill>
          <a:ln w="12700" cap="flat" cmpd="sng" algn="ctr">
            <a:solidFill>
              <a:srgbClr val="321A2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321A2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CONTROLLED PRACTICE</a:t>
            </a:r>
          </a:p>
        </p:txBody>
      </p:sp>
      <p:sp>
        <p:nvSpPr>
          <p:cNvPr id="4" name="Rounded Rectangle 23">
            <a:extLst>
              <a:ext uri="{FF2B5EF4-FFF2-40B4-BE49-F238E27FC236}">
                <a16:creationId xmlns:a16="http://schemas.microsoft.com/office/drawing/2014/main" id="{5F4458BF-0494-73E2-7D69-4131CC30E238}"/>
              </a:ext>
            </a:extLst>
          </p:cNvPr>
          <p:cNvSpPr/>
          <p:nvPr/>
        </p:nvSpPr>
        <p:spPr>
          <a:xfrm>
            <a:off x="703124" y="2540954"/>
            <a:ext cx="1722500" cy="532654"/>
          </a:xfrm>
          <a:prstGeom prst="roundRect">
            <a:avLst/>
          </a:prstGeom>
          <a:solidFill>
            <a:srgbClr val="F9B61A"/>
          </a:solidFill>
          <a:ln w="12700" cap="flat" cmpd="sng" algn="ctr">
            <a:solidFill>
              <a:srgbClr val="321A2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321A2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LESS CONTROLLED PRACTICE</a:t>
            </a:r>
          </a:p>
        </p:txBody>
      </p:sp>
      <p:cxnSp>
        <p:nvCxnSpPr>
          <p:cNvPr id="5" name="Curved Connector 27">
            <a:extLst>
              <a:ext uri="{FF2B5EF4-FFF2-40B4-BE49-F238E27FC236}">
                <a16:creationId xmlns:a16="http://schemas.microsoft.com/office/drawing/2014/main" id="{B03C8E2B-7EB1-8BE0-AE66-34A7CAF58BFB}"/>
              </a:ext>
            </a:extLst>
          </p:cNvPr>
          <p:cNvCxnSpPr>
            <a:cxnSpLocks/>
            <a:stCxn id="2" idx="3"/>
            <a:endCxn id="3" idx="0"/>
          </p:cNvCxnSpPr>
          <p:nvPr/>
        </p:nvCxnSpPr>
        <p:spPr>
          <a:xfrm>
            <a:off x="2425623" y="1173426"/>
            <a:ext cx="712817" cy="527588"/>
          </a:xfrm>
          <a:prstGeom prst="curvedConnector2">
            <a:avLst/>
          </a:prstGeom>
          <a:noFill/>
          <a:ln w="38100" cap="flat" cmpd="sng" algn="ctr">
            <a:solidFill>
              <a:srgbClr val="3D1F33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6" name="Curved Connector 28">
            <a:extLst>
              <a:ext uri="{FF2B5EF4-FFF2-40B4-BE49-F238E27FC236}">
                <a16:creationId xmlns:a16="http://schemas.microsoft.com/office/drawing/2014/main" id="{1941D23C-45A3-A3E4-FD90-FDA800C4D0A8}"/>
              </a:ext>
            </a:extLst>
          </p:cNvPr>
          <p:cNvCxnSpPr>
            <a:cxnSpLocks/>
            <a:stCxn id="3" idx="1"/>
            <a:endCxn id="4" idx="0"/>
          </p:cNvCxnSpPr>
          <p:nvPr/>
        </p:nvCxnSpPr>
        <p:spPr>
          <a:xfrm rot="10800000" flipV="1">
            <a:off x="1564375" y="1946790"/>
            <a:ext cx="743849" cy="594164"/>
          </a:xfrm>
          <a:prstGeom prst="curvedConnector2">
            <a:avLst/>
          </a:prstGeom>
          <a:noFill/>
          <a:ln w="38100" cap="flat" cmpd="sng" algn="ctr">
            <a:solidFill>
              <a:srgbClr val="3D1F33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" name="Curved Connector 27">
            <a:extLst>
              <a:ext uri="{FF2B5EF4-FFF2-40B4-BE49-F238E27FC236}">
                <a16:creationId xmlns:a16="http://schemas.microsoft.com/office/drawing/2014/main" id="{30D52D71-EE3E-A3AC-F6F0-D5CD71F09827}"/>
              </a:ext>
            </a:extLst>
          </p:cNvPr>
          <p:cNvCxnSpPr>
            <a:cxnSpLocks/>
            <a:stCxn id="4" idx="3"/>
            <a:endCxn id="9" idx="0"/>
          </p:cNvCxnSpPr>
          <p:nvPr/>
        </p:nvCxnSpPr>
        <p:spPr>
          <a:xfrm>
            <a:off x="2425624" y="2807281"/>
            <a:ext cx="712816" cy="741936"/>
          </a:xfrm>
          <a:prstGeom prst="curvedConnector2">
            <a:avLst/>
          </a:prstGeom>
          <a:noFill/>
          <a:ln w="38100" cap="flat" cmpd="sng" algn="ctr">
            <a:solidFill>
              <a:srgbClr val="3D1F33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" name="Rounded Rectangle 33">
            <a:extLst>
              <a:ext uri="{FF2B5EF4-FFF2-40B4-BE49-F238E27FC236}">
                <a16:creationId xmlns:a16="http://schemas.microsoft.com/office/drawing/2014/main" id="{A8DA24BE-85C8-BC18-0DBD-AAD1BD60FF2D}"/>
              </a:ext>
            </a:extLst>
          </p:cNvPr>
          <p:cNvSpPr/>
          <p:nvPr/>
        </p:nvSpPr>
        <p:spPr>
          <a:xfrm>
            <a:off x="2308223" y="3549217"/>
            <a:ext cx="1660434" cy="499612"/>
          </a:xfrm>
          <a:prstGeom prst="roundRect">
            <a:avLst/>
          </a:prstGeom>
          <a:solidFill>
            <a:srgbClr val="F9B61A"/>
          </a:solidFill>
          <a:ln w="12700" cap="flat" cmpd="sng" algn="ctr">
            <a:solidFill>
              <a:srgbClr val="321A2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321A2A"/>
                </a:solidFill>
                <a:effectLst/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CONSOLIDATION</a:t>
            </a:r>
            <a:endParaRPr kumimoji="0" lang="en-GB" sz="1500" b="1" i="0" u="none" strike="noStrike" kern="0" cap="none" spc="0" normalizeH="0" baseline="0" noProof="0" dirty="0">
              <a:ln>
                <a:noFill/>
              </a:ln>
              <a:solidFill>
                <a:srgbClr val="321A2A"/>
              </a:solidFill>
              <a:effectLst/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E994285-65EB-1785-47CC-8BED07C6B894}"/>
              </a:ext>
            </a:extLst>
          </p:cNvPr>
          <p:cNvSpPr/>
          <p:nvPr/>
        </p:nvSpPr>
        <p:spPr>
          <a:xfrm>
            <a:off x="4505767" y="872414"/>
            <a:ext cx="3659537" cy="49816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350" b="1" dirty="0">
                <a:solidFill>
                  <a:schemeClr val="tx1"/>
                </a:solidFill>
              </a:rPr>
              <a:t>Warm-up: </a:t>
            </a:r>
            <a:r>
              <a:rPr lang="en-US" sz="1350" b="1" i="1" dirty="0">
                <a:solidFill>
                  <a:schemeClr val="tx1"/>
                </a:solidFill>
              </a:rPr>
              <a:t>Quiz</a:t>
            </a:r>
            <a:endParaRPr lang="en-GB" sz="1350" b="1" i="1" dirty="0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9F8F2B0-0CEB-C9C0-D5BD-6972856F2A31}"/>
              </a:ext>
            </a:extLst>
          </p:cNvPr>
          <p:cNvSpPr/>
          <p:nvPr/>
        </p:nvSpPr>
        <p:spPr>
          <a:xfrm>
            <a:off x="4505766" y="1631967"/>
            <a:ext cx="3659538" cy="631857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350" b="1" dirty="0">
                <a:solidFill>
                  <a:schemeClr val="tx1"/>
                </a:solidFill>
              </a:rPr>
              <a:t>Task 1: </a:t>
            </a:r>
            <a:r>
              <a:rPr lang="en-US" sz="1350" dirty="0">
                <a:solidFill>
                  <a:schemeClr val="tx1"/>
                </a:solidFill>
                <a:cs typeface="Arial" panose="020B0604020202020204" pitchFamily="34" charset="0"/>
              </a:rPr>
              <a:t>Work in pairs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2EC8EB0-B561-1D33-4087-3BCD66DC529C}"/>
              </a:ext>
            </a:extLst>
          </p:cNvPr>
          <p:cNvSpPr/>
          <p:nvPr/>
        </p:nvSpPr>
        <p:spPr>
          <a:xfrm>
            <a:off x="4505766" y="2511675"/>
            <a:ext cx="3659539" cy="581801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350" b="1" dirty="0">
                <a:solidFill>
                  <a:schemeClr val="tx1"/>
                </a:solidFill>
              </a:rPr>
              <a:t>Task 2: </a:t>
            </a:r>
            <a:r>
              <a:rPr lang="en-US" sz="1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Write your own CV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B6C1452-6798-5F43-8B28-2A80D70A6EB2}"/>
              </a:ext>
            </a:extLst>
          </p:cNvPr>
          <p:cNvSpPr/>
          <p:nvPr/>
        </p:nvSpPr>
        <p:spPr>
          <a:xfrm>
            <a:off x="4505766" y="3536687"/>
            <a:ext cx="3659537" cy="581800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b="1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b="1" dirty="0">
                <a:solidFill>
                  <a:schemeClr val="tx1"/>
                </a:solidFill>
              </a:rPr>
              <a:t>Homework</a:t>
            </a:r>
            <a:endParaRPr lang="en-GB" sz="1350" b="1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7935E60-6F1E-C673-6C5A-D2F5DF0EC90E}"/>
              </a:ext>
            </a:extLst>
          </p:cNvPr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CB6CE6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</a:rPr>
              <a:t>WRITING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427A6BA-A5BB-234E-5EB1-9A4AB1C6D2E8}"/>
              </a:ext>
            </a:extLst>
          </p:cNvPr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EDC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chemeClr val="tx1"/>
                </a:solidFill>
                <a:latin typeface="Bookman Old Style" pitchFamily="18" charset="0"/>
              </a:rPr>
              <a:t>LESSON 6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3BD6CFC-D7DC-94A1-0EF6-227874DC06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66" y="153120"/>
            <a:ext cx="1344516" cy="116086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E25F612-157B-8CD3-1A12-14B3A25761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137792" y="2400184"/>
            <a:ext cx="1250575" cy="1181270"/>
          </a:xfrm>
          <a:prstGeom prst="rect">
            <a:avLst/>
          </a:prstGeom>
        </p:spPr>
      </p:pic>
      <p:sp>
        <p:nvSpPr>
          <p:cNvPr id="440" name="Google Shape;440;p36"/>
          <p:cNvSpPr/>
          <p:nvPr/>
        </p:nvSpPr>
        <p:spPr>
          <a:xfrm>
            <a:off x="7719250" y="3182014"/>
            <a:ext cx="1301460" cy="1379685"/>
          </a:xfrm>
          <a:custGeom>
            <a:avLst/>
            <a:gdLst/>
            <a:ahLst/>
            <a:cxnLst/>
            <a:rect l="l" t="t" r="r" b="b"/>
            <a:pathLst>
              <a:path w="6899086" h="7665652" extrusionOk="0">
                <a:moveTo>
                  <a:pt x="0" y="0"/>
                </a:moveTo>
                <a:lnTo>
                  <a:pt x="6899087" y="0"/>
                </a:lnTo>
                <a:lnTo>
                  <a:pt x="6899087" y="7665651"/>
                </a:lnTo>
                <a:lnTo>
                  <a:pt x="0" y="7665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55CCAC-3F80-E31C-7C4D-59319D50FE2A}"/>
              </a:ext>
            </a:extLst>
          </p:cNvPr>
          <p:cNvSpPr/>
          <p:nvPr/>
        </p:nvSpPr>
        <p:spPr>
          <a:xfrm>
            <a:off x="6531459" y="421844"/>
            <a:ext cx="2562305" cy="4882106"/>
          </a:xfrm>
          <a:prstGeom prst="rect">
            <a:avLst/>
          </a:prstGeom>
          <a:noFill/>
        </p:spPr>
        <p:txBody>
          <a:bodyPr wrap="none" lIns="34290" tIns="17145" rIns="34290" bIns="17145">
            <a:spAutoFit/>
          </a:bodyPr>
          <a:lstStyle/>
          <a:p>
            <a:pPr defTabSz="342900">
              <a:lnSpc>
                <a:spcPct val="150000"/>
              </a:lnSpc>
              <a:buClr>
                <a:srgbClr val="000000"/>
              </a:buClr>
            </a:pP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CHOOSE</a:t>
            </a:r>
          </a:p>
          <a:p>
            <a:pPr defTabSz="342900">
              <a:lnSpc>
                <a:spcPct val="150000"/>
              </a:lnSpc>
              <a:buClr>
                <a:srgbClr val="000000"/>
              </a:buClr>
            </a:pP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THE</a:t>
            </a:r>
          </a:p>
          <a:p>
            <a:pPr defTabSz="342900">
              <a:lnSpc>
                <a:spcPct val="150000"/>
              </a:lnSpc>
              <a:buClr>
                <a:srgbClr val="000000"/>
              </a:buClr>
            </a:pP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CORRECT</a:t>
            </a:r>
          </a:p>
          <a:p>
            <a:pPr defTabSz="342900">
              <a:lnSpc>
                <a:spcPct val="150000"/>
              </a:lnSpc>
              <a:buClr>
                <a:srgbClr val="000000"/>
              </a:buClr>
            </a:pP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INFORMATION </a:t>
            </a:r>
          </a:p>
          <a:p>
            <a:pPr defTabSz="342900">
              <a:lnSpc>
                <a:spcPct val="150000"/>
              </a:lnSpc>
              <a:buClr>
                <a:srgbClr val="000000"/>
              </a:buClr>
            </a:pP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ABOUT</a:t>
            </a:r>
            <a:b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</a:b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WRITING</a:t>
            </a:r>
            <a:b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</a:b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 YOUR CV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225982" y="114630"/>
            <a:ext cx="28009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026" name="Picture 2" descr="Hướng dẫn từ A đến Z cách viết CV xin việc Tiếng Anh 2023 - Hallo Englis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900"/>
            <a:ext cx="6395445" cy="447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07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6B44EE-3BEF-FB97-9725-2C828C633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588" y="233608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D21ED23-6332-6089-7832-95F8515734ED}"/>
              </a:ext>
            </a:extLst>
          </p:cNvPr>
          <p:cNvSpPr/>
          <p:nvPr/>
        </p:nvSpPr>
        <p:spPr>
          <a:xfrm>
            <a:off x="1296015" y="667265"/>
            <a:ext cx="6793885" cy="146203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800" b="1" dirty="0"/>
              <a:t>What does CV stand for?</a:t>
            </a:r>
            <a:endParaRPr lang="en-US" sz="2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3FF58F85-C7A7-1055-3B19-3EFD379CAF1A}"/>
              </a:ext>
            </a:extLst>
          </p:cNvPr>
          <p:cNvSpPr/>
          <p:nvPr/>
        </p:nvSpPr>
        <p:spPr>
          <a:xfrm>
            <a:off x="592282" y="2707146"/>
            <a:ext cx="3751118" cy="836155"/>
          </a:xfrm>
          <a:prstGeom prst="flowChartAlternateProcess">
            <a:avLst/>
          </a:prstGeom>
          <a:solidFill>
            <a:srgbClr val="CB6C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Central Vision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50BC94FD-5CC9-BD29-3DD7-84B7D7383DAA}"/>
              </a:ext>
            </a:extLst>
          </p:cNvPr>
          <p:cNvSpPr/>
          <p:nvPr/>
        </p:nvSpPr>
        <p:spPr>
          <a:xfrm>
            <a:off x="592282" y="3912491"/>
            <a:ext cx="3751118" cy="836155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Career Venture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005F1F8E-98E9-D296-B24F-07929061F7FA}"/>
              </a:ext>
            </a:extLst>
          </p:cNvPr>
          <p:cNvSpPr/>
          <p:nvPr/>
        </p:nvSpPr>
        <p:spPr>
          <a:xfrm>
            <a:off x="4800600" y="2707146"/>
            <a:ext cx="3751118" cy="836154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Curriculum Vitae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10FC0705-0641-0020-A485-839C661914B8}"/>
              </a:ext>
            </a:extLst>
          </p:cNvPr>
          <p:cNvSpPr/>
          <p:nvPr/>
        </p:nvSpPr>
        <p:spPr>
          <a:xfrm>
            <a:off x="4800600" y="3912490"/>
            <a:ext cx="3751118" cy="83615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 Validation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53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EC4786-CFFE-002D-D66F-115F0A223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01" y="435618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66F2E6E-13D9-8AF7-1AC0-678A0F78A117}"/>
              </a:ext>
            </a:extLst>
          </p:cNvPr>
          <p:cNvSpPr/>
          <p:nvPr/>
        </p:nvSpPr>
        <p:spPr>
          <a:xfrm>
            <a:off x="1009885" y="926687"/>
            <a:ext cx="7148945" cy="1172007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of the following is NOT typically included in a CV?</a:t>
            </a:r>
            <a:endParaRPr lang="en-US" sz="2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B12FFF11-23C4-A73F-A598-C0F2C97F0566}"/>
              </a:ext>
            </a:extLst>
          </p:cNvPr>
          <p:cNvSpPr/>
          <p:nvPr/>
        </p:nvSpPr>
        <p:spPr>
          <a:xfrm>
            <a:off x="501769" y="2707144"/>
            <a:ext cx="3867029" cy="83615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statement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E4438E74-5B86-466B-1100-30C1803EA787}"/>
              </a:ext>
            </a:extLst>
          </p:cNvPr>
          <p:cNvSpPr/>
          <p:nvPr/>
        </p:nvSpPr>
        <p:spPr>
          <a:xfrm>
            <a:off x="501768" y="3912492"/>
            <a:ext cx="3867030" cy="836155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 History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4C0261B-6948-3C4A-82E0-D98EBAC32CCF}"/>
              </a:ext>
            </a:extLst>
          </p:cNvPr>
          <p:cNvSpPr/>
          <p:nvPr/>
        </p:nvSpPr>
        <p:spPr>
          <a:xfrm>
            <a:off x="4775203" y="2707144"/>
            <a:ext cx="3817566" cy="836155"/>
          </a:xfrm>
          <a:prstGeom prst="flowChartAlternateProcess">
            <a:avLst/>
          </a:prstGeom>
          <a:solidFill>
            <a:srgbClr val="CB6C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Hobbies and interests</a:t>
            </a: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7749AD6D-B80E-208E-E9C5-5EE37806F795}"/>
              </a:ext>
            </a:extLst>
          </p:cNvPr>
          <p:cNvSpPr/>
          <p:nvPr/>
        </p:nvSpPr>
        <p:spPr>
          <a:xfrm>
            <a:off x="4775202" y="3912492"/>
            <a:ext cx="3817567" cy="836155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Social media passwords</a:t>
            </a:r>
          </a:p>
        </p:txBody>
      </p:sp>
    </p:spTree>
    <p:extLst>
      <p:ext uri="{BB962C8B-B14F-4D97-AF65-F5344CB8AC3E}">
        <p14:creationId xmlns:p14="http://schemas.microsoft.com/office/powerpoint/2010/main" val="106831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C5212CF-89BC-B50C-2325-5B6BEE6072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096" y="24787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2B6B1F7-6109-A110-F1EA-6675AB74C58B}"/>
              </a:ext>
            </a:extLst>
          </p:cNvPr>
          <p:cNvSpPr/>
          <p:nvPr/>
        </p:nvSpPr>
        <p:spPr>
          <a:xfrm>
            <a:off x="1162050" y="407773"/>
            <a:ext cx="6515100" cy="1255313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purpose of a personal statement on a CV?</a:t>
            </a:r>
            <a:endParaRPr lang="en-US" sz="2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49793DBA-CCAF-FAE9-092A-58A85C369043}"/>
              </a:ext>
            </a:extLst>
          </p:cNvPr>
          <p:cNvSpPr/>
          <p:nvPr/>
        </p:nvSpPr>
        <p:spPr>
          <a:xfrm>
            <a:off x="424994" y="2289067"/>
            <a:ext cx="3958297" cy="1040247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list educational achievements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17E9A24F-2BEE-8099-F818-EA341DED3179}"/>
              </a:ext>
            </a:extLst>
          </p:cNvPr>
          <p:cNvSpPr/>
          <p:nvPr/>
        </p:nvSpPr>
        <p:spPr>
          <a:xfrm>
            <a:off x="424993" y="3619445"/>
            <a:ext cx="3958298" cy="1040247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provide a brief summary of skills and goals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D550FF1D-00D3-13E2-2ECA-8380FC3B34C5}"/>
              </a:ext>
            </a:extLst>
          </p:cNvPr>
          <p:cNvSpPr/>
          <p:nvPr/>
        </p:nvSpPr>
        <p:spPr>
          <a:xfrm>
            <a:off x="4760710" y="2289068"/>
            <a:ext cx="3958296" cy="104024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include contact information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C7B5B3C1-D715-95FC-78E4-D189618B4141}"/>
              </a:ext>
            </a:extLst>
          </p:cNvPr>
          <p:cNvSpPr/>
          <p:nvPr/>
        </p:nvSpPr>
        <p:spPr>
          <a:xfrm>
            <a:off x="4760710" y="3619444"/>
            <a:ext cx="3958296" cy="1040247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showcase professional experience</a:t>
            </a:r>
          </a:p>
        </p:txBody>
      </p:sp>
    </p:spTree>
    <p:extLst>
      <p:ext uri="{BB962C8B-B14F-4D97-AF65-F5344CB8AC3E}">
        <p14:creationId xmlns:p14="http://schemas.microsoft.com/office/powerpoint/2010/main" val="423887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F7E232E-734F-EF63-3335-AE7072468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01" y="462673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430ECBF-F023-5443-4BB1-26D90548ED23}"/>
              </a:ext>
            </a:extLst>
          </p:cNvPr>
          <p:cNvSpPr/>
          <p:nvPr/>
        </p:nvSpPr>
        <p:spPr>
          <a:xfrm>
            <a:off x="888384" y="942006"/>
            <a:ext cx="7342518" cy="1191769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tx1"/>
                </a:solidFill>
              </a:rPr>
              <a:t>4. </a:t>
            </a:r>
            <a:r>
              <a:rPr lang="en-US" sz="2800" b="1" dirty="0">
                <a:solidFill>
                  <a:schemeClr val="tx1"/>
                </a:solidFill>
              </a:rPr>
              <a:t>How should you format your CV to make it </a:t>
            </a:r>
            <a:r>
              <a:rPr lang="en-US" sz="2800" b="1" dirty="0" err="1">
                <a:solidFill>
                  <a:schemeClr val="tx1"/>
                </a:solidFill>
              </a:rPr>
              <a:t>visuall</a:t>
            </a:r>
            <a:r>
              <a:rPr lang="en-US" sz="2800" b="1" dirty="0">
                <a:solidFill>
                  <a:schemeClr val="tx1"/>
                </a:solidFill>
              </a:rPr>
              <a:t> appealing and easy to read?</a:t>
            </a: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4696875C-CBCB-BDE0-B2FA-DA191592C4E1}"/>
              </a:ext>
            </a:extLst>
          </p:cNvPr>
          <p:cNvSpPr/>
          <p:nvPr/>
        </p:nvSpPr>
        <p:spPr>
          <a:xfrm>
            <a:off x="153314" y="2651450"/>
            <a:ext cx="4184096" cy="95189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Use a tiny font to fit more information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D2EB8B94-BE35-5F20-F5DB-31F614D90AE7}"/>
              </a:ext>
            </a:extLst>
          </p:cNvPr>
          <p:cNvSpPr/>
          <p:nvPr/>
        </p:nvSpPr>
        <p:spPr>
          <a:xfrm>
            <a:off x="153313" y="3844671"/>
            <a:ext cx="4262288" cy="951895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Print it in color to stand out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BD645D31-3C20-5EDA-9762-6E2636E99243}"/>
              </a:ext>
            </a:extLst>
          </p:cNvPr>
          <p:cNvSpPr/>
          <p:nvPr/>
        </p:nvSpPr>
        <p:spPr>
          <a:xfrm>
            <a:off x="4806593" y="2651450"/>
            <a:ext cx="4184094" cy="9518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Avoid using headings and subheadings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06C58AE4-4654-CF52-B3A3-C98119370B6A}"/>
              </a:ext>
            </a:extLst>
          </p:cNvPr>
          <p:cNvSpPr/>
          <p:nvPr/>
        </p:nvSpPr>
        <p:spPr>
          <a:xfrm>
            <a:off x="4728399" y="3844670"/>
            <a:ext cx="4262288" cy="951895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Organize information with clear headings and bullet points</a:t>
            </a:r>
          </a:p>
        </p:txBody>
      </p:sp>
    </p:spTree>
    <p:extLst>
      <p:ext uri="{BB962C8B-B14F-4D97-AF65-F5344CB8AC3E}">
        <p14:creationId xmlns:p14="http://schemas.microsoft.com/office/powerpoint/2010/main" val="164457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54AA63-CA63-10B2-DBBD-1828209AA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01" y="462673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1856EE8-C701-D3D2-066D-1723291920CA}"/>
              </a:ext>
            </a:extLst>
          </p:cNvPr>
          <p:cNvSpPr/>
          <p:nvPr/>
        </p:nvSpPr>
        <p:spPr>
          <a:xfrm>
            <a:off x="997528" y="1052643"/>
            <a:ext cx="7148945" cy="1059580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5. </a:t>
            </a:r>
            <a:r>
              <a:rPr lang="en-US" sz="2800" b="1" dirty="0"/>
              <a:t>Which section of the CV should include your academic qualifications and achievements?</a:t>
            </a:r>
            <a:endParaRPr lang="en-US" sz="2700" b="1" dirty="0"/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4B4286A6-04DF-E739-23CA-2EF8CDBAC04A}"/>
              </a:ext>
            </a:extLst>
          </p:cNvPr>
          <p:cNvSpPr/>
          <p:nvPr/>
        </p:nvSpPr>
        <p:spPr>
          <a:xfrm>
            <a:off x="814704" y="2702193"/>
            <a:ext cx="3512127" cy="841108"/>
          </a:xfrm>
          <a:prstGeom prst="flowChartAlternateProcess">
            <a:avLst/>
          </a:prstGeom>
          <a:solidFill>
            <a:srgbClr val="CB6C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Education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22B6BE30-8BA6-CD23-63A0-AF164A839F6F}"/>
              </a:ext>
            </a:extLst>
          </p:cNvPr>
          <p:cNvSpPr/>
          <p:nvPr/>
        </p:nvSpPr>
        <p:spPr>
          <a:xfrm>
            <a:off x="814703" y="3912491"/>
            <a:ext cx="3512127" cy="836155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Hobbies and interests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3274B987-52D4-B5B5-F58A-068DD08D739D}"/>
              </a:ext>
            </a:extLst>
          </p:cNvPr>
          <p:cNvSpPr/>
          <p:nvPr/>
        </p:nvSpPr>
        <p:spPr>
          <a:xfrm>
            <a:off x="4817170" y="2693774"/>
            <a:ext cx="3512127" cy="84952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Work experience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67221753-54B4-1B85-249D-6DE1FC4C103B}"/>
              </a:ext>
            </a:extLst>
          </p:cNvPr>
          <p:cNvSpPr/>
          <p:nvPr/>
        </p:nvSpPr>
        <p:spPr>
          <a:xfrm>
            <a:off x="4817169" y="3912491"/>
            <a:ext cx="3512127" cy="836155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Personal statement</a:t>
            </a:r>
            <a:endParaRPr lang="en-US" sz="2475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29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2207</TotalTime>
  <Words>460</Words>
  <Application>Microsoft Office PowerPoint</Application>
  <PresentationFormat>On-screen Show (16:9)</PresentationFormat>
  <Paragraphs>89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Bookman Old Style</vt:lpstr>
      <vt:lpstr>Calibri</vt:lpstr>
      <vt:lpstr>Calibri Light</vt:lpstr>
      <vt:lpstr>Montserrat Medium</vt:lpstr>
      <vt:lpstr>Myriad Pro</vt:lpstr>
      <vt:lpstr>Open Sans</vt:lpstr>
      <vt:lpstr>UTM Facebook K&amp;T</vt:lpstr>
      <vt:lpstr>UTMFacebookK&amp;TBold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cm ta</cp:lastModifiedBy>
  <cp:revision>93</cp:revision>
  <dcterms:created xsi:type="dcterms:W3CDTF">2020-12-09T02:04:09Z</dcterms:created>
  <dcterms:modified xsi:type="dcterms:W3CDTF">2024-01-02T01:58:30Z</dcterms:modified>
</cp:coreProperties>
</file>