
<file path=[Content_Types].xml><?xml version="1.0" encoding="utf-8"?>
<Types xmlns="http://schemas.openxmlformats.org/package/2006/content-types">
  <Default Extension="bin" ContentType="image/unknown"/>
  <Default Extension="gif" ContentType="image/gif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tiff" ContentType="image/tiff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</p:sldMasterIdLst>
  <p:notesMasterIdLst>
    <p:notesMasterId r:id="rId41"/>
  </p:notesMasterIdLst>
  <p:sldIdLst>
    <p:sldId id="271" r:id="rId3"/>
    <p:sldId id="256" r:id="rId4"/>
    <p:sldId id="257" r:id="rId5"/>
    <p:sldId id="369" r:id="rId6"/>
    <p:sldId id="370" r:id="rId7"/>
    <p:sldId id="371" r:id="rId8"/>
    <p:sldId id="372" r:id="rId9"/>
    <p:sldId id="373" r:id="rId10"/>
    <p:sldId id="379" r:id="rId11"/>
    <p:sldId id="375" r:id="rId12"/>
    <p:sldId id="376" r:id="rId13"/>
    <p:sldId id="377" r:id="rId14"/>
    <p:sldId id="378" r:id="rId15"/>
    <p:sldId id="380" r:id="rId16"/>
    <p:sldId id="336" r:id="rId17"/>
    <p:sldId id="337" r:id="rId18"/>
    <p:sldId id="356" r:id="rId19"/>
    <p:sldId id="354" r:id="rId20"/>
    <p:sldId id="342" r:id="rId21"/>
    <p:sldId id="361" r:id="rId22"/>
    <p:sldId id="383" r:id="rId23"/>
    <p:sldId id="382" r:id="rId24"/>
    <p:sldId id="340" r:id="rId25"/>
    <p:sldId id="386" r:id="rId26"/>
    <p:sldId id="384" r:id="rId27"/>
    <p:sldId id="385" r:id="rId28"/>
    <p:sldId id="333" r:id="rId29"/>
    <p:sldId id="387" r:id="rId30"/>
    <p:sldId id="388" r:id="rId31"/>
    <p:sldId id="389" r:id="rId32"/>
    <p:sldId id="334" r:id="rId33"/>
    <p:sldId id="367" r:id="rId34"/>
    <p:sldId id="335" r:id="rId35"/>
    <p:sldId id="368" r:id="rId36"/>
    <p:sldId id="264" r:id="rId37"/>
    <p:sldId id="325" r:id="rId38"/>
    <p:sldId id="317" r:id="rId39"/>
    <p:sldId id="272" r:id="rId40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0DEEC"/>
    <a:srgbClr val="93C9FC"/>
    <a:srgbClr val="E14777"/>
    <a:srgbClr val="E45983"/>
    <a:srgbClr val="FFE893"/>
    <a:srgbClr val="FFC601"/>
    <a:srgbClr val="EABD1A"/>
    <a:srgbClr val="A493C6"/>
    <a:srgbClr val="6593C3"/>
    <a:srgbClr val="F7DA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4249" autoAdjust="0"/>
  </p:normalViewPr>
  <p:slideViewPr>
    <p:cSldViewPr snapToGrid="0" showGuides="1">
      <p:cViewPr varScale="1">
        <p:scale>
          <a:sx n="90" d="100"/>
          <a:sy n="90" d="100"/>
        </p:scale>
        <p:origin x="1194" y="72"/>
      </p:cViewPr>
      <p:guideLst>
        <p:guide orient="horz" pos="2160"/>
        <p:guide pos="2880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presProps" Target="pres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0" Type="http://schemas.openxmlformats.org/officeDocument/2006/relationships/slide" Target="slides/slide18.xml"/><Relationship Id="rId4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226ee3608a0_0_11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g226ee3608a0_0_11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05789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92758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0269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529681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949240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983426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2034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45130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223700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39149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9" name="Google Shape;20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62FB90-C021-40C3-ACC1-60A35BBA160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02241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0657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9215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0721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04528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21016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8757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6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4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3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3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044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 with subtitle">
  <p:cSld name="Main point with subtitle">
    <p:spTree>
      <p:nvGrpSpPr>
        <p:cNvPr id="1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" name="Google Shape;814;p17"/>
          <p:cNvSpPr txBox="1">
            <a:spLocks noGrp="1"/>
          </p:cNvSpPr>
          <p:nvPr>
            <p:ph type="title"/>
          </p:nvPr>
        </p:nvSpPr>
        <p:spPr>
          <a:xfrm>
            <a:off x="1279375" y="1338763"/>
            <a:ext cx="6285300" cy="19560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9pPr>
          </a:lstStyle>
          <a:p>
            <a:endParaRPr/>
          </a:p>
        </p:txBody>
      </p:sp>
      <p:sp>
        <p:nvSpPr>
          <p:cNvPr id="815" name="Google Shape;815;p17"/>
          <p:cNvSpPr txBox="1">
            <a:spLocks noGrp="1"/>
          </p:cNvSpPr>
          <p:nvPr>
            <p:ph type="subTitle" idx="1"/>
          </p:nvPr>
        </p:nvSpPr>
        <p:spPr>
          <a:xfrm>
            <a:off x="1279375" y="3457638"/>
            <a:ext cx="6285300" cy="3471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559809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1396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>
            <a:spLocks noGrp="1"/>
          </p:cNvSpPr>
          <p:nvPr>
            <p:ph type="ctrTitle"/>
          </p:nvPr>
        </p:nvSpPr>
        <p:spPr>
          <a:xfrm>
            <a:off x="342900" y="1065212"/>
            <a:ext cx="3886200" cy="7350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subTitle" idx="1"/>
          </p:nvPr>
        </p:nvSpPr>
        <p:spPr>
          <a:xfrm>
            <a:off x="685800" y="1943100"/>
            <a:ext cx="3200400" cy="87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24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37245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body" idx="1"/>
          </p:nvPr>
        </p:nvSpPr>
        <p:spPr>
          <a:xfrm>
            <a:off x="228600" y="800100"/>
            <a:ext cx="4114800" cy="22629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28600" lvl="0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457200" lvl="1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685800" lvl="2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914400" lvl="3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1143000" lvl="4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1371600" lvl="5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1600200" lvl="6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1828800" lvl="7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2057400" lvl="8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4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39876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5"/>
          <p:cNvSpPr txBox="1">
            <a:spLocks noGrp="1"/>
          </p:cNvSpPr>
          <p:nvPr>
            <p:ph type="title"/>
          </p:nvPr>
        </p:nvSpPr>
        <p:spPr>
          <a:xfrm>
            <a:off x="361157" y="2203450"/>
            <a:ext cx="3886200" cy="6810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sz="2000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body" idx="1"/>
          </p:nvPr>
        </p:nvSpPr>
        <p:spPr>
          <a:xfrm>
            <a:off x="361157" y="1453357"/>
            <a:ext cx="3886200" cy="7500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228600" lvl="0" indent="-114300" algn="l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1000">
                <a:solidFill>
                  <a:srgbClr val="888888"/>
                </a:solidFill>
              </a:defRPr>
            </a:lvl1pPr>
            <a:lvl2pPr marL="457200" lvl="1" indent="-114300" algn="l">
              <a:spcBef>
                <a:spcPts val="18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900">
                <a:solidFill>
                  <a:srgbClr val="888888"/>
                </a:solidFill>
              </a:defRPr>
            </a:lvl2pPr>
            <a:lvl3pPr marL="685800" lvl="2" indent="-114300" algn="l">
              <a:spcBef>
                <a:spcPts val="16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800">
                <a:solidFill>
                  <a:srgbClr val="888888"/>
                </a:solidFill>
              </a:defRPr>
            </a:lvl3pPr>
            <a:lvl4pPr marL="914400" lvl="3" indent="-114300" algn="l">
              <a:spcBef>
                <a:spcPts val="14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700">
                <a:solidFill>
                  <a:srgbClr val="888888"/>
                </a:solidFill>
              </a:defRPr>
            </a:lvl4pPr>
            <a:lvl5pPr marL="1143000" lvl="4" indent="-114300" algn="l">
              <a:spcBef>
                <a:spcPts val="14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700">
                <a:solidFill>
                  <a:srgbClr val="888888"/>
                </a:solidFill>
              </a:defRPr>
            </a:lvl5pPr>
            <a:lvl6pPr marL="1371600" lvl="5" indent="-114300" algn="l">
              <a:spcBef>
                <a:spcPts val="14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700">
                <a:solidFill>
                  <a:srgbClr val="888888"/>
                </a:solidFill>
              </a:defRPr>
            </a:lvl6pPr>
            <a:lvl7pPr marL="1600200" lvl="6" indent="-114300" algn="l">
              <a:spcBef>
                <a:spcPts val="14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700">
                <a:solidFill>
                  <a:srgbClr val="888888"/>
                </a:solidFill>
              </a:defRPr>
            </a:lvl7pPr>
            <a:lvl8pPr marL="1828800" lvl="7" indent="-114300" algn="l">
              <a:spcBef>
                <a:spcPts val="14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700">
                <a:solidFill>
                  <a:srgbClr val="888888"/>
                </a:solidFill>
              </a:defRPr>
            </a:lvl8pPr>
            <a:lvl9pPr marL="2057400" lvl="8" indent="-114300" algn="l">
              <a:spcBef>
                <a:spcPts val="14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7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06975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6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body" idx="1"/>
          </p:nvPr>
        </p:nvSpPr>
        <p:spPr>
          <a:xfrm>
            <a:off x="228600" y="800100"/>
            <a:ext cx="2019300" cy="22629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28600" lvl="0" indent="-203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1400"/>
            </a:lvl1pPr>
            <a:lvl2pPr marL="457200" lvl="1" indent="-1905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1200"/>
            </a:lvl2pPr>
            <a:lvl3pPr marL="685800" lvl="2" indent="-177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1000"/>
            </a:lvl3pPr>
            <a:lvl4pPr marL="914400" lvl="3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900"/>
            </a:lvl4pPr>
            <a:lvl5pPr marL="1143000" lvl="4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900"/>
            </a:lvl5pPr>
            <a:lvl6pPr marL="1371600" lvl="5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900"/>
            </a:lvl6pPr>
            <a:lvl7pPr marL="1600200" lvl="6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900"/>
            </a:lvl7pPr>
            <a:lvl8pPr marL="1828800" lvl="7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900"/>
            </a:lvl8pPr>
            <a:lvl9pPr marL="2057400" lvl="8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900"/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2"/>
          </p:nvPr>
        </p:nvSpPr>
        <p:spPr>
          <a:xfrm>
            <a:off x="2324100" y="800100"/>
            <a:ext cx="2019300" cy="22629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28600" lvl="0" indent="-203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1400"/>
            </a:lvl1pPr>
            <a:lvl2pPr marL="457200" lvl="1" indent="-1905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1200"/>
            </a:lvl2pPr>
            <a:lvl3pPr marL="685800" lvl="2" indent="-177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1000"/>
            </a:lvl3pPr>
            <a:lvl4pPr marL="914400" lvl="3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900"/>
            </a:lvl4pPr>
            <a:lvl5pPr marL="1143000" lvl="4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900"/>
            </a:lvl5pPr>
            <a:lvl6pPr marL="1371600" lvl="5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900"/>
            </a:lvl6pPr>
            <a:lvl7pPr marL="1600200" lvl="6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900"/>
            </a:lvl7pPr>
            <a:lvl8pPr marL="1828800" lvl="7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900"/>
            </a:lvl8pPr>
            <a:lvl9pPr marL="2057400" lvl="8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900"/>
            </a:lvl9pPr>
          </a:lstStyle>
          <a:p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262355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Compariso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7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body" idx="1"/>
          </p:nvPr>
        </p:nvSpPr>
        <p:spPr>
          <a:xfrm>
            <a:off x="228600" y="767556"/>
            <a:ext cx="2020094" cy="319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228600" lvl="0" indent="-1143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1200" b="1"/>
            </a:lvl1pPr>
            <a:lvl2pPr marL="457200" lvl="1" indent="-1143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1000" b="1"/>
            </a:lvl2pPr>
            <a:lvl3pPr marL="685800" lvl="2" indent="-1143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900" b="1"/>
            </a:lvl3pPr>
            <a:lvl4pPr marL="914400" lvl="3" indent="-114300" algn="l">
              <a:spcBef>
                <a:spcPts val="16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800" b="1"/>
            </a:lvl4pPr>
            <a:lvl5pPr marL="1143000" lvl="4" indent="-114300" algn="l">
              <a:spcBef>
                <a:spcPts val="16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800" b="1"/>
            </a:lvl5pPr>
            <a:lvl6pPr marL="1371600" lvl="5" indent="-114300" algn="l">
              <a:spcBef>
                <a:spcPts val="16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800" b="1"/>
            </a:lvl6pPr>
            <a:lvl7pPr marL="1600200" lvl="6" indent="-114300" algn="l">
              <a:spcBef>
                <a:spcPts val="16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800" b="1"/>
            </a:lvl7pPr>
            <a:lvl8pPr marL="1828800" lvl="7" indent="-114300" algn="l">
              <a:spcBef>
                <a:spcPts val="16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800" b="1"/>
            </a:lvl8pPr>
            <a:lvl9pPr marL="2057400" lvl="8" indent="-114300" algn="l">
              <a:spcBef>
                <a:spcPts val="16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800" b="1"/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body" idx="2"/>
          </p:nvPr>
        </p:nvSpPr>
        <p:spPr>
          <a:xfrm>
            <a:off x="228600" y="1087438"/>
            <a:ext cx="2020094" cy="19756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28600" lvl="0" indent="-1905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1200"/>
            </a:lvl1pPr>
            <a:lvl2pPr marL="457200" lvl="1" indent="-177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1000"/>
            </a:lvl2pPr>
            <a:lvl3pPr marL="685800" lvl="2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900"/>
            </a:lvl3pPr>
            <a:lvl4pPr marL="914400" lvl="3" indent="-165100" algn="l">
              <a:spcBef>
                <a:spcPts val="16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800"/>
            </a:lvl4pPr>
            <a:lvl5pPr marL="1143000" lvl="4" indent="-165100" algn="l">
              <a:spcBef>
                <a:spcPts val="16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800"/>
            </a:lvl5pPr>
            <a:lvl6pPr marL="1371600" lvl="5" indent="-165100" algn="l">
              <a:spcBef>
                <a:spcPts val="16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800"/>
            </a:lvl6pPr>
            <a:lvl7pPr marL="1600200" lvl="6" indent="-165100" algn="l">
              <a:spcBef>
                <a:spcPts val="16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800"/>
            </a:lvl7pPr>
            <a:lvl8pPr marL="1828800" lvl="7" indent="-165100" algn="l">
              <a:spcBef>
                <a:spcPts val="16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800"/>
            </a:lvl8pPr>
            <a:lvl9pPr marL="2057400" lvl="8" indent="-165100" algn="l">
              <a:spcBef>
                <a:spcPts val="16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800"/>
            </a:lvl9pPr>
          </a:lstStyle>
          <a:p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body" idx="3"/>
          </p:nvPr>
        </p:nvSpPr>
        <p:spPr>
          <a:xfrm>
            <a:off x="2322513" y="767556"/>
            <a:ext cx="2020888" cy="319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228600" lvl="0" indent="-1143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1200" b="1"/>
            </a:lvl1pPr>
            <a:lvl2pPr marL="457200" lvl="1" indent="-1143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1000" b="1"/>
            </a:lvl2pPr>
            <a:lvl3pPr marL="685800" lvl="2" indent="-1143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900" b="1"/>
            </a:lvl3pPr>
            <a:lvl4pPr marL="914400" lvl="3" indent="-114300" algn="l">
              <a:spcBef>
                <a:spcPts val="16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800" b="1"/>
            </a:lvl4pPr>
            <a:lvl5pPr marL="1143000" lvl="4" indent="-114300" algn="l">
              <a:spcBef>
                <a:spcPts val="16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800" b="1"/>
            </a:lvl5pPr>
            <a:lvl6pPr marL="1371600" lvl="5" indent="-114300" algn="l">
              <a:spcBef>
                <a:spcPts val="16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800" b="1"/>
            </a:lvl6pPr>
            <a:lvl7pPr marL="1600200" lvl="6" indent="-114300" algn="l">
              <a:spcBef>
                <a:spcPts val="16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800" b="1"/>
            </a:lvl7pPr>
            <a:lvl8pPr marL="1828800" lvl="7" indent="-114300" algn="l">
              <a:spcBef>
                <a:spcPts val="16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800" b="1"/>
            </a:lvl8pPr>
            <a:lvl9pPr marL="2057400" lvl="8" indent="-114300" algn="l">
              <a:spcBef>
                <a:spcPts val="16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800" b="1"/>
            </a:lvl9pPr>
          </a:lstStyle>
          <a:p>
            <a:endParaRPr/>
          </a:p>
        </p:txBody>
      </p:sp>
      <p:sp>
        <p:nvSpPr>
          <p:cNvPr id="45" name="Google Shape;45;p7"/>
          <p:cNvSpPr txBox="1">
            <a:spLocks noGrp="1"/>
          </p:cNvSpPr>
          <p:nvPr>
            <p:ph type="body" idx="4"/>
          </p:nvPr>
        </p:nvSpPr>
        <p:spPr>
          <a:xfrm>
            <a:off x="2322513" y="1087438"/>
            <a:ext cx="2020888" cy="19756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28600" lvl="0" indent="-1905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1200"/>
            </a:lvl1pPr>
            <a:lvl2pPr marL="457200" lvl="1" indent="-177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1000"/>
            </a:lvl2pPr>
            <a:lvl3pPr marL="685800" lvl="2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900"/>
            </a:lvl3pPr>
            <a:lvl4pPr marL="914400" lvl="3" indent="-165100" algn="l">
              <a:spcBef>
                <a:spcPts val="16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800"/>
            </a:lvl4pPr>
            <a:lvl5pPr marL="1143000" lvl="4" indent="-165100" algn="l">
              <a:spcBef>
                <a:spcPts val="16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800"/>
            </a:lvl5pPr>
            <a:lvl6pPr marL="1371600" lvl="5" indent="-165100" algn="l">
              <a:spcBef>
                <a:spcPts val="16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800"/>
            </a:lvl6pPr>
            <a:lvl7pPr marL="1600200" lvl="6" indent="-165100" algn="l">
              <a:spcBef>
                <a:spcPts val="16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800"/>
            </a:lvl7pPr>
            <a:lvl8pPr marL="1828800" lvl="7" indent="-165100" algn="l">
              <a:spcBef>
                <a:spcPts val="16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800"/>
            </a:lvl8pPr>
            <a:lvl9pPr marL="2057400" lvl="8" indent="-165100" algn="l">
              <a:spcBef>
                <a:spcPts val="16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800"/>
            </a:lvl9pPr>
          </a:lstStyle>
          <a:p>
            <a:endParaRPr/>
          </a:p>
        </p:txBody>
      </p:sp>
      <p:sp>
        <p:nvSpPr>
          <p:cNvPr id="46" name="Google Shape;46;p7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66521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8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8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4135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58092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Content with Caption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>
            <a:spLocks noGrp="1"/>
          </p:cNvSpPr>
          <p:nvPr>
            <p:ph type="title"/>
          </p:nvPr>
        </p:nvSpPr>
        <p:spPr>
          <a:xfrm>
            <a:off x="228600" y="136525"/>
            <a:ext cx="1504157" cy="581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1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body" idx="1"/>
          </p:nvPr>
        </p:nvSpPr>
        <p:spPr>
          <a:xfrm>
            <a:off x="1787525" y="136525"/>
            <a:ext cx="2555875" cy="29265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28600" lvl="0" indent="-2159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1600"/>
            </a:lvl1pPr>
            <a:lvl2pPr marL="457200" lvl="1" indent="-203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1400"/>
            </a:lvl2pPr>
            <a:lvl3pPr marL="685800" lvl="2" indent="-1905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1200"/>
            </a:lvl3pPr>
            <a:lvl4pPr marL="914400" lvl="3" indent="-177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1000"/>
            </a:lvl4pPr>
            <a:lvl5pPr marL="1143000" lvl="4" indent="-177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1000"/>
            </a:lvl5pPr>
            <a:lvl6pPr marL="1371600" lvl="5" indent="-177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1000"/>
            </a:lvl6pPr>
            <a:lvl7pPr marL="1600200" lvl="6" indent="-177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1000"/>
            </a:lvl7pPr>
            <a:lvl8pPr marL="1828800" lvl="7" indent="-177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1000"/>
            </a:lvl8pPr>
            <a:lvl9pPr marL="2057400" lvl="8" indent="-177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1000"/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body" idx="2"/>
          </p:nvPr>
        </p:nvSpPr>
        <p:spPr>
          <a:xfrm>
            <a:off x="228600" y="717550"/>
            <a:ext cx="1504157" cy="23455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28600" lvl="0" indent="-114300" algn="l">
              <a:spcBef>
                <a:spcPts val="14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700"/>
            </a:lvl1pPr>
            <a:lvl2pPr marL="457200" lvl="1" indent="-114300" algn="l">
              <a:spcBef>
                <a:spcPts val="12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600"/>
            </a:lvl2pPr>
            <a:lvl3pPr marL="685800" lvl="2" indent="-1143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500"/>
            </a:lvl3pPr>
            <a:lvl4pPr marL="914400" lvl="3" indent="-114300" algn="l">
              <a:spcBef>
                <a:spcPts val="9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450"/>
            </a:lvl4pPr>
            <a:lvl5pPr marL="1143000" lvl="4" indent="-114300" algn="l">
              <a:spcBef>
                <a:spcPts val="9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450"/>
            </a:lvl5pPr>
            <a:lvl6pPr marL="1371600" lvl="5" indent="-114300" algn="l">
              <a:spcBef>
                <a:spcPts val="9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450"/>
            </a:lvl6pPr>
            <a:lvl7pPr marL="1600200" lvl="6" indent="-114300" algn="l">
              <a:spcBef>
                <a:spcPts val="9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450"/>
            </a:lvl7pPr>
            <a:lvl8pPr marL="1828800" lvl="7" indent="-114300" algn="l">
              <a:spcBef>
                <a:spcPts val="9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450"/>
            </a:lvl8pPr>
            <a:lvl9pPr marL="2057400" lvl="8" indent="-114300" algn="l">
              <a:spcBef>
                <a:spcPts val="9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450"/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34149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 with Captio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896144" y="2400300"/>
            <a:ext cx="2743200" cy="2833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1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0"/>
          <p:cNvSpPr>
            <a:spLocks noGrp="1"/>
          </p:cNvSpPr>
          <p:nvPr>
            <p:ph type="pic" idx="2"/>
          </p:nvPr>
        </p:nvSpPr>
        <p:spPr>
          <a:xfrm>
            <a:off x="896144" y="306388"/>
            <a:ext cx="2743200" cy="20574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896144" y="2683669"/>
            <a:ext cx="2743200" cy="4024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28600" lvl="0" indent="-114300" algn="l">
              <a:spcBef>
                <a:spcPts val="14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700"/>
            </a:lvl1pPr>
            <a:lvl2pPr marL="457200" lvl="1" indent="-114300" algn="l">
              <a:spcBef>
                <a:spcPts val="12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600"/>
            </a:lvl2pPr>
            <a:lvl3pPr marL="685800" lvl="2" indent="-1143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500"/>
            </a:lvl3pPr>
            <a:lvl4pPr marL="914400" lvl="3" indent="-114300" algn="l">
              <a:spcBef>
                <a:spcPts val="9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450"/>
            </a:lvl4pPr>
            <a:lvl5pPr marL="1143000" lvl="4" indent="-114300" algn="l">
              <a:spcBef>
                <a:spcPts val="9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450"/>
            </a:lvl5pPr>
            <a:lvl6pPr marL="1371600" lvl="5" indent="-114300" algn="l">
              <a:spcBef>
                <a:spcPts val="9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450"/>
            </a:lvl6pPr>
            <a:lvl7pPr marL="1600200" lvl="6" indent="-114300" algn="l">
              <a:spcBef>
                <a:spcPts val="9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450"/>
            </a:lvl7pPr>
            <a:lvl8pPr marL="1828800" lvl="7" indent="-114300" algn="l">
              <a:spcBef>
                <a:spcPts val="9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450"/>
            </a:lvl8pPr>
            <a:lvl9pPr marL="2057400" lvl="8" indent="-114300" algn="l">
              <a:spcBef>
                <a:spcPts val="9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450"/>
            </a:lvl9pPr>
          </a:lstStyle>
          <a:p>
            <a:endParaRPr/>
          </a:p>
        </p:txBody>
      </p:sp>
      <p:sp>
        <p:nvSpPr>
          <p:cNvPr id="65" name="Google Shape;65;p10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0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0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837007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Title and Vertical 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1"/>
          </p:nvPr>
        </p:nvSpPr>
        <p:spPr>
          <a:xfrm rot="5400000">
            <a:off x="1154510" y="-125809"/>
            <a:ext cx="2262982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28600" lvl="0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457200" lvl="1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685800" lvl="2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914400" lvl="3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1143000" lvl="4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1371600" lvl="5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1600200" lvl="6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1828800" lvl="7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2057400" lvl="8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1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1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988805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 Title and 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 rot="5400000">
            <a:off x="2366169" y="1085851"/>
            <a:ext cx="2925763" cy="102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 rot="5400000">
            <a:off x="270669" y="95250"/>
            <a:ext cx="2925763" cy="300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28600" lvl="0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457200" lvl="1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685800" lvl="2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914400" lvl="3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1143000" lvl="4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1371600" lvl="5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1600200" lvl="6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1828800" lvl="7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2057400" lvl="8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78888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278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357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17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596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596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764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66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585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228600" y="800100"/>
            <a:ext cx="4114800" cy="22629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1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7608325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4.png"/><Relationship Id="rId4" Type="http://schemas.openxmlformats.org/officeDocument/2006/relationships/slide" Target="slid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34.png"/><Relationship Id="rId4" Type="http://schemas.openxmlformats.org/officeDocument/2006/relationships/slide" Target="slide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34.png"/><Relationship Id="rId4" Type="http://schemas.openxmlformats.org/officeDocument/2006/relationships/slide" Target="slide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34.png"/><Relationship Id="rId4" Type="http://schemas.openxmlformats.org/officeDocument/2006/relationships/slide" Target="slide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34.png"/><Relationship Id="rId4" Type="http://schemas.openxmlformats.org/officeDocument/2006/relationships/slide" Target="slide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45.png"/><Relationship Id="rId5" Type="http://schemas.openxmlformats.org/officeDocument/2006/relationships/image" Target="../media/image32.png"/><Relationship Id="rId4" Type="http://schemas.openxmlformats.org/officeDocument/2006/relationships/notesSlide" Target="../notesSlides/notesSlide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46.gif"/><Relationship Id="rId5" Type="http://schemas.openxmlformats.org/officeDocument/2006/relationships/image" Target="../media/image32.png"/><Relationship Id="rId4" Type="http://schemas.openxmlformats.org/officeDocument/2006/relationships/notesSlide" Target="../notesSlides/notesSlide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32.png"/><Relationship Id="rId5" Type="http://schemas.openxmlformats.org/officeDocument/2006/relationships/image" Target="../media/image47.png"/><Relationship Id="rId4" Type="http://schemas.openxmlformats.org/officeDocument/2006/relationships/notesSlide" Target="../notesSlides/notesSlide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48.png"/><Relationship Id="rId5" Type="http://schemas.openxmlformats.org/officeDocument/2006/relationships/image" Target="../media/image32.png"/><Relationship Id="rId4" Type="http://schemas.openxmlformats.org/officeDocument/2006/relationships/notesSlide" Target="../notesSlides/notesSlide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32.png"/><Relationship Id="rId5" Type="http://schemas.openxmlformats.org/officeDocument/2006/relationships/image" Target="../media/image49.png"/><Relationship Id="rId4" Type="http://schemas.openxmlformats.org/officeDocument/2006/relationships/notesSlide" Target="../notesSlides/notesSlide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.png"/><Relationship Id="rId11" Type="http://schemas.microsoft.com/office/2007/relationships/hdphoto" Target="../media/hdphoto1.wdp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microsoft.com/office/2007/relationships/hdphoto" Target="../media/hdphoto2.wdp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image" Target="../media/image50.png"/><Relationship Id="rId5" Type="http://schemas.openxmlformats.org/officeDocument/2006/relationships/image" Target="../media/image32.png"/><Relationship Id="rId4" Type="http://schemas.openxmlformats.org/officeDocument/2006/relationships/notesSlide" Target="../notesSlides/notesSlide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2.png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6" Type="http://schemas.openxmlformats.org/officeDocument/2006/relationships/hyperlink" Target="https://www.pexels.com/photo/conversation-between-job-applicant-and-representative-employer-3760063/" TargetMode="External"/><Relationship Id="rId5" Type="http://schemas.openxmlformats.org/officeDocument/2006/relationships/image" Target="../media/image51.jpeg"/><Relationship Id="rId4" Type="http://schemas.openxmlformats.org/officeDocument/2006/relationships/notesSlide" Target="../notesSlides/notesSlide1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2.png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6" Type="http://schemas.openxmlformats.org/officeDocument/2006/relationships/hyperlink" Target="https://lebaobabbleu.com/2019/11/06/3o-strategies-production-orale/" TargetMode="External"/><Relationship Id="rId5" Type="http://schemas.openxmlformats.org/officeDocument/2006/relationships/image" Target="../media/image52.bin"/><Relationship Id="rId4" Type="http://schemas.openxmlformats.org/officeDocument/2006/relationships/notesSlide" Target="../notesSlides/notesSlide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mp3"/><Relationship Id="rId1" Type="http://schemas.microsoft.com/office/2007/relationships/media" Target="../media/media10.mp3"/><Relationship Id="rId6" Type="http://schemas.openxmlformats.org/officeDocument/2006/relationships/image" Target="../media/image32.png"/><Relationship Id="rId5" Type="http://schemas.openxmlformats.org/officeDocument/2006/relationships/image" Target="../media/image53.gif"/><Relationship Id="rId4" Type="http://schemas.openxmlformats.org/officeDocument/2006/relationships/notesSlide" Target="../notesSlides/notesSlide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1.mp3"/><Relationship Id="rId1" Type="http://schemas.microsoft.com/office/2007/relationships/media" Target="../media/media11.mp3"/><Relationship Id="rId6" Type="http://schemas.openxmlformats.org/officeDocument/2006/relationships/image" Target="../media/image32.png"/><Relationship Id="rId5" Type="http://schemas.openxmlformats.org/officeDocument/2006/relationships/image" Target="../media/image54.png"/><Relationship Id="rId4" Type="http://schemas.openxmlformats.org/officeDocument/2006/relationships/notesSlide" Target="../notesSlides/notesSlide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2.mp3"/><Relationship Id="rId1" Type="http://schemas.microsoft.com/office/2007/relationships/media" Target="../media/media12.mp3"/><Relationship Id="rId6" Type="http://schemas.openxmlformats.org/officeDocument/2006/relationships/image" Target="../media/image32.png"/><Relationship Id="rId5" Type="http://schemas.openxmlformats.org/officeDocument/2006/relationships/image" Target="../media/image55.png"/><Relationship Id="rId4" Type="http://schemas.openxmlformats.org/officeDocument/2006/relationships/notesSlide" Target="../notesSlides/notesSlide1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3.mp3"/><Relationship Id="rId1" Type="http://schemas.microsoft.com/office/2007/relationships/media" Target="../media/media13.mp3"/><Relationship Id="rId6" Type="http://schemas.openxmlformats.org/officeDocument/2006/relationships/image" Target="../media/image32.png"/><Relationship Id="rId5" Type="http://schemas.openxmlformats.org/officeDocument/2006/relationships/image" Target="../media/image56.gif"/><Relationship Id="rId4" Type="http://schemas.openxmlformats.org/officeDocument/2006/relationships/notesSlide" Target="../notesSlides/notesSlide1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9.png"/><Relationship Id="rId2" Type="http://schemas.openxmlformats.org/officeDocument/2006/relationships/audio" Target="../media/media14.mp3"/><Relationship Id="rId1" Type="http://schemas.microsoft.com/office/2007/relationships/media" Target="../media/media14.mp3"/><Relationship Id="rId6" Type="http://schemas.openxmlformats.org/officeDocument/2006/relationships/image" Target="../media/image32.png"/><Relationship Id="rId5" Type="http://schemas.openxmlformats.org/officeDocument/2006/relationships/image" Target="../media/image58.png"/><Relationship Id="rId10" Type="http://schemas.openxmlformats.org/officeDocument/2006/relationships/image" Target="../media/image62.png"/><Relationship Id="rId4" Type="http://schemas.openxmlformats.org/officeDocument/2006/relationships/image" Target="../media/image57.png"/><Relationship Id="rId9" Type="http://schemas.openxmlformats.org/officeDocument/2006/relationships/image" Target="../media/image6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2.gif"/><Relationship Id="rId5" Type="http://schemas.openxmlformats.org/officeDocument/2006/relationships/image" Target="../media/image71.png"/><Relationship Id="rId4" Type="http://schemas.openxmlformats.org/officeDocument/2006/relationships/image" Target="../media/image1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png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9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tif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8.gif"/><Relationship Id="rId18" Type="http://schemas.openxmlformats.org/officeDocument/2006/relationships/image" Target="../media/image23.png"/><Relationship Id="rId26" Type="http://schemas.openxmlformats.org/officeDocument/2006/relationships/slide" Target="slide5.xml"/><Relationship Id="rId21" Type="http://schemas.openxmlformats.org/officeDocument/2006/relationships/image" Target="../media/image26.png"/><Relationship Id="rId34" Type="http://schemas.openxmlformats.org/officeDocument/2006/relationships/slide" Target="slide13.xml"/><Relationship Id="rId7" Type="http://schemas.openxmlformats.org/officeDocument/2006/relationships/audio" Target="../media/audio3.wav"/><Relationship Id="rId12" Type="http://schemas.openxmlformats.org/officeDocument/2006/relationships/image" Target="../media/image17.png"/><Relationship Id="rId17" Type="http://schemas.openxmlformats.org/officeDocument/2006/relationships/image" Target="../media/image22.png"/><Relationship Id="rId25" Type="http://schemas.openxmlformats.org/officeDocument/2006/relationships/image" Target="../media/image30.gif"/><Relationship Id="rId33" Type="http://schemas.openxmlformats.org/officeDocument/2006/relationships/slide" Target="slide12.xml"/><Relationship Id="rId2" Type="http://schemas.openxmlformats.org/officeDocument/2006/relationships/audio" Target="../media/media1.wav"/><Relationship Id="rId16" Type="http://schemas.openxmlformats.org/officeDocument/2006/relationships/image" Target="../media/image21.png"/><Relationship Id="rId20" Type="http://schemas.openxmlformats.org/officeDocument/2006/relationships/image" Target="../media/image25.png"/><Relationship Id="rId29" Type="http://schemas.openxmlformats.org/officeDocument/2006/relationships/slide" Target="slide7.xml"/><Relationship Id="rId1" Type="http://schemas.microsoft.com/office/2007/relationships/media" Target="../media/media1.wav"/><Relationship Id="rId6" Type="http://schemas.openxmlformats.org/officeDocument/2006/relationships/audio" Target="../media/audio2.wav"/><Relationship Id="rId11" Type="http://schemas.openxmlformats.org/officeDocument/2006/relationships/image" Target="../media/image16.gif"/><Relationship Id="rId24" Type="http://schemas.openxmlformats.org/officeDocument/2006/relationships/image" Target="../media/image29.png"/><Relationship Id="rId32" Type="http://schemas.openxmlformats.org/officeDocument/2006/relationships/slide" Target="slide11.xml"/><Relationship Id="rId37" Type="http://schemas.openxmlformats.org/officeDocument/2006/relationships/slide" Target="slide14.xml"/><Relationship Id="rId5" Type="http://schemas.openxmlformats.org/officeDocument/2006/relationships/audio" Target="../media/audio1.wav"/><Relationship Id="rId15" Type="http://schemas.openxmlformats.org/officeDocument/2006/relationships/image" Target="../media/image20.gif"/><Relationship Id="rId23" Type="http://schemas.openxmlformats.org/officeDocument/2006/relationships/image" Target="../media/image28.png"/><Relationship Id="rId28" Type="http://schemas.openxmlformats.org/officeDocument/2006/relationships/slide" Target="slide6.xml"/><Relationship Id="rId36" Type="http://schemas.openxmlformats.org/officeDocument/2006/relationships/slide" Target="slide9.xml"/><Relationship Id="rId10" Type="http://schemas.openxmlformats.org/officeDocument/2006/relationships/slide" Target="slide17.xml"/><Relationship Id="rId19" Type="http://schemas.openxmlformats.org/officeDocument/2006/relationships/image" Target="../media/image24.png"/><Relationship Id="rId31" Type="http://schemas.openxmlformats.org/officeDocument/2006/relationships/slide" Target="slide10.xml"/><Relationship Id="rId4" Type="http://schemas.openxmlformats.org/officeDocument/2006/relationships/notesSlide" Target="../notesSlides/notesSlide3.xml"/><Relationship Id="rId9" Type="http://schemas.openxmlformats.org/officeDocument/2006/relationships/image" Target="../media/image15.png"/><Relationship Id="rId14" Type="http://schemas.openxmlformats.org/officeDocument/2006/relationships/image" Target="../media/image19.png"/><Relationship Id="rId22" Type="http://schemas.openxmlformats.org/officeDocument/2006/relationships/image" Target="../media/image27.png"/><Relationship Id="rId27" Type="http://schemas.openxmlformats.org/officeDocument/2006/relationships/image" Target="../media/image31.gif"/><Relationship Id="rId30" Type="http://schemas.openxmlformats.org/officeDocument/2006/relationships/slide" Target="slide8.xml"/><Relationship Id="rId35" Type="http://schemas.openxmlformats.org/officeDocument/2006/relationships/image" Target="../media/image32.png"/><Relationship Id="rId8" Type="http://schemas.openxmlformats.org/officeDocument/2006/relationships/image" Target="../media/image14.gif"/><Relationship Id="rId3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4.png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4.png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4.png"/><Relationship Id="rId4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4.png"/><Relationship Id="rId4" Type="http://schemas.openxmlformats.org/officeDocument/2006/relationships/slide" Target="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3629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143499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964406" y="962729"/>
            <a:ext cx="7215188" cy="1400175"/>
          </a:xfrm>
          <a:prstGeom prst="rect">
            <a:avLst/>
          </a:prstGeom>
          <a:solidFill>
            <a:srgbClr val="7030A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Tahoma" panose="020B0604030504040204" pitchFamily="34" charset="0"/>
                <a:cs typeface="Tahoma" panose="020B0604030504040204" pitchFamily="34" charset="0"/>
              </a:rPr>
              <a:t>PLANTS AND ANIMALS THAT ARE LIKELY TO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Tahoma" panose="020B0604030504040204" pitchFamily="34" charset="0"/>
                <a:cs typeface="Tahoma" panose="020B0604030504040204" pitchFamily="34" charset="0"/>
              </a:rPr>
              <a:t>BECOME ENDANGERED IN THE NEAR FUTURE</a:t>
            </a:r>
            <a:endParaRPr kumimoji="0" lang="vi-VN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697887" y="3080941"/>
            <a:ext cx="6183734" cy="933981"/>
          </a:xfrm>
          <a:prstGeom prst="rect">
            <a:avLst/>
          </a:prstGeom>
          <a:solidFill>
            <a:schemeClr val="accent2">
              <a:lumMod val="7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Tahoma" panose="020B0604030504040204" pitchFamily="34" charset="0"/>
                <a:cs typeface="Tahoma" panose="020B0604030504040204" pitchFamily="34" charset="0"/>
              </a:rPr>
              <a:t>THREATENED SPECIES</a:t>
            </a:r>
            <a:endParaRPr kumimoji="0" lang="vi-VN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2" name="Picture 11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9594" y="3635493"/>
            <a:ext cx="964406" cy="96440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3219" y="180075"/>
            <a:ext cx="2358338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TIGER TEAM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F751EC6-0595-8942-120D-C69CD40E3CE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62379" y="2571750"/>
            <a:ext cx="2175807" cy="217580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16156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143499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964406" y="970073"/>
            <a:ext cx="7215188" cy="1105417"/>
          </a:xfrm>
          <a:prstGeom prst="rect">
            <a:avLst/>
          </a:prstGeom>
          <a:solidFill>
            <a:srgbClr val="7030A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Tahoma" panose="020B0604030504040204" pitchFamily="34" charset="0"/>
                <a:cs typeface="Tahoma" panose="020B0604030504040204" pitchFamily="34" charset="0"/>
              </a:rPr>
              <a:t>PLANTS AND ANIMALS THAT ARE IN DANGER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Tahoma" panose="020B0604030504040204" pitchFamily="34" charset="0"/>
                <a:cs typeface="Tahoma" panose="020B0604030504040204" pitchFamily="34" charset="0"/>
              </a:rPr>
              <a:t>OF DISAPPEARING</a:t>
            </a:r>
            <a:endParaRPr kumimoji="0" lang="vi-VN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190916" y="2671086"/>
            <a:ext cx="7649202" cy="964407"/>
          </a:xfrm>
          <a:prstGeom prst="rect">
            <a:avLst/>
          </a:prstGeom>
          <a:solidFill>
            <a:schemeClr val="accent2">
              <a:lumMod val="7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Tahoma" panose="020B0604030504040204" pitchFamily="34" charset="0"/>
                <a:cs typeface="Tahoma" panose="020B0604030504040204" pitchFamily="34" charset="0"/>
              </a:rPr>
              <a:t>CRITICALLY ENDANGERED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Tahoma" panose="020B0604030504040204" pitchFamily="34" charset="0"/>
                <a:cs typeface="Tahoma" panose="020B0604030504040204" pitchFamily="34" charset="0"/>
              </a:rPr>
              <a:t>SPECIES</a:t>
            </a:r>
            <a:endParaRPr kumimoji="0" lang="vi-VN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2" name="Picture 11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9594" y="3635493"/>
            <a:ext cx="964406" cy="96440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3219" y="180075"/>
            <a:ext cx="2358338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TIGER TEAM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F710457-E7B4-0935-BEC8-8041061FCE3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2577" y="2288636"/>
            <a:ext cx="2492352" cy="19259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379699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143499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964406" y="1336010"/>
            <a:ext cx="7215188" cy="1026894"/>
          </a:xfrm>
          <a:prstGeom prst="rect">
            <a:avLst/>
          </a:prstGeom>
          <a:solidFill>
            <a:srgbClr val="7030A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Tahoma" panose="020B0604030504040204" pitchFamily="34" charset="0"/>
                <a:cs typeface="Tahoma" panose="020B0604030504040204" pitchFamily="34" charset="0"/>
              </a:rPr>
              <a:t>BROKEN OR TORN PIECES OF SOMETHING LARGER</a:t>
            </a:r>
            <a:endParaRPr kumimoji="0" lang="vi-VN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566169" y="3011008"/>
            <a:ext cx="5378843" cy="933981"/>
          </a:xfrm>
          <a:prstGeom prst="rect">
            <a:avLst/>
          </a:prstGeom>
          <a:solidFill>
            <a:schemeClr val="accent2">
              <a:lumMod val="7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Tahoma" panose="020B0604030504040204" pitchFamily="34" charset="0"/>
                <a:cs typeface="Tahoma" panose="020B0604030504040204" pitchFamily="34" charset="0"/>
              </a:rPr>
              <a:t>DEBRIS</a:t>
            </a:r>
            <a:endParaRPr kumimoji="0" lang="vi-VN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2" name="Picture 11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9594" y="3635493"/>
            <a:ext cx="964406" cy="96440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3219" y="180075"/>
            <a:ext cx="2358338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TIGER TEAM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B15271C-72D4-4598-3E3A-619650B8270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95476" y="2728827"/>
            <a:ext cx="2506805" cy="16244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970677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143499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964406" y="1293786"/>
            <a:ext cx="7215188" cy="1109026"/>
          </a:xfrm>
          <a:prstGeom prst="rect">
            <a:avLst/>
          </a:prstGeom>
          <a:solidFill>
            <a:srgbClr val="7030A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Tahoma" panose="020B0604030504040204" pitchFamily="34" charset="0"/>
                <a:cs typeface="Tahoma" panose="020B0604030504040204" pitchFamily="34" charset="0"/>
              </a:rPr>
              <a:t>AN AREA SURROUNDED BY FENCES OR WALLS</a:t>
            </a:r>
            <a:endParaRPr kumimoji="0" lang="vi-VN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230283" y="3090281"/>
            <a:ext cx="4577708" cy="933981"/>
          </a:xfrm>
          <a:prstGeom prst="rect">
            <a:avLst/>
          </a:prstGeom>
          <a:solidFill>
            <a:schemeClr val="accent2">
              <a:lumMod val="7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Tahoma" panose="020B0604030504040204" pitchFamily="34" charset="0"/>
                <a:cs typeface="Tahoma" panose="020B0604030504040204" pitchFamily="34" charset="0"/>
              </a:rPr>
              <a:t>ENCLOSURE</a:t>
            </a:r>
            <a:endParaRPr kumimoji="0" lang="vi-VN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2" name="Picture 11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9594" y="3635493"/>
            <a:ext cx="964406" cy="96440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3219" y="180075"/>
            <a:ext cx="2358338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TIGER TEAM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71AD618-22B2-2668-E07B-FD07CECB7D2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318744">
            <a:off x="1387280" y="2740687"/>
            <a:ext cx="2448553" cy="16331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204312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143499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964406" y="1148212"/>
            <a:ext cx="7215188" cy="1400175"/>
          </a:xfrm>
          <a:prstGeom prst="rect">
            <a:avLst/>
          </a:prstGeom>
          <a:solidFill>
            <a:srgbClr val="7030A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Tahoma" panose="020B0604030504040204" pitchFamily="34" charset="0"/>
                <a:cs typeface="Tahoma" panose="020B0604030504040204" pitchFamily="34" charset="0"/>
              </a:rPr>
              <a:t>A SYSTEM OF HAND AND BODY MOVEMENTS REPRESENTING WORDS, USED BY AND TO PEOPLE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Tahoma" panose="020B0604030504040204" pitchFamily="34" charset="0"/>
                <a:cs typeface="Tahoma" panose="020B0604030504040204" pitchFamily="34" charset="0"/>
              </a:rPr>
              <a:t>WHO CANNOT HEAR OR TALK</a:t>
            </a:r>
            <a:endParaRPr kumimoji="0" lang="vi-VN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088272" y="3229607"/>
            <a:ext cx="5800455" cy="933981"/>
          </a:xfrm>
          <a:prstGeom prst="rect">
            <a:avLst/>
          </a:prstGeom>
          <a:solidFill>
            <a:schemeClr val="accent2">
              <a:lumMod val="7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Tahoma" panose="020B0604030504040204" pitchFamily="34" charset="0"/>
                <a:cs typeface="Tahoma" panose="020B0604030504040204" pitchFamily="34" charset="0"/>
              </a:rPr>
              <a:t>SIGN LANGUAGE</a:t>
            </a:r>
            <a:endParaRPr kumimoji="0" lang="vi-VN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2" name="Picture 11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9594" y="3635493"/>
            <a:ext cx="964406" cy="96440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3219" y="180075"/>
            <a:ext cx="2358338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TIGER TEAM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AFE8201-B628-5491-09B6-60A40D8CE0C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96146" y="2792586"/>
            <a:ext cx="2659356" cy="17739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344761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500894" y="1070819"/>
            <a:ext cx="3923346" cy="6699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600" b="1" dirty="0">
                <a:solidFill>
                  <a:srgbClr val="F26532"/>
                </a:solidFill>
              </a:rPr>
              <a:t>automate (v)</a:t>
            </a:r>
            <a:endParaRPr lang="en-US" sz="3600" dirty="0"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44791" y="2957103"/>
            <a:ext cx="4179922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100" b="1" dirty="0"/>
              <a:t>to make a process in a factory or office operate by machines or computers, in order to reduce the amount of work done by humans and the time taken to do the work</a:t>
            </a:r>
            <a:endParaRPr lang="en-US" sz="2100" dirty="0"/>
          </a:p>
        </p:txBody>
      </p:sp>
      <p:sp>
        <p:nvSpPr>
          <p:cNvPr id="2" name="Rectangle 1"/>
          <p:cNvSpPr/>
          <p:nvPr/>
        </p:nvSpPr>
        <p:spPr>
          <a:xfrm>
            <a:off x="1641201" y="1736424"/>
            <a:ext cx="1587102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vi-VN" sz="2100" b="1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/ˈɔː.tə.meɪt/</a:t>
            </a:r>
            <a:endParaRPr lang="en-US" sz="2100" b="1" dirty="0">
              <a:solidFill>
                <a:schemeClr val="accent2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4237435" y="2661562"/>
            <a:ext cx="138564" cy="4847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br>
              <a:rPr lang="vi-VN" altLang="vi-VN" sz="1350">
                <a:latin typeface="Arial" panose="020B0604020202020204" pitchFamily="34" charset="0"/>
              </a:rPr>
            </a:br>
            <a:endParaRPr lang="vi-VN" altLang="vi-VN" sz="1350">
              <a:latin typeface="Arial" panose="020B06040202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-1828" y="-2059"/>
            <a:ext cx="9144000" cy="671959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4" name="automate 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002811" y="2280596"/>
            <a:ext cx="559817" cy="55981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68003" y="1736424"/>
            <a:ext cx="4059674" cy="236949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53ECE21-1EB2-AD8F-95CB-95D77CBABDE6}"/>
              </a:ext>
            </a:extLst>
          </p:cNvPr>
          <p:cNvSpPr txBox="1"/>
          <p:nvPr/>
        </p:nvSpPr>
        <p:spPr>
          <a:xfrm>
            <a:off x="189070" y="30984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PRESENTATION</a:t>
            </a:r>
          </a:p>
        </p:txBody>
      </p:sp>
    </p:spTree>
    <p:extLst>
      <p:ext uri="{BB962C8B-B14F-4D97-AF65-F5344CB8AC3E}">
        <p14:creationId xmlns:p14="http://schemas.microsoft.com/office/powerpoint/2010/main" val="2564323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2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7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772688" y="1541047"/>
            <a:ext cx="3183293" cy="1012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600" b="1" dirty="0">
                <a:solidFill>
                  <a:srgbClr val="F26532"/>
                </a:solidFill>
              </a:rPr>
              <a:t>adapt (v)</a:t>
            </a:r>
            <a:endParaRPr lang="en-US" sz="3600" dirty="0"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77541" y="3488684"/>
            <a:ext cx="417358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100" b="1" dirty="0"/>
              <a:t>to change, or to change something, to suit different conditions or uses</a:t>
            </a:r>
            <a:endParaRPr lang="en-US" sz="2100" dirty="0"/>
          </a:p>
        </p:txBody>
      </p:sp>
      <p:sp>
        <p:nvSpPr>
          <p:cNvPr id="2" name="Rectangle 1"/>
          <p:cNvSpPr/>
          <p:nvPr/>
        </p:nvSpPr>
        <p:spPr>
          <a:xfrm>
            <a:off x="1708607" y="2235129"/>
            <a:ext cx="1280095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vi-VN" sz="2100" b="1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/əˈdæpt/</a:t>
            </a:r>
            <a:endParaRPr lang="en-US" sz="2100" b="1" dirty="0">
              <a:solidFill>
                <a:schemeClr val="accent2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4433436" y="2671836"/>
            <a:ext cx="138564" cy="4847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br>
              <a:rPr lang="vi-VN" altLang="vi-VN" sz="1350">
                <a:latin typeface="Arial" panose="020B0604020202020204" pitchFamily="34" charset="0"/>
              </a:rPr>
            </a:br>
            <a:endParaRPr lang="vi-VN" altLang="vi-VN" sz="1350">
              <a:latin typeface="Arial" panose="020B06040202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-1828" y="-2059"/>
            <a:ext cx="9144000" cy="671959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3" name="adapt 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112886" y="2818208"/>
            <a:ext cx="502895" cy="50289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F32E4E1-8EC6-54F0-1BB9-B9F3C8F2015B}"/>
              </a:ext>
            </a:extLst>
          </p:cNvPr>
          <p:cNvSpPr txBox="1"/>
          <p:nvPr/>
        </p:nvSpPr>
        <p:spPr>
          <a:xfrm>
            <a:off x="189070" y="30984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PRESENTATION</a:t>
            </a:r>
          </a:p>
        </p:txBody>
      </p:sp>
      <p:pic>
        <p:nvPicPr>
          <p:cNvPr id="2050" name="Picture 2" descr="Get used to it GIFs - Obtenez le meilleur gif sur GIFER">
            <a:extLst>
              <a:ext uri="{FF2B5EF4-FFF2-40B4-BE49-F238E27FC236}">
                <a16:creationId xmlns:a16="http://schemas.microsoft.com/office/drawing/2014/main" id="{F818D06F-90E9-6C1E-AE6E-E7CF4E69AF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8851" y="1166118"/>
            <a:ext cx="3410042" cy="3410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0487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03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432119" y="1334173"/>
            <a:ext cx="3923346" cy="1012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600" b="1" dirty="0">
                <a:solidFill>
                  <a:srgbClr val="F26532"/>
                </a:solidFill>
              </a:rPr>
              <a:t>pursue (v)</a:t>
            </a:r>
            <a:endParaRPr lang="en-US" sz="3600" dirty="0"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09989" y="3262371"/>
            <a:ext cx="43676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/>
              <a:t>to follow someone or something, usually to try to catch him, her, or it</a:t>
            </a:r>
            <a:endParaRPr lang="en-US" sz="2100" b="1" dirty="0"/>
          </a:p>
        </p:txBody>
      </p:sp>
      <p:sp>
        <p:nvSpPr>
          <p:cNvPr id="2" name="Rectangle 1"/>
          <p:cNvSpPr/>
          <p:nvPr/>
        </p:nvSpPr>
        <p:spPr>
          <a:xfrm>
            <a:off x="1762755" y="2138461"/>
            <a:ext cx="1180130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vi-VN" sz="2100" b="1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/pəˈsjuː/</a:t>
            </a:r>
            <a:endParaRPr lang="en-US" sz="2100" b="1" dirty="0">
              <a:solidFill>
                <a:schemeClr val="accent2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-1828" y="-2059"/>
            <a:ext cx="9144000" cy="671959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4825699" y="1010551"/>
            <a:ext cx="4318301" cy="3837531"/>
          </a:xfrm>
          <a:prstGeom prst="rect">
            <a:avLst/>
          </a:prstGeom>
        </p:spPr>
      </p:pic>
      <p:pic>
        <p:nvPicPr>
          <p:cNvPr id="4" name="pursue (1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109138" y="2695620"/>
            <a:ext cx="487363" cy="48736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8FEB7E4-EA62-5015-B016-D4B799CAD979}"/>
              </a:ext>
            </a:extLst>
          </p:cNvPr>
          <p:cNvSpPr txBox="1"/>
          <p:nvPr/>
        </p:nvSpPr>
        <p:spPr>
          <a:xfrm>
            <a:off x="189070" y="30984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PRESENTATION</a:t>
            </a:r>
          </a:p>
        </p:txBody>
      </p:sp>
    </p:spTree>
    <p:extLst>
      <p:ext uri="{BB962C8B-B14F-4D97-AF65-F5344CB8AC3E}">
        <p14:creationId xmlns:p14="http://schemas.microsoft.com/office/powerpoint/2010/main" val="686835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12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7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448112" y="1323222"/>
            <a:ext cx="3923346" cy="1012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600" b="1" dirty="0">
                <a:solidFill>
                  <a:srgbClr val="F26532"/>
                </a:solidFill>
              </a:rPr>
              <a:t>look down on</a:t>
            </a:r>
            <a:endParaRPr lang="en-US" sz="3600" dirty="0"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25982" y="3251420"/>
            <a:ext cx="43676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/>
              <a:t>to</a:t>
            </a:r>
            <a:r>
              <a:rPr lang="en-US" sz="2400" dirty="0"/>
              <a:t> </a:t>
            </a:r>
            <a:r>
              <a:rPr lang="en-US" sz="2400" b="1" dirty="0"/>
              <a:t>feel that someone is less important than you or does not deserve</a:t>
            </a:r>
            <a:r>
              <a:rPr lang="en-US" sz="2400" dirty="0"/>
              <a:t> </a:t>
            </a:r>
            <a:r>
              <a:rPr lang="en-US" sz="2400" b="1" dirty="0"/>
              <a:t>respect</a:t>
            </a:r>
            <a:endParaRPr lang="en-US" sz="2100" b="1" dirty="0"/>
          </a:p>
        </p:txBody>
      </p:sp>
      <p:sp>
        <p:nvSpPr>
          <p:cNvPr id="2" name="Rectangle 1"/>
          <p:cNvSpPr/>
          <p:nvPr/>
        </p:nvSpPr>
        <p:spPr>
          <a:xfrm>
            <a:off x="1450933" y="2091516"/>
            <a:ext cx="1835760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vi-VN" sz="2100" b="1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/ˈlʊk daʊn ɒn/</a:t>
            </a:r>
            <a:endParaRPr lang="en-US" sz="2100" b="1" dirty="0">
              <a:solidFill>
                <a:schemeClr val="accent2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-1828" y="-2059"/>
            <a:ext cx="9144000" cy="671959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5" name="look down o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125131" y="2635535"/>
            <a:ext cx="487363" cy="48736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08593" y="1129478"/>
            <a:ext cx="3679661" cy="363027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1EDD72F-2998-B45C-36BC-D1032A56D6F5}"/>
              </a:ext>
            </a:extLst>
          </p:cNvPr>
          <p:cNvSpPr txBox="1"/>
          <p:nvPr/>
        </p:nvSpPr>
        <p:spPr>
          <a:xfrm>
            <a:off x="189070" y="30984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PRESENTATION</a:t>
            </a:r>
          </a:p>
        </p:txBody>
      </p:sp>
    </p:spTree>
    <p:extLst>
      <p:ext uri="{BB962C8B-B14F-4D97-AF65-F5344CB8AC3E}">
        <p14:creationId xmlns:p14="http://schemas.microsoft.com/office/powerpoint/2010/main" val="1476242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32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7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79955" y="1435215"/>
            <a:ext cx="3923346" cy="1012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600" b="1" dirty="0">
                <a:solidFill>
                  <a:srgbClr val="F26532"/>
                </a:solidFill>
              </a:rPr>
              <a:t>in demand</a:t>
            </a:r>
            <a:endParaRPr lang="en-US" sz="3600" dirty="0"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4645" y="3429000"/>
            <a:ext cx="387396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100" b="1" dirty="0"/>
              <a:t>needed or wanted by many people</a:t>
            </a:r>
            <a:endParaRPr lang="en-US" sz="2100" dirty="0"/>
          </a:p>
        </p:txBody>
      </p:sp>
      <p:sp>
        <p:nvSpPr>
          <p:cNvPr id="2" name="Rectangle 1"/>
          <p:cNvSpPr/>
          <p:nvPr/>
        </p:nvSpPr>
        <p:spPr>
          <a:xfrm>
            <a:off x="1162982" y="2216819"/>
            <a:ext cx="1747594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vi-VN" sz="2100" b="1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/ɪn dɪˈmɑːnd/</a:t>
            </a:r>
            <a:endParaRPr lang="en-US" sz="2100" b="1" dirty="0">
              <a:solidFill>
                <a:schemeClr val="accent2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-1828" y="-2059"/>
            <a:ext cx="9144000" cy="671959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79327" y="1656658"/>
            <a:ext cx="4691958" cy="2672844"/>
          </a:xfrm>
          <a:prstGeom prst="rect">
            <a:avLst/>
          </a:prstGeom>
        </p:spPr>
      </p:pic>
      <p:pic>
        <p:nvPicPr>
          <p:cNvPr id="4" name="in dema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805852" y="2757304"/>
            <a:ext cx="471552" cy="47155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869D63F-5B93-B07F-347F-CD4D66635F96}"/>
              </a:ext>
            </a:extLst>
          </p:cNvPr>
          <p:cNvSpPr txBox="1"/>
          <p:nvPr/>
        </p:nvSpPr>
        <p:spPr>
          <a:xfrm>
            <a:off x="189070" y="30984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PRESENTATION</a:t>
            </a:r>
          </a:p>
        </p:txBody>
      </p:sp>
    </p:spTree>
    <p:extLst>
      <p:ext uri="{BB962C8B-B14F-4D97-AF65-F5344CB8AC3E}">
        <p14:creationId xmlns:p14="http://schemas.microsoft.com/office/powerpoint/2010/main" val="2606385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22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7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5F1FF"/>
        </a:solidFill>
        <a:effectLst/>
      </p:bgPr>
    </p:bg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2682" y="1239521"/>
            <a:ext cx="8047856" cy="4018957"/>
          </a:xfrm>
          <a:prstGeom prst="rect">
            <a:avLst/>
          </a:prstGeom>
          <a:noFill/>
          <a:ln>
            <a:noFill/>
          </a:ln>
        </p:spPr>
      </p:pic>
      <p:sp>
        <p:nvSpPr>
          <p:cNvPr id="86" name="Google Shape;86;p13"/>
          <p:cNvSpPr/>
          <p:nvPr/>
        </p:nvSpPr>
        <p:spPr>
          <a:xfrm rot="-6250509">
            <a:off x="7589158" y="1061638"/>
            <a:ext cx="4121855" cy="4116703"/>
          </a:xfrm>
          <a:custGeom>
            <a:avLst/>
            <a:gdLst/>
            <a:ahLst/>
            <a:cxnLst/>
            <a:rect l="l" t="t" r="r" b="b"/>
            <a:pathLst>
              <a:path w="8239900" h="8229600" extrusionOk="0">
                <a:moveTo>
                  <a:pt x="0" y="0"/>
                </a:moveTo>
                <a:lnTo>
                  <a:pt x="8239900" y="0"/>
                </a:lnTo>
                <a:lnTo>
                  <a:pt x="823990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87" name="Google Shape;87;p13"/>
          <p:cNvSpPr/>
          <p:nvPr/>
        </p:nvSpPr>
        <p:spPr>
          <a:xfrm>
            <a:off x="-210447" y="2271031"/>
            <a:ext cx="6544414" cy="4114800"/>
          </a:xfrm>
          <a:custGeom>
            <a:avLst/>
            <a:gdLst/>
            <a:ahLst/>
            <a:cxnLst/>
            <a:rect l="l" t="t" r="r" b="b"/>
            <a:pathLst>
              <a:path w="13088827" h="8229600" extrusionOk="0">
                <a:moveTo>
                  <a:pt x="0" y="0"/>
                </a:moveTo>
                <a:lnTo>
                  <a:pt x="13088827" y="0"/>
                </a:lnTo>
                <a:lnTo>
                  <a:pt x="13088827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88" name="Google Shape;88;p13"/>
          <p:cNvSpPr/>
          <p:nvPr/>
        </p:nvSpPr>
        <p:spPr>
          <a:xfrm rot="-708899">
            <a:off x="716005" y="2477646"/>
            <a:ext cx="1503153" cy="2125279"/>
          </a:xfrm>
          <a:custGeom>
            <a:avLst/>
            <a:gdLst/>
            <a:ahLst/>
            <a:cxnLst/>
            <a:rect l="l" t="t" r="r" b="b"/>
            <a:pathLst>
              <a:path w="3002666" h="4245414" extrusionOk="0">
                <a:moveTo>
                  <a:pt x="0" y="0"/>
                </a:moveTo>
                <a:lnTo>
                  <a:pt x="3002665" y="0"/>
                </a:lnTo>
                <a:lnTo>
                  <a:pt x="3002665" y="4245415"/>
                </a:lnTo>
                <a:lnTo>
                  <a:pt x="0" y="424541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91" name="Google Shape;91;p13"/>
          <p:cNvSpPr/>
          <p:nvPr/>
        </p:nvSpPr>
        <p:spPr>
          <a:xfrm rot="858832">
            <a:off x="6946034" y="2972547"/>
            <a:ext cx="1511498" cy="1595631"/>
          </a:xfrm>
          <a:custGeom>
            <a:avLst/>
            <a:gdLst/>
            <a:ahLst/>
            <a:cxnLst/>
            <a:rect l="l" t="t" r="r" b="b"/>
            <a:pathLst>
              <a:path w="3019742" h="3187827" extrusionOk="0">
                <a:moveTo>
                  <a:pt x="0" y="0"/>
                </a:moveTo>
                <a:lnTo>
                  <a:pt x="3019742" y="0"/>
                </a:lnTo>
                <a:lnTo>
                  <a:pt x="3019742" y="3187827"/>
                </a:lnTo>
                <a:lnTo>
                  <a:pt x="0" y="318782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92" name="Google Shape;92;p13"/>
          <p:cNvSpPr txBox="1"/>
          <p:nvPr/>
        </p:nvSpPr>
        <p:spPr>
          <a:xfrm>
            <a:off x="748632" y="1688427"/>
            <a:ext cx="5162250" cy="11079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 defTabSz="457200">
              <a:lnSpc>
                <a:spcPct val="119992"/>
              </a:lnSpc>
              <a:buClr>
                <a:srgbClr val="000000"/>
              </a:buClr>
            </a:pPr>
            <a:r>
              <a:rPr lang="en-US" sz="6000" b="1" kern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Pacifico"/>
                <a:ea typeface="Pacifico"/>
                <a:cs typeface="Pacifico"/>
                <a:sym typeface="Pacifico"/>
              </a:rPr>
              <a:t>Q &amp; A</a:t>
            </a:r>
            <a:endParaRPr lang="en-US" sz="800" b="1" kern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/>
              <a:cs typeface="Arial"/>
              <a:sym typeface="Arial"/>
            </a:endParaRPr>
          </a:p>
        </p:txBody>
      </p:sp>
      <p:sp>
        <p:nvSpPr>
          <p:cNvPr id="93" name="Google Shape;93;p13"/>
          <p:cNvSpPr txBox="1"/>
          <p:nvPr/>
        </p:nvSpPr>
        <p:spPr>
          <a:xfrm>
            <a:off x="1942599" y="2848236"/>
            <a:ext cx="5702915" cy="19851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 defTabSz="457200">
              <a:buClr>
                <a:srgbClr val="000000"/>
              </a:buClr>
            </a:pPr>
            <a:r>
              <a:rPr lang="en-US" sz="6450" kern="0" dirty="0">
                <a:gradFill flip="none" rotWithShape="1">
                  <a:gsLst>
                    <a:gs pos="12000">
                      <a:srgbClr val="FFC000"/>
                    </a:gs>
                    <a:gs pos="60000">
                      <a:srgbClr val="EABD1A">
                        <a:tint val="44500"/>
                        <a:satMod val="160000"/>
                      </a:srgbClr>
                    </a:gs>
                    <a:gs pos="100000">
                      <a:srgbClr val="EABD1A">
                        <a:tint val="23500"/>
                        <a:satMod val="160000"/>
                      </a:srgbClr>
                    </a:gs>
                  </a:gsLst>
                  <a:lin ang="16200000" scaled="1"/>
                  <a:tileRect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Pacifico"/>
                <a:ea typeface="Pacifico"/>
                <a:cs typeface="Pacifico"/>
                <a:sym typeface="Pacifico"/>
              </a:rPr>
              <a:t>with a career adviser</a:t>
            </a:r>
            <a:endParaRPr sz="700" kern="0" dirty="0">
              <a:gradFill flip="none" rotWithShape="1">
                <a:gsLst>
                  <a:gs pos="12000">
                    <a:srgbClr val="FFC000"/>
                  </a:gs>
                  <a:gs pos="60000">
                    <a:srgbClr val="EABD1A">
                      <a:tint val="44500"/>
                      <a:satMod val="160000"/>
                    </a:srgbClr>
                  </a:gs>
                  <a:gs pos="100000">
                    <a:srgbClr val="EABD1A">
                      <a:tint val="23500"/>
                      <a:satMod val="160000"/>
                    </a:srgbClr>
                  </a:gs>
                </a:gsLst>
                <a:lin ang="16200000" scaled="1"/>
                <a:tileRect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/>
              <a:cs typeface="Arial"/>
              <a:sym typeface="Arial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63AFECB-69F5-D7D5-9B93-B4C379CF9940}"/>
              </a:ext>
            </a:extLst>
          </p:cNvPr>
          <p:cNvGrpSpPr/>
          <p:nvPr/>
        </p:nvGrpSpPr>
        <p:grpSpPr>
          <a:xfrm>
            <a:off x="0" y="0"/>
            <a:ext cx="9144000" cy="1706851"/>
            <a:chOff x="0" y="-15861"/>
            <a:chExt cx="12192000" cy="1940426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32478040-921D-6EAE-EE1C-3EC92F4A1E68}"/>
                </a:ext>
              </a:extLst>
            </p:cNvPr>
            <p:cNvSpPr/>
            <p:nvPr/>
          </p:nvSpPr>
          <p:spPr>
            <a:xfrm>
              <a:off x="0" y="177153"/>
              <a:ext cx="12192000" cy="1439719"/>
            </a:xfrm>
            <a:prstGeom prst="rect">
              <a:avLst/>
            </a:prstGeom>
            <a:solidFill>
              <a:srgbClr val="A493C6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Parallelogram 3">
              <a:extLst>
                <a:ext uri="{FF2B5EF4-FFF2-40B4-BE49-F238E27FC236}">
                  <a16:creationId xmlns:a16="http://schemas.microsoft.com/office/drawing/2014/main" id="{41850B67-6601-508D-F316-C46138811DC8}"/>
                </a:ext>
              </a:extLst>
            </p:cNvPr>
            <p:cNvSpPr/>
            <p:nvPr/>
          </p:nvSpPr>
          <p:spPr>
            <a:xfrm>
              <a:off x="481381" y="-15861"/>
              <a:ext cx="2769819" cy="1940426"/>
            </a:xfrm>
            <a:prstGeom prst="parallelogram">
              <a:avLst/>
            </a:prstGeom>
            <a:solidFill>
              <a:srgbClr val="E45983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UTMFacebookK&amp;TBold"/>
                  <a:cs typeface="Times New Roman" panose="02020603050405020304" pitchFamily="18" charset="0"/>
                </a:rPr>
                <a:t>Unit 9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5A76D0BD-0C5F-3E36-8F74-DAB7DED22307}"/>
              </a:ext>
            </a:extLst>
          </p:cNvPr>
          <p:cNvSpPr txBox="1"/>
          <p:nvPr/>
        </p:nvSpPr>
        <p:spPr>
          <a:xfrm>
            <a:off x="2420813" y="428867"/>
            <a:ext cx="53195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i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FacebookK&amp;TBold"/>
              </a:rPr>
              <a:t>CAREER PATHS</a:t>
            </a:r>
          </a:p>
        </p:txBody>
      </p:sp>
      <p:sp>
        <p:nvSpPr>
          <p:cNvPr id="89" name="Google Shape;89;p13"/>
          <p:cNvSpPr/>
          <p:nvPr/>
        </p:nvSpPr>
        <p:spPr>
          <a:xfrm rot="1709092">
            <a:off x="5130146" y="1247548"/>
            <a:ext cx="872337" cy="605360"/>
          </a:xfrm>
          <a:custGeom>
            <a:avLst/>
            <a:gdLst/>
            <a:ahLst/>
            <a:cxnLst/>
            <a:rect l="l" t="t" r="r" b="b"/>
            <a:pathLst>
              <a:path w="3031435" h="2336961" extrusionOk="0">
                <a:moveTo>
                  <a:pt x="0" y="0"/>
                </a:moveTo>
                <a:lnTo>
                  <a:pt x="3031435" y="0"/>
                </a:lnTo>
                <a:lnTo>
                  <a:pt x="3031435" y="2336961"/>
                </a:lnTo>
                <a:lnTo>
                  <a:pt x="0" y="233696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8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90" name="Google Shape;90;p13"/>
          <p:cNvSpPr/>
          <p:nvPr/>
        </p:nvSpPr>
        <p:spPr>
          <a:xfrm rot="1643889">
            <a:off x="284566" y="1807425"/>
            <a:ext cx="342359" cy="612418"/>
          </a:xfrm>
          <a:custGeom>
            <a:avLst/>
            <a:gdLst/>
            <a:ahLst/>
            <a:cxnLst/>
            <a:rect l="l" t="t" r="r" b="b"/>
            <a:pathLst>
              <a:path w="1984489" h="3267870" extrusionOk="0">
                <a:moveTo>
                  <a:pt x="0" y="0"/>
                </a:moveTo>
                <a:lnTo>
                  <a:pt x="1984489" y="0"/>
                </a:lnTo>
                <a:lnTo>
                  <a:pt x="1984489" y="3267871"/>
                </a:lnTo>
                <a:lnTo>
                  <a:pt x="0" y="326787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9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6" name="Google Shape;135;p16">
            <a:extLst>
              <a:ext uri="{FF2B5EF4-FFF2-40B4-BE49-F238E27FC236}">
                <a16:creationId xmlns:a16="http://schemas.microsoft.com/office/drawing/2014/main" id="{17BD173E-2EFD-2D14-CD88-FB4F75A8231E}"/>
              </a:ext>
            </a:extLst>
          </p:cNvPr>
          <p:cNvSpPr/>
          <p:nvPr/>
        </p:nvSpPr>
        <p:spPr>
          <a:xfrm rot="-337806">
            <a:off x="5012118" y="1968462"/>
            <a:ext cx="2717097" cy="772706"/>
          </a:xfrm>
          <a:custGeom>
            <a:avLst/>
            <a:gdLst/>
            <a:ahLst/>
            <a:cxnLst/>
            <a:rect l="l" t="t" r="r" b="b"/>
            <a:pathLst>
              <a:path w="7315200" h="2899479" extrusionOk="0">
                <a:moveTo>
                  <a:pt x="0" y="0"/>
                </a:moveTo>
                <a:lnTo>
                  <a:pt x="7315200" y="0"/>
                </a:lnTo>
                <a:lnTo>
                  <a:pt x="7315200" y="2899479"/>
                </a:lnTo>
                <a:lnTo>
                  <a:pt x="0" y="289947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10">
              <a:alphaModFix/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artisticChalkSketch/>
                      </a14:imgEffect>
                      <a14:imgEffect>
                        <a14:sharpenSoften amount="25000"/>
                      </a14:imgEffect>
                      <a14:imgEffect>
                        <a14:brightnessContrast contrast="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en-US" dirty="0"/>
          </a:p>
        </p:txBody>
      </p:sp>
      <p:sp>
        <p:nvSpPr>
          <p:cNvPr id="7" name="Google Shape;140;p16">
            <a:extLst>
              <a:ext uri="{FF2B5EF4-FFF2-40B4-BE49-F238E27FC236}">
                <a16:creationId xmlns:a16="http://schemas.microsoft.com/office/drawing/2014/main" id="{3DFB5438-4EBF-CBBD-41DB-BD0E196E066A}"/>
              </a:ext>
            </a:extLst>
          </p:cNvPr>
          <p:cNvSpPr txBox="1"/>
          <p:nvPr/>
        </p:nvSpPr>
        <p:spPr>
          <a:xfrm rot="-367696">
            <a:off x="4971662" y="1984284"/>
            <a:ext cx="2798009" cy="738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spc="50" dirty="0">
                <a:ln w="9525" cmpd="sng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Pacifico"/>
                <a:sym typeface="Pacifico"/>
              </a:rPr>
              <a:t>Lesson 1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315302" y="1301320"/>
            <a:ext cx="3923346" cy="1012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600" b="1" dirty="0">
                <a:solidFill>
                  <a:srgbClr val="F26532"/>
                </a:solidFill>
              </a:rPr>
              <a:t>soft skills (n)</a:t>
            </a:r>
            <a:endParaRPr lang="en-US" sz="3600" dirty="0"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93172" y="3229518"/>
            <a:ext cx="43676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/>
              <a:t>people's abilities to communicate with each other and work well together</a:t>
            </a:r>
            <a:endParaRPr lang="en-US" sz="2100" b="1" dirty="0"/>
          </a:p>
        </p:txBody>
      </p:sp>
      <p:sp>
        <p:nvSpPr>
          <p:cNvPr id="2" name="Rectangle 1"/>
          <p:cNvSpPr/>
          <p:nvPr/>
        </p:nvSpPr>
        <p:spPr>
          <a:xfrm>
            <a:off x="1494454" y="2069614"/>
            <a:ext cx="1483099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vi-VN" sz="2100" b="1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/ˈsɒft skɪlz/</a:t>
            </a:r>
            <a:endParaRPr lang="en-US" sz="2100" b="1" dirty="0">
              <a:solidFill>
                <a:schemeClr val="accent2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-1828" y="-2059"/>
            <a:ext cx="9144000" cy="671959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3" name="soft skills 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953128" y="2578917"/>
            <a:ext cx="565750" cy="5657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05852" y="1338853"/>
            <a:ext cx="4589637" cy="303692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B89C819-F98C-5152-A841-9911FFDA438E}"/>
              </a:ext>
            </a:extLst>
          </p:cNvPr>
          <p:cNvSpPr txBox="1"/>
          <p:nvPr/>
        </p:nvSpPr>
        <p:spPr>
          <a:xfrm>
            <a:off x="189070" y="30984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PRESENTATION</a:t>
            </a:r>
          </a:p>
        </p:txBody>
      </p:sp>
    </p:spTree>
    <p:extLst>
      <p:ext uri="{BB962C8B-B14F-4D97-AF65-F5344CB8AC3E}">
        <p14:creationId xmlns:p14="http://schemas.microsoft.com/office/powerpoint/2010/main" val="3105632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48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203609" y="954522"/>
            <a:ext cx="3923346" cy="12492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600" b="1" dirty="0">
                <a:solidFill>
                  <a:srgbClr val="F26532"/>
                </a:solidFill>
              </a:rPr>
              <a:t>Applicant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61577" y="3173012"/>
            <a:ext cx="400740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/>
              <a:t>a person who formally requests something, especially a job, or to study at a college or university</a:t>
            </a:r>
            <a:endParaRPr lang="en-US" sz="2100" b="1" dirty="0"/>
          </a:p>
        </p:txBody>
      </p:sp>
      <p:sp>
        <p:nvSpPr>
          <p:cNvPr id="2" name="Rectangle 1"/>
          <p:cNvSpPr/>
          <p:nvPr/>
        </p:nvSpPr>
        <p:spPr>
          <a:xfrm>
            <a:off x="1342425" y="1654517"/>
            <a:ext cx="1645707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vi-VN" sz="2100" b="1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/ˈæp.lɪ.kənt/</a:t>
            </a:r>
            <a:endParaRPr lang="en-US" sz="2100" b="1" dirty="0">
              <a:solidFill>
                <a:schemeClr val="accent2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-1828" y="-2059"/>
            <a:ext cx="9144000" cy="671959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B89C819-F98C-5152-A841-9911FFDA438E}"/>
              </a:ext>
            </a:extLst>
          </p:cNvPr>
          <p:cNvSpPr txBox="1"/>
          <p:nvPr/>
        </p:nvSpPr>
        <p:spPr>
          <a:xfrm>
            <a:off x="189070" y="30984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PRESENTATION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5447293-3E9C-B490-5CB5-43587DBD5EB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4250952" y="1314902"/>
            <a:ext cx="4655046" cy="3014142"/>
          </a:xfrm>
          <a:prstGeom prst="rect">
            <a:avLst/>
          </a:prstGeom>
        </p:spPr>
      </p:pic>
      <p:pic>
        <p:nvPicPr>
          <p:cNvPr id="3" name="applicant">
            <a:hlinkClick r:id="" action="ppaction://media"/>
            <a:extLst>
              <a:ext uri="{FF2B5EF4-FFF2-40B4-BE49-F238E27FC236}">
                <a16:creationId xmlns:a16="http://schemas.microsoft.com/office/drawing/2014/main" id="{220F5F72-DA7E-4E7C-E4B3-87F4F6E0F51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822798" y="2332233"/>
            <a:ext cx="689649" cy="689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9249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221459" y="1165142"/>
            <a:ext cx="3923346" cy="1012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600" b="1" dirty="0">
                <a:solidFill>
                  <a:srgbClr val="F26532"/>
                </a:solidFill>
              </a:rPr>
              <a:t>come up </a:t>
            </a:r>
          </a:p>
          <a:p>
            <a:pPr marL="0" indent="0" algn="ctr">
              <a:buNone/>
            </a:pPr>
            <a:r>
              <a:rPr lang="en-US" sz="2400" b="1" dirty="0">
                <a:solidFill>
                  <a:srgbClr val="F26532"/>
                </a:solidFill>
              </a:rPr>
              <a:t>(with something)</a:t>
            </a:r>
            <a:endParaRPr lang="en-US" sz="2400" dirty="0"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97668" y="3501785"/>
            <a:ext cx="337092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/>
              <a:t>to suggest or think of an idea or plan</a:t>
            </a:r>
            <a:endParaRPr lang="en-US" sz="2100" b="1" dirty="0"/>
          </a:p>
        </p:txBody>
      </p:sp>
      <p:sp>
        <p:nvSpPr>
          <p:cNvPr id="2" name="Rectangle 1"/>
          <p:cNvSpPr/>
          <p:nvPr/>
        </p:nvSpPr>
        <p:spPr>
          <a:xfrm>
            <a:off x="1425552" y="2333292"/>
            <a:ext cx="1515159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vi-VN" sz="2100" b="1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/kʌm/</a:t>
            </a:r>
            <a:r>
              <a:rPr lang="en-US" sz="2100" b="1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/</a:t>
            </a:r>
            <a:r>
              <a:rPr lang="en-US" sz="2100" b="1" dirty="0" err="1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ʌp</a:t>
            </a:r>
            <a:r>
              <a:rPr lang="en-US" sz="2100" b="1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-1828" y="-2059"/>
            <a:ext cx="9144000" cy="671959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B89C819-F98C-5152-A841-9911FFDA438E}"/>
              </a:ext>
            </a:extLst>
          </p:cNvPr>
          <p:cNvSpPr txBox="1"/>
          <p:nvPr/>
        </p:nvSpPr>
        <p:spPr>
          <a:xfrm>
            <a:off x="189070" y="30984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PRESENTATION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D199D6E-74A4-9024-C1D1-80C17B8FC7C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4920114" y="990481"/>
            <a:ext cx="3812687" cy="3812687"/>
          </a:xfrm>
          <a:prstGeom prst="rect">
            <a:avLst/>
          </a:prstGeom>
        </p:spPr>
      </p:pic>
      <p:pic>
        <p:nvPicPr>
          <p:cNvPr id="3" name="come up">
            <a:hlinkClick r:id="" action="ppaction://media"/>
            <a:extLst>
              <a:ext uri="{FF2B5EF4-FFF2-40B4-BE49-F238E27FC236}">
                <a16:creationId xmlns:a16="http://schemas.microsoft.com/office/drawing/2014/main" id="{96093280-83D0-4861-707A-912B18A3E8A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847151" y="2789308"/>
            <a:ext cx="671959" cy="671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097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/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159588" y="936490"/>
            <a:ext cx="4232930" cy="13260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600" b="1" dirty="0">
                <a:solidFill>
                  <a:srgbClr val="F26532"/>
                </a:solidFill>
              </a:rPr>
              <a:t>keep up 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en-US" sz="2400" b="1" dirty="0">
                <a:solidFill>
                  <a:srgbClr val="F26532"/>
                </a:solidFill>
              </a:rPr>
              <a:t>(with someone/ something)</a:t>
            </a:r>
            <a:endParaRPr lang="en-US" sz="2400" dirty="0"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93325" y="3429000"/>
            <a:ext cx="3765456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100" b="1" dirty="0"/>
              <a:t>to do whatever is necessary to stay level or equal with someone or something</a:t>
            </a:r>
          </a:p>
        </p:txBody>
      </p:sp>
      <p:sp>
        <p:nvSpPr>
          <p:cNvPr id="2" name="Rectangle 1"/>
          <p:cNvSpPr/>
          <p:nvPr/>
        </p:nvSpPr>
        <p:spPr>
          <a:xfrm>
            <a:off x="1579388" y="2262547"/>
            <a:ext cx="1393330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vi-VN" sz="2100" b="1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/kiːp/</a:t>
            </a:r>
            <a:r>
              <a:rPr lang="en-US" sz="2100" b="1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/</a:t>
            </a:r>
            <a:r>
              <a:rPr lang="en-US" sz="2100" b="1" dirty="0" err="1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ʌp</a:t>
            </a:r>
            <a:r>
              <a:rPr lang="en-US" sz="2100" b="1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-1828" y="-2059"/>
            <a:ext cx="9144000" cy="671959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E9FFECE-A1DE-5375-9D17-94CCE8B1FC47}"/>
              </a:ext>
            </a:extLst>
          </p:cNvPr>
          <p:cNvSpPr txBox="1"/>
          <p:nvPr/>
        </p:nvSpPr>
        <p:spPr>
          <a:xfrm>
            <a:off x="189070" y="30984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PRESENTATION</a:t>
            </a:r>
          </a:p>
        </p:txBody>
      </p:sp>
      <p:pic>
        <p:nvPicPr>
          <p:cNvPr id="1026" name="Picture 2" descr="Film Good Job GIF by The Boss Baby - Find &amp; Share on GIPHY">
            <a:extLst>
              <a:ext uri="{FF2B5EF4-FFF2-40B4-BE49-F238E27FC236}">
                <a16:creationId xmlns:a16="http://schemas.microsoft.com/office/drawing/2014/main" id="{CB638D59-3564-8309-C24E-B8877AACC2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1912" y="1339782"/>
            <a:ext cx="4762500" cy="2676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keep up">
            <a:hlinkClick r:id="" action="ppaction://media"/>
            <a:extLst>
              <a:ext uri="{FF2B5EF4-FFF2-40B4-BE49-F238E27FC236}">
                <a16:creationId xmlns:a16="http://schemas.microsoft.com/office/drawing/2014/main" id="{17967263-598C-3778-3608-0FE37D3FA12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971253" y="2798928"/>
            <a:ext cx="617835" cy="617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240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/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390982" y="1139456"/>
            <a:ext cx="3923346" cy="1012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600" b="1" dirty="0">
                <a:solidFill>
                  <a:srgbClr val="F26532"/>
                </a:solidFill>
              </a:rPr>
              <a:t>Critical thinking </a:t>
            </a:r>
          </a:p>
        </p:txBody>
      </p:sp>
      <p:sp>
        <p:nvSpPr>
          <p:cNvPr id="12" name="Rectangle 11"/>
          <p:cNvSpPr/>
          <p:nvPr/>
        </p:nvSpPr>
        <p:spPr>
          <a:xfrm>
            <a:off x="284664" y="3017950"/>
            <a:ext cx="413597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/>
              <a:t>the process of thinking carefully about a subject or idea, without allowing feelings or opinions to affect you</a:t>
            </a:r>
            <a:endParaRPr lang="en-US" sz="2100" b="1" dirty="0"/>
          </a:p>
        </p:txBody>
      </p:sp>
      <p:sp>
        <p:nvSpPr>
          <p:cNvPr id="2" name="Rectangle 1"/>
          <p:cNvSpPr/>
          <p:nvPr/>
        </p:nvSpPr>
        <p:spPr>
          <a:xfrm>
            <a:off x="1143027" y="1870954"/>
            <a:ext cx="2419253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vi-VN" sz="2100" b="1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/ˌkrɪt.ɪ.kəl ˈ</a:t>
            </a:r>
            <a:r>
              <a:rPr lang="el-GR" sz="2100" b="1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θ</a:t>
            </a:r>
            <a:r>
              <a:rPr lang="vi-VN" sz="2100" b="1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ɪŋ.kɪŋ/</a:t>
            </a:r>
            <a:endParaRPr lang="en-US" sz="2100" b="1" dirty="0">
              <a:solidFill>
                <a:schemeClr val="accent2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-1828" y="-2059"/>
            <a:ext cx="9144000" cy="671959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B89C819-F98C-5152-A841-9911FFDA438E}"/>
              </a:ext>
            </a:extLst>
          </p:cNvPr>
          <p:cNvSpPr txBox="1"/>
          <p:nvPr/>
        </p:nvSpPr>
        <p:spPr>
          <a:xfrm>
            <a:off x="189070" y="30984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PRESENTATION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2B82D97-BD4A-906D-06A1-0CD55237433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93116" y="1379328"/>
            <a:ext cx="4481361" cy="2985707"/>
          </a:xfrm>
          <a:prstGeom prst="rect">
            <a:avLst/>
          </a:prstGeom>
        </p:spPr>
      </p:pic>
      <p:pic>
        <p:nvPicPr>
          <p:cNvPr id="4" name="critical thinking">
            <a:hlinkClick r:id="" action="ppaction://media"/>
            <a:extLst>
              <a:ext uri="{FF2B5EF4-FFF2-40B4-BE49-F238E27FC236}">
                <a16:creationId xmlns:a16="http://schemas.microsoft.com/office/drawing/2014/main" id="{C343DB52-0671-9AE5-3A32-B6EBA01F100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003693" y="2371403"/>
            <a:ext cx="697917" cy="697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774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7" grpId="0"/>
      <p:bldP spid="1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277635" y="1036715"/>
            <a:ext cx="3923346" cy="12492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600" b="1" dirty="0">
                <a:solidFill>
                  <a:srgbClr val="F26532"/>
                </a:solidFill>
              </a:rPr>
              <a:t>Job market</a:t>
            </a:r>
            <a:endParaRPr lang="en-US" sz="2400" dirty="0"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61223" y="3327124"/>
            <a:ext cx="375616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/>
              <a:t>the number of jobs that are available in a particular place or for a particular type of work</a:t>
            </a:r>
            <a:endParaRPr lang="en-US" sz="2100" b="1" dirty="0"/>
          </a:p>
        </p:txBody>
      </p:sp>
      <p:sp>
        <p:nvSpPr>
          <p:cNvPr id="2" name="Rectangle 1"/>
          <p:cNvSpPr/>
          <p:nvPr/>
        </p:nvSpPr>
        <p:spPr>
          <a:xfrm>
            <a:off x="1157117" y="1736710"/>
            <a:ext cx="2164375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vi-VN" sz="2100" b="1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/dʒɒb/</a:t>
            </a:r>
            <a:r>
              <a:rPr lang="en-US" sz="2100" b="1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/ˈ</a:t>
            </a:r>
            <a:r>
              <a:rPr lang="en-US" sz="2100" b="1" dirty="0" err="1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mɑ</a:t>
            </a:r>
            <a:r>
              <a:rPr lang="en-US" sz="2100" b="1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ː.</a:t>
            </a:r>
            <a:r>
              <a:rPr lang="en-US" sz="2100" b="1" dirty="0" err="1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kɪt</a:t>
            </a:r>
            <a:r>
              <a:rPr lang="en-US" sz="2100" b="1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-1828" y="-2059"/>
            <a:ext cx="9144000" cy="671959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B89C819-F98C-5152-A841-9911FFDA438E}"/>
              </a:ext>
            </a:extLst>
          </p:cNvPr>
          <p:cNvSpPr txBox="1"/>
          <p:nvPr/>
        </p:nvSpPr>
        <p:spPr>
          <a:xfrm>
            <a:off x="189070" y="30984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PRESENTATION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E2CA395-499E-6EF3-AEC6-C4229A11E28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96598" y="1402421"/>
            <a:ext cx="4138791" cy="3098943"/>
          </a:xfrm>
          <a:prstGeom prst="rect">
            <a:avLst/>
          </a:prstGeom>
        </p:spPr>
      </p:pic>
      <p:pic>
        <p:nvPicPr>
          <p:cNvPr id="4" name="job market">
            <a:hlinkClick r:id="" action="ppaction://media"/>
            <a:extLst>
              <a:ext uri="{FF2B5EF4-FFF2-40B4-BE49-F238E27FC236}">
                <a16:creationId xmlns:a16="http://schemas.microsoft.com/office/drawing/2014/main" id="{800898B7-E0D3-7251-86E6-B73BBC2F811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883022" y="2434976"/>
            <a:ext cx="702018" cy="702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892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7" grpId="0"/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-10536" y="1527008"/>
            <a:ext cx="5029200" cy="7641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600" b="1" dirty="0">
                <a:solidFill>
                  <a:srgbClr val="F26532"/>
                </a:solidFill>
              </a:rPr>
              <a:t>“The sooner, the better”</a:t>
            </a:r>
          </a:p>
        </p:txBody>
      </p:sp>
      <p:sp>
        <p:nvSpPr>
          <p:cNvPr id="12" name="Rectangle 11"/>
          <p:cNvSpPr/>
          <p:nvPr/>
        </p:nvSpPr>
        <p:spPr>
          <a:xfrm>
            <a:off x="323319" y="3567617"/>
            <a:ext cx="41359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/>
              <a:t>as quickly as possible</a:t>
            </a:r>
            <a:endParaRPr lang="en-US" sz="2100" b="1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-1828" y="-2059"/>
            <a:ext cx="9144000" cy="671959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B89C819-F98C-5152-A841-9911FFDA438E}"/>
              </a:ext>
            </a:extLst>
          </p:cNvPr>
          <p:cNvSpPr txBox="1"/>
          <p:nvPr/>
        </p:nvSpPr>
        <p:spPr>
          <a:xfrm>
            <a:off x="189070" y="30984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PRESENTATION</a:t>
            </a:r>
          </a:p>
        </p:txBody>
      </p:sp>
      <p:pic>
        <p:nvPicPr>
          <p:cNvPr id="3074" name="Picture 2" descr="YARN | The sooner, the better. There's so much to do! | Shrek (2001) |  Video clips by quotes | d519c501 | 紗">
            <a:extLst>
              <a:ext uri="{FF2B5EF4-FFF2-40B4-BE49-F238E27FC236}">
                <a16:creationId xmlns:a16="http://schemas.microsoft.com/office/drawing/2014/main" id="{47CF02EF-33D0-366B-F937-405F6A11650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46" r="10970"/>
          <a:stretch/>
        </p:blipFill>
        <p:spPr bwMode="auto">
          <a:xfrm>
            <a:off x="4905908" y="1336231"/>
            <a:ext cx="4064843" cy="2894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the sooner the better">
            <a:hlinkClick r:id="" action="ppaction://media"/>
            <a:extLst>
              <a:ext uri="{FF2B5EF4-FFF2-40B4-BE49-F238E27FC236}">
                <a16:creationId xmlns:a16="http://schemas.microsoft.com/office/drawing/2014/main" id="{3751FCD6-5F8C-22D7-AE15-5B473626E24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009450" y="2498275"/>
            <a:ext cx="764130" cy="764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2655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" grpId="0"/>
      <p:bldP spid="1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5C3BE11-7245-A261-E500-85D5C0DFCC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5633161"/>
              </p:ext>
            </p:extLst>
          </p:nvPr>
        </p:nvGraphicFramePr>
        <p:xfrm>
          <a:off x="13757" y="648802"/>
          <a:ext cx="9116487" cy="449855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4257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8874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9029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990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5150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Form</a:t>
                      </a:r>
                      <a:endParaRPr lang="en-US" sz="22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Pronunciation</a:t>
                      </a:r>
                      <a:endParaRPr lang="en-US" sz="22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Meaning</a:t>
                      </a:r>
                      <a:endParaRPr lang="en-US" sz="22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Vietnamese</a:t>
                      </a:r>
                      <a:r>
                        <a:rPr lang="vi-VN" sz="2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vi-VN" sz="2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equivalent</a:t>
                      </a:r>
                      <a:r>
                        <a:rPr lang="vi-VN" sz="2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</a:t>
                      </a:r>
                      <a:endParaRPr lang="en-US" sz="22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53729">
                <a:tc>
                  <a:txBody>
                    <a:bodyPr/>
                    <a:lstStyle/>
                    <a:p>
                      <a:pPr marL="144145" marR="0" indent="-144145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Calibri (Body)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 automate (v) 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/ˈ</a:t>
                      </a:r>
                      <a:r>
                        <a:rPr lang="en-US" sz="2000" b="0" dirty="0" err="1">
                          <a:solidFill>
                            <a:srgbClr val="00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ɔːtəmeɪt</a:t>
                      </a: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endParaRPr lang="en-US" sz="2000" b="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000" b="0" dirty="0">
                          <a:latin typeface="Calibri (Body)"/>
                        </a:rPr>
                        <a:t>to make a process in a factory or office operate by machines or computers, in order to reduce the amount of work done by humans and the time taken to do the work</a:t>
                      </a: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176213" marR="0"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 err="1">
                          <a:solidFill>
                            <a:srgbClr val="000000"/>
                          </a:solidFill>
                          <a:effectLst/>
                          <a:latin typeface="Calibri (Body)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Tự</a:t>
                      </a: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Calibri (Body)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solidFill>
                            <a:srgbClr val="000000"/>
                          </a:solidFill>
                          <a:effectLst/>
                          <a:latin typeface="Calibri (Body)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động</a:t>
                      </a: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Calibri (Body)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solidFill>
                            <a:srgbClr val="000000"/>
                          </a:solidFill>
                          <a:effectLst/>
                          <a:latin typeface="Calibri (Body)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hoá</a:t>
                      </a:r>
                      <a:endParaRPr lang="en-US" sz="2000" b="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59167">
                <a:tc>
                  <a:txBody>
                    <a:bodyPr/>
                    <a:lstStyle/>
                    <a:p>
                      <a:pPr marL="144145" marR="0" indent="-144145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Calibri (Body)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 adapt (v) 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n-US" sz="2000" b="0" dirty="0" err="1">
                          <a:solidFill>
                            <a:srgbClr val="00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əˈdæpt</a:t>
                      </a: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endParaRPr lang="en-US" sz="2000" b="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000" b="0" dirty="0">
                          <a:latin typeface="Calibri (Body)"/>
                        </a:rPr>
                        <a:t>to change, or to change something, to suit different conditions or uses</a:t>
                      </a: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176213" marR="0"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Calibri (Body)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Thích </a:t>
                      </a:r>
                      <a:r>
                        <a:rPr lang="en-US" sz="2000" b="0" dirty="0" err="1">
                          <a:solidFill>
                            <a:srgbClr val="000000"/>
                          </a:solidFill>
                          <a:effectLst/>
                          <a:latin typeface="Calibri (Body)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nghi</a:t>
                      </a:r>
                      <a:endParaRPr lang="en-US" sz="2000" b="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0367">
                <a:tc>
                  <a:txBody>
                    <a:bodyPr/>
                    <a:lstStyle/>
                    <a:p>
                      <a:pPr marL="144145" marR="0" indent="-144145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vi-VN" sz="2000" b="1" dirty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 pursue</a:t>
                      </a:r>
                      <a:r>
                        <a:rPr lang="en-US" sz="2000" b="1" dirty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(v)</a:t>
                      </a: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n-US" sz="2000" b="0" dirty="0" err="1">
                          <a:solidFill>
                            <a:srgbClr val="00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pəˈsju</a:t>
                      </a: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ː/</a:t>
                      </a:r>
                    </a:p>
                  </a:txBody>
                  <a:tcPr marL="36195" marR="36195" marT="71755" marB="71755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 follow someone or something, usually to try to catch him/her, or it</a:t>
                      </a: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176213" marR="0"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000" b="0" dirty="0">
                          <a:solidFill>
                            <a:srgbClr val="00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Theo đuổi</a:t>
                      </a:r>
                      <a:endParaRPr lang="en-US" sz="2000" b="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-1828" y="-2059"/>
            <a:ext cx="9144000" cy="671959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F61FC2-8703-6EAB-26AC-5D1342438D16}"/>
              </a:ext>
            </a:extLst>
          </p:cNvPr>
          <p:cNvSpPr txBox="1"/>
          <p:nvPr/>
        </p:nvSpPr>
        <p:spPr>
          <a:xfrm>
            <a:off x="189070" y="30984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PRESENTATION</a:t>
            </a:r>
          </a:p>
        </p:txBody>
      </p:sp>
    </p:spTree>
    <p:extLst>
      <p:ext uri="{BB962C8B-B14F-4D97-AF65-F5344CB8AC3E}">
        <p14:creationId xmlns:p14="http://schemas.microsoft.com/office/powerpoint/2010/main" val="192896428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5C3BE11-7245-A261-E500-85D5C0DFCC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063127"/>
              </p:ext>
            </p:extLst>
          </p:nvPr>
        </p:nvGraphicFramePr>
        <p:xfrm>
          <a:off x="16325" y="648802"/>
          <a:ext cx="9111350" cy="4462591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4206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8874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9029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990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4369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Form</a:t>
                      </a:r>
                      <a:endParaRPr lang="en-US" sz="22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Pronunciation</a:t>
                      </a:r>
                      <a:endParaRPr lang="en-US" sz="22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Meaning</a:t>
                      </a:r>
                      <a:endParaRPr lang="en-US" sz="22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Vietnamese</a:t>
                      </a:r>
                      <a:r>
                        <a:rPr lang="vi-VN" sz="2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vi-VN" sz="2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equivalent</a:t>
                      </a:r>
                      <a:r>
                        <a:rPr lang="vi-VN" sz="2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</a:t>
                      </a:r>
                      <a:endParaRPr lang="en-US" sz="22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69365">
                <a:tc>
                  <a:txBody>
                    <a:bodyPr/>
                    <a:lstStyle/>
                    <a:p>
                      <a:pPr marL="144145" marR="0" indent="-144145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vi-VN" sz="2000" b="1" dirty="0">
                          <a:solidFill>
                            <a:srgbClr val="00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 look down on</a:t>
                      </a:r>
                      <a:endParaRPr lang="en-US" sz="2000" b="1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/ˈ</a:t>
                      </a:r>
                      <a:r>
                        <a:rPr lang="en-US" sz="2000" b="0" dirty="0" err="1">
                          <a:solidFill>
                            <a:srgbClr val="00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lʊk</a:t>
                      </a: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solidFill>
                            <a:srgbClr val="00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daʊn</a:t>
                      </a: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solidFill>
                            <a:srgbClr val="00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ɒn</a:t>
                      </a: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</a:p>
                  </a:txBody>
                  <a:tcPr marL="36195" marR="36195" marT="71755" marB="71755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 feel that someone is less important than you or does not deserve respect</a:t>
                      </a: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176213" marR="0"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000" b="0" dirty="0">
                          <a:solidFill>
                            <a:srgbClr val="00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Khinh thường</a:t>
                      </a:r>
                      <a:endParaRPr lang="en-US" sz="2000" b="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985299">
                <a:tc>
                  <a:txBody>
                    <a:bodyPr/>
                    <a:lstStyle/>
                    <a:p>
                      <a:pPr marL="144145" marR="0" indent="-144145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Calibri (Body)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 in demand </a:t>
                      </a:r>
                      <a:endParaRPr lang="en-US" sz="2000" b="1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n-US" sz="2000" b="0" dirty="0" err="1">
                          <a:solidFill>
                            <a:srgbClr val="00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ɪn</a:t>
                      </a: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solidFill>
                            <a:srgbClr val="00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dɪˈmɑːnd</a:t>
                      </a: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endParaRPr lang="en-US" sz="2000" b="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000" b="0" dirty="0">
                          <a:latin typeface="Calibri (Body)"/>
                        </a:rPr>
                        <a:t>needed or wanted by many people</a:t>
                      </a: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176213" marR="0"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000" b="0" dirty="0">
                          <a:solidFill>
                            <a:srgbClr val="000000"/>
                          </a:solidFill>
                          <a:effectLst/>
                          <a:latin typeface="Calibri (Body)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Yêu cầu, mong muốn, đòi hỏi</a:t>
                      </a:r>
                    </a:p>
                  </a:txBody>
                  <a:tcPr marL="36195" marR="36195" marT="71755" marB="7175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64235">
                <a:tc>
                  <a:txBody>
                    <a:bodyPr/>
                    <a:lstStyle/>
                    <a:p>
                      <a:pPr marL="144145" marR="0" indent="-144145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Calibri (Body)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vi-VN" sz="2000" b="1" dirty="0">
                          <a:solidFill>
                            <a:srgbClr val="000000"/>
                          </a:solidFill>
                          <a:effectLst/>
                          <a:latin typeface="Calibri (Body)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 soft skills 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Calibri (Body)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(n)</a:t>
                      </a:r>
                      <a:endParaRPr lang="en-US" sz="2000" b="1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/ˈ</a:t>
                      </a:r>
                      <a:r>
                        <a:rPr lang="en-US" sz="2000" b="0" dirty="0" err="1">
                          <a:solidFill>
                            <a:srgbClr val="00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sɒft</a:t>
                      </a: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solidFill>
                            <a:srgbClr val="00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skɪlz</a:t>
                      </a: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</a:p>
                  </a:txBody>
                  <a:tcPr marL="36195" marR="36195" marT="71755" marB="71755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Calibri (Body)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people's abilities to communicate with each other and work well together</a:t>
                      </a: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176213" marR="0"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000" b="0" dirty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Các kĩ năng mềm</a:t>
                      </a:r>
                      <a:endParaRPr lang="en-US" sz="2000" b="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-1828" y="-2059"/>
            <a:ext cx="9144000" cy="671959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F61FC2-8703-6EAB-26AC-5D1342438D16}"/>
              </a:ext>
            </a:extLst>
          </p:cNvPr>
          <p:cNvSpPr txBox="1"/>
          <p:nvPr/>
        </p:nvSpPr>
        <p:spPr>
          <a:xfrm>
            <a:off x="189070" y="30984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PRESENTATION</a:t>
            </a:r>
          </a:p>
        </p:txBody>
      </p:sp>
    </p:spTree>
    <p:extLst>
      <p:ext uri="{BB962C8B-B14F-4D97-AF65-F5344CB8AC3E}">
        <p14:creationId xmlns:p14="http://schemas.microsoft.com/office/powerpoint/2010/main" val="93576323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5C3BE11-7245-A261-E500-85D5C0DFCC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3600014"/>
              </p:ext>
            </p:extLst>
          </p:nvPr>
        </p:nvGraphicFramePr>
        <p:xfrm>
          <a:off x="11188" y="648803"/>
          <a:ext cx="9121624" cy="4478001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4308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8874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9029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990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6416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Form</a:t>
                      </a:r>
                      <a:endParaRPr lang="en-US" sz="22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Pronunciation</a:t>
                      </a:r>
                      <a:endParaRPr lang="en-US" sz="22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Meaning</a:t>
                      </a:r>
                      <a:endParaRPr lang="en-US" sz="22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Vietnamese</a:t>
                      </a:r>
                      <a:r>
                        <a:rPr lang="vi-VN" sz="2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vi-VN" sz="2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equivalent</a:t>
                      </a:r>
                      <a:r>
                        <a:rPr lang="vi-VN" sz="2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</a:t>
                      </a:r>
                      <a:endParaRPr lang="en-US" sz="22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69365">
                <a:tc>
                  <a:txBody>
                    <a:bodyPr/>
                    <a:lstStyle/>
                    <a:p>
                      <a:pPr marL="144145" marR="0" indent="-144145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7. applicant (n)</a:t>
                      </a: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/ˈ</a:t>
                      </a:r>
                      <a:r>
                        <a:rPr lang="en-US" sz="2000" b="0" dirty="0" err="1">
                          <a:solidFill>
                            <a:srgbClr val="00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æp.lɪ.kənt</a:t>
                      </a: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</a:p>
                  </a:txBody>
                  <a:tcPr marL="36195" marR="36195" marT="71755" marB="71755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 person who formally requests something, especially a job, or to study at a college or university</a:t>
                      </a: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176213" marR="0"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 err="1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Người</a:t>
                      </a:r>
                      <a:r>
                        <a:rPr lang="en-US" sz="2000" b="0" dirty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nộp</a:t>
                      </a:r>
                      <a:r>
                        <a:rPr lang="en-US" sz="2000" b="0" dirty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đơn</a:t>
                      </a:r>
                      <a:r>
                        <a:rPr lang="en-US" sz="2000" b="0" dirty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000" b="0" dirty="0" err="1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ứng</a:t>
                      </a:r>
                      <a:r>
                        <a:rPr lang="en-US" sz="2000" b="0" dirty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cử</a:t>
                      </a:r>
                      <a:r>
                        <a:rPr lang="en-US" sz="2000" b="0" dirty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viên</a:t>
                      </a:r>
                      <a:endParaRPr lang="en-US" sz="2000" b="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985299">
                <a:tc>
                  <a:txBody>
                    <a:bodyPr/>
                    <a:lstStyle/>
                    <a:p>
                      <a:pPr marL="144145" marR="0" indent="-144145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8. come up</a:t>
                      </a: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n-US" sz="2000" b="0" dirty="0" err="1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kʌm</a:t>
                      </a:r>
                      <a:r>
                        <a:rPr lang="en-US" sz="2000" b="0" dirty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 /</a:t>
                      </a:r>
                      <a:r>
                        <a:rPr lang="en-US" sz="2000" b="0" dirty="0" err="1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ʌp</a:t>
                      </a:r>
                      <a:r>
                        <a:rPr lang="en-US" sz="2000" b="0" dirty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 </a:t>
                      </a:r>
                    </a:p>
                  </a:txBody>
                  <a:tcPr marL="36195" marR="36195" marT="71755" marB="71755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000" b="0" dirty="0">
                          <a:latin typeface="Calibri (Body)"/>
                        </a:rPr>
                        <a:t>to suggest or think of an idea or plan</a:t>
                      </a: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176213" marR="0"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 err="1">
                          <a:solidFill>
                            <a:srgbClr val="000000"/>
                          </a:solidFill>
                          <a:effectLst/>
                          <a:latin typeface="Calibri (Body)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Nghĩ</a:t>
                      </a: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Calibri (Body)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solidFill>
                            <a:srgbClr val="000000"/>
                          </a:solidFill>
                          <a:effectLst/>
                          <a:latin typeface="Calibri (Body)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ra</a:t>
                      </a: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Calibri (Body)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000" b="0" dirty="0" err="1">
                          <a:solidFill>
                            <a:srgbClr val="000000"/>
                          </a:solidFill>
                          <a:effectLst/>
                          <a:latin typeface="Calibri (Body)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nảy</a:t>
                      </a: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Calibri (Body)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solidFill>
                            <a:srgbClr val="000000"/>
                          </a:solidFill>
                          <a:effectLst/>
                          <a:latin typeface="Calibri (Body)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ra</a:t>
                      </a: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Calibri (Body)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solidFill>
                            <a:srgbClr val="000000"/>
                          </a:solidFill>
                          <a:effectLst/>
                          <a:latin typeface="Calibri (Body)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sáng</a:t>
                      </a: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Calibri (Body)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solidFill>
                            <a:srgbClr val="000000"/>
                          </a:solidFill>
                          <a:effectLst/>
                          <a:latin typeface="Calibri (Body)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kiến</a:t>
                      </a:r>
                      <a:endParaRPr lang="vi-VN" sz="2000" b="0" dirty="0">
                        <a:solidFill>
                          <a:srgbClr val="000000"/>
                        </a:solidFill>
                        <a:effectLst/>
                        <a:latin typeface="Calibri (Body)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59174">
                <a:tc>
                  <a:txBody>
                    <a:bodyPr/>
                    <a:lstStyle/>
                    <a:p>
                      <a:pPr marL="144145" marR="0" indent="-144145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9. keep up</a:t>
                      </a: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n-US" sz="2000" b="0" dirty="0" err="1">
                          <a:solidFill>
                            <a:srgbClr val="00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kiːp</a:t>
                      </a: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 /</a:t>
                      </a:r>
                      <a:r>
                        <a:rPr lang="en-US" sz="2000" b="0" dirty="0" err="1">
                          <a:solidFill>
                            <a:srgbClr val="00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ʌp</a:t>
                      </a: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</a:p>
                  </a:txBody>
                  <a:tcPr marL="36195" marR="36195" marT="71755" marB="71755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Calibri (Body)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 do whatever is necessary to stay level or equal with someone or something</a:t>
                      </a: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176213" marR="0"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 err="1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Sự</a:t>
                      </a:r>
                      <a:r>
                        <a:rPr lang="en-US" sz="2000" b="0" dirty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duy</a:t>
                      </a:r>
                      <a:r>
                        <a:rPr lang="en-US" sz="2000" b="0" dirty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trì</a:t>
                      </a:r>
                      <a:r>
                        <a:rPr lang="en-US" sz="2000" b="0" dirty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000" b="0" dirty="0" err="1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tiếp</a:t>
                      </a:r>
                      <a:r>
                        <a:rPr lang="en-US" sz="2000" b="0" dirty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tục</a:t>
                      </a:r>
                      <a:r>
                        <a:rPr lang="en-US" sz="2000" b="0" dirty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một</a:t>
                      </a:r>
                      <a:r>
                        <a:rPr lang="en-US" sz="2000" b="0" dirty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hoạt</a:t>
                      </a:r>
                      <a:r>
                        <a:rPr lang="en-US" sz="2000" b="0" dirty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động</a:t>
                      </a:r>
                      <a:endParaRPr lang="en-US" sz="2000" b="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-1828" y="-2059"/>
            <a:ext cx="9144000" cy="671959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F61FC2-8703-6EAB-26AC-5D1342438D16}"/>
              </a:ext>
            </a:extLst>
          </p:cNvPr>
          <p:cNvSpPr txBox="1"/>
          <p:nvPr/>
        </p:nvSpPr>
        <p:spPr>
          <a:xfrm>
            <a:off x="189070" y="30984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PRESENTATION</a:t>
            </a:r>
          </a:p>
        </p:txBody>
      </p:sp>
    </p:spTree>
    <p:extLst>
      <p:ext uri="{BB962C8B-B14F-4D97-AF65-F5344CB8AC3E}">
        <p14:creationId xmlns:p14="http://schemas.microsoft.com/office/powerpoint/2010/main" val="31650528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5F1FF"/>
        </a:solidFill>
        <a:effectLst/>
      </p:bgPr>
    </p:bg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>
            <a:extLst>
              <a:ext uri="{FF2B5EF4-FFF2-40B4-BE49-F238E27FC236}">
                <a16:creationId xmlns:a16="http://schemas.microsoft.com/office/drawing/2014/main" id="{3046E60E-8877-EB68-8E23-9A6C2EDE7C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969917">
            <a:off x="3677845" y="1913614"/>
            <a:ext cx="1277762" cy="1480817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9B00AFED-28A1-E787-AD03-19723BA6E8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7025704">
            <a:off x="6520469" y="3149443"/>
            <a:ext cx="2309974" cy="2677063"/>
          </a:xfrm>
          <a:prstGeom prst="rect">
            <a:avLst/>
          </a:prstGeom>
        </p:spPr>
      </p:pic>
      <p:sp>
        <p:nvSpPr>
          <p:cNvPr id="98" name="Google Shape;98;p14"/>
          <p:cNvSpPr/>
          <p:nvPr/>
        </p:nvSpPr>
        <p:spPr>
          <a:xfrm>
            <a:off x="-5451068" y="2874452"/>
            <a:ext cx="7837757" cy="6877632"/>
          </a:xfrm>
          <a:custGeom>
            <a:avLst/>
            <a:gdLst/>
            <a:ahLst/>
            <a:cxnLst/>
            <a:rect l="l" t="t" r="r" b="b"/>
            <a:pathLst>
              <a:path w="15675513" h="13755263" extrusionOk="0">
                <a:moveTo>
                  <a:pt x="0" y="0"/>
                </a:moveTo>
                <a:lnTo>
                  <a:pt x="15675513" y="0"/>
                </a:lnTo>
                <a:lnTo>
                  <a:pt x="15675513" y="13755262"/>
                </a:lnTo>
                <a:lnTo>
                  <a:pt x="0" y="1375526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01" name="Google Shape;101;p14"/>
          <p:cNvSpPr/>
          <p:nvPr/>
        </p:nvSpPr>
        <p:spPr>
          <a:xfrm>
            <a:off x="7086841" y="-867066"/>
            <a:ext cx="7837757" cy="6877632"/>
          </a:xfrm>
          <a:custGeom>
            <a:avLst/>
            <a:gdLst/>
            <a:ahLst/>
            <a:cxnLst/>
            <a:rect l="l" t="t" r="r" b="b"/>
            <a:pathLst>
              <a:path w="15675513" h="13755263" extrusionOk="0">
                <a:moveTo>
                  <a:pt x="0" y="0"/>
                </a:moveTo>
                <a:lnTo>
                  <a:pt x="15675513" y="0"/>
                </a:lnTo>
                <a:lnTo>
                  <a:pt x="15675513" y="13755262"/>
                </a:lnTo>
                <a:lnTo>
                  <a:pt x="0" y="1375526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8" name="Rounded Rectangle 21">
            <a:extLst>
              <a:ext uri="{FF2B5EF4-FFF2-40B4-BE49-F238E27FC236}">
                <a16:creationId xmlns:a16="http://schemas.microsoft.com/office/drawing/2014/main" id="{ECDCF807-E5FD-1EFA-47F3-1575575771B3}"/>
              </a:ext>
            </a:extLst>
          </p:cNvPr>
          <p:cNvSpPr/>
          <p:nvPr/>
        </p:nvSpPr>
        <p:spPr>
          <a:xfrm>
            <a:off x="948603" y="867955"/>
            <a:ext cx="1550150" cy="491552"/>
          </a:xfrm>
          <a:prstGeom prst="roundRect">
            <a:avLst/>
          </a:prstGeom>
          <a:ln/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Adobe Gothic Std B" panose="020B0800000000000000" pitchFamily="34" charset="-128"/>
                <a:cs typeface="+mn-cs"/>
              </a:rPr>
              <a:t>WARM-UP</a:t>
            </a:r>
            <a:endParaRPr kumimoji="0" lang="en-GB" sz="15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Adobe Gothic Std B" panose="020B0800000000000000" pitchFamily="34" charset="-128"/>
              <a:cs typeface="+mn-cs"/>
            </a:endParaRPr>
          </a:p>
        </p:txBody>
      </p:sp>
      <p:sp>
        <p:nvSpPr>
          <p:cNvPr id="19" name="Rounded Rectangle 22">
            <a:extLst>
              <a:ext uri="{FF2B5EF4-FFF2-40B4-BE49-F238E27FC236}">
                <a16:creationId xmlns:a16="http://schemas.microsoft.com/office/drawing/2014/main" id="{EB10CF4D-2999-C305-D613-D3D53628808F}"/>
              </a:ext>
            </a:extLst>
          </p:cNvPr>
          <p:cNvSpPr/>
          <p:nvPr/>
        </p:nvSpPr>
        <p:spPr>
          <a:xfrm>
            <a:off x="2299725" y="1674214"/>
            <a:ext cx="1550150" cy="491552"/>
          </a:xfrm>
          <a:prstGeom prst="roundRect">
            <a:avLst/>
          </a:prstGeom>
          <a:ln/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Adobe Gothic Std B" panose="020B0800000000000000" pitchFamily="34" charset="-128"/>
                <a:cs typeface="+mn-cs"/>
              </a:rPr>
              <a:t>PRESENTATION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C435E6A2-97BC-98DD-2FE2-8FECC34FBADE}"/>
              </a:ext>
            </a:extLst>
          </p:cNvPr>
          <p:cNvSpPr/>
          <p:nvPr/>
        </p:nvSpPr>
        <p:spPr>
          <a:xfrm>
            <a:off x="948602" y="2464286"/>
            <a:ext cx="1550150" cy="491552"/>
          </a:xfrm>
          <a:prstGeom prst="roundRect">
            <a:avLst/>
          </a:prstGeom>
          <a:ln/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PRACTICE</a:t>
            </a:r>
            <a:endParaRPr kumimoji="0" lang="en-GB" sz="16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Adobe Gothic Std B" panose="020B0800000000000000" pitchFamily="34" charset="-128"/>
              <a:cs typeface="+mn-cs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79CC8F3-178A-884B-C2C2-C5CF999C47A3}"/>
              </a:ext>
            </a:extLst>
          </p:cNvPr>
          <p:cNvSpPr/>
          <p:nvPr/>
        </p:nvSpPr>
        <p:spPr>
          <a:xfrm>
            <a:off x="4505771" y="860863"/>
            <a:ext cx="3659537" cy="524456"/>
          </a:xfrm>
          <a:prstGeom prst="rect">
            <a:avLst/>
          </a:prstGeom>
          <a:solidFill>
            <a:srgbClr val="FFE893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5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Quiz</a:t>
            </a:r>
            <a:endParaRPr kumimoji="0" lang="en-GB" sz="135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EDFEE8F4-4291-0B29-A0BB-94F192F3A2D2}"/>
              </a:ext>
            </a:extLst>
          </p:cNvPr>
          <p:cNvSpPr/>
          <p:nvPr/>
        </p:nvSpPr>
        <p:spPr>
          <a:xfrm>
            <a:off x="4505771" y="1594891"/>
            <a:ext cx="3659538" cy="524456"/>
          </a:xfrm>
          <a:prstGeom prst="rect">
            <a:avLst/>
          </a:prstGeom>
          <a:solidFill>
            <a:srgbClr val="FFE893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5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Vocabulary</a:t>
            </a:r>
            <a:endParaRPr kumimoji="0" lang="en-GB" sz="135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0A9B35B5-A766-A9A4-5962-9D6961B903E0}"/>
              </a:ext>
            </a:extLst>
          </p:cNvPr>
          <p:cNvSpPr/>
          <p:nvPr/>
        </p:nvSpPr>
        <p:spPr>
          <a:xfrm>
            <a:off x="4505771" y="2289191"/>
            <a:ext cx="3659539" cy="1120475"/>
          </a:xfrm>
          <a:prstGeom prst="rect">
            <a:avLst/>
          </a:prstGeom>
          <a:solidFill>
            <a:srgbClr val="FFE893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126206" marR="0" lvl="0" indent="-126206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35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Task 1: </a:t>
            </a:r>
            <a:r>
              <a:rPr kumimoji="0" lang="en-US" sz="13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Listen and read. </a:t>
            </a:r>
          </a:p>
          <a:p>
            <a:pPr marL="126206" marR="0" lvl="0" indent="-126206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35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Task 2: </a:t>
            </a:r>
            <a:r>
              <a:rPr kumimoji="0" lang="en-US" sz="13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True or False.</a:t>
            </a:r>
          </a:p>
          <a:p>
            <a:pPr marL="126206" marR="0" lvl="0" indent="-126206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35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Task 3: </a:t>
            </a:r>
            <a:r>
              <a:rPr kumimoji="0" lang="en-US" sz="13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Match each word with its definition.</a:t>
            </a:r>
          </a:p>
          <a:p>
            <a:pPr marL="126206" marR="0" lvl="0" indent="-126206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35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Task 4: </a:t>
            </a:r>
            <a:r>
              <a:rPr kumimoji="0" lang="en-US" sz="13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Complete the sentences.</a:t>
            </a:r>
          </a:p>
        </p:txBody>
      </p:sp>
      <p:cxnSp>
        <p:nvCxnSpPr>
          <p:cNvPr id="24" name="Curved Connector 27">
            <a:extLst>
              <a:ext uri="{FF2B5EF4-FFF2-40B4-BE49-F238E27FC236}">
                <a16:creationId xmlns:a16="http://schemas.microsoft.com/office/drawing/2014/main" id="{36699D1E-E2F5-FC33-D042-BEF9EA8A2D94}"/>
              </a:ext>
            </a:extLst>
          </p:cNvPr>
          <p:cNvCxnSpPr>
            <a:cxnSpLocks/>
            <a:stCxn id="18" idx="3"/>
            <a:endCxn id="19" idx="0"/>
          </p:cNvCxnSpPr>
          <p:nvPr/>
        </p:nvCxnSpPr>
        <p:spPr>
          <a:xfrm>
            <a:off x="2498753" y="1113731"/>
            <a:ext cx="576047" cy="560483"/>
          </a:xfrm>
          <a:prstGeom prst="curvedConnector2">
            <a:avLst/>
          </a:prstGeom>
          <a:noFill/>
          <a:ln w="38100" cap="flat" cmpd="sng" algn="ctr">
            <a:solidFill>
              <a:srgbClr val="A493C6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25" name="Curved Connector 28">
            <a:extLst>
              <a:ext uri="{FF2B5EF4-FFF2-40B4-BE49-F238E27FC236}">
                <a16:creationId xmlns:a16="http://schemas.microsoft.com/office/drawing/2014/main" id="{DB950232-8074-AC35-E555-0AA299232524}"/>
              </a:ext>
            </a:extLst>
          </p:cNvPr>
          <p:cNvCxnSpPr>
            <a:cxnSpLocks/>
            <a:stCxn id="19" idx="1"/>
            <a:endCxn id="20" idx="0"/>
          </p:cNvCxnSpPr>
          <p:nvPr/>
        </p:nvCxnSpPr>
        <p:spPr>
          <a:xfrm rot="10800000" flipV="1">
            <a:off x="1723677" y="1919990"/>
            <a:ext cx="576048" cy="544296"/>
          </a:xfrm>
          <a:prstGeom prst="curvedConnector2">
            <a:avLst/>
          </a:prstGeom>
          <a:noFill/>
          <a:ln w="38100" cap="flat" cmpd="sng" algn="ctr">
            <a:solidFill>
              <a:srgbClr val="A493C6"/>
            </a:solidFill>
            <a:prstDash val="solid"/>
            <a:miter lim="800000"/>
            <a:tailEnd type="triangle"/>
          </a:ln>
          <a:effectLst/>
        </p:spPr>
      </p:cxnSp>
      <p:sp>
        <p:nvSpPr>
          <p:cNvPr id="26" name="Rounded Rectangle 30">
            <a:extLst>
              <a:ext uri="{FF2B5EF4-FFF2-40B4-BE49-F238E27FC236}">
                <a16:creationId xmlns:a16="http://schemas.microsoft.com/office/drawing/2014/main" id="{37C47E74-3ED2-D79B-829D-5ECC9049DF3C}"/>
              </a:ext>
            </a:extLst>
          </p:cNvPr>
          <p:cNvSpPr/>
          <p:nvPr/>
        </p:nvSpPr>
        <p:spPr>
          <a:xfrm>
            <a:off x="2212625" y="3498048"/>
            <a:ext cx="1637250" cy="491552"/>
          </a:xfrm>
          <a:prstGeom prst="roundRect">
            <a:avLst/>
          </a:prstGeom>
          <a:ln/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PRODUCTION </a:t>
            </a:r>
            <a:endParaRPr kumimoji="0" lang="en-GB" sz="16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Adobe Gothic Std B" panose="020B0800000000000000" pitchFamily="34" charset="-128"/>
              <a:cs typeface="+mn-cs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CFE319C-E9AC-AE0B-3DA0-8C531514741B}"/>
              </a:ext>
            </a:extLst>
          </p:cNvPr>
          <p:cNvSpPr/>
          <p:nvPr/>
        </p:nvSpPr>
        <p:spPr>
          <a:xfrm>
            <a:off x="4505770" y="4300086"/>
            <a:ext cx="3659537" cy="513722"/>
          </a:xfrm>
          <a:prstGeom prst="rect">
            <a:avLst/>
          </a:prstGeom>
          <a:solidFill>
            <a:srgbClr val="FFE893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126206" marR="0" lvl="0" indent="-126206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35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Wrap-up</a:t>
            </a:r>
          </a:p>
          <a:p>
            <a:pPr marL="126206" marR="0" lvl="0" indent="-126206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35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Homework</a:t>
            </a:r>
            <a:endParaRPr kumimoji="0" lang="en-GB" sz="135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28" name="Curved Connector 32">
            <a:extLst>
              <a:ext uri="{FF2B5EF4-FFF2-40B4-BE49-F238E27FC236}">
                <a16:creationId xmlns:a16="http://schemas.microsoft.com/office/drawing/2014/main" id="{58A8D440-60A2-B950-4443-062C90A45317}"/>
              </a:ext>
            </a:extLst>
          </p:cNvPr>
          <p:cNvCxnSpPr>
            <a:cxnSpLocks/>
            <a:stCxn id="26" idx="1"/>
            <a:endCxn id="29" idx="0"/>
          </p:cNvCxnSpPr>
          <p:nvPr/>
        </p:nvCxnSpPr>
        <p:spPr>
          <a:xfrm rot="10800000" flipV="1">
            <a:off x="1757003" y="3743824"/>
            <a:ext cx="455622" cy="586894"/>
          </a:xfrm>
          <a:prstGeom prst="curvedConnector2">
            <a:avLst/>
          </a:prstGeom>
          <a:noFill/>
          <a:ln w="38100" cap="flat" cmpd="sng" algn="ctr">
            <a:solidFill>
              <a:srgbClr val="A493C6"/>
            </a:solidFill>
            <a:prstDash val="solid"/>
            <a:miter lim="800000"/>
            <a:tailEnd type="triangle"/>
          </a:ln>
          <a:effectLst/>
        </p:spPr>
      </p:cxnSp>
      <p:sp>
        <p:nvSpPr>
          <p:cNvPr id="29" name="Rounded Rectangle 33">
            <a:extLst>
              <a:ext uri="{FF2B5EF4-FFF2-40B4-BE49-F238E27FC236}">
                <a16:creationId xmlns:a16="http://schemas.microsoft.com/office/drawing/2014/main" id="{6C680887-55EC-FFB8-4B5A-3451926250BC}"/>
              </a:ext>
            </a:extLst>
          </p:cNvPr>
          <p:cNvSpPr/>
          <p:nvPr/>
        </p:nvSpPr>
        <p:spPr>
          <a:xfrm>
            <a:off x="903041" y="4330718"/>
            <a:ext cx="1707923" cy="491552"/>
          </a:xfrm>
          <a:prstGeom prst="roundRect">
            <a:avLst/>
          </a:prstGeom>
          <a:ln/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Adobe Gothic Std B" panose="020B0800000000000000" pitchFamily="34" charset="-128"/>
                <a:cs typeface="+mn-cs"/>
              </a:rPr>
              <a:t>CONSOLIDATION</a:t>
            </a:r>
            <a:endParaRPr kumimoji="0" lang="en-GB" sz="16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Adobe Gothic Std B" panose="020B0800000000000000" pitchFamily="34" charset="-128"/>
              <a:cs typeface="+mn-cs"/>
            </a:endParaRPr>
          </a:p>
        </p:txBody>
      </p:sp>
      <p:cxnSp>
        <p:nvCxnSpPr>
          <p:cNvPr id="30" name="Curved Connector 34">
            <a:extLst>
              <a:ext uri="{FF2B5EF4-FFF2-40B4-BE49-F238E27FC236}">
                <a16:creationId xmlns:a16="http://schemas.microsoft.com/office/drawing/2014/main" id="{CA0324FE-20EE-2D54-439C-7E48D4EDD794}"/>
              </a:ext>
            </a:extLst>
          </p:cNvPr>
          <p:cNvCxnSpPr>
            <a:cxnSpLocks/>
            <a:stCxn id="20" idx="3"/>
            <a:endCxn id="26" idx="0"/>
          </p:cNvCxnSpPr>
          <p:nvPr/>
        </p:nvCxnSpPr>
        <p:spPr>
          <a:xfrm>
            <a:off x="2498752" y="2710062"/>
            <a:ext cx="532498" cy="787986"/>
          </a:xfrm>
          <a:prstGeom prst="curvedConnector2">
            <a:avLst/>
          </a:prstGeom>
          <a:noFill/>
          <a:ln w="38100" cap="flat" cmpd="sng" algn="ctr">
            <a:solidFill>
              <a:srgbClr val="A493C6"/>
            </a:solidFill>
            <a:prstDash val="solid"/>
            <a:miter lim="800000"/>
            <a:tailEnd type="triangle"/>
          </a:ln>
          <a:effectLst/>
        </p:spPr>
      </p:cxnSp>
      <p:sp>
        <p:nvSpPr>
          <p:cNvPr id="31" name="Rectangle 30">
            <a:extLst>
              <a:ext uri="{FF2B5EF4-FFF2-40B4-BE49-F238E27FC236}">
                <a16:creationId xmlns:a16="http://schemas.microsoft.com/office/drawing/2014/main" id="{EA90F00F-A642-1D86-FC00-60F15DFEDFE1}"/>
              </a:ext>
            </a:extLst>
          </p:cNvPr>
          <p:cNvSpPr/>
          <p:nvPr/>
        </p:nvSpPr>
        <p:spPr>
          <a:xfrm>
            <a:off x="4505770" y="3537659"/>
            <a:ext cx="3659537" cy="499612"/>
          </a:xfrm>
          <a:prstGeom prst="rect">
            <a:avLst/>
          </a:prstGeom>
          <a:solidFill>
            <a:srgbClr val="FFE893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350" b="1" kern="0" dirty="0">
                <a:solidFill>
                  <a:prstClr val="black"/>
                </a:solidFill>
                <a:latin typeface="Calibri"/>
              </a:rPr>
              <a:t>Activity: </a:t>
            </a:r>
            <a:r>
              <a:rPr lang="en-GB" sz="1350" b="1" i="1" kern="0" dirty="0">
                <a:solidFill>
                  <a:prstClr val="black"/>
                </a:solidFill>
                <a:latin typeface="Calibri"/>
              </a:rPr>
              <a:t>Take Action!</a:t>
            </a:r>
            <a:r>
              <a:rPr kumimoji="0" lang="en-GB" sz="135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E39B2AB9-FF7F-4677-C568-C94E09F18963}"/>
              </a:ext>
            </a:extLst>
          </p:cNvPr>
          <p:cNvSpPr/>
          <p:nvPr/>
        </p:nvSpPr>
        <p:spPr>
          <a:xfrm>
            <a:off x="4233064" y="230514"/>
            <a:ext cx="2256946" cy="338921"/>
          </a:xfrm>
          <a:prstGeom prst="rect">
            <a:avLst/>
          </a:prstGeom>
          <a:solidFill>
            <a:srgbClr val="E45983"/>
          </a:solidFill>
          <a:ln w="1905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Facebook K&amp;T" panose="02040603050506020204" pitchFamily="18" charset="0"/>
                <a:ea typeface="+mn-ea"/>
                <a:cs typeface="+mn-cs"/>
              </a:rPr>
              <a:t>GETTING STARTED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F885A484-A8C1-DBDD-CA32-FD0DBDD6C858}"/>
              </a:ext>
            </a:extLst>
          </p:cNvPr>
          <p:cNvSpPr/>
          <p:nvPr/>
        </p:nvSpPr>
        <p:spPr>
          <a:xfrm>
            <a:off x="2692057" y="239901"/>
            <a:ext cx="1415556" cy="329534"/>
          </a:xfrm>
          <a:prstGeom prst="rect">
            <a:avLst/>
          </a:prstGeom>
          <a:solidFill>
            <a:srgbClr val="F7DAD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50" b="1" i="0" u="none" strike="noStrike" kern="0" cap="none" spc="0" normalizeH="0" baseline="0" noProof="0" dirty="0">
                <a:ln>
                  <a:noFill/>
                </a:ln>
                <a:solidFill>
                  <a:srgbClr val="E14777"/>
                </a:solidFill>
                <a:uLnTx/>
                <a:uFillTx/>
                <a:latin typeface="Bookman Old Style" pitchFamily="18" charset="0"/>
                <a:ea typeface="+mn-ea"/>
                <a:cs typeface="+mn-cs"/>
              </a:rPr>
              <a:t>LESSON I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28DCB5E1-42FB-F93E-1A21-FCD00E9FF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746778" y="-1081597"/>
            <a:ext cx="1928597" cy="2235079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5C3BE11-7245-A261-E500-85D5C0DFCC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304693"/>
              </p:ext>
            </p:extLst>
          </p:nvPr>
        </p:nvGraphicFramePr>
        <p:xfrm>
          <a:off x="10359" y="572798"/>
          <a:ext cx="9109522" cy="4556252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4187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8874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9029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990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0255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Form</a:t>
                      </a:r>
                      <a:endParaRPr lang="en-US" sz="22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Pronunciation</a:t>
                      </a:r>
                      <a:endParaRPr lang="en-US" sz="22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Meaning</a:t>
                      </a:r>
                      <a:endParaRPr lang="en-US" sz="22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Vietnamese</a:t>
                      </a:r>
                      <a:r>
                        <a:rPr lang="vi-VN" sz="2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vi-VN" sz="2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equivalent</a:t>
                      </a:r>
                      <a:r>
                        <a:rPr lang="vi-VN" sz="2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</a:t>
                      </a:r>
                      <a:endParaRPr lang="en-US" sz="22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37990">
                <a:tc>
                  <a:txBody>
                    <a:bodyPr/>
                    <a:lstStyle/>
                    <a:p>
                      <a:pPr marL="144145" marR="0" indent="-144145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10. Critical thinking</a:t>
                      </a: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/ˌ</a:t>
                      </a:r>
                      <a:r>
                        <a:rPr lang="en-US" sz="2000" b="0" dirty="0" err="1">
                          <a:solidFill>
                            <a:srgbClr val="00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krɪt.ɪ.kəl</a:t>
                      </a: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ˈ</a:t>
                      </a:r>
                      <a:r>
                        <a:rPr lang="el-GR" sz="2000" b="0" dirty="0">
                          <a:solidFill>
                            <a:srgbClr val="00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θ</a:t>
                      </a:r>
                      <a:r>
                        <a:rPr lang="en-US" sz="2000" b="0" dirty="0" err="1">
                          <a:solidFill>
                            <a:srgbClr val="00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ɪŋ.kɪŋ</a:t>
                      </a: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</a:p>
                  </a:txBody>
                  <a:tcPr marL="36195" marR="36195" marT="71755" marB="71755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process of thinking carefully about a subject or idea, without allowing feelings or opinions to affect you</a:t>
                      </a: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176213" marR="0"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000" b="0" dirty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Tư duy phản biện</a:t>
                      </a:r>
                      <a:endParaRPr lang="en-US" sz="2000" b="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038719">
                <a:tc>
                  <a:txBody>
                    <a:bodyPr/>
                    <a:lstStyle/>
                    <a:p>
                      <a:pPr marL="144145" marR="0" indent="-144145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11. Job market</a:t>
                      </a: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n-US" sz="2000" b="0" dirty="0" err="1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dʒɒb</a:t>
                      </a:r>
                      <a:r>
                        <a:rPr lang="en-US" sz="2000" b="0" dirty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//ˈ</a:t>
                      </a:r>
                      <a:r>
                        <a:rPr lang="en-US" sz="2000" b="0" dirty="0" err="1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mɑ</a:t>
                      </a:r>
                      <a:r>
                        <a:rPr lang="en-US" sz="2000" b="0" dirty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ː.</a:t>
                      </a:r>
                      <a:r>
                        <a:rPr lang="en-US" sz="2000" b="0" dirty="0" err="1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kɪt</a:t>
                      </a:r>
                      <a:r>
                        <a:rPr lang="en-US" sz="2000" b="0" dirty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</a:p>
                  </a:txBody>
                  <a:tcPr marL="36195" marR="36195" marT="71755" marB="71755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000" b="0" dirty="0">
                          <a:latin typeface="Calibri (Body)"/>
                        </a:rPr>
                        <a:t>the number of jobs that are available in a particular place or for a particular type of work</a:t>
                      </a: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176213" marR="0"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000" b="0" dirty="0">
                          <a:solidFill>
                            <a:srgbClr val="000000"/>
                          </a:solidFill>
                          <a:effectLst/>
                          <a:latin typeface="Calibri (Body)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Thị trường việc làm</a:t>
                      </a:r>
                    </a:p>
                  </a:txBody>
                  <a:tcPr marL="36195" marR="36195" marT="71755" marB="7175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94340">
                <a:tc>
                  <a:txBody>
                    <a:bodyPr/>
                    <a:lstStyle/>
                    <a:p>
                      <a:pPr marL="144145" marR="0" indent="-144145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12. The sooner, The better</a:t>
                      </a: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0" dirty="0">
                        <a:solidFill>
                          <a:srgbClr val="00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Calibri (Body)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as quickly as possible</a:t>
                      </a:r>
                    </a:p>
                    <a:p>
                      <a:pPr marL="0" marR="0" algn="just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0" dirty="0">
                        <a:solidFill>
                          <a:srgbClr val="000000"/>
                        </a:solidFill>
                        <a:effectLst/>
                        <a:latin typeface="Calibri (Body)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176213" marR="0"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en-US" sz="2000" b="0" dirty="0" err="1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Càng</a:t>
                      </a:r>
                      <a:r>
                        <a:rPr lang="en-US" sz="2000" b="0" dirty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sớm</a:t>
                      </a:r>
                      <a:r>
                        <a:rPr lang="en-US" sz="2000" b="0" dirty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</a:p>
                    <a:p>
                      <a:pPr marL="176213" marR="0"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 err="1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Càng</a:t>
                      </a:r>
                      <a:r>
                        <a:rPr lang="en-US" sz="2000" b="0" dirty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tốt</a:t>
                      </a:r>
                      <a:r>
                        <a:rPr lang="en-US" sz="2000" b="0" dirty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”</a:t>
                      </a:r>
                    </a:p>
                  </a:txBody>
                  <a:tcPr marL="36195" marR="36195" marT="71755" marB="7175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-1828" y="-2059"/>
            <a:ext cx="9144000" cy="671959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F61FC2-8703-6EAB-26AC-5D1342438D16}"/>
              </a:ext>
            </a:extLst>
          </p:cNvPr>
          <p:cNvSpPr txBox="1"/>
          <p:nvPr/>
        </p:nvSpPr>
        <p:spPr>
          <a:xfrm>
            <a:off x="189070" y="30984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PRESENTATION</a:t>
            </a:r>
          </a:p>
        </p:txBody>
      </p:sp>
    </p:spTree>
    <p:extLst>
      <p:ext uri="{BB962C8B-B14F-4D97-AF65-F5344CB8AC3E}">
        <p14:creationId xmlns:p14="http://schemas.microsoft.com/office/powerpoint/2010/main" val="327434228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FAE04CD7-6D00-321D-A5BD-883D97BBD9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1054586">
            <a:off x="-430721" y="-133590"/>
            <a:ext cx="5149594" cy="51435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327237C-3D40-F630-DC12-BC2BA5ED0E6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2977" y="340935"/>
            <a:ext cx="5143500" cy="5143500"/>
          </a:xfrm>
          <a:prstGeom prst="rect">
            <a:avLst/>
          </a:prstGeom>
        </p:spPr>
      </p:pic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yriad Pro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828997" y="806840"/>
            <a:ext cx="59602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cs typeface="Arial" panose="020B0604020202020204" pitchFamily="34" charset="0"/>
              </a:rPr>
              <a:t>Listen and read.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-1828" y="-2059"/>
            <a:ext cx="9144000" cy="671959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7" name="068">
            <a:hlinkClick r:id="" action="ppaction://media"/>
            <a:extLst>
              <a:ext uri="{FF2B5EF4-FFF2-40B4-BE49-F238E27FC236}">
                <a16:creationId xmlns:a16="http://schemas.microsoft.com/office/drawing/2014/main" id="{358B67B6-C8DE-48D7-8AD3-7E1FB6FD983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464433" y="94559"/>
            <a:ext cx="453585" cy="45358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67642A1-61B3-181C-6B84-E028D6DDCF9B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b="45679"/>
          <a:stretch/>
        </p:blipFill>
        <p:spPr>
          <a:xfrm>
            <a:off x="-1828" y="1540133"/>
            <a:ext cx="4567406" cy="284892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D66A662-9395-3AC1-1413-628D5784982F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54321"/>
          <a:stretch/>
        </p:blipFill>
        <p:spPr>
          <a:xfrm>
            <a:off x="4372628" y="1613265"/>
            <a:ext cx="4769544" cy="250174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E6CE45B-43D0-5C69-8428-DF86C80F347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66302" y="4601144"/>
            <a:ext cx="589875" cy="65814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A6E797DB-C43F-38E9-3AE2-78CF73D0734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882977" y="340935"/>
            <a:ext cx="788708" cy="90304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3DA0F75-0548-BCE2-1B5F-0095B9ECFAA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583537" y="4389058"/>
            <a:ext cx="637533" cy="541903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F9464939-3E88-260A-31BA-C4D147A0FABC}"/>
              </a:ext>
            </a:extLst>
          </p:cNvPr>
          <p:cNvSpPr txBox="1"/>
          <p:nvPr/>
        </p:nvSpPr>
        <p:spPr>
          <a:xfrm>
            <a:off x="163556" y="48547"/>
            <a:ext cx="385334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PRACTICE</a:t>
            </a:r>
          </a:p>
        </p:txBody>
      </p:sp>
    </p:spTree>
    <p:extLst>
      <p:ext uri="{BB962C8B-B14F-4D97-AF65-F5344CB8AC3E}">
        <p14:creationId xmlns:p14="http://schemas.microsoft.com/office/powerpoint/2010/main" val="4289893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itchFamily="34" charset="0"/>
              </a:rPr>
              <a:t>2</a:t>
            </a:r>
            <a:endParaRPr lang="en-US" sz="3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yriad Pro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803326" y="730567"/>
            <a:ext cx="757271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cs typeface="Arial" panose="020B0604020202020204" pitchFamily="34" charset="0"/>
              </a:rPr>
              <a:t>Read the conversation again. Decide whether the following statements are true (T) or false (F).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-1828" y="-2059"/>
            <a:ext cx="9144000" cy="671959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5914" y="1651379"/>
            <a:ext cx="4114800" cy="3492121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6227612" y="2267763"/>
            <a:ext cx="2904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  <a:cs typeface="Arial" panose="020B0604020202020204" pitchFamily="34" charset="0"/>
              </a:rPr>
              <a:t>F</a:t>
            </a:r>
            <a:endParaRPr lang="vi-VN" dirty="0">
              <a:solidFill>
                <a:srgbClr val="C00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833717" y="2935416"/>
            <a:ext cx="2984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  <a:cs typeface="Arial" panose="020B0604020202020204" pitchFamily="34" charset="0"/>
              </a:rPr>
              <a:t>T</a:t>
            </a:r>
            <a:endParaRPr lang="vi-VN" dirty="0">
              <a:solidFill>
                <a:srgbClr val="C000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227612" y="4476137"/>
            <a:ext cx="2984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  <a:cs typeface="Arial" panose="020B0604020202020204" pitchFamily="34" charset="0"/>
              </a:rPr>
              <a:t>T</a:t>
            </a:r>
            <a:endParaRPr lang="vi-VN" dirty="0">
              <a:solidFill>
                <a:srgbClr val="C0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833717" y="3640875"/>
            <a:ext cx="2904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  <a:cs typeface="Arial" panose="020B0604020202020204" pitchFamily="34" charset="0"/>
              </a:rPr>
              <a:t>F</a:t>
            </a:r>
            <a:endParaRPr lang="vi-VN" dirty="0">
              <a:solidFill>
                <a:srgbClr val="C00000"/>
              </a:solidFill>
            </a:endParaRPr>
          </a:p>
        </p:txBody>
      </p:sp>
      <p:sp>
        <p:nvSpPr>
          <p:cNvPr id="15" name="Google Shape;345;p27">
            <a:extLst>
              <a:ext uri="{FF2B5EF4-FFF2-40B4-BE49-F238E27FC236}">
                <a16:creationId xmlns:a16="http://schemas.microsoft.com/office/drawing/2014/main" id="{51B92081-16F1-A618-D4C0-2E6035973AA9}"/>
              </a:ext>
            </a:extLst>
          </p:cNvPr>
          <p:cNvSpPr/>
          <p:nvPr/>
        </p:nvSpPr>
        <p:spPr>
          <a:xfrm rot="-9322217">
            <a:off x="7105313" y="3840988"/>
            <a:ext cx="819245" cy="1086037"/>
          </a:xfrm>
          <a:custGeom>
            <a:avLst/>
            <a:gdLst/>
            <a:ahLst/>
            <a:cxnLst/>
            <a:rect l="l" t="t" r="r" b="b"/>
            <a:pathLst>
              <a:path w="1968161" h="2488479" extrusionOk="0">
                <a:moveTo>
                  <a:pt x="0" y="0"/>
                </a:moveTo>
                <a:lnTo>
                  <a:pt x="1968161" y="0"/>
                </a:lnTo>
                <a:lnTo>
                  <a:pt x="1968161" y="2488479"/>
                </a:lnTo>
                <a:lnTo>
                  <a:pt x="0" y="248847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6" name="Google Shape;346;p27">
            <a:extLst>
              <a:ext uri="{FF2B5EF4-FFF2-40B4-BE49-F238E27FC236}">
                <a16:creationId xmlns:a16="http://schemas.microsoft.com/office/drawing/2014/main" id="{A6C5D21C-FA82-1D8E-07A1-61EACD964B21}"/>
              </a:ext>
            </a:extLst>
          </p:cNvPr>
          <p:cNvSpPr/>
          <p:nvPr/>
        </p:nvSpPr>
        <p:spPr>
          <a:xfrm rot="214234">
            <a:off x="803649" y="2444452"/>
            <a:ext cx="727619" cy="1351261"/>
          </a:xfrm>
          <a:custGeom>
            <a:avLst/>
            <a:gdLst/>
            <a:ahLst/>
            <a:cxnLst/>
            <a:rect l="l" t="t" r="r" b="b"/>
            <a:pathLst>
              <a:path w="1003591" h="1992689" extrusionOk="0">
                <a:moveTo>
                  <a:pt x="0" y="0"/>
                </a:moveTo>
                <a:lnTo>
                  <a:pt x="1003590" y="0"/>
                </a:lnTo>
                <a:lnTo>
                  <a:pt x="1003590" y="1992689"/>
                </a:lnTo>
                <a:lnTo>
                  <a:pt x="0" y="199268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7" name="Google Shape;347;p27">
            <a:extLst>
              <a:ext uri="{FF2B5EF4-FFF2-40B4-BE49-F238E27FC236}">
                <a16:creationId xmlns:a16="http://schemas.microsoft.com/office/drawing/2014/main" id="{4C5FE842-8B3E-7941-A194-0B5CD94CAD36}"/>
              </a:ext>
            </a:extLst>
          </p:cNvPr>
          <p:cNvSpPr/>
          <p:nvPr/>
        </p:nvSpPr>
        <p:spPr>
          <a:xfrm rot="-1618807">
            <a:off x="7866575" y="1534622"/>
            <a:ext cx="1018940" cy="1079624"/>
          </a:xfrm>
          <a:custGeom>
            <a:avLst/>
            <a:gdLst/>
            <a:ahLst/>
            <a:cxnLst/>
            <a:rect l="l" t="t" r="r" b="b"/>
            <a:pathLst>
              <a:path w="1742697" h="1992689" extrusionOk="0">
                <a:moveTo>
                  <a:pt x="0" y="0"/>
                </a:moveTo>
                <a:lnTo>
                  <a:pt x="1742697" y="0"/>
                </a:lnTo>
                <a:lnTo>
                  <a:pt x="1742697" y="1992689"/>
                </a:lnTo>
                <a:lnTo>
                  <a:pt x="0" y="199268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3D1979D-50EC-45B1-631A-FB1EEF140BD4}"/>
              </a:ext>
            </a:extLst>
          </p:cNvPr>
          <p:cNvSpPr txBox="1"/>
          <p:nvPr/>
        </p:nvSpPr>
        <p:spPr>
          <a:xfrm>
            <a:off x="163556" y="48547"/>
            <a:ext cx="385334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PRACTICE</a:t>
            </a:r>
          </a:p>
        </p:txBody>
      </p:sp>
    </p:spTree>
    <p:extLst>
      <p:ext uri="{BB962C8B-B14F-4D97-AF65-F5344CB8AC3E}">
        <p14:creationId xmlns:p14="http://schemas.microsoft.com/office/powerpoint/2010/main" val="75263338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41E23DB-1718-40B3-9FB8-C36BAB3A2D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8177209" cy="51435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4E846887-2C9F-8978-A57E-E4026728BE40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538F46E-0E8D-5489-1E7C-AA1F0D5ABC3F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itchFamily="34" charset="0"/>
              </a:rPr>
              <a:t>3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445790A-8B20-F4D6-9B13-E7D1F75CCC01}"/>
              </a:ext>
            </a:extLst>
          </p:cNvPr>
          <p:cNvSpPr/>
          <p:nvPr/>
        </p:nvSpPr>
        <p:spPr>
          <a:xfrm>
            <a:off x="822385" y="779874"/>
            <a:ext cx="709814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cs typeface="Arial" panose="020B0604020202020204" pitchFamily="34" charset="0"/>
              </a:rPr>
              <a:t>Find words and phrases in 1 with the following meanings.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/>
          <a:srcRect l="48917" t="13001" r="8667" b="47998"/>
          <a:stretch/>
        </p:blipFill>
        <p:spPr>
          <a:xfrm>
            <a:off x="218826" y="2126307"/>
            <a:ext cx="4152633" cy="214781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/>
          <a:srcRect l="48917" t="51783" r="8667" b="12699"/>
          <a:stretch/>
        </p:blipFill>
        <p:spPr>
          <a:xfrm>
            <a:off x="4490113" y="2167099"/>
            <a:ext cx="4473518" cy="2107021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52348" y="2167099"/>
            <a:ext cx="7096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rgbClr val="C00000"/>
                </a:solidFill>
              </a:rPr>
              <a:t>ursue</a:t>
            </a:r>
            <a:endParaRPr lang="vi-VN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52348" y="2853305"/>
            <a:ext cx="11075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rgbClr val="C00000"/>
                </a:solidFill>
              </a:rPr>
              <a:t>utomated</a:t>
            </a:r>
            <a:endParaRPr lang="vi-VN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8037" y="3539511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n</a:t>
            </a:r>
            <a:endParaRPr lang="vi-VN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66575" y="3764969"/>
            <a:ext cx="8386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rgbClr val="C00000"/>
                </a:solidFill>
              </a:rPr>
              <a:t>emand</a:t>
            </a:r>
            <a:endParaRPr lang="vi-VN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814344" y="2237549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oft</a:t>
            </a:r>
            <a:endParaRPr lang="vi-VN" dirty="0">
              <a:solidFill>
                <a:srgbClr val="C0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814344" y="2483973"/>
            <a:ext cx="701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kills</a:t>
            </a:r>
            <a:endParaRPr lang="vi-VN" dirty="0">
              <a:solidFill>
                <a:srgbClr val="C0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868509" y="3222637"/>
            <a:ext cx="8642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rgbClr val="C00000"/>
                </a:solidFill>
              </a:rPr>
              <a:t>dapt</a:t>
            </a:r>
            <a:r>
              <a:rPr lang="en-US" dirty="0">
                <a:solidFill>
                  <a:srgbClr val="C00000"/>
                </a:solidFill>
              </a:rPr>
              <a:t> to</a:t>
            </a:r>
            <a:endParaRPr lang="vi-VN" dirty="0">
              <a:solidFill>
                <a:srgbClr val="C00000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DE07156-00F2-1A61-3DF2-B6B1F9A12129}"/>
              </a:ext>
            </a:extLst>
          </p:cNvPr>
          <p:cNvSpPr txBox="1"/>
          <p:nvPr/>
        </p:nvSpPr>
        <p:spPr>
          <a:xfrm>
            <a:off x="163556" y="48547"/>
            <a:ext cx="385334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PRACTICE</a:t>
            </a:r>
          </a:p>
        </p:txBody>
      </p:sp>
    </p:spTree>
    <p:extLst>
      <p:ext uri="{BB962C8B-B14F-4D97-AF65-F5344CB8AC3E}">
        <p14:creationId xmlns:p14="http://schemas.microsoft.com/office/powerpoint/2010/main" val="3578766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4E846887-2C9F-8978-A57E-E4026728BE40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538F46E-0E8D-5489-1E7C-AA1F0D5ABC3F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itchFamily="34" charset="0"/>
              </a:rPr>
              <a:t>4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445790A-8B20-F4D6-9B13-E7D1F75CCC01}"/>
              </a:ext>
            </a:extLst>
          </p:cNvPr>
          <p:cNvSpPr/>
          <p:nvPr/>
        </p:nvSpPr>
        <p:spPr>
          <a:xfrm>
            <a:off x="892102" y="763147"/>
            <a:ext cx="689394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/>
              <a:t>Complete the text using phrasal verbs from the conversation in 1.</a:t>
            </a:r>
            <a:r>
              <a:rPr lang="en-US" sz="2800" dirty="0"/>
              <a:t> </a:t>
            </a:r>
            <a:br>
              <a:rPr lang="en-US" sz="2800" dirty="0"/>
            </a:br>
            <a:endParaRPr lang="en-US" sz="2800" b="1" dirty="0"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1104" y="1798320"/>
            <a:ext cx="8241792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700" dirty="0"/>
              <a:t>The career adviser hopes that students will continue to (1) _________ the rapid changes in the job market. He assures Nam that employers don’t (2) _________ people</a:t>
            </a:r>
          </a:p>
          <a:p>
            <a:pPr algn="just"/>
            <a:r>
              <a:rPr lang="en-US" sz="2700" dirty="0"/>
              <a:t>without a university degree. The adviser also tells students to develop soft skills, which can help them (3) _________ solutions to challenging problems in the workplace.</a:t>
            </a:r>
            <a:endParaRPr lang="vi-VN" sz="2700" dirty="0"/>
          </a:p>
        </p:txBody>
      </p:sp>
      <p:sp>
        <p:nvSpPr>
          <p:cNvPr id="17" name="Rectangle 16"/>
          <p:cNvSpPr/>
          <p:nvPr/>
        </p:nvSpPr>
        <p:spPr>
          <a:xfrm>
            <a:off x="954742" y="2262476"/>
            <a:ext cx="173637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000" b="1" dirty="0">
                <a:solidFill>
                  <a:srgbClr val="C00000"/>
                </a:solidFill>
              </a:rPr>
              <a:t>keep up with</a:t>
            </a:r>
          </a:p>
        </p:txBody>
      </p:sp>
      <p:sp>
        <p:nvSpPr>
          <p:cNvPr id="18" name="Rectangle 17"/>
          <p:cNvSpPr/>
          <p:nvPr/>
        </p:nvSpPr>
        <p:spPr>
          <a:xfrm>
            <a:off x="5691334" y="2689189"/>
            <a:ext cx="183736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000" b="1" dirty="0">
                <a:solidFill>
                  <a:srgbClr val="C00000"/>
                </a:solidFill>
              </a:rPr>
              <a:t>look down on</a:t>
            </a:r>
          </a:p>
        </p:txBody>
      </p:sp>
      <p:sp>
        <p:nvSpPr>
          <p:cNvPr id="19" name="Rectangle 18"/>
          <p:cNvSpPr/>
          <p:nvPr/>
        </p:nvSpPr>
        <p:spPr>
          <a:xfrm>
            <a:off x="352417" y="3904196"/>
            <a:ext cx="189186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000" b="1" dirty="0">
                <a:solidFill>
                  <a:srgbClr val="C00000"/>
                </a:solidFill>
              </a:rPr>
              <a:t> come up with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DCD98B1-887D-2AA0-FF3B-F98A41595B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7619090" y="351159"/>
            <a:ext cx="834326" cy="132695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A07BDE3-3B61-5DE3-79BD-C3A5114C3CE8}"/>
              </a:ext>
            </a:extLst>
          </p:cNvPr>
          <p:cNvSpPr txBox="1"/>
          <p:nvPr/>
        </p:nvSpPr>
        <p:spPr>
          <a:xfrm>
            <a:off x="163556" y="48547"/>
            <a:ext cx="385334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PRACTICE</a:t>
            </a:r>
          </a:p>
        </p:txBody>
      </p:sp>
    </p:spTree>
    <p:extLst>
      <p:ext uri="{BB962C8B-B14F-4D97-AF65-F5344CB8AC3E}">
        <p14:creationId xmlns:p14="http://schemas.microsoft.com/office/powerpoint/2010/main" val="3380793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7" grpId="0"/>
      <p:bldP spid="18" grpId="0"/>
      <p:bldP spid="1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5F1FF"/>
        </a:solidFill>
        <a:effectLst/>
      </p:bgPr>
    </p:bg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21"/>
          <p:cNvSpPr/>
          <p:nvPr/>
        </p:nvSpPr>
        <p:spPr>
          <a:xfrm rot="-6789366">
            <a:off x="7257749" y="-1233045"/>
            <a:ext cx="4445612" cy="4373371"/>
          </a:xfrm>
          <a:custGeom>
            <a:avLst/>
            <a:gdLst/>
            <a:ahLst/>
            <a:cxnLst/>
            <a:rect l="l" t="t" r="r" b="b"/>
            <a:pathLst>
              <a:path w="8891224" h="8746742" extrusionOk="0">
                <a:moveTo>
                  <a:pt x="0" y="0"/>
                </a:moveTo>
                <a:lnTo>
                  <a:pt x="8891225" y="0"/>
                </a:lnTo>
                <a:lnTo>
                  <a:pt x="8891225" y="8746742"/>
                </a:lnTo>
                <a:lnTo>
                  <a:pt x="0" y="87467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214" name="Google Shape;214;p21"/>
          <p:cNvSpPr/>
          <p:nvPr/>
        </p:nvSpPr>
        <p:spPr>
          <a:xfrm rot="-2810367">
            <a:off x="-2709922" y="3470584"/>
            <a:ext cx="4689231" cy="4114800"/>
          </a:xfrm>
          <a:custGeom>
            <a:avLst/>
            <a:gdLst/>
            <a:ahLst/>
            <a:cxnLst/>
            <a:rect l="l" t="t" r="r" b="b"/>
            <a:pathLst>
              <a:path w="9378462" h="8229600" extrusionOk="0">
                <a:moveTo>
                  <a:pt x="0" y="0"/>
                </a:moveTo>
                <a:lnTo>
                  <a:pt x="9378462" y="0"/>
                </a:lnTo>
                <a:lnTo>
                  <a:pt x="9378462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215" name="Google Shape;215;p21"/>
          <p:cNvSpPr/>
          <p:nvPr/>
        </p:nvSpPr>
        <p:spPr>
          <a:xfrm rot="-337806">
            <a:off x="137674" y="948200"/>
            <a:ext cx="3304416" cy="1073669"/>
          </a:xfrm>
          <a:custGeom>
            <a:avLst/>
            <a:gdLst/>
            <a:ahLst/>
            <a:cxnLst/>
            <a:rect l="l" t="t" r="r" b="b"/>
            <a:pathLst>
              <a:path w="7315200" h="2899479" extrusionOk="0">
                <a:moveTo>
                  <a:pt x="0" y="0"/>
                </a:moveTo>
                <a:lnTo>
                  <a:pt x="7315200" y="0"/>
                </a:lnTo>
                <a:lnTo>
                  <a:pt x="7315200" y="2899480"/>
                </a:lnTo>
                <a:lnTo>
                  <a:pt x="0" y="289948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216" name="Google Shape;216;p21"/>
          <p:cNvSpPr txBox="1"/>
          <p:nvPr/>
        </p:nvSpPr>
        <p:spPr>
          <a:xfrm rot="-337806">
            <a:off x="163299" y="1121972"/>
            <a:ext cx="3105930" cy="738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 defTabSz="457200">
              <a:lnSpc>
                <a:spcPct val="120000"/>
              </a:lnSpc>
              <a:buClr>
                <a:srgbClr val="000000"/>
              </a:buClr>
            </a:pPr>
            <a:r>
              <a:rPr lang="en-US" sz="4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cifico"/>
                <a:cs typeface="Arial"/>
                <a:sym typeface="Pacifico"/>
              </a:rPr>
              <a:t>Take Action</a:t>
            </a:r>
            <a:endParaRPr sz="700" kern="0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cs typeface="Arial"/>
              <a:sym typeface="Arial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71C490E-BC2A-5BBA-A855-8EE29399CC04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17DE2F7-6237-A810-EBED-1E1952E2E2D1}"/>
              </a:ext>
            </a:extLst>
          </p:cNvPr>
          <p:cNvSpPr txBox="1"/>
          <p:nvPr/>
        </p:nvSpPr>
        <p:spPr>
          <a:xfrm>
            <a:off x="163556" y="48547"/>
            <a:ext cx="385334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PRODUCTION</a:t>
            </a:r>
          </a:p>
        </p:txBody>
      </p:sp>
      <p:sp>
        <p:nvSpPr>
          <p:cNvPr id="4" name="Google Shape;217;p21">
            <a:extLst>
              <a:ext uri="{FF2B5EF4-FFF2-40B4-BE49-F238E27FC236}">
                <a16:creationId xmlns:a16="http://schemas.microsoft.com/office/drawing/2014/main" id="{14162841-D436-E84C-4679-173154793BD4}"/>
              </a:ext>
            </a:extLst>
          </p:cNvPr>
          <p:cNvSpPr txBox="1"/>
          <p:nvPr/>
        </p:nvSpPr>
        <p:spPr>
          <a:xfrm>
            <a:off x="492855" y="2323326"/>
            <a:ext cx="5865414" cy="17604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171450" indent="-171450" defTabSz="457200">
              <a:lnSpc>
                <a:spcPct val="130000"/>
              </a:lnSpc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2000" kern="0" dirty="0">
                <a:solidFill>
                  <a:srgbClr val="254865"/>
                </a:solidFill>
                <a:latin typeface="Josefin Sans"/>
                <a:ea typeface="Josefin Sans"/>
                <a:cs typeface="Josefin Sans"/>
                <a:sym typeface="Josefin Sans"/>
              </a:rPr>
              <a:t>Describe an interesting job that you would like to do in the future, but </a:t>
            </a:r>
            <a:r>
              <a:rPr lang="en-US" sz="2000" b="1" kern="0" dirty="0">
                <a:solidFill>
                  <a:srgbClr val="C00000"/>
                </a:solidFill>
                <a:latin typeface="Josefin Sans"/>
                <a:ea typeface="Josefin Sans"/>
                <a:cs typeface="Josefin Sans"/>
                <a:sym typeface="Josefin Sans"/>
              </a:rPr>
              <a:t>DON’T</a:t>
            </a:r>
            <a:r>
              <a:rPr lang="en-US" sz="2000" kern="0" dirty="0">
                <a:solidFill>
                  <a:srgbClr val="254865"/>
                </a:solidFill>
                <a:latin typeface="Josefin Sans"/>
                <a:ea typeface="Josefin Sans"/>
                <a:cs typeface="Josefin Sans"/>
                <a:sym typeface="Josefin Sans"/>
              </a:rPr>
              <a:t> say the name of it!</a:t>
            </a:r>
            <a:r>
              <a:rPr lang="vi-VN" sz="2000" kern="0" dirty="0">
                <a:solidFill>
                  <a:srgbClr val="254865"/>
                </a:solidFill>
                <a:latin typeface="Josefin Sans"/>
                <a:ea typeface="Josefin Sans"/>
                <a:cs typeface="Josefin Sans"/>
                <a:sym typeface="Josefin Sans"/>
              </a:rPr>
              <a:t> </a:t>
            </a:r>
            <a:endParaRPr lang="en-US" sz="2000" kern="0" dirty="0">
              <a:solidFill>
                <a:srgbClr val="254865"/>
              </a:solidFill>
              <a:latin typeface="Josefin Sans"/>
              <a:ea typeface="Josefin Sans"/>
              <a:cs typeface="Josefin Sans"/>
              <a:sym typeface="Josefin Sans"/>
            </a:endParaRPr>
          </a:p>
          <a:p>
            <a:pPr defTabSz="457200">
              <a:lnSpc>
                <a:spcPct val="130000"/>
              </a:lnSpc>
              <a:buClr>
                <a:srgbClr val="000000"/>
              </a:buClr>
            </a:pPr>
            <a:r>
              <a:rPr lang="en-US" sz="500" kern="0" dirty="0">
                <a:solidFill>
                  <a:srgbClr val="254865"/>
                </a:solidFill>
                <a:latin typeface="Josefin Sans"/>
                <a:ea typeface="Josefin Sans"/>
                <a:cs typeface="Josefin Sans"/>
                <a:sym typeface="Josefin Sans"/>
              </a:rPr>
              <a:t> </a:t>
            </a:r>
            <a:endParaRPr lang="en-US" sz="400" kern="0" dirty="0">
              <a:solidFill>
                <a:srgbClr val="254865"/>
              </a:solidFill>
              <a:latin typeface="Josefin Sans"/>
              <a:ea typeface="Josefin Sans"/>
              <a:cs typeface="Josefin Sans"/>
              <a:sym typeface="Josefin Sans"/>
            </a:endParaRPr>
          </a:p>
          <a:p>
            <a:pPr marL="171450" indent="-171450" defTabSz="457200">
              <a:lnSpc>
                <a:spcPct val="130000"/>
              </a:lnSpc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2000" kern="0" dirty="0">
                <a:solidFill>
                  <a:srgbClr val="254865"/>
                </a:solidFill>
                <a:latin typeface="Josefin Sans"/>
                <a:ea typeface="Josefin Sans"/>
                <a:cs typeface="Josefin Sans"/>
                <a:sym typeface="Josefin Sans"/>
              </a:rPr>
              <a:t>Use your actions or give the information for your partner to guess what job is it!</a:t>
            </a:r>
          </a:p>
        </p:txBody>
      </p:sp>
      <p:pic>
        <p:nvPicPr>
          <p:cNvPr id="1026" name="Picture 2" descr="via GIPHY | Animated clipart, Funny gif, Paper cutout art">
            <a:extLst>
              <a:ext uri="{FF2B5EF4-FFF2-40B4-BE49-F238E27FC236}">
                <a16:creationId xmlns:a16="http://schemas.microsoft.com/office/drawing/2014/main" id="{163217FB-3A07-D144-207C-DFD59AC31F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8269" y="2470484"/>
            <a:ext cx="2684447" cy="3057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Google Shape;216;p21">
            <a:extLst>
              <a:ext uri="{FF2B5EF4-FFF2-40B4-BE49-F238E27FC236}">
                <a16:creationId xmlns:a16="http://schemas.microsoft.com/office/drawing/2014/main" id="{928425A5-94EF-36C7-EA9D-2CF85584A45B}"/>
              </a:ext>
            </a:extLst>
          </p:cNvPr>
          <p:cNvSpPr txBox="1"/>
          <p:nvPr/>
        </p:nvSpPr>
        <p:spPr>
          <a:xfrm rot="-337806">
            <a:off x="33283" y="1109217"/>
            <a:ext cx="3365963" cy="738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 defTabSz="457200">
              <a:lnSpc>
                <a:spcPct val="120000"/>
              </a:lnSpc>
              <a:buClr>
                <a:srgbClr val="000000"/>
              </a:buClr>
            </a:pPr>
            <a:r>
              <a:rPr lang="en-US" sz="4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cifico"/>
                <a:cs typeface="Arial"/>
                <a:sym typeface="Pacifico"/>
              </a:rPr>
              <a:t>Bonus!</a:t>
            </a:r>
            <a:endParaRPr sz="700" kern="0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cs typeface="Arial"/>
              <a:sym typeface="Arial"/>
            </a:endParaRPr>
          </a:p>
        </p:txBody>
      </p:sp>
      <p:sp>
        <p:nvSpPr>
          <p:cNvPr id="6" name="Google Shape;217;p21">
            <a:extLst>
              <a:ext uri="{FF2B5EF4-FFF2-40B4-BE49-F238E27FC236}">
                <a16:creationId xmlns:a16="http://schemas.microsoft.com/office/drawing/2014/main" id="{531D665A-B929-F7CE-487D-681BE3D48245}"/>
              </a:ext>
            </a:extLst>
          </p:cNvPr>
          <p:cNvSpPr txBox="1"/>
          <p:nvPr/>
        </p:nvSpPr>
        <p:spPr>
          <a:xfrm>
            <a:off x="492855" y="2493404"/>
            <a:ext cx="5865414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171450" indent="-171450" defTabSz="457200">
              <a:lnSpc>
                <a:spcPct val="130000"/>
              </a:lnSpc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2000" kern="0" dirty="0">
                <a:solidFill>
                  <a:srgbClr val="254865"/>
                </a:solidFill>
                <a:latin typeface="Josefin Sans"/>
                <a:ea typeface="Josefin Sans"/>
                <a:cs typeface="Josefin Sans"/>
                <a:sym typeface="Josefin Sans"/>
              </a:rPr>
              <a:t>Do you think this job will be replaced by machines/AI in the future? </a:t>
            </a:r>
          </a:p>
          <a:p>
            <a:pPr marL="171450" indent="-171450" defTabSz="457200">
              <a:lnSpc>
                <a:spcPct val="130000"/>
              </a:lnSpc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2000" kern="0" dirty="0">
                <a:solidFill>
                  <a:srgbClr val="254865"/>
                </a:solidFill>
                <a:latin typeface="Josefin Sans"/>
                <a:ea typeface="Josefin Sans"/>
                <a:cs typeface="Josefin Sans"/>
                <a:sym typeface="Josefin Sans"/>
              </a:rPr>
              <a:t>What do you need to do to develop your career?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6" grpId="0"/>
      <p:bldP spid="216" grpId="1"/>
      <p:bldP spid="4" grpId="0"/>
      <p:bldP spid="4" grpId="1"/>
      <p:bldP spid="5" grpId="0"/>
      <p:bldP spid="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0DE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B9258DD5-532E-B055-D8E7-4B04A01F89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3547" y="-1"/>
            <a:ext cx="5140453" cy="5143500"/>
          </a:xfrm>
          <a:prstGeom prst="rect">
            <a:avLst/>
          </a:prstGeom>
        </p:spPr>
      </p:pic>
      <p:sp>
        <p:nvSpPr>
          <p:cNvPr id="8" name="Rounded Rectangle 7"/>
          <p:cNvSpPr/>
          <p:nvPr/>
        </p:nvSpPr>
        <p:spPr>
          <a:xfrm>
            <a:off x="533877" y="1080708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6507" y="1008973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B7A97-2050-4E17-AB89-5199898D9829}"/>
              </a:ext>
            </a:extLst>
          </p:cNvPr>
          <p:cNvSpPr txBox="1"/>
          <p:nvPr/>
        </p:nvSpPr>
        <p:spPr>
          <a:xfrm>
            <a:off x="195893" y="1730637"/>
            <a:ext cx="5672644" cy="2888592"/>
          </a:xfrm>
          <a:prstGeom prst="roundRect">
            <a:avLst/>
          </a:prstGeom>
          <a:solidFill>
            <a:schemeClr val="bg1">
              <a:alpha val="7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2800" i="1" dirty="0">
                <a:latin typeface="Calibri" panose="020F0502020204030204" pitchFamily="34" charset="0"/>
                <a:cs typeface="Calibri" panose="020F0502020204030204" pitchFamily="34" charset="0"/>
              </a:rPr>
              <a:t>What have you learnt today?</a:t>
            </a:r>
            <a:endParaRPr lang="en-US" sz="2800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More knowledge about Q&amp;A with a career adviser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vi-VN" sz="2800" dirty="0">
                <a:latin typeface="Calibri" panose="020F0502020204030204" pitchFamily="34" charset="0"/>
                <a:cs typeface="Calibri" panose="020F0502020204030204" pitchFamily="34" charset="0"/>
              </a:rPr>
              <a:t>Reading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vi-VN" sz="2800" dirty="0">
                <a:latin typeface="Calibri" panose="020F0502020204030204" pitchFamily="34" charset="0"/>
                <a:cs typeface="Calibri" panose="020F0502020204030204" pitchFamily="34" charset="0"/>
              </a:rPr>
              <a:t>for specific information</a:t>
            </a: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B0EAB4-78BD-F7BA-E394-C2C18E24C899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37C64C-20A2-6617-FE38-50A2FD8817E7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  <p:sp>
        <p:nvSpPr>
          <p:cNvPr id="7" name="Rounded Rectangle 7">
            <a:extLst>
              <a:ext uri="{FF2B5EF4-FFF2-40B4-BE49-F238E27FC236}">
                <a16:creationId xmlns:a16="http://schemas.microsoft.com/office/drawing/2014/main" id="{14354041-6DF8-B270-42CE-4ED7B2483750}"/>
              </a:ext>
            </a:extLst>
          </p:cNvPr>
          <p:cNvSpPr/>
          <p:nvPr/>
        </p:nvSpPr>
        <p:spPr>
          <a:xfrm>
            <a:off x="543186" y="108201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DD0738B-7E91-F68A-5C59-67418ECF5E8F}"/>
              </a:ext>
            </a:extLst>
          </p:cNvPr>
          <p:cNvSpPr txBox="1"/>
          <p:nvPr/>
        </p:nvSpPr>
        <p:spPr>
          <a:xfrm>
            <a:off x="565816" y="101027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yriad Pro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D1C5DA5-9412-BE0A-88BB-931299FA2085}"/>
              </a:ext>
            </a:extLst>
          </p:cNvPr>
          <p:cNvSpPr/>
          <p:nvPr/>
        </p:nvSpPr>
        <p:spPr>
          <a:xfrm>
            <a:off x="959133" y="1011094"/>
            <a:ext cx="185591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13" name="Google Shape;159;p18">
            <a:extLst>
              <a:ext uri="{FF2B5EF4-FFF2-40B4-BE49-F238E27FC236}">
                <a16:creationId xmlns:a16="http://schemas.microsoft.com/office/drawing/2014/main" id="{CB9B27DB-4EBD-633E-794B-738BFC278415}"/>
              </a:ext>
            </a:extLst>
          </p:cNvPr>
          <p:cNvSpPr/>
          <p:nvPr/>
        </p:nvSpPr>
        <p:spPr>
          <a:xfrm rot="-955016">
            <a:off x="6204142" y="759884"/>
            <a:ext cx="985936" cy="1012305"/>
          </a:xfrm>
          <a:custGeom>
            <a:avLst/>
            <a:gdLst/>
            <a:ahLst/>
            <a:cxnLst/>
            <a:rect l="l" t="t" r="r" b="b"/>
            <a:pathLst>
              <a:path w="1967283" h="2282712" extrusionOk="0">
                <a:moveTo>
                  <a:pt x="0" y="0"/>
                </a:moveTo>
                <a:lnTo>
                  <a:pt x="1967283" y="0"/>
                </a:lnTo>
                <a:lnTo>
                  <a:pt x="1967283" y="2282712"/>
                </a:lnTo>
                <a:lnTo>
                  <a:pt x="0" y="228271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4" name="Google Shape;160;p18">
            <a:extLst>
              <a:ext uri="{FF2B5EF4-FFF2-40B4-BE49-F238E27FC236}">
                <a16:creationId xmlns:a16="http://schemas.microsoft.com/office/drawing/2014/main" id="{497E4316-EC26-9807-093A-DB120AA998D5}"/>
              </a:ext>
            </a:extLst>
          </p:cNvPr>
          <p:cNvSpPr/>
          <p:nvPr/>
        </p:nvSpPr>
        <p:spPr>
          <a:xfrm rot="1494394">
            <a:off x="7081195" y="3759385"/>
            <a:ext cx="1137597" cy="1096786"/>
          </a:xfrm>
          <a:custGeom>
            <a:avLst/>
            <a:gdLst/>
            <a:ahLst/>
            <a:cxnLst/>
            <a:rect l="l" t="t" r="r" b="b"/>
            <a:pathLst>
              <a:path w="1992615" h="1880304" extrusionOk="0">
                <a:moveTo>
                  <a:pt x="0" y="0"/>
                </a:moveTo>
                <a:lnTo>
                  <a:pt x="1992615" y="0"/>
                </a:lnTo>
                <a:lnTo>
                  <a:pt x="1992615" y="1880304"/>
                </a:lnTo>
                <a:lnTo>
                  <a:pt x="0" y="188030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5" name="Google Shape;163;p18">
            <a:extLst>
              <a:ext uri="{FF2B5EF4-FFF2-40B4-BE49-F238E27FC236}">
                <a16:creationId xmlns:a16="http://schemas.microsoft.com/office/drawing/2014/main" id="{09734B2F-7450-0EA0-D87D-FC52AEB1701F}"/>
              </a:ext>
            </a:extLst>
          </p:cNvPr>
          <p:cNvSpPr/>
          <p:nvPr/>
        </p:nvSpPr>
        <p:spPr>
          <a:xfrm rot="739625">
            <a:off x="8047375" y="1797110"/>
            <a:ext cx="698932" cy="1244024"/>
          </a:xfrm>
          <a:custGeom>
            <a:avLst/>
            <a:gdLst/>
            <a:ahLst/>
            <a:cxnLst/>
            <a:rect l="l" t="t" r="r" b="b"/>
            <a:pathLst>
              <a:path w="1517067" h="2657284" extrusionOk="0">
                <a:moveTo>
                  <a:pt x="0" y="0"/>
                </a:moveTo>
                <a:lnTo>
                  <a:pt x="1517067" y="0"/>
                </a:lnTo>
                <a:lnTo>
                  <a:pt x="1517067" y="2657284"/>
                </a:lnTo>
                <a:lnTo>
                  <a:pt x="0" y="26572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D7AEA3DA-08B2-8B95-6E5B-7E62412BDA3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86890" y="2152207"/>
            <a:ext cx="947948" cy="1545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437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DC7E7AA-9D72-76E3-6A49-AEF623F28F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04568" y="-1150444"/>
            <a:ext cx="9144000" cy="350027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E0A124C-D463-FEFD-E6C5-8222C477A3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5334864" y="403003"/>
            <a:ext cx="4074174" cy="113397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81B54FA-92F4-27DF-CB85-19FADB8428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184097"/>
            <a:ext cx="9144000" cy="3316432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AC5994-6BF9-AE41-AC48-5A10285266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5605" y="1910360"/>
            <a:ext cx="7512789" cy="2279503"/>
          </a:xfrm>
          <a:prstGeom prst="roundRect">
            <a:avLst/>
          </a:prstGeom>
          <a:solidFill>
            <a:schemeClr val="bg1">
              <a:alpha val="7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txBody>
          <a:bodyPr anchor="t"/>
          <a:lstStyle/>
          <a:p>
            <a:pPr marL="4826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800" dirty="0">
                <a:latin typeface="+mn-lt"/>
              </a:rPr>
              <a:t>Learn by heart new vocabulary.</a:t>
            </a:r>
          </a:p>
          <a:p>
            <a:pPr marL="4826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800" dirty="0">
                <a:latin typeface="+mn-lt"/>
              </a:rPr>
              <a:t>Do exercises in the workbook.</a:t>
            </a:r>
          </a:p>
          <a:p>
            <a:pPr marL="4826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800" dirty="0">
                <a:latin typeface="+mn-lt"/>
              </a:rPr>
              <a:t>Prepare for Lesson 2 - Unit 9.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43415" y="1210156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66045" y="1138421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itchFamily="34" charset="0"/>
              </a:rPr>
              <a:t>2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1138421"/>
            <a:ext cx="3429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D0F36ED-74DE-0CFE-97FD-C71AA2DD16C3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51D2DB-E75B-D37D-4EDA-252D5D470B1A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125065759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164"/>
            <a:ext cx="9144000" cy="51435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95908B9-EDE1-2082-96AA-C408C5B7D2F3}"/>
              </a:ext>
            </a:extLst>
          </p:cNvPr>
          <p:cNvSpPr/>
          <p:nvPr/>
        </p:nvSpPr>
        <p:spPr>
          <a:xfrm>
            <a:off x="2234536" y="4559201"/>
            <a:ext cx="44082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dirty="0">
                <a:solidFill>
                  <a:srgbClr val="FFFFFF"/>
                </a:solidFill>
                <a:latin typeface="Calibri" panose="020F0502020204030204" pitchFamily="34" charset="0"/>
              </a:rPr>
              <a:t>Website: </a:t>
            </a:r>
            <a:r>
              <a:rPr lang="en-US" sz="1200" b="1" i="1" dirty="0">
                <a:solidFill>
                  <a:srgbClr val="FFFFFF"/>
                </a:solidFill>
                <a:latin typeface="Calibri" panose="020F0502020204030204" pitchFamily="34" charset="0"/>
              </a:rPr>
              <a:t>hoclieu.vn</a:t>
            </a:r>
            <a:endParaRPr lang="en-US" sz="1200" dirty="0"/>
          </a:p>
          <a:p>
            <a:pPr algn="ctr"/>
            <a:r>
              <a:rPr lang="en-US" sz="1200" b="1" dirty="0" err="1">
                <a:solidFill>
                  <a:srgbClr val="FFFFFF"/>
                </a:solidFill>
                <a:latin typeface="Calibri" panose="020F0502020204030204" pitchFamily="34" charset="0"/>
              </a:rPr>
              <a:t>Fanpage</a:t>
            </a:r>
            <a:r>
              <a:rPr lang="en-US" sz="1200" b="1" dirty="0">
                <a:solidFill>
                  <a:srgbClr val="FFFFFF"/>
                </a:solidFill>
                <a:latin typeface="Calibri" panose="020F0502020204030204" pitchFamily="34" charset="0"/>
              </a:rPr>
              <a:t>: </a:t>
            </a:r>
            <a:r>
              <a:rPr lang="en-US" sz="1200" b="1" i="1" dirty="0">
                <a:solidFill>
                  <a:srgbClr val="FFFFFF"/>
                </a:solidFill>
                <a:latin typeface="Calibri" panose="020F0502020204030204" pitchFamily="34" charset="0"/>
              </a:rPr>
              <a:t>facebook.com/www.tienganhglobalsuccess.vn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467928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7325" y="597912"/>
            <a:ext cx="829447" cy="818533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7997" y="3485759"/>
            <a:ext cx="2756055" cy="1182765"/>
          </a:xfrm>
          <a:prstGeom prst="rect">
            <a:avLst/>
          </a:prstGeom>
        </p:spPr>
      </p:pic>
      <p:pic>
        <p:nvPicPr>
          <p:cNvPr id="17" name="Picture 16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3924" y="2969717"/>
            <a:ext cx="984298" cy="984298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7050" y="3140266"/>
            <a:ext cx="813749" cy="813749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3949" y="2951232"/>
            <a:ext cx="1550194" cy="985838"/>
          </a:xfrm>
          <a:prstGeom prst="rect">
            <a:avLst/>
          </a:prstGeom>
        </p:spPr>
      </p:pic>
      <p:sp>
        <p:nvSpPr>
          <p:cNvPr id="28" name="Cloud 27"/>
          <p:cNvSpPr/>
          <p:nvPr/>
        </p:nvSpPr>
        <p:spPr>
          <a:xfrm>
            <a:off x="-1028701" y="497455"/>
            <a:ext cx="779318" cy="461084"/>
          </a:xfrm>
          <a:prstGeom prst="cloud">
            <a:avLst/>
          </a:prstGeom>
          <a:solidFill>
            <a:schemeClr val="bg1">
              <a:alpha val="95000"/>
            </a:schemeClr>
          </a:solidFill>
          <a:ln w="31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50" name="Picture 49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5329" y="1578763"/>
            <a:ext cx="2717511" cy="918185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4750" y="643875"/>
            <a:ext cx="1502280" cy="1300163"/>
          </a:xfrm>
          <a:prstGeom prst="rect">
            <a:avLst/>
          </a:prstGeom>
        </p:spPr>
      </p:pic>
      <p:sp>
        <p:nvSpPr>
          <p:cNvPr id="29" name="Cloud 28"/>
          <p:cNvSpPr/>
          <p:nvPr/>
        </p:nvSpPr>
        <p:spPr>
          <a:xfrm>
            <a:off x="9263091" y="1230820"/>
            <a:ext cx="779318" cy="461084"/>
          </a:xfrm>
          <a:prstGeom prst="cloud">
            <a:avLst/>
          </a:prstGeom>
          <a:solidFill>
            <a:schemeClr val="bg1">
              <a:alpha val="95000"/>
            </a:schemeClr>
          </a:solidFill>
          <a:ln w="31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7" name="Cloud 26"/>
          <p:cNvSpPr/>
          <p:nvPr/>
        </p:nvSpPr>
        <p:spPr>
          <a:xfrm>
            <a:off x="-1473023" y="3597514"/>
            <a:ext cx="1438134" cy="722631"/>
          </a:xfrm>
          <a:prstGeom prst="cloud">
            <a:avLst/>
          </a:prstGeom>
          <a:solidFill>
            <a:schemeClr val="bg1">
              <a:alpha val="95000"/>
            </a:schemeClr>
          </a:solidFill>
          <a:ln w="31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63" name="Picture 62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2471" y="2391743"/>
            <a:ext cx="1183344" cy="406414"/>
          </a:xfrm>
          <a:prstGeom prst="rect">
            <a:avLst/>
          </a:prstGeom>
        </p:spPr>
      </p:pic>
      <p:pic>
        <p:nvPicPr>
          <p:cNvPr id="61" name="Picture 60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3546" y="2814092"/>
            <a:ext cx="1285544" cy="447972"/>
          </a:xfrm>
          <a:prstGeom prst="rect">
            <a:avLst/>
          </a:prstGeom>
        </p:spPr>
      </p:pic>
      <p:pic>
        <p:nvPicPr>
          <p:cNvPr id="60" name="Picture 59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6297" y="3263222"/>
            <a:ext cx="1512818" cy="532539"/>
          </a:xfrm>
          <a:prstGeom prst="rect">
            <a:avLst/>
          </a:prstGeom>
        </p:spPr>
      </p:pic>
      <p:pic>
        <p:nvPicPr>
          <p:cNvPr id="59" name="Picture 58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177" y="3830875"/>
            <a:ext cx="1737425" cy="634487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8057" y="4408032"/>
            <a:ext cx="1849220" cy="826383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324" y="3750426"/>
            <a:ext cx="1518770" cy="733516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7742" y="2309313"/>
            <a:ext cx="1011908" cy="447506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7047" y="2736144"/>
            <a:ext cx="1117550" cy="460321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1714" y="3226537"/>
            <a:ext cx="1392186" cy="566453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497" y="4414488"/>
            <a:ext cx="1664270" cy="729012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2822" y="3286878"/>
            <a:ext cx="1293560" cy="1373052"/>
          </a:xfrm>
          <a:prstGeom prst="rect">
            <a:avLst/>
          </a:prstGeom>
        </p:spPr>
      </p:pic>
      <p:sp>
        <p:nvSpPr>
          <p:cNvPr id="42" name="Oval 41">
            <a:hlinkClick r:id="rId26" action="ppaction://hlinksldjump"/>
          </p:cNvPr>
          <p:cNvSpPr/>
          <p:nvPr/>
        </p:nvSpPr>
        <p:spPr>
          <a:xfrm>
            <a:off x="81441" y="3205509"/>
            <a:ext cx="481551" cy="481551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endParaRPr kumimoji="0" lang="vi-VN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741" y="3910561"/>
            <a:ext cx="980675" cy="1150489"/>
          </a:xfrm>
          <a:prstGeom prst="rect">
            <a:avLst/>
          </a:prstGeom>
        </p:spPr>
      </p:pic>
      <p:sp>
        <p:nvSpPr>
          <p:cNvPr id="66" name="Oval 65">
            <a:hlinkClick r:id="rId28" action="ppaction://hlinksldjump"/>
          </p:cNvPr>
          <p:cNvSpPr/>
          <p:nvPr/>
        </p:nvSpPr>
        <p:spPr>
          <a:xfrm>
            <a:off x="81441" y="2679140"/>
            <a:ext cx="481551" cy="481551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endParaRPr kumimoji="0" lang="vi-VN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7" name="Oval 66">
            <a:hlinkClick r:id="rId29" action="ppaction://hlinksldjump"/>
          </p:cNvPr>
          <p:cNvSpPr/>
          <p:nvPr/>
        </p:nvSpPr>
        <p:spPr>
          <a:xfrm>
            <a:off x="81441" y="2144543"/>
            <a:ext cx="481551" cy="481551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endParaRPr kumimoji="0" lang="vi-VN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8" name="Oval 67">
            <a:hlinkClick r:id="rId30" action="ppaction://hlinksldjump"/>
          </p:cNvPr>
          <p:cNvSpPr/>
          <p:nvPr/>
        </p:nvSpPr>
        <p:spPr>
          <a:xfrm>
            <a:off x="81441" y="1609947"/>
            <a:ext cx="481551" cy="481551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  <a:endParaRPr kumimoji="0" lang="vi-VN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4" name="Oval 73">
            <a:hlinkClick r:id="rId31" action="ppaction://hlinksldjump"/>
          </p:cNvPr>
          <p:cNvSpPr/>
          <p:nvPr/>
        </p:nvSpPr>
        <p:spPr>
          <a:xfrm>
            <a:off x="8648260" y="3205509"/>
            <a:ext cx="481551" cy="481551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endParaRPr kumimoji="0" lang="vi-VN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5" name="Oval 74">
            <a:hlinkClick r:id="rId32" action="ppaction://hlinksldjump"/>
          </p:cNvPr>
          <p:cNvSpPr/>
          <p:nvPr/>
        </p:nvSpPr>
        <p:spPr>
          <a:xfrm>
            <a:off x="8648260" y="2679140"/>
            <a:ext cx="481551" cy="481551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endParaRPr kumimoji="0" lang="vi-VN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6" name="Oval 75">
            <a:hlinkClick r:id="rId33" action="ppaction://hlinksldjump"/>
          </p:cNvPr>
          <p:cNvSpPr/>
          <p:nvPr/>
        </p:nvSpPr>
        <p:spPr>
          <a:xfrm>
            <a:off x="8648260" y="2144543"/>
            <a:ext cx="481551" cy="481551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endParaRPr kumimoji="0" lang="vi-VN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7" name="Oval 76">
            <a:hlinkClick r:id="rId34" action="ppaction://hlinksldjump"/>
          </p:cNvPr>
          <p:cNvSpPr/>
          <p:nvPr/>
        </p:nvSpPr>
        <p:spPr>
          <a:xfrm>
            <a:off x="8648260" y="1609947"/>
            <a:ext cx="481551" cy="481551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  <a:endParaRPr kumimoji="0" lang="vi-VN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1" name="Rectangle 80"/>
          <p:cNvSpPr/>
          <p:nvPr/>
        </p:nvSpPr>
        <p:spPr>
          <a:xfrm>
            <a:off x="348603" y="649293"/>
            <a:ext cx="3233962" cy="33086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1" i="0" u="none" strike="noStrike" kern="1200" normalizeH="0" baseline="0" noProof="0" dirty="0">
                <a:ln w="317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CONGRATULATIONS RABBIT TEAM</a:t>
            </a:r>
          </a:p>
        </p:txBody>
      </p:sp>
      <p:sp>
        <p:nvSpPr>
          <p:cNvPr id="83" name="Rectangle 82"/>
          <p:cNvSpPr/>
          <p:nvPr/>
        </p:nvSpPr>
        <p:spPr>
          <a:xfrm>
            <a:off x="5589926" y="633026"/>
            <a:ext cx="3104119" cy="33086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1" i="0" u="none" strike="noStrike" kern="1200" normalizeH="0" baseline="0" noProof="0" dirty="0">
                <a:ln w="317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CONGRATULATIONS TIGER TEAM</a:t>
            </a:r>
          </a:p>
        </p:txBody>
      </p:sp>
      <p:sp>
        <p:nvSpPr>
          <p:cNvPr id="19" name="Cloud 18"/>
          <p:cNvSpPr/>
          <p:nvPr/>
        </p:nvSpPr>
        <p:spPr>
          <a:xfrm>
            <a:off x="1491182" y="1246678"/>
            <a:ext cx="695528" cy="444185"/>
          </a:xfrm>
          <a:prstGeom prst="cloud">
            <a:avLst/>
          </a:prstGeom>
          <a:solidFill>
            <a:schemeClr val="bg1"/>
          </a:solidFill>
          <a:ln w="31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0" name="Cloud 19"/>
          <p:cNvSpPr/>
          <p:nvPr/>
        </p:nvSpPr>
        <p:spPr>
          <a:xfrm>
            <a:off x="6978596" y="1240651"/>
            <a:ext cx="688275" cy="438635"/>
          </a:xfrm>
          <a:prstGeom prst="cloud">
            <a:avLst/>
          </a:prstGeom>
          <a:solidFill>
            <a:schemeClr val="bg1"/>
          </a:solidFill>
          <a:ln w="31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4" name="Yankee Doodl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35"/>
          <a:stretch>
            <a:fillRect/>
          </a:stretch>
        </p:blipFill>
        <p:spPr>
          <a:xfrm>
            <a:off x="9263091" y="139960"/>
            <a:ext cx="457200" cy="4572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37484" y="1720635"/>
            <a:ext cx="7841093" cy="2461194"/>
          </a:xfrm>
          <a:prstGeom prst="rect">
            <a:avLst/>
          </a:prstGeom>
          <a:solidFill>
            <a:schemeClr val="bg1">
              <a:alpha val="4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623686" y="2231976"/>
            <a:ext cx="3868688" cy="1177245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1" i="0" u="none" strike="noStrike" kern="1200" cap="none" spc="0" normalizeH="0" baseline="0" noProof="0" dirty="0">
                <a:ln w="13462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dist="38100" dir="2700000" algn="bl" rotWithShape="0">
                    <a:srgbClr val="4472C4"/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Overtop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0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6" name="Oval 45">
            <a:hlinkClick r:id="rId36" action="ppaction://hlinksldjump"/>
          </p:cNvPr>
          <p:cNvSpPr/>
          <p:nvPr/>
        </p:nvSpPr>
        <p:spPr>
          <a:xfrm>
            <a:off x="81441" y="1058149"/>
            <a:ext cx="481551" cy="481551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</a:t>
            </a:r>
            <a:endParaRPr kumimoji="0" lang="vi-VN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7" name="Oval 46">
            <a:hlinkClick r:id="rId37" action="ppaction://hlinksldjump"/>
          </p:cNvPr>
          <p:cNvSpPr/>
          <p:nvPr/>
        </p:nvSpPr>
        <p:spPr>
          <a:xfrm>
            <a:off x="8630593" y="1045227"/>
            <a:ext cx="481551" cy="481551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</a:t>
            </a:r>
            <a:endParaRPr kumimoji="0" lang="vi-VN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5583FF-041A-B145-4C98-A4B00979C26E}"/>
              </a:ext>
            </a:extLst>
          </p:cNvPr>
          <p:cNvSpPr txBox="1"/>
          <p:nvPr/>
        </p:nvSpPr>
        <p:spPr>
          <a:xfrm>
            <a:off x="215441" y="69455"/>
            <a:ext cx="342900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85800">
              <a:buClrTx/>
            </a:pPr>
            <a:r>
              <a:rPr lang="en-US" sz="2700" b="1" kern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ea typeface="+mn-ea"/>
                <a:cs typeface="Arial" panose="020B0604020202020204" pitchFamily="34" charset="0"/>
              </a:rPr>
              <a:t>WARM-UP</a:t>
            </a:r>
          </a:p>
        </p:txBody>
      </p:sp>
    </p:spTree>
    <p:extLst>
      <p:ext uri="{BB962C8B-B14F-4D97-AF65-F5344CB8AC3E}">
        <p14:creationId xmlns:p14="http://schemas.microsoft.com/office/powerpoint/2010/main" val="2667734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8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8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108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0.00155 C 0.00122 -0.04382 -0.02187 -0.18148 0.01407 -0.21635 C 0.04792 -0.22685 0.05348 -0.18981 0.0698 -0.15864 " pathEditMode="relative" rAng="0" ptsTypes="AAA">
                                      <p:cBhvr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1098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</p:cBhvr>
                                      <p:by x="97000" y="97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98 -0.15864 C 0.08004 -0.21142 0.0507 -0.3321 0.10139 -0.34691 C 0.14723 -0.3537 0.15712 -0.33426 0.1658 -0.28117 " pathEditMode="relative" rAng="0" ptsTypes="AAA">
                                      <p:cBhvr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92" y="-950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</p:cBhvr>
                                      <p:by x="94000" y="94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658 -0.28117 C 0.16424 -0.34135 0.14879 -0.42253 0.18976 -0.43981 C 0.21806 -0.43919 0.2165 -0.42839 0.22882 -0.40771 " pathEditMode="relative" rAng="0" ptsTypes="AAA">
                                      <p:cBhvr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34" y="-793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4" dur="500" fill="hold"/>
                                        <p:tgtEl>
                                          <p:spTgt spid="26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882 -0.40771 C 0.2276 -0.47314 0.20035 -0.56635 0.24115 -0.58302 C 0.26476 -0.57654 0.27188 -0.46635 0.2842 -0.44845 " pathEditMode="relative" rAng="0" ptsTypes="AAA">
                                      <p:cBhvr>
                                        <p:cTn id="5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74" y="-876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0" dur="500" fill="hold"/>
                                        <p:tgtEl>
                                          <p:spTgt spid="26"/>
                                        </p:tgtEl>
                                      </p:cBhvr>
                                      <p:by x="88000" y="88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9879 -0.47098 C 0.29254 -0.53487 0.27882 -0.63148 0.3198 -0.64784 C 0.36112 -0.64784 0.35018 -0.63364 0.35851 -0.61543 " pathEditMode="relative" rAng="0" ptsTypes="AAA">
                                      <p:cBhvr>
                                        <p:cTn id="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4" y="-885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6" dur="500" fill="hold"/>
                                        <p:tgtEl>
                                          <p:spTgt spid="26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22222E-6 C 0.00434 -0.06944 0.03368 -0.2321 -0.03594 -0.26173 C -0.06684 -0.27747 -0.08889 -0.11636 -0.09028 -0.07562 " pathEditMode="relative" rAng="0" ptsTypes="AAA">
                                      <p:cBhvr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28" y="-1314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8" dur="500" fill="hold"/>
                                        <p:tgtEl>
                                          <p:spTgt spid="25"/>
                                        </p:tgtEl>
                                      </p:cBhvr>
                                      <p:by x="97000" y="97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643 -0.07407 C -0.0592 -0.14784 -0.03941 -0.35062 -0.10608 -0.3537 C -0.13455 -0.3571 -0.1382 -0.26944 -0.14931 -0.2037 " pathEditMode="relative" rAng="0" ptsTypes="AAA">
                                      <p:cBhvr>
                                        <p:cTn id="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18" y="-1401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4" dur="500" fill="hold"/>
                                        <p:tgtEl>
                                          <p:spTgt spid="25"/>
                                        </p:tgtEl>
                                      </p:cBhvr>
                                      <p:by x="94000" y="94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931 -0.2037 C -0.14601 -0.275 -0.1066 -0.37685 -0.14167 -0.40926 C -0.1717 -0.41913 -0.18559 -0.34876 -0.18577 -0.31265 " pathEditMode="relative" rAng="0" ptsTypes="AAA">
                                      <p:cBhvr>
                                        <p:cTn id="8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9" y="-1034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0" dur="500" fill="hold"/>
                                        <p:tgtEl>
                                          <p:spTgt spid="25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0608 -0.22129 C -0.20781 -0.21512 -0.1908 -0.4929 -0.22187 -0.53457 C -0.24861 -0.52562 -0.26076 -0.44105 -0.26337 -0.38333 " pathEditMode="relative" rAng="0" ptsTypes="AAA">
                                      <p:cBhvr>
                                        <p:cTn id="9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26" y="-1567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6" dur="500" fill="hold"/>
                                        <p:tgtEl>
                                          <p:spTgt spid="25"/>
                                        </p:tgtEl>
                                      </p:cBhvr>
                                      <p:by x="88000" y="88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6337 -0.38333 C -0.26337 -0.43457 -0.21198 -0.63241 -0.27014 -0.63148 C -0.29184 -0.62932 -0.30434 -0.53734 -0.30747 -0.51173 " pathEditMode="relative" rAng="0" ptsTypes="AAA">
                                      <p:cBhvr>
                                        <p:cTn id="10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3" y="-1243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2" dur="500" fill="hold"/>
                                        <p:tgtEl>
                                          <p:spTgt spid="25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0"/>
                            </p:stCondLst>
                            <p:childTnLst>
                              <p:par>
                                <p:cTn id="104" presetID="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08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" fill="hold">
                      <p:stCondLst>
                        <p:cond delay="0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mph" presetSubtype="2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15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6" fill="hold">
                      <p:stCondLst>
                        <p:cond delay="0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mph" presetSubtype="2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2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mph" presetSubtype="2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2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129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0" fill="hold">
                      <p:stCondLst>
                        <p:cond delay="0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" presetClass="emph" presetSubtype="2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3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36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7" fill="hold">
                      <p:stCondLst>
                        <p:cond delay="0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mph" presetSubtype="2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143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4" fill="hold">
                      <p:stCondLst>
                        <p:cond delay="0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" presetClass="emph" presetSubtype="2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150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1" fill="hold">
                      <p:stCondLst>
                        <p:cond delay="0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mph" presetSubtype="2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5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" presetClass="emph" presetSubtype="2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71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2" fill="hold">
                      <p:stCondLst>
                        <p:cond delay="0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audio>
              <p:cMediaNode vol="80000">
                <p:cTn id="17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179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0" fill="hold">
                      <p:stCondLst>
                        <p:cond delay="0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" presetClass="emph" presetSubtype="2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8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86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7" fill="hold">
                      <p:stCondLst>
                        <p:cond delay="0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" presetClass="emph" presetSubtype="2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9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27" grpId="0" animBg="1"/>
      <p:bldP spid="81" grpId="0"/>
      <p:bldP spid="81" grpId="1"/>
      <p:bldP spid="83" grpId="0"/>
      <p:bldP spid="83" grpId="1"/>
      <p:bldP spid="7" grpId="0" animBg="1"/>
      <p:bldP spid="7" grpId="1" animBg="1"/>
      <p:bldP spid="5" grpId="0"/>
      <p:bldP spid="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143499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964406" y="1200826"/>
            <a:ext cx="7215188" cy="1162078"/>
          </a:xfrm>
          <a:prstGeom prst="rect">
            <a:avLst/>
          </a:prstGeom>
          <a:solidFill>
            <a:srgbClr val="7030A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Tahoma"/>
                <a:cs typeface="Tahoma"/>
              </a:rPr>
              <a:t>TO LET SOMEONE GO FREE AFTER HAVING KEPT THEM SOMEWHERE </a:t>
            </a:r>
            <a:endParaRPr kumimoji="0" lang="vi-VN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461048" y="3008693"/>
            <a:ext cx="5297663" cy="933981"/>
          </a:xfrm>
          <a:prstGeom prst="rect">
            <a:avLst/>
          </a:prstGeom>
          <a:solidFill>
            <a:schemeClr val="accent2">
              <a:lumMod val="7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Tahoma" panose="020B0604030504040204" pitchFamily="34" charset="0"/>
                <a:cs typeface="Tahoma" panose="020B0604030504040204" pitchFamily="34" charset="0"/>
              </a:rPr>
              <a:t>RELEASE</a:t>
            </a:r>
            <a:endParaRPr kumimoji="0" lang="vi-VN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2" name="Picture 11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9594" y="3635493"/>
            <a:ext cx="964406" cy="96440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3220" y="180075"/>
            <a:ext cx="2598788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RABBIT TEAM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0B8D28B-AF24-C68B-6078-2A1CFD1219F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2037" t="174" r="11143"/>
          <a:stretch/>
        </p:blipFill>
        <p:spPr>
          <a:xfrm rot="20732353">
            <a:off x="786238" y="2844417"/>
            <a:ext cx="2109715" cy="16403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584638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143499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769664" y="968204"/>
            <a:ext cx="7604672" cy="1400175"/>
          </a:xfrm>
          <a:prstGeom prst="rect">
            <a:avLst/>
          </a:prstGeom>
          <a:solidFill>
            <a:srgbClr val="7030A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 SUBSTANCE LIKE ROCK, FORMED IN THE SEA BY GROUPS OF PARTICULAR TYPES OF SMALL ANIMALS,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OFTEN USED IN JEWELRY</a:t>
            </a:r>
            <a:endParaRPr kumimoji="0" lang="vi-VN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584160" y="3031615"/>
            <a:ext cx="5377143" cy="933981"/>
          </a:xfrm>
          <a:prstGeom prst="rect">
            <a:avLst/>
          </a:prstGeom>
          <a:solidFill>
            <a:schemeClr val="accent2">
              <a:lumMod val="7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Tahoma" panose="020B0604030504040204" pitchFamily="34" charset="0"/>
                <a:cs typeface="Tahoma" panose="020B0604030504040204" pitchFamily="34" charset="0"/>
              </a:rPr>
              <a:t>CORAL</a:t>
            </a:r>
            <a:endParaRPr kumimoji="0" lang="vi-VN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2" name="Picture 11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9594" y="3635493"/>
            <a:ext cx="964406" cy="96440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3220" y="180075"/>
            <a:ext cx="2598788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RABBIT TEAM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E76D07D-DEF5-E78C-CE3E-D4C05359EC9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427" r="7373"/>
          <a:stretch/>
        </p:blipFill>
        <p:spPr>
          <a:xfrm rot="20990961">
            <a:off x="596348" y="2805289"/>
            <a:ext cx="2692085" cy="166040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538690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143499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964406" y="1157586"/>
            <a:ext cx="7215188" cy="1172078"/>
          </a:xfrm>
          <a:prstGeom prst="rect">
            <a:avLst/>
          </a:prstGeom>
          <a:solidFill>
            <a:srgbClr val="7030A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Tahoma" panose="020B0604030504040204" pitchFamily="34" charset="0"/>
                <a:cs typeface="Tahoma" panose="020B0604030504040204" pitchFamily="34" charset="0"/>
              </a:rPr>
              <a:t>TO WATCH AND CHECK SOMETHING CAREFULLY OVER A PERIOD OF TIME</a:t>
            </a:r>
            <a:endParaRPr kumimoji="0" lang="vi-VN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926731" y="3051933"/>
            <a:ext cx="4903160" cy="933981"/>
          </a:xfrm>
          <a:prstGeom prst="rect">
            <a:avLst/>
          </a:prstGeom>
          <a:solidFill>
            <a:schemeClr val="accent2">
              <a:lumMod val="7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Tahoma" panose="020B0604030504040204" pitchFamily="34" charset="0"/>
                <a:cs typeface="Tahoma" panose="020B0604030504040204" pitchFamily="34" charset="0"/>
              </a:rPr>
              <a:t>MONITOR</a:t>
            </a:r>
            <a:endParaRPr kumimoji="0" lang="vi-VN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2" name="Picture 11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9594" y="3635493"/>
            <a:ext cx="964406" cy="96440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3220" y="180075"/>
            <a:ext cx="2598788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RABBIT TEAM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65A118B-60D2-56CA-9579-E2BC6B91DADA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26390"/>
          <a:stretch/>
        </p:blipFill>
        <p:spPr>
          <a:xfrm rot="20957761">
            <a:off x="602998" y="2836080"/>
            <a:ext cx="2994618" cy="16532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063297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143499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964406" y="1200826"/>
            <a:ext cx="7215188" cy="1162078"/>
          </a:xfrm>
          <a:prstGeom prst="rect">
            <a:avLst/>
          </a:prstGeom>
          <a:solidFill>
            <a:srgbClr val="7030A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Tahoma" panose="020B0604030504040204" pitchFamily="34" charset="0"/>
                <a:cs typeface="Tahoma" panose="020B0604030504040204" pitchFamily="34" charset="0"/>
              </a:rPr>
              <a:t>ABLE TO BE EASILY PHYSICALLY OR MENTALLY HURT, INFLUENCED, OR ATTACKED</a:t>
            </a:r>
            <a:endParaRPr kumimoji="0" lang="vi-VN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796003" y="3008693"/>
            <a:ext cx="4984610" cy="933981"/>
          </a:xfrm>
          <a:prstGeom prst="rect">
            <a:avLst/>
          </a:prstGeom>
          <a:solidFill>
            <a:schemeClr val="accent2">
              <a:lumMod val="7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Tahoma" panose="020B0604030504040204" pitchFamily="34" charset="0"/>
                <a:cs typeface="Tahoma" panose="020B0604030504040204" pitchFamily="34" charset="0"/>
              </a:rPr>
              <a:t>VULNERABLE</a:t>
            </a:r>
            <a:endParaRPr kumimoji="0" lang="vi-VN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2" name="Picture 11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9594" y="3635493"/>
            <a:ext cx="964406" cy="96440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3220" y="180075"/>
            <a:ext cx="2598788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RABBIT TEAM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D60F2AB-C556-C2F2-5DFC-532F1D6DA87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0547" r="11138"/>
          <a:stretch/>
        </p:blipFill>
        <p:spPr>
          <a:xfrm rot="21137203">
            <a:off x="796434" y="2736627"/>
            <a:ext cx="2651726" cy="16929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3007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143499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964406" y="1083190"/>
            <a:ext cx="7215188" cy="1243876"/>
          </a:xfrm>
          <a:prstGeom prst="rect">
            <a:avLst/>
          </a:prstGeom>
          <a:solidFill>
            <a:srgbClr val="7030A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Tahoma" panose="020B0604030504040204" pitchFamily="34" charset="0"/>
                <a:cs typeface="Tahoma" panose="020B0604030504040204" pitchFamily="34" charset="0"/>
              </a:rPr>
              <a:t>A PLACE WHERE FISH LEAVE THEIR EGGS FOR FERTILIZATION</a:t>
            </a:r>
            <a:endParaRPr kumimoji="0" lang="vi-VN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505804" y="3085350"/>
            <a:ext cx="5588864" cy="933981"/>
          </a:xfrm>
          <a:prstGeom prst="rect">
            <a:avLst/>
          </a:prstGeom>
          <a:solidFill>
            <a:schemeClr val="accent2">
              <a:lumMod val="7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Tahoma" panose="020B0604030504040204" pitchFamily="34" charset="0"/>
                <a:cs typeface="Tahoma" panose="020B0604030504040204" pitchFamily="34" charset="0"/>
              </a:rPr>
              <a:t>SPAWNING GROUND</a:t>
            </a:r>
            <a:endParaRPr kumimoji="0" lang="vi-VN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2" name="Picture 11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9594" y="3635493"/>
            <a:ext cx="964406" cy="96440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3220" y="180075"/>
            <a:ext cx="2598788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RABBIT TEAM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2E6839C-B6D9-6E4D-0671-BD34C894D753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5078" t="9804" r="9472"/>
          <a:stretch/>
        </p:blipFill>
        <p:spPr>
          <a:xfrm rot="20651134">
            <a:off x="480840" y="2946269"/>
            <a:ext cx="2373068" cy="15780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454451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2898</TotalTime>
  <Words>1246</Words>
  <Application>Microsoft Office PowerPoint</Application>
  <PresentationFormat>On-screen Show (16:9)</PresentationFormat>
  <Paragraphs>256</Paragraphs>
  <Slides>38</Slides>
  <Notes>20</Notes>
  <HiddenSlides>0</HiddenSlides>
  <MMClips>14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38</vt:i4>
      </vt:variant>
    </vt:vector>
  </HeadingPairs>
  <TitlesOfParts>
    <vt:vector size="52" baseType="lpstr">
      <vt:lpstr>Arial</vt:lpstr>
      <vt:lpstr>Bookman Old Style</vt:lpstr>
      <vt:lpstr>Calibri</vt:lpstr>
      <vt:lpstr>Calibri (Body)</vt:lpstr>
      <vt:lpstr>Calibri Light</vt:lpstr>
      <vt:lpstr>Josefin Sans</vt:lpstr>
      <vt:lpstr>Montserrat Medium</vt:lpstr>
      <vt:lpstr>Myriad Pro</vt:lpstr>
      <vt:lpstr>Pacifico</vt:lpstr>
      <vt:lpstr>Tahoma</vt:lpstr>
      <vt:lpstr>UTM Facebook K&amp;T</vt:lpstr>
      <vt:lpstr>UTMFacebookK&amp;TBold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TRI NGUYEN</dc:creator>
  <cp:lastModifiedBy>cm ta</cp:lastModifiedBy>
  <cp:revision>102</cp:revision>
  <dcterms:created xsi:type="dcterms:W3CDTF">2020-12-09T02:04:09Z</dcterms:created>
  <dcterms:modified xsi:type="dcterms:W3CDTF">2024-01-02T01:47:07Z</dcterms:modified>
</cp:coreProperties>
</file>