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8" r:id="rId1"/>
    <p:sldMasterId id="2147483704" r:id="rId2"/>
  </p:sldMasterIdLst>
  <p:notesMasterIdLst>
    <p:notesMasterId r:id="rId41"/>
  </p:notesMasterIdLst>
  <p:sldIdLst>
    <p:sldId id="311" r:id="rId3"/>
    <p:sldId id="256" r:id="rId4"/>
    <p:sldId id="324" r:id="rId5"/>
    <p:sldId id="369" r:id="rId6"/>
    <p:sldId id="370" r:id="rId7"/>
    <p:sldId id="371" r:id="rId8"/>
    <p:sldId id="394" r:id="rId9"/>
    <p:sldId id="372" r:id="rId10"/>
    <p:sldId id="373" r:id="rId11"/>
    <p:sldId id="374" r:id="rId12"/>
    <p:sldId id="375" r:id="rId13"/>
    <p:sldId id="376" r:id="rId14"/>
    <p:sldId id="377" r:id="rId15"/>
    <p:sldId id="385" r:id="rId16"/>
    <p:sldId id="386" r:id="rId17"/>
    <p:sldId id="387" r:id="rId18"/>
    <p:sldId id="388" r:id="rId19"/>
    <p:sldId id="389" r:id="rId20"/>
    <p:sldId id="390" r:id="rId21"/>
    <p:sldId id="338" r:id="rId22"/>
    <p:sldId id="395" r:id="rId23"/>
    <p:sldId id="339" r:id="rId24"/>
    <p:sldId id="355" r:id="rId25"/>
    <p:sldId id="365" r:id="rId26"/>
    <p:sldId id="366" r:id="rId27"/>
    <p:sldId id="367" r:id="rId28"/>
    <p:sldId id="368" r:id="rId29"/>
    <p:sldId id="358" r:id="rId30"/>
    <p:sldId id="357" r:id="rId31"/>
    <p:sldId id="359" r:id="rId32"/>
    <p:sldId id="360" r:id="rId33"/>
    <p:sldId id="362" r:id="rId34"/>
    <p:sldId id="361" r:id="rId35"/>
    <p:sldId id="363" r:id="rId36"/>
    <p:sldId id="393" r:id="rId37"/>
    <p:sldId id="325" r:id="rId38"/>
    <p:sldId id="392" r:id="rId39"/>
    <p:sldId id="391" r:id="rId40"/>
  </p:sldIdLst>
  <p:sldSz cx="9144000" cy="5143500" type="screen16x9"/>
  <p:notesSz cx="6858000" cy="9144000"/>
  <p:embeddedFontLst>
    <p:embeddedFont>
      <p:font typeface="Alef" panose="00000500000000000000" pitchFamily="2" charset="-79"/>
      <p:regular r:id="rId42"/>
      <p:bold r:id="rId43"/>
    </p:embeddedFont>
    <p:embeddedFont>
      <p:font typeface="Bookman Old Style" panose="02050604050505020204" pitchFamily="18" charset="0"/>
      <p:regular r:id="rId44"/>
      <p:bold r:id="rId45"/>
      <p:italic r:id="rId46"/>
      <p:boldItalic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Calibri Light" panose="020F0302020204030204" pitchFamily="34" charset="0"/>
      <p:regular r:id="rId52"/>
      <p:italic r:id="rId53"/>
    </p:embeddedFont>
    <p:embeddedFont>
      <p:font typeface="Comfortaa" panose="020B0604020202020204" charset="0"/>
      <p:regular r:id="rId54"/>
      <p:bold r:id="rId55"/>
    </p:embeddedFont>
    <p:embeddedFont>
      <p:font typeface="Quicksand" panose="020B0604020202020204" charset="0"/>
      <p:regular r:id="rId56"/>
      <p:bold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209772B-0877-43CD-93D0-0F8B42B9FCD4}">
  <a:tblStyle styleId="{4209772B-0877-43CD-93D0-0F8B42B9FCD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76" autoAdjust="0"/>
    <p:restoredTop sz="94233" autoAdjust="0"/>
  </p:normalViewPr>
  <p:slideViewPr>
    <p:cSldViewPr snapToGrid="0" showGuides="1">
      <p:cViewPr varScale="1">
        <p:scale>
          <a:sx n="92" d="100"/>
          <a:sy n="92" d="100"/>
        </p:scale>
        <p:origin x="96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8" Type="http://schemas.openxmlformats.org/officeDocument/2006/relationships/slide" Target="slides/slide6.xml"/><Relationship Id="rId51" Type="http://schemas.openxmlformats.org/officeDocument/2006/relationships/font" Target="fonts/font10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5.fntdata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e67306ae2f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Google Shape;681;ge67306ae2f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51730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4558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4573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60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4497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97719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7263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873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41023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059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85589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92890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83874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5359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25927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78989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0429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09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2699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1082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2265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6839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3042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88552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9618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8741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4104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35112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20467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1024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1146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2905125" y="3603100"/>
            <a:ext cx="3333600" cy="41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200" b="1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521225" y="1128125"/>
            <a:ext cx="6101700" cy="2308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Droid Sans"/>
              <a:buNone/>
              <a:defRPr sz="48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3176922" y="-724306"/>
            <a:ext cx="4612127" cy="4612082"/>
            <a:chOff x="3896445" y="840725"/>
            <a:chExt cx="2534275" cy="2534250"/>
          </a:xfrm>
        </p:grpSpPr>
        <p:sp>
          <p:nvSpPr>
            <p:cNvPr id="12" name="Google Shape;12;p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7572340" y="2404875"/>
            <a:ext cx="2162798" cy="1206590"/>
            <a:chOff x="7572340" y="2404875"/>
            <a:chExt cx="2162798" cy="1206590"/>
          </a:xfrm>
        </p:grpSpPr>
        <p:sp>
          <p:nvSpPr>
            <p:cNvPr id="16" name="Google Shape;16;p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0;p2"/>
          <p:cNvSpPr/>
          <p:nvPr/>
        </p:nvSpPr>
        <p:spPr>
          <a:xfrm>
            <a:off x="-520225" y="4005638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5972155" y="-442455"/>
            <a:ext cx="894539" cy="894484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77D2D-40E9-8709-A2B2-E75592723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F94CA-F4AA-908D-5A5C-4A85DE3FB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E29A0-C449-FA61-2F61-8BC570C78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EE553-C6BA-D96C-1714-85B314CA9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472AF-9840-48CD-2AFC-3B4E90C8C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82106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067A6-8B43-D4C6-25F7-28EC79F08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37F25-F6D4-ED64-6073-40411862BB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B9B8FB-5792-9FF6-FE86-0AC2FD597D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1A27F-D2FE-3AD1-F971-A1C8D2EA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CCE2E6-8A14-9577-B2F6-68F8FA787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DA4349-D287-8C79-5BC0-DA95A33F2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276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65978-2363-A23A-0156-567255BF8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392B32-3204-6CDF-6F10-20C0D694A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365A75-C2C3-FD1B-994E-63C6FEF5A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18ABB8-445C-E412-E196-70D0D2E33D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3AA93-DE8A-E6F4-5ADA-57284E44E5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DAF939-EA31-A877-7749-78225D9BA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1DFFB2-045A-8CB1-03EF-ED7B2D044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1A7FEB-377B-FF74-7D1D-9E4E8AC3C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5415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F6D27-4958-6EFD-A98C-3CB212D4A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8078FD-B1DA-35A2-5D44-DDDD62738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17BCF9-C7FE-1BB1-4D01-A136417D7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8C5256-B554-54A2-1666-6611288C4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23257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D04ED1-AD9F-D543-36E2-6BB0B5166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E6425C-D870-29DE-79E8-F7D903E79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24665E-B29F-218C-8111-5B28A15A7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666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3F570-5AD5-B970-57DB-C2A354DD7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EBF64-A92D-1997-71EC-A19FF1329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2C6D76-4191-7278-9045-CE9DA424C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257EC9-B46B-6E0E-24D1-CC56C307B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35D5E-03D9-08CA-62C9-2CF27F505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93E823-05BB-0C78-2934-D2EC70C2E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18445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9005F-BFF6-0C75-2AF3-C57910752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2E91DB-16D3-3FB7-3C14-C0392991EB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31F2F5-33DC-E944-1A64-E768993649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0EBD48-00EE-4D3B-13A0-456A3E60B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624465-A57C-D8DC-7C39-928C79B71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1D948D-9C77-5AE0-9093-C820B76FB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98322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AF154-347B-9FE4-0319-3814126C5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C65EAF-D6A1-CA72-0845-F9332388E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7B8592-4E2C-86D5-1F4D-DECC90E6F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262D43-01A7-FF8E-66A3-5A706D663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14548-489E-1DDB-EB73-079543C88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590573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0F1C94-931B-821C-9E7A-7717AF409B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12298E-0B5F-9392-3816-33377DE05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49B60-D8AB-F0BE-CB95-AEBA69C42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22C5E-7F14-9EE4-D9BA-81EB76340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80C49-AD90-12B3-74FA-BC42E7D09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125382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5"/>
          <p:cNvSpPr txBox="1">
            <a:spLocks noGrp="1"/>
          </p:cNvSpPr>
          <p:nvPr>
            <p:ph type="subTitle" idx="1"/>
          </p:nvPr>
        </p:nvSpPr>
        <p:spPr>
          <a:xfrm>
            <a:off x="810096" y="301937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396" name="Google Shape;396;p25"/>
          <p:cNvSpPr txBox="1">
            <a:spLocks noGrp="1"/>
          </p:cNvSpPr>
          <p:nvPr>
            <p:ph type="subTitle" idx="2"/>
          </p:nvPr>
        </p:nvSpPr>
        <p:spPr>
          <a:xfrm>
            <a:off x="3589050" y="301937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397" name="Google Shape;397;p25"/>
          <p:cNvSpPr txBox="1">
            <a:spLocks noGrp="1"/>
          </p:cNvSpPr>
          <p:nvPr>
            <p:ph type="subTitle" idx="3"/>
          </p:nvPr>
        </p:nvSpPr>
        <p:spPr>
          <a:xfrm>
            <a:off x="808446" y="3617725"/>
            <a:ext cx="19692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8" name="Google Shape;398;p25"/>
          <p:cNvSpPr txBox="1">
            <a:spLocks noGrp="1"/>
          </p:cNvSpPr>
          <p:nvPr>
            <p:ph type="subTitle" idx="4"/>
          </p:nvPr>
        </p:nvSpPr>
        <p:spPr>
          <a:xfrm>
            <a:off x="3589050" y="3617725"/>
            <a:ext cx="19659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25"/>
          <p:cNvSpPr txBox="1">
            <a:spLocks noGrp="1"/>
          </p:cNvSpPr>
          <p:nvPr>
            <p:ph type="subTitle" idx="5"/>
          </p:nvPr>
        </p:nvSpPr>
        <p:spPr>
          <a:xfrm>
            <a:off x="6311186" y="302822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00" name="Google Shape;400;p25"/>
          <p:cNvSpPr txBox="1">
            <a:spLocks noGrp="1"/>
          </p:cNvSpPr>
          <p:nvPr>
            <p:ph type="subTitle" idx="6"/>
          </p:nvPr>
        </p:nvSpPr>
        <p:spPr>
          <a:xfrm>
            <a:off x="6311186" y="3626575"/>
            <a:ext cx="19659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1" name="Google Shape;401;p2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626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8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"/>
          <p:cNvSpPr txBox="1">
            <a:spLocks noGrp="1"/>
          </p:cNvSpPr>
          <p:nvPr>
            <p:ph type="title"/>
          </p:nvPr>
        </p:nvSpPr>
        <p:spPr>
          <a:xfrm>
            <a:off x="1371600" y="2890847"/>
            <a:ext cx="29676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201" name="Google Shape;201;p14"/>
          <p:cNvSpPr txBox="1">
            <a:spLocks noGrp="1"/>
          </p:cNvSpPr>
          <p:nvPr>
            <p:ph type="subTitle" idx="1"/>
          </p:nvPr>
        </p:nvSpPr>
        <p:spPr>
          <a:xfrm>
            <a:off x="1371600" y="1545646"/>
            <a:ext cx="6400800" cy="13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02" name="Google Shape;202;p14"/>
          <p:cNvGrpSpPr/>
          <p:nvPr/>
        </p:nvGrpSpPr>
        <p:grpSpPr>
          <a:xfrm>
            <a:off x="-2054389" y="1231574"/>
            <a:ext cx="2815959" cy="2814841"/>
            <a:chOff x="4187495" y="1131775"/>
            <a:chExt cx="1952950" cy="1952175"/>
          </a:xfrm>
        </p:grpSpPr>
        <p:sp>
          <p:nvSpPr>
            <p:cNvPr id="203" name="Google Shape;203;p1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1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05;p14"/>
          <p:cNvGrpSpPr/>
          <p:nvPr/>
        </p:nvGrpSpPr>
        <p:grpSpPr>
          <a:xfrm>
            <a:off x="7294940" y="138913"/>
            <a:ext cx="2162798" cy="1206590"/>
            <a:chOff x="7572340" y="2404875"/>
            <a:chExt cx="2162798" cy="1206590"/>
          </a:xfrm>
        </p:grpSpPr>
        <p:sp>
          <p:nvSpPr>
            <p:cNvPr id="206" name="Google Shape;206;p1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1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210;p14"/>
          <p:cNvSpPr/>
          <p:nvPr/>
        </p:nvSpPr>
        <p:spPr>
          <a:xfrm>
            <a:off x="6153525" y="453657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4"/>
          <p:cNvSpPr/>
          <p:nvPr/>
        </p:nvSpPr>
        <p:spPr>
          <a:xfrm>
            <a:off x="8086474" y="3683874"/>
            <a:ext cx="2029693" cy="202969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2" name="Google Shape;212;p14"/>
          <p:cNvGrpSpPr/>
          <p:nvPr/>
        </p:nvGrpSpPr>
        <p:grpSpPr>
          <a:xfrm>
            <a:off x="3053010" y="-1405350"/>
            <a:ext cx="2391088" cy="2391065"/>
            <a:chOff x="3896445" y="840725"/>
            <a:chExt cx="2534275" cy="2534250"/>
          </a:xfrm>
        </p:grpSpPr>
        <p:sp>
          <p:nvSpPr>
            <p:cNvPr id="213" name="Google Shape;213;p1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12_1_1_1"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5"/>
          <p:cNvGrpSpPr/>
          <p:nvPr/>
        </p:nvGrpSpPr>
        <p:grpSpPr>
          <a:xfrm>
            <a:off x="-2275588" y="1764925"/>
            <a:ext cx="2848525" cy="2848497"/>
            <a:chOff x="3896445" y="840725"/>
            <a:chExt cx="2534275" cy="2534250"/>
          </a:xfrm>
        </p:grpSpPr>
        <p:sp>
          <p:nvSpPr>
            <p:cNvPr id="385" name="Google Shape;385;p2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8" name="Google Shape;388;p25"/>
          <p:cNvSpPr/>
          <p:nvPr/>
        </p:nvSpPr>
        <p:spPr>
          <a:xfrm>
            <a:off x="8150000" y="42072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9" name="Google Shape;389;p25"/>
          <p:cNvGrpSpPr/>
          <p:nvPr/>
        </p:nvGrpSpPr>
        <p:grpSpPr>
          <a:xfrm flipH="1">
            <a:off x="-238085" y="-599912"/>
            <a:ext cx="2162798" cy="1206590"/>
            <a:chOff x="7572340" y="2404875"/>
            <a:chExt cx="2162798" cy="1206590"/>
          </a:xfrm>
        </p:grpSpPr>
        <p:sp>
          <p:nvSpPr>
            <p:cNvPr id="390" name="Google Shape;390;p2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4" name="Google Shape;394;p25"/>
          <p:cNvSpPr/>
          <p:nvPr/>
        </p:nvSpPr>
        <p:spPr>
          <a:xfrm>
            <a:off x="8389500" y="1742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25"/>
          <p:cNvSpPr txBox="1">
            <a:spLocks noGrp="1"/>
          </p:cNvSpPr>
          <p:nvPr>
            <p:ph type="subTitle" idx="1"/>
          </p:nvPr>
        </p:nvSpPr>
        <p:spPr>
          <a:xfrm>
            <a:off x="810096" y="301937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396" name="Google Shape;396;p25"/>
          <p:cNvSpPr txBox="1">
            <a:spLocks noGrp="1"/>
          </p:cNvSpPr>
          <p:nvPr>
            <p:ph type="subTitle" idx="2"/>
          </p:nvPr>
        </p:nvSpPr>
        <p:spPr>
          <a:xfrm>
            <a:off x="3589050" y="301937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397" name="Google Shape;397;p25"/>
          <p:cNvSpPr txBox="1">
            <a:spLocks noGrp="1"/>
          </p:cNvSpPr>
          <p:nvPr>
            <p:ph type="subTitle" idx="3"/>
          </p:nvPr>
        </p:nvSpPr>
        <p:spPr>
          <a:xfrm>
            <a:off x="808446" y="3617725"/>
            <a:ext cx="19692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8" name="Google Shape;398;p25"/>
          <p:cNvSpPr txBox="1">
            <a:spLocks noGrp="1"/>
          </p:cNvSpPr>
          <p:nvPr>
            <p:ph type="subTitle" idx="4"/>
          </p:nvPr>
        </p:nvSpPr>
        <p:spPr>
          <a:xfrm>
            <a:off x="3589050" y="3617725"/>
            <a:ext cx="19659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25"/>
          <p:cNvSpPr txBox="1">
            <a:spLocks noGrp="1"/>
          </p:cNvSpPr>
          <p:nvPr>
            <p:ph type="subTitle" idx="5"/>
          </p:nvPr>
        </p:nvSpPr>
        <p:spPr>
          <a:xfrm>
            <a:off x="6311186" y="302822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00" name="Google Shape;400;p25"/>
          <p:cNvSpPr txBox="1">
            <a:spLocks noGrp="1"/>
          </p:cNvSpPr>
          <p:nvPr>
            <p:ph type="subTitle" idx="6"/>
          </p:nvPr>
        </p:nvSpPr>
        <p:spPr>
          <a:xfrm>
            <a:off x="6311186" y="3626575"/>
            <a:ext cx="19659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1" name="Google Shape;401;p2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7"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2" name="Google Shape;642;p39"/>
          <p:cNvGrpSpPr/>
          <p:nvPr/>
        </p:nvGrpSpPr>
        <p:grpSpPr>
          <a:xfrm>
            <a:off x="-2043068" y="2117364"/>
            <a:ext cx="3026178" cy="3026148"/>
            <a:chOff x="3896445" y="840725"/>
            <a:chExt cx="2534275" cy="2534250"/>
          </a:xfrm>
        </p:grpSpPr>
        <p:sp>
          <p:nvSpPr>
            <p:cNvPr id="643" name="Google Shape;643;p3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6" name="Google Shape;646;p39"/>
          <p:cNvSpPr/>
          <p:nvPr/>
        </p:nvSpPr>
        <p:spPr>
          <a:xfrm>
            <a:off x="8377825" y="26498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7" name="Google Shape;647;p39"/>
          <p:cNvGrpSpPr/>
          <p:nvPr/>
        </p:nvGrpSpPr>
        <p:grpSpPr>
          <a:xfrm flipH="1">
            <a:off x="-430935" y="-201412"/>
            <a:ext cx="2162798" cy="1206590"/>
            <a:chOff x="7572340" y="2404875"/>
            <a:chExt cx="2162798" cy="1206590"/>
          </a:xfrm>
        </p:grpSpPr>
        <p:sp>
          <p:nvSpPr>
            <p:cNvPr id="648" name="Google Shape;648;p3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2" name="Google Shape;652;p39"/>
          <p:cNvSpPr/>
          <p:nvPr/>
        </p:nvSpPr>
        <p:spPr>
          <a:xfrm>
            <a:off x="8377825" y="324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3" name="Google Shape;653;p39"/>
          <p:cNvGrpSpPr/>
          <p:nvPr/>
        </p:nvGrpSpPr>
        <p:grpSpPr>
          <a:xfrm>
            <a:off x="4684457" y="4204839"/>
            <a:ext cx="3026178" cy="3026148"/>
            <a:chOff x="3896445" y="840725"/>
            <a:chExt cx="2534275" cy="2534250"/>
          </a:xfrm>
        </p:grpSpPr>
        <p:sp>
          <p:nvSpPr>
            <p:cNvPr id="654" name="Google Shape;654;p3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7" name="Google Shape;657;p39"/>
          <p:cNvSpPr/>
          <p:nvPr/>
        </p:nvSpPr>
        <p:spPr>
          <a:xfrm>
            <a:off x="1457425" y="45670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TITLE_1"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9" name="Google Shape;659;p40"/>
          <p:cNvGrpSpPr/>
          <p:nvPr/>
        </p:nvGrpSpPr>
        <p:grpSpPr>
          <a:xfrm>
            <a:off x="5818957" y="3846164"/>
            <a:ext cx="3026178" cy="3026148"/>
            <a:chOff x="3896445" y="840725"/>
            <a:chExt cx="2534275" cy="2534250"/>
          </a:xfrm>
        </p:grpSpPr>
        <p:sp>
          <p:nvSpPr>
            <p:cNvPr id="660" name="Google Shape;660;p4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4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4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3" name="Google Shape;663;p40"/>
          <p:cNvSpPr/>
          <p:nvPr/>
        </p:nvSpPr>
        <p:spPr>
          <a:xfrm>
            <a:off x="-788875" y="10728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4" name="Google Shape;664;p40"/>
          <p:cNvGrpSpPr/>
          <p:nvPr/>
        </p:nvGrpSpPr>
        <p:grpSpPr>
          <a:xfrm flipH="1">
            <a:off x="-79235" y="3846163"/>
            <a:ext cx="2162798" cy="1206590"/>
            <a:chOff x="7572340" y="2404875"/>
            <a:chExt cx="2162798" cy="1206590"/>
          </a:xfrm>
        </p:grpSpPr>
        <p:sp>
          <p:nvSpPr>
            <p:cNvPr id="665" name="Google Shape;665;p4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4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4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4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9" name="Google Shape;669;p40"/>
          <p:cNvSpPr/>
          <p:nvPr/>
        </p:nvSpPr>
        <p:spPr>
          <a:xfrm>
            <a:off x="209575" y="-5831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0" name="Google Shape;670;p40"/>
          <p:cNvGrpSpPr/>
          <p:nvPr/>
        </p:nvGrpSpPr>
        <p:grpSpPr>
          <a:xfrm>
            <a:off x="7476126" y="-486630"/>
            <a:ext cx="3739830" cy="3739793"/>
            <a:chOff x="3896445" y="840725"/>
            <a:chExt cx="2534275" cy="2534250"/>
          </a:xfrm>
        </p:grpSpPr>
        <p:sp>
          <p:nvSpPr>
            <p:cNvPr id="671" name="Google Shape;671;p4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4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4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4" name="Google Shape;674;p40"/>
          <p:cNvSpPr/>
          <p:nvPr/>
        </p:nvSpPr>
        <p:spPr>
          <a:xfrm>
            <a:off x="5893375" y="-82137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069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28DFD-2037-434B-32DC-79C97CFEC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92EE80-4968-717A-A89A-85414D3AA7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79BAE-0658-B4AF-06F5-B7E052D7D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F91006-5D17-227F-5728-A3BF62DA5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8F70D-91F7-AAA3-2541-34069ECA8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98482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38409-6B63-09D1-F50D-03B93D652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48F6B-BD02-5C57-8525-1083548043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B03F9-23A7-E367-F939-E1D75E9E0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F2FC1-ABB7-FFC8-4E78-A6C4A6BF7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80E77-AECC-5E0D-A885-70F15C1C1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84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700"/>
              <a:buFont typeface="Quicksand"/>
              <a:buNone/>
              <a:defRPr sz="27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Comfortaa"/>
              <a:buChar char="●"/>
              <a:defRPr sz="18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●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●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8" r:id="rId2"/>
    <p:sldLayoutId id="2147483660" r:id="rId3"/>
    <p:sldLayoutId id="2147483671" r:id="rId4"/>
    <p:sldLayoutId id="2147483685" r:id="rId5"/>
    <p:sldLayoutId id="2147483686" r:id="rId6"/>
    <p:sldLayoutId id="2147483703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8984FD-57C0-7A15-C330-29F8F6982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1D230C-B2B3-E2B5-C0B6-DF0FDCD25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6BFB95-8B53-65E7-7790-0BC3C814F7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51F67-8A61-4CC5-B083-D9B4A5E58D99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4A51E-B0E2-B34D-8B78-411168A11E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6BCB5B-E2F4-9EBA-1311-EC4DD2536F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2CC58-080D-486E-828D-6181A0FD9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32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ixabay.com/en/conversation-dialogue-interview-1262311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8.png"/><Relationship Id="rId3" Type="http://schemas.openxmlformats.org/officeDocument/2006/relationships/image" Target="../media/image5.jpeg"/><Relationship Id="rId7" Type="http://schemas.openxmlformats.org/officeDocument/2006/relationships/slide" Target="slide13.xml"/><Relationship Id="rId12" Type="http://schemas.openxmlformats.org/officeDocument/2006/relationships/slide" Target="slide11.xml"/><Relationship Id="rId2" Type="http://schemas.openxmlformats.org/officeDocument/2006/relationships/notesSlide" Target="../notesSlides/notesSlide3.xml"/><Relationship Id="rId16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slide" Target="slide6.xml"/><Relationship Id="rId5" Type="http://schemas.openxmlformats.org/officeDocument/2006/relationships/slide" Target="slide12.xml"/><Relationship Id="rId15" Type="http://schemas.openxmlformats.org/officeDocument/2006/relationships/image" Target="../media/image10.png"/><Relationship Id="rId10" Type="http://schemas.openxmlformats.org/officeDocument/2006/relationships/slide" Target="slide10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untry Fields and Blue Sky Background - High-quality Free Backgrounds">
            <a:extLst>
              <a:ext uri="{FF2B5EF4-FFF2-40B4-BE49-F238E27FC236}">
                <a16:creationId xmlns:a16="http://schemas.microsoft.com/office/drawing/2014/main" id="{BC7DB5B9-6D21-82D1-C53E-8148317A92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33" r="63020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" name="Google Shape;142;p6"/>
          <p:cNvSpPr/>
          <p:nvPr/>
        </p:nvSpPr>
        <p:spPr>
          <a:xfrm>
            <a:off x="399393" y="228600"/>
            <a:ext cx="8429297" cy="15430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6"/>
          <p:cNvSpPr txBox="1"/>
          <p:nvPr/>
        </p:nvSpPr>
        <p:spPr>
          <a:xfrm>
            <a:off x="383225" y="352685"/>
            <a:ext cx="8429297" cy="1177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lvl="0" algn="ctr">
              <a:buClrTx/>
              <a:defRPr/>
            </a:pPr>
            <a:r>
              <a:rPr lang="en-US" sz="2400" b="1" kern="1200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a man who stays at home to cook, clean, take care of the children, etc. while his wife, husband or partner goes out to work</a:t>
            </a:r>
          </a:p>
          <a:p>
            <a:pPr lvl="0" algn="ctr">
              <a:buClrTx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Hint: h______ h_______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4" name="Google Shape;144;p6"/>
          <p:cNvSpPr/>
          <p:nvPr/>
        </p:nvSpPr>
        <p:spPr>
          <a:xfrm>
            <a:off x="2049517" y="2076086"/>
            <a:ext cx="3789225" cy="99858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" name="Google Shape;145;p6" descr="Kết quả hình ảnh cho tree apple cartoon">
            <a:hlinkClick r:id="rId4" action="ppaction://hlinksldjump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1456" y="1943100"/>
            <a:ext cx="2359544" cy="2609022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6"/>
          <p:cNvSpPr txBox="1"/>
          <p:nvPr/>
        </p:nvSpPr>
        <p:spPr>
          <a:xfrm>
            <a:off x="2186251" y="2271646"/>
            <a:ext cx="3515755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Calibri"/>
                <a:cs typeface="Calibri"/>
                <a:sym typeface="Calibri"/>
              </a:rPr>
              <a:t>house husband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7" name="Google Shape;147;p6" descr="886255f75f86d6f948235e2659cdd1c2.png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71900" y="3314700"/>
            <a:ext cx="1425063" cy="13805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Arrow: Left 2">
            <a:extLst>
              <a:ext uri="{FF2B5EF4-FFF2-40B4-BE49-F238E27FC236}">
                <a16:creationId xmlns:a16="http://schemas.microsoft.com/office/drawing/2014/main" id="{04B4DF46-0FDD-888A-7218-B849559F7067}"/>
              </a:ext>
            </a:extLst>
          </p:cNvPr>
          <p:cNvSpPr/>
          <p:nvPr/>
        </p:nvSpPr>
        <p:spPr>
          <a:xfrm>
            <a:off x="7302501" y="3856385"/>
            <a:ext cx="1270000" cy="411460"/>
          </a:xfrm>
          <a:prstGeom prst="leftArrow">
            <a:avLst>
              <a:gd name="adj1" fmla="val 50000"/>
              <a:gd name="adj2" fmla="val 8395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 BACK</a:t>
            </a:r>
          </a:p>
        </p:txBody>
      </p:sp>
    </p:spTree>
    <p:extLst>
      <p:ext uri="{BB962C8B-B14F-4D97-AF65-F5344CB8AC3E}">
        <p14:creationId xmlns:p14="http://schemas.microsoft.com/office/powerpoint/2010/main" val="388486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untry Fields and Blue Sky Background - High-quality Free Backgrounds">
            <a:extLst>
              <a:ext uri="{FF2B5EF4-FFF2-40B4-BE49-F238E27FC236}">
                <a16:creationId xmlns:a16="http://schemas.microsoft.com/office/drawing/2014/main" id="{6E2CBDE9-28D4-5FE0-85AE-3A8B479CD9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33" r="63020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" name="Google Shape;152;p7"/>
          <p:cNvSpPr/>
          <p:nvPr/>
        </p:nvSpPr>
        <p:spPr>
          <a:xfrm>
            <a:off x="399393" y="228600"/>
            <a:ext cx="8565931" cy="15430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7"/>
          <p:cNvSpPr txBox="1"/>
          <p:nvPr/>
        </p:nvSpPr>
        <p:spPr>
          <a:xfrm>
            <a:off x="472966" y="411517"/>
            <a:ext cx="8366234" cy="1177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lvl="0"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Calibri"/>
                <a:cs typeface="Calibri"/>
                <a:sym typeface="Calibri"/>
              </a:rPr>
              <a:t>a person whose job is to collect and write news stories for newspapers, magazines, radio, television or online news sites</a:t>
            </a:r>
          </a:p>
          <a:p>
            <a:pPr lvl="0" algn="ctr">
              <a:buClrTx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Hint: j_________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Google Shape;154;p7"/>
          <p:cNvSpPr/>
          <p:nvPr/>
        </p:nvSpPr>
        <p:spPr>
          <a:xfrm>
            <a:off x="2551622" y="2000250"/>
            <a:ext cx="3469254" cy="101723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7" descr="Kết quả hình ảnh cho tree apple cartoon">
            <a:hlinkClick r:id="rId4" action="ppaction://hlinksldjump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1456" y="1943100"/>
            <a:ext cx="2359544" cy="2609022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7"/>
          <p:cNvSpPr txBox="1"/>
          <p:nvPr/>
        </p:nvSpPr>
        <p:spPr>
          <a:xfrm>
            <a:off x="3065721" y="2138935"/>
            <a:ext cx="2441056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Calibri"/>
                <a:cs typeface="Calibri"/>
                <a:sym typeface="Calibri"/>
              </a:rPr>
              <a:t>journalist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7" descr="886255f75f86d6f948235e2659cdd1c2.png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29050" y="3314700"/>
            <a:ext cx="1425063" cy="13805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Arrow: Left 2">
            <a:extLst>
              <a:ext uri="{FF2B5EF4-FFF2-40B4-BE49-F238E27FC236}">
                <a16:creationId xmlns:a16="http://schemas.microsoft.com/office/drawing/2014/main" id="{32B4C11B-B839-6C6E-446F-CF0A8808C03B}"/>
              </a:ext>
            </a:extLst>
          </p:cNvPr>
          <p:cNvSpPr/>
          <p:nvPr/>
        </p:nvSpPr>
        <p:spPr>
          <a:xfrm>
            <a:off x="7302501" y="3856385"/>
            <a:ext cx="1270000" cy="411460"/>
          </a:xfrm>
          <a:prstGeom prst="leftArrow">
            <a:avLst>
              <a:gd name="adj1" fmla="val 50000"/>
              <a:gd name="adj2" fmla="val 8395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 BACK</a:t>
            </a:r>
          </a:p>
        </p:txBody>
      </p:sp>
    </p:spTree>
    <p:extLst>
      <p:ext uri="{BB962C8B-B14F-4D97-AF65-F5344CB8AC3E}">
        <p14:creationId xmlns:p14="http://schemas.microsoft.com/office/powerpoint/2010/main" val="21293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untry Fields and Blue Sky Background - High-quality Free Backgrounds">
            <a:extLst>
              <a:ext uri="{FF2B5EF4-FFF2-40B4-BE49-F238E27FC236}">
                <a16:creationId xmlns:a16="http://schemas.microsoft.com/office/drawing/2014/main" id="{A5E4AAE7-64DD-B7CF-E15E-5F6271D903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33" r="63020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2" name="Google Shape;162;p8"/>
          <p:cNvSpPr/>
          <p:nvPr/>
        </p:nvSpPr>
        <p:spPr>
          <a:xfrm>
            <a:off x="2057400" y="228600"/>
            <a:ext cx="4780722" cy="15430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8"/>
          <p:cNvSpPr txBox="1"/>
          <p:nvPr/>
        </p:nvSpPr>
        <p:spPr>
          <a:xfrm>
            <a:off x="2160767" y="342267"/>
            <a:ext cx="4573988" cy="1315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lvl="0" algn="ctr">
              <a:buClrTx/>
              <a:defRPr/>
            </a:pPr>
            <a:r>
              <a:rPr lang="en-US" sz="2700" b="1" kern="1200" dirty="0">
                <a:solidFill>
                  <a:prstClr val="black"/>
                </a:solidFill>
                <a:latin typeface="Calibri"/>
                <a:ea typeface="Calibri"/>
                <a:cs typeface="Calibri"/>
                <a:sym typeface="Calibri"/>
              </a:rPr>
              <a:t>a person who is in charge of or works in a library</a:t>
            </a:r>
          </a:p>
          <a:p>
            <a:pPr lvl="0" algn="ctr">
              <a:buClrTx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Hint: L________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4" name="Google Shape;164;p8"/>
          <p:cNvSpPr/>
          <p:nvPr/>
        </p:nvSpPr>
        <p:spPr>
          <a:xfrm>
            <a:off x="2941982" y="2060381"/>
            <a:ext cx="3230217" cy="1022737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5" name="Google Shape;165;p8" descr="Kết quả hình ảnh cho tree apple cartoon">
            <a:hlinkClick r:id="rId4" action="ppaction://hlinksldjump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1456" y="1943100"/>
            <a:ext cx="2359544" cy="2609022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8"/>
          <p:cNvSpPr txBox="1"/>
          <p:nvPr/>
        </p:nvSpPr>
        <p:spPr>
          <a:xfrm>
            <a:off x="3556965" y="2181657"/>
            <a:ext cx="2000250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(Body)"/>
                <a:ea typeface="+mn-ea"/>
                <a:cs typeface="+mn-cs"/>
              </a:rPr>
              <a:t>librarian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(Body)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8" descr="886255f75f86d6f948235e2659cdd1c2.png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71900" y="3314700"/>
            <a:ext cx="1425063" cy="13805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Arrow: Left 2">
            <a:extLst>
              <a:ext uri="{FF2B5EF4-FFF2-40B4-BE49-F238E27FC236}">
                <a16:creationId xmlns:a16="http://schemas.microsoft.com/office/drawing/2014/main" id="{86114B02-E4B9-2931-DE50-26B78DE8819C}"/>
              </a:ext>
            </a:extLst>
          </p:cNvPr>
          <p:cNvSpPr/>
          <p:nvPr/>
        </p:nvSpPr>
        <p:spPr>
          <a:xfrm>
            <a:off x="7302501" y="3856385"/>
            <a:ext cx="1270000" cy="411460"/>
          </a:xfrm>
          <a:prstGeom prst="leftArrow">
            <a:avLst>
              <a:gd name="adj1" fmla="val 50000"/>
              <a:gd name="adj2" fmla="val 8395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 BACK</a:t>
            </a:r>
          </a:p>
        </p:txBody>
      </p:sp>
    </p:spTree>
    <p:extLst>
      <p:ext uri="{BB962C8B-B14F-4D97-AF65-F5344CB8AC3E}">
        <p14:creationId xmlns:p14="http://schemas.microsoft.com/office/powerpoint/2010/main" val="193555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untry Fields and Blue Sky Background - High-quality Free Backgrounds">
            <a:extLst>
              <a:ext uri="{FF2B5EF4-FFF2-40B4-BE49-F238E27FC236}">
                <a16:creationId xmlns:a16="http://schemas.microsoft.com/office/drawing/2014/main" id="{E8D32015-E068-5CA2-C306-4F500CDC0F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33" r="63020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2" name="Google Shape;172;p9"/>
          <p:cNvSpPr/>
          <p:nvPr/>
        </p:nvSpPr>
        <p:spPr>
          <a:xfrm>
            <a:off x="1458814" y="219839"/>
            <a:ext cx="6165533" cy="151781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9"/>
          <p:cNvSpPr txBox="1"/>
          <p:nvPr/>
        </p:nvSpPr>
        <p:spPr>
          <a:xfrm>
            <a:off x="1601567" y="343648"/>
            <a:ext cx="5779278" cy="1269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lvl="0" algn="ctr">
              <a:buClrTx/>
              <a:defRPr/>
            </a:pPr>
            <a:r>
              <a:rPr lang="en-US" sz="2600" b="1" kern="1200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a person who provides voices for films, television shows, video games, etc.</a:t>
            </a:r>
          </a:p>
          <a:p>
            <a:pPr lvl="0" algn="ctr">
              <a:buClrTx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Hint: V_____     A______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4" name="Google Shape;174;p9"/>
          <p:cNvSpPr/>
          <p:nvPr/>
        </p:nvSpPr>
        <p:spPr>
          <a:xfrm>
            <a:off x="2049517" y="2193959"/>
            <a:ext cx="4078783" cy="1058726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9" descr="Kết quả hình ảnh cho tree apple cartoon">
            <a:hlinkClick r:id="rId4" action="ppaction://hlinksldjump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1456" y="1943100"/>
            <a:ext cx="2359544" cy="2609022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9"/>
          <p:cNvSpPr txBox="1"/>
          <p:nvPr/>
        </p:nvSpPr>
        <p:spPr>
          <a:xfrm>
            <a:off x="2669628" y="2333229"/>
            <a:ext cx="3054338" cy="746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voice actor</a:t>
            </a:r>
            <a:endParaRPr kumimoji="0" sz="4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177" name="Google Shape;177;p9" descr="886255f75f86d6f948235e2659cdd1c2.png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29050" y="3314700"/>
            <a:ext cx="1425063" cy="13805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Arrow: Left 2">
            <a:extLst>
              <a:ext uri="{FF2B5EF4-FFF2-40B4-BE49-F238E27FC236}">
                <a16:creationId xmlns:a16="http://schemas.microsoft.com/office/drawing/2014/main" id="{2335CC7F-6DD6-6328-FECF-268F6BD70C18}"/>
              </a:ext>
            </a:extLst>
          </p:cNvPr>
          <p:cNvSpPr/>
          <p:nvPr/>
        </p:nvSpPr>
        <p:spPr>
          <a:xfrm>
            <a:off x="7302501" y="3856385"/>
            <a:ext cx="1270000" cy="411460"/>
          </a:xfrm>
          <a:prstGeom prst="leftArrow">
            <a:avLst>
              <a:gd name="adj1" fmla="val 50000"/>
              <a:gd name="adj2" fmla="val 8395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 BACK</a:t>
            </a:r>
          </a:p>
        </p:txBody>
      </p:sp>
    </p:spTree>
    <p:extLst>
      <p:ext uri="{BB962C8B-B14F-4D97-AF65-F5344CB8AC3E}">
        <p14:creationId xmlns:p14="http://schemas.microsoft.com/office/powerpoint/2010/main" val="407783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48112" y="1342505"/>
            <a:ext cx="3581408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Calibri"/>
                <a:ea typeface="+mn-ea"/>
                <a:cs typeface="+mn-cs"/>
              </a:rPr>
              <a:t>passionate 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Calibri"/>
                <a:ea typeface="+mn-ea"/>
                <a:cs typeface="+mn-cs"/>
              </a:rPr>
              <a:t>adj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Calibri"/>
                <a:ea typeface="+mn-ea"/>
              </a:rPr>
              <a:t>)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5982" y="3270703"/>
            <a:ext cx="43676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showing or caused by strong feelings or a strong belief.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57721" y="2110799"/>
            <a:ext cx="14221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1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/ˈpæʃənət/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3671" y="1262992"/>
            <a:ext cx="4168501" cy="3185436"/>
          </a:xfrm>
          <a:prstGeom prst="rect">
            <a:avLst/>
          </a:prstGeom>
        </p:spPr>
      </p:pic>
      <p:pic>
        <p:nvPicPr>
          <p:cNvPr id="6" name="passiona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25131" y="2703952"/>
            <a:ext cx="487363" cy="4873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0507A4-1FF6-CF1C-CFC4-BA6DB19C6023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VOCABULARY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036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26526" y="1183479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</a:rPr>
              <a:t>specialty (n)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350" y="3135565"/>
            <a:ext cx="46697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area of work or study that somebody gives most of their attention to and knows a lot about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93042" y="1951773"/>
            <a:ext cx="130837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1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/ˈspeʃəlti/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specialty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62297" y="2462478"/>
            <a:ext cx="569860" cy="569860"/>
          </a:xfrm>
          <a:prstGeom prst="rect">
            <a:avLst/>
          </a:prstGeom>
        </p:spPr>
      </p:pic>
      <p:pic>
        <p:nvPicPr>
          <p:cNvPr id="1026" name="Picture 2" descr="Choosing a Doctor Specialty | What People Overlook - YouTub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455" y="1325987"/>
            <a:ext cx="4429376" cy="249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2E1F80-144B-303C-507E-A94C89689089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VOCABULARY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36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26526" y="1270943"/>
            <a:ext cx="3939754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</a:rPr>
              <a:t>take into account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4396" y="3199141"/>
            <a:ext cx="43676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consider or remember something when judging a situation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72032" y="1961087"/>
            <a:ext cx="235834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1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/teɪk ɪntə əˈkaʊnt/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take into accoun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07446" y="2527220"/>
            <a:ext cx="578316" cy="5783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4217" y="1434084"/>
            <a:ext cx="3918637" cy="27486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D39261-18BB-9DE3-A30D-FE2B97C7F584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VOCABULARY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854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68886" y="143147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obsolete 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adj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</a:rPr>
              <a:t>)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6756" y="3359673"/>
            <a:ext cx="43676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 longer produced or used;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 of date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27258" y="2199769"/>
            <a:ext cx="132465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1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/ˈɒbsəliːt/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13468">
            <a:off x="4420730" y="1679462"/>
            <a:ext cx="4310771" cy="2041053"/>
          </a:xfrm>
          <a:prstGeom prst="rect">
            <a:avLst/>
          </a:prstGeom>
        </p:spPr>
      </p:pic>
      <p:pic>
        <p:nvPicPr>
          <p:cNvPr id="6" name="obsole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45905" y="2747536"/>
            <a:ext cx="578135" cy="5781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C14442-6088-6D49-93F7-798DDD94B18A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VOCABULARY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9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127655"/>
              </p:ext>
            </p:extLst>
          </p:nvPr>
        </p:nvGraphicFramePr>
        <p:xfrm>
          <a:off x="0" y="646744"/>
          <a:ext cx="9144000" cy="454823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905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8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40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975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passionate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(adj)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pæʃənət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showing or caused by strong feelings or a strong belief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2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Say đắm</a:t>
                      </a:r>
                      <a:endParaRPr lang="en-US" sz="22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8778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specialty</a:t>
                      </a:r>
                      <a:r>
                        <a:rPr lang="en-US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(n)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speʃəlti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 area of work or study that somebody gives most of their attention to and knows a lot about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Chuyên môn</a:t>
                      </a:r>
                      <a:endParaRPr lang="en-US" sz="2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36D4E40-B830-FB5D-0873-6F5D21DD1072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VOCABULARY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75794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741719"/>
              </p:ext>
            </p:extLst>
          </p:nvPr>
        </p:nvGraphicFramePr>
        <p:xfrm>
          <a:off x="-1828" y="669900"/>
          <a:ext cx="9144000" cy="44736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983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156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391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9710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 </a:t>
                      </a:r>
                      <a:r>
                        <a:rPr lang="vi-VN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take into account</a:t>
                      </a:r>
                      <a:endParaRPr lang="en-US" sz="24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teɪk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ɪntə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əˈkaʊnt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 consider or remember something when judging a situation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2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Tính đến</a:t>
                      </a:r>
                      <a:endParaRPr lang="en-US" sz="22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94778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 obsolete (adj)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ɒbsəliːt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 longer produced or used; out of date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2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Lỗi thời</a:t>
                      </a:r>
                      <a:endParaRPr lang="en-US" sz="2200" b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8A72E9-CAAE-4AE1-5A95-7F39FE30F2E1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VOCABULARY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798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43"/>
          <p:cNvSpPr/>
          <p:nvPr/>
        </p:nvSpPr>
        <p:spPr>
          <a:xfrm>
            <a:off x="713225" y="3958000"/>
            <a:ext cx="2326500" cy="1219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p43"/>
          <p:cNvSpPr/>
          <p:nvPr/>
        </p:nvSpPr>
        <p:spPr>
          <a:xfrm>
            <a:off x="2752650" y="3854465"/>
            <a:ext cx="3638700" cy="588600"/>
          </a:xfrm>
          <a:prstGeom prst="roundRect">
            <a:avLst>
              <a:gd name="adj" fmla="val 30772"/>
            </a:avLst>
          </a:prstGeom>
          <a:solidFill>
            <a:schemeClr val="accen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  <p:sp>
        <p:nvSpPr>
          <p:cNvPr id="685" name="Google Shape;685;p43"/>
          <p:cNvSpPr txBox="1">
            <a:spLocks noGrp="1"/>
          </p:cNvSpPr>
          <p:nvPr>
            <p:ph type="ctrTitle"/>
          </p:nvPr>
        </p:nvSpPr>
        <p:spPr>
          <a:xfrm>
            <a:off x="1521300" y="1464190"/>
            <a:ext cx="6101700" cy="230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dirty="0"/>
              <a:t>FUTURE CAREER CHOICES</a:t>
            </a:r>
          </a:p>
        </p:txBody>
      </p:sp>
      <p:sp>
        <p:nvSpPr>
          <p:cNvPr id="686" name="Google Shape;686;p43"/>
          <p:cNvSpPr txBox="1">
            <a:spLocks noGrp="1"/>
          </p:cNvSpPr>
          <p:nvPr>
            <p:ph type="subTitle" idx="1"/>
          </p:nvPr>
        </p:nvSpPr>
        <p:spPr>
          <a:xfrm>
            <a:off x="2905200" y="3954456"/>
            <a:ext cx="3333600" cy="41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READING</a:t>
            </a:r>
          </a:p>
        </p:txBody>
      </p:sp>
      <p:grpSp>
        <p:nvGrpSpPr>
          <p:cNvPr id="687" name="Google Shape;687;p43"/>
          <p:cNvGrpSpPr/>
          <p:nvPr/>
        </p:nvGrpSpPr>
        <p:grpSpPr>
          <a:xfrm rot="-814076">
            <a:off x="7256657" y="3574114"/>
            <a:ext cx="898207" cy="1107209"/>
            <a:chOff x="5146975" y="1577638"/>
            <a:chExt cx="898200" cy="1107200"/>
          </a:xfrm>
        </p:grpSpPr>
        <p:sp>
          <p:nvSpPr>
            <p:cNvPr id="688" name="Google Shape;688;p43"/>
            <p:cNvSpPr/>
            <p:nvPr/>
          </p:nvSpPr>
          <p:spPr>
            <a:xfrm>
              <a:off x="5146975" y="1804463"/>
              <a:ext cx="898200" cy="880375"/>
            </a:xfrm>
            <a:custGeom>
              <a:avLst/>
              <a:gdLst/>
              <a:ahLst/>
              <a:cxnLst/>
              <a:rect l="l" t="t" r="r" b="b"/>
              <a:pathLst>
                <a:path w="35928" h="35215" extrusionOk="0">
                  <a:moveTo>
                    <a:pt x="17964" y="1"/>
                  </a:moveTo>
                  <a:cubicBezTo>
                    <a:pt x="17364" y="1"/>
                    <a:pt x="16763" y="168"/>
                    <a:pt x="16231" y="502"/>
                  </a:cubicBezTo>
                  <a:lnTo>
                    <a:pt x="1550" y="9651"/>
                  </a:lnTo>
                  <a:cubicBezTo>
                    <a:pt x="578" y="10229"/>
                    <a:pt x="0" y="11293"/>
                    <a:pt x="0" y="12417"/>
                  </a:cubicBezTo>
                  <a:lnTo>
                    <a:pt x="0" y="31962"/>
                  </a:lnTo>
                  <a:cubicBezTo>
                    <a:pt x="0" y="33755"/>
                    <a:pt x="1459" y="35214"/>
                    <a:pt x="3252" y="35214"/>
                  </a:cubicBezTo>
                  <a:lnTo>
                    <a:pt x="32675" y="35214"/>
                  </a:lnTo>
                  <a:cubicBezTo>
                    <a:pt x="34469" y="35214"/>
                    <a:pt x="35928" y="33755"/>
                    <a:pt x="35928" y="31962"/>
                  </a:cubicBezTo>
                  <a:lnTo>
                    <a:pt x="35928" y="12417"/>
                  </a:lnTo>
                  <a:cubicBezTo>
                    <a:pt x="35928" y="11293"/>
                    <a:pt x="35350" y="10229"/>
                    <a:pt x="34378" y="9651"/>
                  </a:cubicBezTo>
                  <a:lnTo>
                    <a:pt x="19696" y="502"/>
                  </a:lnTo>
                  <a:cubicBezTo>
                    <a:pt x="19165" y="168"/>
                    <a:pt x="18564" y="1"/>
                    <a:pt x="17964" y="1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43"/>
            <p:cNvSpPr/>
            <p:nvPr/>
          </p:nvSpPr>
          <p:spPr>
            <a:xfrm>
              <a:off x="5246500" y="1577638"/>
              <a:ext cx="699125" cy="769050"/>
            </a:xfrm>
            <a:custGeom>
              <a:avLst/>
              <a:gdLst/>
              <a:ahLst/>
              <a:cxnLst/>
              <a:rect l="l" t="t" r="r" b="b"/>
              <a:pathLst>
                <a:path w="27965" h="30762" extrusionOk="0">
                  <a:moveTo>
                    <a:pt x="1" y="1"/>
                  </a:moveTo>
                  <a:lnTo>
                    <a:pt x="1" y="20943"/>
                  </a:lnTo>
                  <a:lnTo>
                    <a:pt x="13983" y="30761"/>
                  </a:lnTo>
                  <a:lnTo>
                    <a:pt x="27965" y="20943"/>
                  </a:lnTo>
                  <a:lnTo>
                    <a:pt x="279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43"/>
            <p:cNvSpPr/>
            <p:nvPr/>
          </p:nvSpPr>
          <p:spPr>
            <a:xfrm>
              <a:off x="5216125" y="2342838"/>
              <a:ext cx="779675" cy="279675"/>
            </a:xfrm>
            <a:custGeom>
              <a:avLst/>
              <a:gdLst/>
              <a:ahLst/>
              <a:cxnLst/>
              <a:rect l="l" t="t" r="r" b="b"/>
              <a:pathLst>
                <a:path w="31187" h="11187" extrusionOk="0">
                  <a:moveTo>
                    <a:pt x="15296" y="0"/>
                  </a:moveTo>
                  <a:cubicBezTo>
                    <a:pt x="14333" y="0"/>
                    <a:pt x="13369" y="274"/>
                    <a:pt x="12493" y="822"/>
                  </a:cubicBezTo>
                  <a:lnTo>
                    <a:pt x="0" y="10944"/>
                  </a:lnTo>
                  <a:lnTo>
                    <a:pt x="182" y="11187"/>
                  </a:lnTo>
                  <a:lnTo>
                    <a:pt x="12645" y="1035"/>
                  </a:lnTo>
                  <a:cubicBezTo>
                    <a:pt x="13469" y="537"/>
                    <a:pt x="14374" y="286"/>
                    <a:pt x="15276" y="286"/>
                  </a:cubicBezTo>
                  <a:cubicBezTo>
                    <a:pt x="16136" y="286"/>
                    <a:pt x="16995" y="514"/>
                    <a:pt x="17782" y="974"/>
                  </a:cubicBezTo>
                  <a:lnTo>
                    <a:pt x="31034" y="11187"/>
                  </a:lnTo>
                  <a:lnTo>
                    <a:pt x="31186" y="10944"/>
                  </a:lnTo>
                  <a:lnTo>
                    <a:pt x="17934" y="731"/>
                  </a:lnTo>
                  <a:cubicBezTo>
                    <a:pt x="17107" y="244"/>
                    <a:pt x="16203" y="0"/>
                    <a:pt x="152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43"/>
            <p:cNvSpPr/>
            <p:nvPr/>
          </p:nvSpPr>
          <p:spPr>
            <a:xfrm>
              <a:off x="5417475" y="1687063"/>
              <a:ext cx="357950" cy="6875"/>
            </a:xfrm>
            <a:custGeom>
              <a:avLst/>
              <a:gdLst/>
              <a:ahLst/>
              <a:cxnLst/>
              <a:rect l="l" t="t" r="r" b="b"/>
              <a:pathLst>
                <a:path w="14318" h="275" extrusionOk="0">
                  <a:moveTo>
                    <a:pt x="1" y="1"/>
                  </a:moveTo>
                  <a:lnTo>
                    <a:pt x="1" y="274"/>
                  </a:lnTo>
                  <a:lnTo>
                    <a:pt x="14317" y="274"/>
                  </a:lnTo>
                  <a:lnTo>
                    <a:pt x="143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43"/>
            <p:cNvSpPr/>
            <p:nvPr/>
          </p:nvSpPr>
          <p:spPr>
            <a:xfrm>
              <a:off x="5351375" y="1824613"/>
              <a:ext cx="489400" cy="7625"/>
            </a:xfrm>
            <a:custGeom>
              <a:avLst/>
              <a:gdLst/>
              <a:ahLst/>
              <a:cxnLst/>
              <a:rect l="l" t="t" r="r" b="b"/>
              <a:pathLst>
                <a:path w="19576" h="305" extrusionOk="0">
                  <a:moveTo>
                    <a:pt x="0" y="0"/>
                  </a:moveTo>
                  <a:lnTo>
                    <a:pt x="0" y="304"/>
                  </a:lnTo>
                  <a:lnTo>
                    <a:pt x="19575" y="304"/>
                  </a:lnTo>
                  <a:lnTo>
                    <a:pt x="195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43"/>
            <p:cNvSpPr/>
            <p:nvPr/>
          </p:nvSpPr>
          <p:spPr>
            <a:xfrm>
              <a:off x="5351375" y="1927188"/>
              <a:ext cx="489400" cy="6875"/>
            </a:xfrm>
            <a:custGeom>
              <a:avLst/>
              <a:gdLst/>
              <a:ahLst/>
              <a:cxnLst/>
              <a:rect l="l" t="t" r="r" b="b"/>
              <a:pathLst>
                <a:path w="19576" h="275" extrusionOk="0">
                  <a:moveTo>
                    <a:pt x="0" y="1"/>
                  </a:moveTo>
                  <a:lnTo>
                    <a:pt x="0" y="274"/>
                  </a:lnTo>
                  <a:lnTo>
                    <a:pt x="19575" y="274"/>
                  </a:lnTo>
                  <a:lnTo>
                    <a:pt x="195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43"/>
            <p:cNvSpPr/>
            <p:nvPr/>
          </p:nvSpPr>
          <p:spPr>
            <a:xfrm>
              <a:off x="5351375" y="2029788"/>
              <a:ext cx="489400" cy="6850"/>
            </a:xfrm>
            <a:custGeom>
              <a:avLst/>
              <a:gdLst/>
              <a:ahLst/>
              <a:cxnLst/>
              <a:rect l="l" t="t" r="r" b="b"/>
              <a:pathLst>
                <a:path w="19576" h="274" extrusionOk="0">
                  <a:moveTo>
                    <a:pt x="0" y="0"/>
                  </a:moveTo>
                  <a:lnTo>
                    <a:pt x="0" y="274"/>
                  </a:lnTo>
                  <a:lnTo>
                    <a:pt x="19575" y="274"/>
                  </a:lnTo>
                  <a:lnTo>
                    <a:pt x="195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43"/>
            <p:cNvSpPr/>
            <p:nvPr/>
          </p:nvSpPr>
          <p:spPr>
            <a:xfrm>
              <a:off x="5351375" y="2132363"/>
              <a:ext cx="489400" cy="6875"/>
            </a:xfrm>
            <a:custGeom>
              <a:avLst/>
              <a:gdLst/>
              <a:ahLst/>
              <a:cxnLst/>
              <a:rect l="l" t="t" r="r" b="b"/>
              <a:pathLst>
                <a:path w="19576" h="275" extrusionOk="0">
                  <a:moveTo>
                    <a:pt x="0" y="1"/>
                  </a:moveTo>
                  <a:lnTo>
                    <a:pt x="0" y="274"/>
                  </a:lnTo>
                  <a:lnTo>
                    <a:pt x="19575" y="274"/>
                  </a:lnTo>
                  <a:lnTo>
                    <a:pt x="195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43"/>
            <p:cNvSpPr/>
            <p:nvPr/>
          </p:nvSpPr>
          <p:spPr>
            <a:xfrm>
              <a:off x="5450925" y="2234938"/>
              <a:ext cx="291050" cy="6875"/>
            </a:xfrm>
            <a:custGeom>
              <a:avLst/>
              <a:gdLst/>
              <a:ahLst/>
              <a:cxnLst/>
              <a:rect l="l" t="t" r="r" b="b"/>
              <a:pathLst>
                <a:path w="11642" h="275" extrusionOk="0">
                  <a:moveTo>
                    <a:pt x="0" y="1"/>
                  </a:moveTo>
                  <a:lnTo>
                    <a:pt x="0" y="275"/>
                  </a:lnTo>
                  <a:lnTo>
                    <a:pt x="11642" y="275"/>
                  </a:lnTo>
                  <a:lnTo>
                    <a:pt x="116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7" name="Google Shape;697;p43"/>
          <p:cNvSpPr/>
          <p:nvPr/>
        </p:nvSpPr>
        <p:spPr>
          <a:xfrm>
            <a:off x="7119885" y="1670414"/>
            <a:ext cx="1670700" cy="453000"/>
          </a:xfrm>
          <a:prstGeom prst="roundRect">
            <a:avLst>
              <a:gd name="adj" fmla="val 24223"/>
            </a:avLst>
          </a:prstGeom>
          <a:solidFill>
            <a:schemeClr val="lt1"/>
          </a:solidFill>
          <a:ln w="28575" cap="flat" cmpd="sng">
            <a:solidFill>
              <a:srgbClr val="FAFA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dk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/>
                <a:sym typeface="Comfortaa"/>
              </a:rPr>
              <a:t>LESSON 3</a:t>
            </a:r>
            <a:endParaRPr sz="1800" b="1" dirty="0">
              <a:solidFill>
                <a:schemeClr val="dk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98" name="Google Shape;698;p43"/>
          <p:cNvGrpSpPr/>
          <p:nvPr/>
        </p:nvGrpSpPr>
        <p:grpSpPr>
          <a:xfrm>
            <a:off x="7572340" y="2404875"/>
            <a:ext cx="2162798" cy="1206590"/>
            <a:chOff x="7572340" y="2404875"/>
            <a:chExt cx="2162798" cy="1206590"/>
          </a:xfrm>
        </p:grpSpPr>
        <p:sp>
          <p:nvSpPr>
            <p:cNvPr id="699" name="Google Shape;699;p4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4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4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4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3" name="Google Shape;703;p43"/>
          <p:cNvGrpSpPr/>
          <p:nvPr/>
        </p:nvGrpSpPr>
        <p:grpSpPr>
          <a:xfrm rot="20408455" flipH="1">
            <a:off x="931761" y="1969400"/>
            <a:ext cx="859272" cy="653453"/>
            <a:chOff x="135700" y="1601500"/>
            <a:chExt cx="1166450" cy="815400"/>
          </a:xfrm>
        </p:grpSpPr>
        <p:sp>
          <p:nvSpPr>
            <p:cNvPr id="704" name="Google Shape;704;p43"/>
            <p:cNvSpPr/>
            <p:nvPr/>
          </p:nvSpPr>
          <p:spPr>
            <a:xfrm>
              <a:off x="135700" y="1601500"/>
              <a:ext cx="1166450" cy="815400"/>
            </a:xfrm>
            <a:custGeom>
              <a:avLst/>
              <a:gdLst/>
              <a:ahLst/>
              <a:cxnLst/>
              <a:rect l="l" t="t" r="r" b="b"/>
              <a:pathLst>
                <a:path w="46658" h="32616" extrusionOk="0">
                  <a:moveTo>
                    <a:pt x="4833" y="1"/>
                  </a:moveTo>
                  <a:cubicBezTo>
                    <a:pt x="2159" y="1"/>
                    <a:pt x="0" y="2189"/>
                    <a:pt x="0" y="4834"/>
                  </a:cubicBezTo>
                  <a:lnTo>
                    <a:pt x="0" y="22038"/>
                  </a:lnTo>
                  <a:cubicBezTo>
                    <a:pt x="0" y="24712"/>
                    <a:pt x="2189" y="26901"/>
                    <a:pt x="4833" y="26901"/>
                  </a:cubicBezTo>
                  <a:lnTo>
                    <a:pt x="7265" y="26901"/>
                  </a:lnTo>
                  <a:lnTo>
                    <a:pt x="7204" y="32615"/>
                  </a:lnTo>
                  <a:lnTo>
                    <a:pt x="11703" y="26901"/>
                  </a:lnTo>
                  <a:lnTo>
                    <a:pt x="41795" y="26901"/>
                  </a:lnTo>
                  <a:cubicBezTo>
                    <a:pt x="44469" y="26901"/>
                    <a:pt x="46658" y="24712"/>
                    <a:pt x="46627" y="22038"/>
                  </a:cubicBezTo>
                  <a:lnTo>
                    <a:pt x="46627" y="4834"/>
                  </a:lnTo>
                  <a:cubicBezTo>
                    <a:pt x="46627" y="2159"/>
                    <a:pt x="44439" y="1"/>
                    <a:pt x="41795" y="1"/>
                  </a:cubicBezTo>
                  <a:close/>
                </a:path>
              </a:pathLst>
            </a:custGeom>
            <a:solidFill>
              <a:schemeClr val="accent4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43"/>
            <p:cNvSpPr/>
            <p:nvPr/>
          </p:nvSpPr>
          <p:spPr>
            <a:xfrm>
              <a:off x="321875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24" y="3679"/>
                  </a:cubicBezTo>
                  <a:cubicBezTo>
                    <a:pt x="2858" y="3679"/>
                    <a:pt x="3678" y="2858"/>
                    <a:pt x="3678" y="1825"/>
                  </a:cubicBezTo>
                  <a:cubicBezTo>
                    <a:pt x="3678" y="822"/>
                    <a:pt x="2858" y="1"/>
                    <a:pt x="18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43"/>
            <p:cNvSpPr/>
            <p:nvPr/>
          </p:nvSpPr>
          <p:spPr>
            <a:xfrm>
              <a:off x="49740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22" y="3679"/>
                    <a:pt x="182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43"/>
            <p:cNvSpPr/>
            <p:nvPr/>
          </p:nvSpPr>
          <p:spPr>
            <a:xfrm>
              <a:off x="672175" y="1884175"/>
              <a:ext cx="92750" cy="91975"/>
            </a:xfrm>
            <a:custGeom>
              <a:avLst/>
              <a:gdLst/>
              <a:ahLst/>
              <a:cxnLst/>
              <a:rect l="l" t="t" r="r" b="b"/>
              <a:pathLst>
                <a:path w="3710" h="3679" extrusionOk="0">
                  <a:moveTo>
                    <a:pt x="185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52" y="3679"/>
                    <a:pt x="1855" y="3679"/>
                  </a:cubicBezTo>
                  <a:cubicBezTo>
                    <a:pt x="2888" y="3679"/>
                    <a:pt x="3709" y="2858"/>
                    <a:pt x="3709" y="1825"/>
                  </a:cubicBezTo>
                  <a:cubicBezTo>
                    <a:pt x="3709" y="822"/>
                    <a:pt x="288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43"/>
            <p:cNvSpPr/>
            <p:nvPr/>
          </p:nvSpPr>
          <p:spPr>
            <a:xfrm>
              <a:off x="847725" y="1884175"/>
              <a:ext cx="92725" cy="91975"/>
            </a:xfrm>
            <a:custGeom>
              <a:avLst/>
              <a:gdLst/>
              <a:ahLst/>
              <a:cxnLst/>
              <a:rect l="l" t="t" r="r" b="b"/>
              <a:pathLst>
                <a:path w="3709" h="3679" extrusionOk="0">
                  <a:moveTo>
                    <a:pt x="185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54" y="3679"/>
                  </a:cubicBezTo>
                  <a:cubicBezTo>
                    <a:pt x="2857" y="3679"/>
                    <a:pt x="3709" y="2858"/>
                    <a:pt x="3709" y="1825"/>
                  </a:cubicBezTo>
                  <a:cubicBezTo>
                    <a:pt x="3709" y="822"/>
                    <a:pt x="2857" y="1"/>
                    <a:pt x="1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43"/>
            <p:cNvSpPr/>
            <p:nvPr/>
          </p:nvSpPr>
          <p:spPr>
            <a:xfrm>
              <a:off x="102325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55" y="1"/>
                  </a:moveTo>
                  <a:cubicBezTo>
                    <a:pt x="821" y="1"/>
                    <a:pt x="1" y="822"/>
                    <a:pt x="1" y="1825"/>
                  </a:cubicBezTo>
                  <a:cubicBezTo>
                    <a:pt x="1" y="2858"/>
                    <a:pt x="821" y="3679"/>
                    <a:pt x="185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0" name="Google Shape;710;p43"/>
          <p:cNvSpPr/>
          <p:nvPr/>
        </p:nvSpPr>
        <p:spPr>
          <a:xfrm>
            <a:off x="6069374" y="908751"/>
            <a:ext cx="988876" cy="988815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711" name="Google Shape;711;p43"/>
          <p:cNvGrpSpPr/>
          <p:nvPr/>
        </p:nvGrpSpPr>
        <p:grpSpPr>
          <a:xfrm rot="1057935">
            <a:off x="1276571" y="3399048"/>
            <a:ext cx="714079" cy="1067308"/>
            <a:chOff x="3251800" y="1824470"/>
            <a:chExt cx="714094" cy="1067331"/>
          </a:xfrm>
        </p:grpSpPr>
        <p:sp>
          <p:nvSpPr>
            <p:cNvPr id="712" name="Google Shape;712;p43"/>
            <p:cNvSpPr/>
            <p:nvPr/>
          </p:nvSpPr>
          <p:spPr>
            <a:xfrm>
              <a:off x="3531128" y="2697941"/>
              <a:ext cx="164164" cy="193860"/>
            </a:xfrm>
            <a:custGeom>
              <a:avLst/>
              <a:gdLst/>
              <a:ahLst/>
              <a:cxnLst/>
              <a:rect l="l" t="t" r="r" b="b"/>
              <a:pathLst>
                <a:path w="2858" h="3375" extrusionOk="0">
                  <a:moveTo>
                    <a:pt x="1429" y="0"/>
                  </a:moveTo>
                  <a:cubicBezTo>
                    <a:pt x="669" y="0"/>
                    <a:pt x="0" y="669"/>
                    <a:pt x="0" y="1459"/>
                  </a:cubicBezTo>
                  <a:lnTo>
                    <a:pt x="0" y="1945"/>
                  </a:lnTo>
                  <a:cubicBezTo>
                    <a:pt x="0" y="2736"/>
                    <a:pt x="669" y="3374"/>
                    <a:pt x="1429" y="3374"/>
                  </a:cubicBezTo>
                  <a:cubicBezTo>
                    <a:pt x="2219" y="3374"/>
                    <a:pt x="2858" y="2736"/>
                    <a:pt x="2858" y="1945"/>
                  </a:cubicBezTo>
                  <a:lnTo>
                    <a:pt x="2858" y="1459"/>
                  </a:lnTo>
                  <a:cubicBezTo>
                    <a:pt x="2858" y="669"/>
                    <a:pt x="2219" y="0"/>
                    <a:pt x="1429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43"/>
            <p:cNvSpPr/>
            <p:nvPr/>
          </p:nvSpPr>
          <p:spPr>
            <a:xfrm>
              <a:off x="3496205" y="2539065"/>
              <a:ext cx="235734" cy="274161"/>
            </a:xfrm>
            <a:custGeom>
              <a:avLst/>
              <a:gdLst/>
              <a:ahLst/>
              <a:cxnLst/>
              <a:rect l="l" t="t" r="r" b="b"/>
              <a:pathLst>
                <a:path w="4104" h="4773" extrusionOk="0">
                  <a:moveTo>
                    <a:pt x="791" y="0"/>
                  </a:moveTo>
                  <a:cubicBezTo>
                    <a:pt x="365" y="0"/>
                    <a:pt x="1" y="334"/>
                    <a:pt x="1" y="790"/>
                  </a:cubicBezTo>
                  <a:lnTo>
                    <a:pt x="1" y="3982"/>
                  </a:lnTo>
                  <a:cubicBezTo>
                    <a:pt x="1" y="4438"/>
                    <a:pt x="365" y="4772"/>
                    <a:pt x="791" y="4772"/>
                  </a:cubicBezTo>
                  <a:lnTo>
                    <a:pt x="3314" y="4772"/>
                  </a:lnTo>
                  <a:cubicBezTo>
                    <a:pt x="3739" y="4772"/>
                    <a:pt x="4074" y="4438"/>
                    <a:pt x="4104" y="3982"/>
                  </a:cubicBezTo>
                  <a:lnTo>
                    <a:pt x="4104" y="790"/>
                  </a:lnTo>
                  <a:cubicBezTo>
                    <a:pt x="4104" y="334"/>
                    <a:pt x="3739" y="0"/>
                    <a:pt x="3314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43"/>
            <p:cNvSpPr/>
            <p:nvPr/>
          </p:nvSpPr>
          <p:spPr>
            <a:xfrm>
              <a:off x="3251800" y="1824470"/>
              <a:ext cx="714094" cy="856086"/>
            </a:xfrm>
            <a:custGeom>
              <a:avLst/>
              <a:gdLst/>
              <a:ahLst/>
              <a:cxnLst/>
              <a:rect l="l" t="t" r="r" b="b"/>
              <a:pathLst>
                <a:path w="12432" h="14904" extrusionOk="0">
                  <a:moveTo>
                    <a:pt x="6311" y="1"/>
                  </a:moveTo>
                  <a:cubicBezTo>
                    <a:pt x="6204" y="1"/>
                    <a:pt x="6096" y="4"/>
                    <a:pt x="5988" y="9"/>
                  </a:cubicBezTo>
                  <a:cubicBezTo>
                    <a:pt x="3009" y="161"/>
                    <a:pt x="517" y="2502"/>
                    <a:pt x="213" y="5481"/>
                  </a:cubicBezTo>
                  <a:cubicBezTo>
                    <a:pt x="0" y="7517"/>
                    <a:pt x="790" y="9371"/>
                    <a:pt x="2128" y="10617"/>
                  </a:cubicBezTo>
                  <a:cubicBezTo>
                    <a:pt x="3009" y="11408"/>
                    <a:pt x="3465" y="12563"/>
                    <a:pt x="3465" y="13748"/>
                  </a:cubicBezTo>
                  <a:cubicBezTo>
                    <a:pt x="3465" y="14386"/>
                    <a:pt x="4012" y="14903"/>
                    <a:pt x="4651" y="14903"/>
                  </a:cubicBezTo>
                  <a:lnTo>
                    <a:pt x="7964" y="14903"/>
                  </a:lnTo>
                  <a:cubicBezTo>
                    <a:pt x="8602" y="14903"/>
                    <a:pt x="9119" y="14386"/>
                    <a:pt x="9119" y="13748"/>
                  </a:cubicBezTo>
                  <a:lnTo>
                    <a:pt x="9119" y="13566"/>
                  </a:lnTo>
                  <a:cubicBezTo>
                    <a:pt x="9119" y="12441"/>
                    <a:pt x="9636" y="11377"/>
                    <a:pt x="10487" y="10617"/>
                  </a:cubicBezTo>
                  <a:cubicBezTo>
                    <a:pt x="11672" y="9493"/>
                    <a:pt x="12432" y="7912"/>
                    <a:pt x="12432" y="6119"/>
                  </a:cubicBezTo>
                  <a:cubicBezTo>
                    <a:pt x="12432" y="2760"/>
                    <a:pt x="9690" y="1"/>
                    <a:pt x="6311" y="1"/>
                  </a:cubicBezTo>
                  <a:close/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43"/>
            <p:cNvSpPr/>
            <p:nvPr/>
          </p:nvSpPr>
          <p:spPr>
            <a:xfrm>
              <a:off x="3655083" y="1884321"/>
              <a:ext cx="57670" cy="54223"/>
            </a:xfrm>
            <a:custGeom>
              <a:avLst/>
              <a:gdLst/>
              <a:ahLst/>
              <a:cxnLst/>
              <a:rect l="l" t="t" r="r" b="b"/>
              <a:pathLst>
                <a:path w="1004" h="944" extrusionOk="0">
                  <a:moveTo>
                    <a:pt x="92" y="1"/>
                  </a:moveTo>
                  <a:lnTo>
                    <a:pt x="1" y="761"/>
                  </a:lnTo>
                  <a:cubicBezTo>
                    <a:pt x="244" y="791"/>
                    <a:pt x="517" y="852"/>
                    <a:pt x="760" y="943"/>
                  </a:cubicBezTo>
                  <a:lnTo>
                    <a:pt x="1004" y="214"/>
                  </a:lnTo>
                  <a:cubicBezTo>
                    <a:pt x="700" y="122"/>
                    <a:pt x="396" y="31"/>
                    <a:pt x="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43"/>
            <p:cNvSpPr/>
            <p:nvPr/>
          </p:nvSpPr>
          <p:spPr>
            <a:xfrm>
              <a:off x="3749341" y="1924471"/>
              <a:ext cx="146759" cy="178179"/>
            </a:xfrm>
            <a:custGeom>
              <a:avLst/>
              <a:gdLst/>
              <a:ahLst/>
              <a:cxnLst/>
              <a:rect l="l" t="t" r="r" b="b"/>
              <a:pathLst>
                <a:path w="2555" h="3102" extrusionOk="0">
                  <a:moveTo>
                    <a:pt x="396" y="1"/>
                  </a:moveTo>
                  <a:lnTo>
                    <a:pt x="1" y="639"/>
                  </a:lnTo>
                  <a:cubicBezTo>
                    <a:pt x="913" y="1217"/>
                    <a:pt x="1551" y="2098"/>
                    <a:pt x="1825" y="3101"/>
                  </a:cubicBezTo>
                  <a:lnTo>
                    <a:pt x="2554" y="2919"/>
                  </a:lnTo>
                  <a:cubicBezTo>
                    <a:pt x="2220" y="1703"/>
                    <a:pt x="1460" y="670"/>
                    <a:pt x="3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43"/>
            <p:cNvSpPr/>
            <p:nvPr/>
          </p:nvSpPr>
          <p:spPr>
            <a:xfrm>
              <a:off x="3606202" y="2285875"/>
              <a:ext cx="15796" cy="227060"/>
            </a:xfrm>
            <a:custGeom>
              <a:avLst/>
              <a:gdLst/>
              <a:ahLst/>
              <a:cxnLst/>
              <a:rect l="l" t="t" r="r" b="b"/>
              <a:pathLst>
                <a:path w="275" h="3953" extrusionOk="0">
                  <a:moveTo>
                    <a:pt x="0" y="1"/>
                  </a:moveTo>
                  <a:lnTo>
                    <a:pt x="0" y="3952"/>
                  </a:lnTo>
                  <a:lnTo>
                    <a:pt x="274" y="3952"/>
                  </a:lnTo>
                  <a:lnTo>
                    <a:pt x="27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43"/>
            <p:cNvSpPr/>
            <p:nvPr/>
          </p:nvSpPr>
          <p:spPr>
            <a:xfrm>
              <a:off x="3436870" y="2270195"/>
              <a:ext cx="352682" cy="263650"/>
            </a:xfrm>
            <a:custGeom>
              <a:avLst/>
              <a:gdLst/>
              <a:ahLst/>
              <a:cxnLst/>
              <a:rect l="l" t="t" r="r" b="b"/>
              <a:pathLst>
                <a:path w="6140" h="4590" extrusionOk="0">
                  <a:moveTo>
                    <a:pt x="3070" y="0"/>
                  </a:moveTo>
                  <a:lnTo>
                    <a:pt x="2948" y="213"/>
                  </a:lnTo>
                  <a:cubicBezTo>
                    <a:pt x="2416" y="1198"/>
                    <a:pt x="1697" y="1670"/>
                    <a:pt x="771" y="1670"/>
                  </a:cubicBezTo>
                  <a:cubicBezTo>
                    <a:pt x="640" y="1670"/>
                    <a:pt x="505" y="1660"/>
                    <a:pt x="365" y="1642"/>
                  </a:cubicBezTo>
                  <a:lnTo>
                    <a:pt x="0" y="1581"/>
                  </a:lnTo>
                  <a:lnTo>
                    <a:pt x="2310" y="4590"/>
                  </a:lnTo>
                  <a:lnTo>
                    <a:pt x="2523" y="4408"/>
                  </a:lnTo>
                  <a:lnTo>
                    <a:pt x="638" y="1946"/>
                  </a:lnTo>
                  <a:lnTo>
                    <a:pt x="638" y="1946"/>
                  </a:lnTo>
                  <a:cubicBezTo>
                    <a:pt x="670" y="1946"/>
                    <a:pt x="701" y="1947"/>
                    <a:pt x="732" y="1947"/>
                  </a:cubicBezTo>
                  <a:cubicBezTo>
                    <a:pt x="1693" y="1947"/>
                    <a:pt x="2481" y="1491"/>
                    <a:pt x="3070" y="578"/>
                  </a:cubicBezTo>
                  <a:cubicBezTo>
                    <a:pt x="3648" y="1490"/>
                    <a:pt x="4468" y="1946"/>
                    <a:pt x="5502" y="1946"/>
                  </a:cubicBezTo>
                  <a:lnTo>
                    <a:pt x="5532" y="1946"/>
                  </a:lnTo>
                  <a:lnTo>
                    <a:pt x="3617" y="4408"/>
                  </a:lnTo>
                  <a:lnTo>
                    <a:pt x="3860" y="4590"/>
                  </a:lnTo>
                  <a:lnTo>
                    <a:pt x="6140" y="1611"/>
                  </a:lnTo>
                  <a:lnTo>
                    <a:pt x="5806" y="1642"/>
                  </a:lnTo>
                  <a:cubicBezTo>
                    <a:pt x="5707" y="1649"/>
                    <a:pt x="5611" y="1653"/>
                    <a:pt x="5518" y="1653"/>
                  </a:cubicBezTo>
                  <a:cubicBezTo>
                    <a:pt x="4481" y="1653"/>
                    <a:pt x="3721" y="1189"/>
                    <a:pt x="3192" y="213"/>
                  </a:cubicBezTo>
                  <a:lnTo>
                    <a:pt x="30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43"/>
            <p:cNvSpPr/>
            <p:nvPr/>
          </p:nvSpPr>
          <p:spPr>
            <a:xfrm>
              <a:off x="3536355" y="2498916"/>
              <a:ext cx="155433" cy="181625"/>
            </a:xfrm>
            <a:custGeom>
              <a:avLst/>
              <a:gdLst/>
              <a:ahLst/>
              <a:cxnLst/>
              <a:rect l="l" t="t" r="r" b="b"/>
              <a:pathLst>
                <a:path w="2706" h="3162" extrusionOk="0">
                  <a:moveTo>
                    <a:pt x="1338" y="0"/>
                  </a:moveTo>
                  <a:cubicBezTo>
                    <a:pt x="609" y="0"/>
                    <a:pt x="1" y="608"/>
                    <a:pt x="1" y="1368"/>
                  </a:cubicBezTo>
                  <a:lnTo>
                    <a:pt x="1" y="3161"/>
                  </a:lnTo>
                  <a:lnTo>
                    <a:pt x="2706" y="3161"/>
                  </a:lnTo>
                  <a:lnTo>
                    <a:pt x="2706" y="1368"/>
                  </a:lnTo>
                  <a:cubicBezTo>
                    <a:pt x="2706" y="608"/>
                    <a:pt x="2098" y="0"/>
                    <a:pt x="1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43"/>
            <p:cNvSpPr/>
            <p:nvPr/>
          </p:nvSpPr>
          <p:spPr>
            <a:xfrm>
              <a:off x="3564271" y="2535562"/>
              <a:ext cx="99601" cy="176398"/>
            </a:xfrm>
            <a:custGeom>
              <a:avLst/>
              <a:gdLst/>
              <a:ahLst/>
              <a:cxnLst/>
              <a:rect l="l" t="t" r="r" b="b"/>
              <a:pathLst>
                <a:path w="1734" h="3071" extrusionOk="0">
                  <a:moveTo>
                    <a:pt x="882" y="274"/>
                  </a:moveTo>
                  <a:cubicBezTo>
                    <a:pt x="1186" y="274"/>
                    <a:pt x="1460" y="547"/>
                    <a:pt x="1460" y="882"/>
                  </a:cubicBezTo>
                  <a:lnTo>
                    <a:pt x="1460" y="2797"/>
                  </a:lnTo>
                  <a:lnTo>
                    <a:pt x="275" y="2797"/>
                  </a:lnTo>
                  <a:lnTo>
                    <a:pt x="275" y="882"/>
                  </a:lnTo>
                  <a:cubicBezTo>
                    <a:pt x="275" y="547"/>
                    <a:pt x="548" y="274"/>
                    <a:pt x="882" y="274"/>
                  </a:cubicBezTo>
                  <a:close/>
                  <a:moveTo>
                    <a:pt x="852" y="0"/>
                  </a:moveTo>
                  <a:cubicBezTo>
                    <a:pt x="396" y="0"/>
                    <a:pt x="1" y="395"/>
                    <a:pt x="1" y="882"/>
                  </a:cubicBezTo>
                  <a:lnTo>
                    <a:pt x="1" y="3070"/>
                  </a:lnTo>
                  <a:lnTo>
                    <a:pt x="1734" y="3070"/>
                  </a:lnTo>
                  <a:lnTo>
                    <a:pt x="1734" y="882"/>
                  </a:lnTo>
                  <a:cubicBezTo>
                    <a:pt x="1734" y="395"/>
                    <a:pt x="1338" y="0"/>
                    <a:pt x="8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E50C1D0-3C98-1848-8577-339FB05B1432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C2BEF6F-5C1B-CB85-5A18-BC61623F0825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6EACCA98-5607-1545-F296-53694F28038A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UTMFacebookK&amp;TBold"/>
                  <a:ea typeface="+mn-ea"/>
                  <a:cs typeface="Times New Roman" panose="02020603050405020304" pitchFamily="18" charset="0"/>
                </a:rPr>
                <a:t>UNIT </a:t>
              </a:r>
              <a:r>
                <a:rPr kumimoji="0" lang="vi-VN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UTMFacebookK&amp;TBold"/>
                  <a:ea typeface="+mn-ea"/>
                  <a:cs typeface="Times New Roman" panose="02020603050405020304" pitchFamily="18" charset="0"/>
                </a:rPr>
                <a:t>9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FacebookK&amp;TBold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C76AEE9-8566-ADCA-0A70-A2515B3C81D9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FacebookK&amp;TBold"/>
                <a:ea typeface="+mn-ea"/>
                <a:cs typeface="+mn-cs"/>
              </a:rPr>
              <a:t>CAREER PATHS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39014" y="823627"/>
            <a:ext cx="81695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Work in pairs. Discuss the following questions.</a:t>
            </a:r>
          </a:p>
        </p:txBody>
      </p:sp>
      <p:sp>
        <p:nvSpPr>
          <p:cNvPr id="2" name="Rectangle 1"/>
          <p:cNvSpPr/>
          <p:nvPr/>
        </p:nvSpPr>
        <p:spPr>
          <a:xfrm>
            <a:off x="426371" y="1576694"/>
            <a:ext cx="907681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What are your career plans?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. What do you need to do to prepare your future career?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AB0E8E-D92D-3E8B-4830-95D281F9D3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61518" y="2861555"/>
            <a:ext cx="2620963" cy="2335512"/>
          </a:xfrm>
          <a:prstGeom prst="rect">
            <a:avLst/>
          </a:prstGeom>
        </p:spPr>
      </p:pic>
      <p:grpSp>
        <p:nvGrpSpPr>
          <p:cNvPr id="8" name="Google Shape;1104;p56">
            <a:extLst>
              <a:ext uri="{FF2B5EF4-FFF2-40B4-BE49-F238E27FC236}">
                <a16:creationId xmlns:a16="http://schemas.microsoft.com/office/drawing/2014/main" id="{4583044C-6ED6-766C-0430-9C6E148A7708}"/>
              </a:ext>
            </a:extLst>
          </p:cNvPr>
          <p:cNvGrpSpPr/>
          <p:nvPr/>
        </p:nvGrpSpPr>
        <p:grpSpPr>
          <a:xfrm rot="21249878">
            <a:off x="1450482" y="3318355"/>
            <a:ext cx="746063" cy="674779"/>
            <a:chOff x="6843802" y="2410602"/>
            <a:chExt cx="606177" cy="572387"/>
          </a:xfrm>
        </p:grpSpPr>
        <p:sp>
          <p:nvSpPr>
            <p:cNvPr id="9" name="Google Shape;1105;p56">
              <a:extLst>
                <a:ext uri="{FF2B5EF4-FFF2-40B4-BE49-F238E27FC236}">
                  <a16:creationId xmlns:a16="http://schemas.microsoft.com/office/drawing/2014/main" id="{3DC45596-C0E6-49A1-151D-5897F7DF2970}"/>
                </a:ext>
              </a:extLst>
            </p:cNvPr>
            <p:cNvSpPr/>
            <p:nvPr/>
          </p:nvSpPr>
          <p:spPr>
            <a:xfrm rot="-882117">
              <a:off x="6893749" y="2467334"/>
              <a:ext cx="506283" cy="458923"/>
            </a:xfrm>
            <a:custGeom>
              <a:avLst/>
              <a:gdLst/>
              <a:ahLst/>
              <a:cxnLst/>
              <a:rect l="l" t="t" r="r" b="b"/>
              <a:pathLst>
                <a:path w="16901" h="15320" extrusionOk="0">
                  <a:moveTo>
                    <a:pt x="2615" y="0"/>
                  </a:moveTo>
                  <a:cubicBezTo>
                    <a:pt x="1186" y="0"/>
                    <a:pt x="0" y="1186"/>
                    <a:pt x="0" y="2645"/>
                  </a:cubicBezTo>
                  <a:lnTo>
                    <a:pt x="0" y="10152"/>
                  </a:lnTo>
                  <a:cubicBezTo>
                    <a:pt x="0" y="11611"/>
                    <a:pt x="1186" y="12797"/>
                    <a:pt x="2615" y="12797"/>
                  </a:cubicBezTo>
                  <a:lnTo>
                    <a:pt x="2645" y="15320"/>
                  </a:lnTo>
                  <a:lnTo>
                    <a:pt x="5198" y="12797"/>
                  </a:lnTo>
                  <a:lnTo>
                    <a:pt x="14256" y="12797"/>
                  </a:lnTo>
                  <a:cubicBezTo>
                    <a:pt x="15715" y="12797"/>
                    <a:pt x="16900" y="11611"/>
                    <a:pt x="16900" y="10183"/>
                  </a:cubicBezTo>
                  <a:lnTo>
                    <a:pt x="16900" y="2645"/>
                  </a:lnTo>
                  <a:cubicBezTo>
                    <a:pt x="16900" y="1186"/>
                    <a:pt x="15715" y="0"/>
                    <a:pt x="14256" y="0"/>
                  </a:cubicBezTo>
                  <a:close/>
                </a:path>
              </a:pathLst>
            </a:custGeom>
            <a:solidFill>
              <a:srgbClr val="E86C5E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106;p56">
              <a:extLst>
                <a:ext uri="{FF2B5EF4-FFF2-40B4-BE49-F238E27FC236}">
                  <a16:creationId xmlns:a16="http://schemas.microsoft.com/office/drawing/2014/main" id="{EFFD2654-D8F1-0F3E-B9B4-8171E4D895A0}"/>
                </a:ext>
              </a:extLst>
            </p:cNvPr>
            <p:cNvSpPr/>
            <p:nvPr/>
          </p:nvSpPr>
          <p:spPr>
            <a:xfrm rot="-882117">
              <a:off x="7013384" y="2558478"/>
              <a:ext cx="252258" cy="224009"/>
            </a:xfrm>
            <a:custGeom>
              <a:avLst/>
              <a:gdLst/>
              <a:ahLst/>
              <a:cxnLst/>
              <a:rect l="l" t="t" r="r" b="b"/>
              <a:pathLst>
                <a:path w="8421" h="7478" extrusionOk="0">
                  <a:moveTo>
                    <a:pt x="2280" y="0"/>
                  </a:moveTo>
                  <a:cubicBezTo>
                    <a:pt x="1034" y="0"/>
                    <a:pt x="0" y="1003"/>
                    <a:pt x="0" y="2280"/>
                  </a:cubicBezTo>
                  <a:cubicBezTo>
                    <a:pt x="122" y="4681"/>
                    <a:pt x="4225" y="7478"/>
                    <a:pt x="4225" y="7478"/>
                  </a:cubicBezTo>
                  <a:cubicBezTo>
                    <a:pt x="4225" y="7478"/>
                    <a:pt x="8420" y="4742"/>
                    <a:pt x="8420" y="2280"/>
                  </a:cubicBezTo>
                  <a:cubicBezTo>
                    <a:pt x="8420" y="1003"/>
                    <a:pt x="7387" y="0"/>
                    <a:pt x="6140" y="0"/>
                  </a:cubicBezTo>
                  <a:cubicBezTo>
                    <a:pt x="5320" y="0"/>
                    <a:pt x="4621" y="426"/>
                    <a:pt x="4225" y="1064"/>
                  </a:cubicBezTo>
                  <a:cubicBezTo>
                    <a:pt x="3800" y="426"/>
                    <a:pt x="3101" y="0"/>
                    <a:pt x="22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Google Shape;1108;p56">
            <a:extLst>
              <a:ext uri="{FF2B5EF4-FFF2-40B4-BE49-F238E27FC236}">
                <a16:creationId xmlns:a16="http://schemas.microsoft.com/office/drawing/2014/main" id="{42E5D01C-BF14-B8BE-8F51-AC1CE6AC3CBC}"/>
              </a:ext>
            </a:extLst>
          </p:cNvPr>
          <p:cNvSpPr/>
          <p:nvPr/>
        </p:nvSpPr>
        <p:spPr>
          <a:xfrm rot="-846224">
            <a:off x="8183818" y="1233566"/>
            <a:ext cx="444439" cy="407378"/>
          </a:xfrm>
          <a:custGeom>
            <a:avLst/>
            <a:gdLst/>
            <a:ahLst/>
            <a:cxnLst/>
            <a:rect l="l" t="t" r="r" b="b"/>
            <a:pathLst>
              <a:path w="6080" h="5573" extrusionOk="0">
                <a:moveTo>
                  <a:pt x="3040" y="0"/>
                </a:moveTo>
                <a:cubicBezTo>
                  <a:pt x="2888" y="0"/>
                  <a:pt x="2736" y="91"/>
                  <a:pt x="2675" y="274"/>
                </a:cubicBezTo>
                <a:lnTo>
                  <a:pt x="2250" y="1581"/>
                </a:lnTo>
                <a:cubicBezTo>
                  <a:pt x="2220" y="1733"/>
                  <a:pt x="2068" y="1824"/>
                  <a:pt x="1885" y="1824"/>
                </a:cubicBezTo>
                <a:lnTo>
                  <a:pt x="517" y="1824"/>
                </a:lnTo>
                <a:cubicBezTo>
                  <a:pt x="153" y="1824"/>
                  <a:pt x="1" y="2310"/>
                  <a:pt x="305" y="2523"/>
                </a:cubicBezTo>
                <a:lnTo>
                  <a:pt x="1399" y="3344"/>
                </a:lnTo>
                <a:cubicBezTo>
                  <a:pt x="1551" y="3435"/>
                  <a:pt x="1581" y="3617"/>
                  <a:pt x="1551" y="3769"/>
                </a:cubicBezTo>
                <a:lnTo>
                  <a:pt x="1125" y="5046"/>
                </a:lnTo>
                <a:cubicBezTo>
                  <a:pt x="1032" y="5327"/>
                  <a:pt x="1263" y="5572"/>
                  <a:pt x="1513" y="5572"/>
                </a:cubicBezTo>
                <a:cubicBezTo>
                  <a:pt x="1588" y="5572"/>
                  <a:pt x="1664" y="5551"/>
                  <a:pt x="1733" y="5502"/>
                </a:cubicBezTo>
                <a:lnTo>
                  <a:pt x="2827" y="4681"/>
                </a:lnTo>
                <a:cubicBezTo>
                  <a:pt x="2888" y="4636"/>
                  <a:pt x="2964" y="4613"/>
                  <a:pt x="3044" y="4613"/>
                </a:cubicBezTo>
                <a:cubicBezTo>
                  <a:pt x="3124" y="4613"/>
                  <a:pt x="3207" y="4636"/>
                  <a:pt x="3283" y="4681"/>
                </a:cubicBezTo>
                <a:lnTo>
                  <a:pt x="4378" y="5502"/>
                </a:lnTo>
                <a:cubicBezTo>
                  <a:pt x="4447" y="5551"/>
                  <a:pt x="4522" y="5572"/>
                  <a:pt x="4594" y="5572"/>
                </a:cubicBezTo>
                <a:cubicBezTo>
                  <a:pt x="4835" y="5572"/>
                  <a:pt x="5049" y="5327"/>
                  <a:pt x="4955" y="5046"/>
                </a:cubicBezTo>
                <a:lnTo>
                  <a:pt x="4560" y="3769"/>
                </a:lnTo>
                <a:cubicBezTo>
                  <a:pt x="4499" y="3617"/>
                  <a:pt x="4560" y="3435"/>
                  <a:pt x="4682" y="3344"/>
                </a:cubicBezTo>
                <a:lnTo>
                  <a:pt x="5776" y="2523"/>
                </a:lnTo>
                <a:cubicBezTo>
                  <a:pt x="6080" y="2310"/>
                  <a:pt x="5928" y="1824"/>
                  <a:pt x="5563" y="1824"/>
                </a:cubicBezTo>
                <a:lnTo>
                  <a:pt x="4195" y="1824"/>
                </a:lnTo>
                <a:cubicBezTo>
                  <a:pt x="4043" y="1824"/>
                  <a:pt x="3891" y="1733"/>
                  <a:pt x="3830" y="1581"/>
                </a:cubicBezTo>
                <a:lnTo>
                  <a:pt x="3405" y="274"/>
                </a:lnTo>
                <a:cubicBezTo>
                  <a:pt x="3344" y="91"/>
                  <a:pt x="3192" y="0"/>
                  <a:pt x="3040" y="0"/>
                </a:cubicBezTo>
                <a:close/>
              </a:path>
            </a:pathLst>
          </a:cu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" name="Google Shape;1115;p56">
            <a:extLst>
              <a:ext uri="{FF2B5EF4-FFF2-40B4-BE49-F238E27FC236}">
                <a16:creationId xmlns:a16="http://schemas.microsoft.com/office/drawing/2014/main" id="{C5EE4D98-3CA0-C6D2-6CF6-87406660D22E}"/>
              </a:ext>
            </a:extLst>
          </p:cNvPr>
          <p:cNvGrpSpPr/>
          <p:nvPr/>
        </p:nvGrpSpPr>
        <p:grpSpPr>
          <a:xfrm>
            <a:off x="6875262" y="2858620"/>
            <a:ext cx="910344" cy="767188"/>
            <a:chOff x="4037650" y="326163"/>
            <a:chExt cx="1068708" cy="921314"/>
          </a:xfrm>
        </p:grpSpPr>
        <p:sp>
          <p:nvSpPr>
            <p:cNvPr id="18" name="Google Shape;1116;p56">
              <a:extLst>
                <a:ext uri="{FF2B5EF4-FFF2-40B4-BE49-F238E27FC236}">
                  <a16:creationId xmlns:a16="http://schemas.microsoft.com/office/drawing/2014/main" id="{3B3D19FA-EBD4-C3AE-76A9-15BAE6D24013}"/>
                </a:ext>
              </a:extLst>
            </p:cNvPr>
            <p:cNvSpPr/>
            <p:nvPr/>
          </p:nvSpPr>
          <p:spPr>
            <a:xfrm>
              <a:off x="4037650" y="326163"/>
              <a:ext cx="1068708" cy="921314"/>
            </a:xfrm>
            <a:custGeom>
              <a:avLst/>
              <a:gdLst/>
              <a:ahLst/>
              <a:cxnLst/>
              <a:rect l="l" t="t" r="r" b="b"/>
              <a:pathLst>
                <a:path w="23253" h="20046" extrusionOk="0">
                  <a:moveTo>
                    <a:pt x="12686" y="1"/>
                  </a:moveTo>
                  <a:cubicBezTo>
                    <a:pt x="12301" y="1"/>
                    <a:pt x="11912" y="23"/>
                    <a:pt x="11520" y="68"/>
                  </a:cubicBezTo>
                  <a:cubicBezTo>
                    <a:pt x="8754" y="402"/>
                    <a:pt x="6414" y="1770"/>
                    <a:pt x="4833" y="3776"/>
                  </a:cubicBezTo>
                  <a:lnTo>
                    <a:pt x="0" y="1983"/>
                  </a:lnTo>
                  <a:lnTo>
                    <a:pt x="0" y="1983"/>
                  </a:lnTo>
                  <a:lnTo>
                    <a:pt x="3526" y="5904"/>
                  </a:lnTo>
                  <a:cubicBezTo>
                    <a:pt x="2796" y="7485"/>
                    <a:pt x="2493" y="9308"/>
                    <a:pt x="2705" y="11193"/>
                  </a:cubicBezTo>
                  <a:cubicBezTo>
                    <a:pt x="3298" y="16300"/>
                    <a:pt x="7636" y="20045"/>
                    <a:pt x="12656" y="20045"/>
                  </a:cubicBezTo>
                  <a:cubicBezTo>
                    <a:pt x="13044" y="20045"/>
                    <a:pt x="13436" y="20023"/>
                    <a:pt x="13830" y="19977"/>
                  </a:cubicBezTo>
                  <a:cubicBezTo>
                    <a:pt x="19332" y="19339"/>
                    <a:pt x="23253" y="14384"/>
                    <a:pt x="22614" y="8883"/>
                  </a:cubicBezTo>
                  <a:cubicBezTo>
                    <a:pt x="22022" y="3773"/>
                    <a:pt x="17705" y="1"/>
                    <a:pt x="12686" y="1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117;p56">
              <a:extLst>
                <a:ext uri="{FF2B5EF4-FFF2-40B4-BE49-F238E27FC236}">
                  <a16:creationId xmlns:a16="http://schemas.microsoft.com/office/drawing/2014/main" id="{505213D3-C7BE-57B5-791D-51C8D94ADA9E}"/>
                </a:ext>
              </a:extLst>
            </p:cNvPr>
            <p:cNvSpPr/>
            <p:nvPr/>
          </p:nvSpPr>
          <p:spPr>
            <a:xfrm>
              <a:off x="4282116" y="436697"/>
              <a:ext cx="468011" cy="570134"/>
            </a:xfrm>
            <a:custGeom>
              <a:avLst/>
              <a:gdLst/>
              <a:ahLst/>
              <a:cxnLst/>
              <a:rect l="l" t="t" r="r" b="b"/>
              <a:pathLst>
                <a:path w="10183" h="12405" extrusionOk="0">
                  <a:moveTo>
                    <a:pt x="6778" y="1"/>
                  </a:moveTo>
                  <a:cubicBezTo>
                    <a:pt x="5830" y="1"/>
                    <a:pt x="4898" y="904"/>
                    <a:pt x="5016" y="2405"/>
                  </a:cubicBezTo>
                  <a:lnTo>
                    <a:pt x="5259" y="4411"/>
                  </a:lnTo>
                  <a:lnTo>
                    <a:pt x="1368" y="4411"/>
                  </a:lnTo>
                  <a:cubicBezTo>
                    <a:pt x="0" y="4441"/>
                    <a:pt x="274" y="6569"/>
                    <a:pt x="1368" y="6569"/>
                  </a:cubicBezTo>
                  <a:cubicBezTo>
                    <a:pt x="118" y="6599"/>
                    <a:pt x="209" y="8669"/>
                    <a:pt x="1469" y="8669"/>
                  </a:cubicBezTo>
                  <a:cubicBezTo>
                    <a:pt x="1484" y="8669"/>
                    <a:pt x="1499" y="8669"/>
                    <a:pt x="1514" y="8668"/>
                  </a:cubicBezTo>
                  <a:lnTo>
                    <a:pt x="1514" y="8668"/>
                  </a:lnTo>
                  <a:cubicBezTo>
                    <a:pt x="553" y="8743"/>
                    <a:pt x="764" y="10587"/>
                    <a:pt x="2149" y="10587"/>
                  </a:cubicBezTo>
                  <a:cubicBezTo>
                    <a:pt x="2192" y="10587"/>
                    <a:pt x="2235" y="10585"/>
                    <a:pt x="2280" y="10581"/>
                  </a:cubicBezTo>
                  <a:lnTo>
                    <a:pt x="2280" y="10581"/>
                  </a:lnTo>
                  <a:cubicBezTo>
                    <a:pt x="1672" y="11189"/>
                    <a:pt x="2128" y="12405"/>
                    <a:pt x="3070" y="12405"/>
                  </a:cubicBezTo>
                  <a:lnTo>
                    <a:pt x="8298" y="12405"/>
                  </a:lnTo>
                  <a:cubicBezTo>
                    <a:pt x="9119" y="12405"/>
                    <a:pt x="9757" y="12131"/>
                    <a:pt x="10183" y="11554"/>
                  </a:cubicBezTo>
                  <a:lnTo>
                    <a:pt x="10183" y="5748"/>
                  </a:lnTo>
                  <a:lnTo>
                    <a:pt x="9514" y="5748"/>
                  </a:lnTo>
                  <a:lnTo>
                    <a:pt x="7873" y="3256"/>
                  </a:lnTo>
                  <a:cubicBezTo>
                    <a:pt x="7569" y="2739"/>
                    <a:pt x="7417" y="2131"/>
                    <a:pt x="7478" y="1523"/>
                  </a:cubicBezTo>
                  <a:lnTo>
                    <a:pt x="7599" y="247"/>
                  </a:lnTo>
                  <a:cubicBezTo>
                    <a:pt x="7342" y="80"/>
                    <a:pt x="7060" y="1"/>
                    <a:pt x="67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18;p56">
              <a:extLst>
                <a:ext uri="{FF2B5EF4-FFF2-40B4-BE49-F238E27FC236}">
                  <a16:creationId xmlns:a16="http://schemas.microsoft.com/office/drawing/2014/main" id="{5500907C-B5F7-9F9E-E1A4-C04029E346A0}"/>
                </a:ext>
              </a:extLst>
            </p:cNvPr>
            <p:cNvSpPr/>
            <p:nvPr/>
          </p:nvSpPr>
          <p:spPr>
            <a:xfrm>
              <a:off x="4750089" y="684100"/>
              <a:ext cx="160722" cy="306002"/>
            </a:xfrm>
            <a:custGeom>
              <a:avLst/>
              <a:gdLst/>
              <a:ahLst/>
              <a:cxnLst/>
              <a:rect l="l" t="t" r="r" b="b"/>
              <a:pathLst>
                <a:path w="3497" h="6658" extrusionOk="0">
                  <a:moveTo>
                    <a:pt x="1" y="1"/>
                  </a:moveTo>
                  <a:lnTo>
                    <a:pt x="1" y="6657"/>
                  </a:lnTo>
                  <a:lnTo>
                    <a:pt x="3496" y="6657"/>
                  </a:lnTo>
                  <a:lnTo>
                    <a:pt x="349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19;p56">
              <a:extLst>
                <a:ext uri="{FF2B5EF4-FFF2-40B4-BE49-F238E27FC236}">
                  <a16:creationId xmlns:a16="http://schemas.microsoft.com/office/drawing/2014/main" id="{73F60213-254F-A29D-63CD-42D86F11E860}"/>
                </a:ext>
              </a:extLst>
            </p:cNvPr>
            <p:cNvSpPr/>
            <p:nvPr/>
          </p:nvSpPr>
          <p:spPr>
            <a:xfrm>
              <a:off x="4344990" y="731623"/>
              <a:ext cx="181634" cy="12593"/>
            </a:xfrm>
            <a:custGeom>
              <a:avLst/>
              <a:gdLst/>
              <a:ahLst/>
              <a:cxnLst/>
              <a:rect l="l" t="t" r="r" b="b"/>
              <a:pathLst>
                <a:path w="3952" h="274" extrusionOk="0">
                  <a:moveTo>
                    <a:pt x="0" y="0"/>
                  </a:moveTo>
                  <a:lnTo>
                    <a:pt x="0" y="274"/>
                  </a:lnTo>
                  <a:lnTo>
                    <a:pt x="3952" y="274"/>
                  </a:lnTo>
                  <a:lnTo>
                    <a:pt x="395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20;p56">
              <a:extLst>
                <a:ext uri="{FF2B5EF4-FFF2-40B4-BE49-F238E27FC236}">
                  <a16:creationId xmlns:a16="http://schemas.microsoft.com/office/drawing/2014/main" id="{5426FE42-6523-EE26-4080-0F9F5F6BE19E}"/>
                </a:ext>
              </a:extLst>
            </p:cNvPr>
            <p:cNvSpPr/>
            <p:nvPr/>
          </p:nvSpPr>
          <p:spPr>
            <a:xfrm>
              <a:off x="4347748" y="828001"/>
              <a:ext cx="181680" cy="12593"/>
            </a:xfrm>
            <a:custGeom>
              <a:avLst/>
              <a:gdLst/>
              <a:ahLst/>
              <a:cxnLst/>
              <a:rect l="l" t="t" r="r" b="b"/>
              <a:pathLst>
                <a:path w="3953" h="274" extrusionOk="0">
                  <a:moveTo>
                    <a:pt x="1" y="0"/>
                  </a:moveTo>
                  <a:lnTo>
                    <a:pt x="1" y="274"/>
                  </a:lnTo>
                  <a:lnTo>
                    <a:pt x="3952" y="274"/>
                  </a:lnTo>
                  <a:lnTo>
                    <a:pt x="395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21;p56">
              <a:extLst>
                <a:ext uri="{FF2B5EF4-FFF2-40B4-BE49-F238E27FC236}">
                  <a16:creationId xmlns:a16="http://schemas.microsoft.com/office/drawing/2014/main" id="{921A17B4-07AE-CF82-4EDB-D960A053B701}"/>
                </a:ext>
              </a:extLst>
            </p:cNvPr>
            <p:cNvSpPr/>
            <p:nvPr/>
          </p:nvSpPr>
          <p:spPr>
            <a:xfrm>
              <a:off x="4384103" y="916015"/>
              <a:ext cx="145326" cy="12593"/>
            </a:xfrm>
            <a:custGeom>
              <a:avLst/>
              <a:gdLst/>
              <a:ahLst/>
              <a:cxnLst/>
              <a:rect l="l" t="t" r="r" b="b"/>
              <a:pathLst>
                <a:path w="3162" h="274" extrusionOk="0">
                  <a:moveTo>
                    <a:pt x="0" y="0"/>
                  </a:moveTo>
                  <a:lnTo>
                    <a:pt x="0" y="274"/>
                  </a:lnTo>
                  <a:lnTo>
                    <a:pt x="3161" y="274"/>
                  </a:lnTo>
                  <a:lnTo>
                    <a:pt x="31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22;p56">
              <a:extLst>
                <a:ext uri="{FF2B5EF4-FFF2-40B4-BE49-F238E27FC236}">
                  <a16:creationId xmlns:a16="http://schemas.microsoft.com/office/drawing/2014/main" id="{2C04075C-F235-A224-4218-43FC49B5BC1D}"/>
                </a:ext>
              </a:extLst>
            </p:cNvPr>
            <p:cNvSpPr/>
            <p:nvPr/>
          </p:nvSpPr>
          <p:spPr>
            <a:xfrm>
              <a:off x="4800416" y="904847"/>
              <a:ext cx="58691" cy="58691"/>
            </a:xfrm>
            <a:custGeom>
              <a:avLst/>
              <a:gdLst/>
              <a:ahLst/>
              <a:cxnLst/>
              <a:rect l="l" t="t" r="r" b="b"/>
              <a:pathLst>
                <a:path w="1277" h="1277" extrusionOk="0">
                  <a:moveTo>
                    <a:pt x="638" y="0"/>
                  </a:moveTo>
                  <a:cubicBezTo>
                    <a:pt x="304" y="0"/>
                    <a:pt x="0" y="274"/>
                    <a:pt x="0" y="638"/>
                  </a:cubicBezTo>
                  <a:cubicBezTo>
                    <a:pt x="0" y="973"/>
                    <a:pt x="304" y="1277"/>
                    <a:pt x="638" y="1277"/>
                  </a:cubicBezTo>
                  <a:cubicBezTo>
                    <a:pt x="1003" y="1277"/>
                    <a:pt x="1277" y="973"/>
                    <a:pt x="1277" y="638"/>
                  </a:cubicBezTo>
                  <a:cubicBezTo>
                    <a:pt x="1277" y="274"/>
                    <a:pt x="1003" y="0"/>
                    <a:pt x="6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1214;p60">
            <a:extLst>
              <a:ext uri="{FF2B5EF4-FFF2-40B4-BE49-F238E27FC236}">
                <a16:creationId xmlns:a16="http://schemas.microsoft.com/office/drawing/2014/main" id="{F753E230-0E5B-9B5C-3BB0-C5ED93696205}"/>
              </a:ext>
            </a:extLst>
          </p:cNvPr>
          <p:cNvSpPr/>
          <p:nvPr/>
        </p:nvSpPr>
        <p:spPr>
          <a:xfrm>
            <a:off x="647106" y="4347609"/>
            <a:ext cx="711437" cy="711434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1215;p60">
            <a:extLst>
              <a:ext uri="{FF2B5EF4-FFF2-40B4-BE49-F238E27FC236}">
                <a16:creationId xmlns:a16="http://schemas.microsoft.com/office/drawing/2014/main" id="{4888FA01-51E3-2EE7-2CFB-650609E1B052}"/>
              </a:ext>
            </a:extLst>
          </p:cNvPr>
          <p:cNvSpPr/>
          <p:nvPr/>
        </p:nvSpPr>
        <p:spPr>
          <a:xfrm>
            <a:off x="-644827" y="2854476"/>
            <a:ext cx="1480876" cy="1480786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9277CF-3839-8C79-20A6-F2DF41218C79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PRE-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5070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39014" y="823627"/>
            <a:ext cx="81695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Work in pairs. Discuss the following questions.</a:t>
            </a:r>
          </a:p>
        </p:txBody>
      </p:sp>
      <p:sp>
        <p:nvSpPr>
          <p:cNvPr id="2" name="Rectangle 1"/>
          <p:cNvSpPr/>
          <p:nvPr/>
        </p:nvSpPr>
        <p:spPr>
          <a:xfrm>
            <a:off x="426371" y="1328663"/>
            <a:ext cx="90768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What are your career plans?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. What do you need to do to prepare your future career?</a:t>
            </a:r>
          </a:p>
        </p:txBody>
      </p:sp>
      <p:pic>
        <p:nvPicPr>
          <p:cNvPr id="6" name="Picture 5" descr="Young girl clapping">
            <a:extLst>
              <a:ext uri="{FF2B5EF4-FFF2-40B4-BE49-F238E27FC236}">
                <a16:creationId xmlns:a16="http://schemas.microsoft.com/office/drawing/2014/main" id="{0C61942A-3B66-1CB2-BCC0-DDBD5AAF55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704"/>
          <a:stretch/>
        </p:blipFill>
        <p:spPr>
          <a:xfrm>
            <a:off x="540327" y="2600930"/>
            <a:ext cx="1638749" cy="2535536"/>
          </a:xfrm>
          <a:prstGeom prst="rect">
            <a:avLst/>
          </a:prstGeom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0460E238-B268-FC0B-8E6C-4B608B3CF657}"/>
              </a:ext>
            </a:extLst>
          </p:cNvPr>
          <p:cNvSpPr/>
          <p:nvPr/>
        </p:nvSpPr>
        <p:spPr>
          <a:xfrm>
            <a:off x="3048000" y="2799175"/>
            <a:ext cx="5693844" cy="1748123"/>
          </a:xfrm>
          <a:prstGeom prst="wedgeRoundRectCallout">
            <a:avLst>
              <a:gd name="adj1" fmla="val -68583"/>
              <a:gd name="adj2" fmla="val -32682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 plan is to become an English teacher after finishing high school. I need to improve my English skills and have a teaching certificate. How about you?</a:t>
            </a:r>
          </a:p>
        </p:txBody>
      </p:sp>
      <p:pic>
        <p:nvPicPr>
          <p:cNvPr id="16" name="Picture 15" descr="A blue and green logo&#10;&#10;Description automatically generated">
            <a:extLst>
              <a:ext uri="{FF2B5EF4-FFF2-40B4-BE49-F238E27FC236}">
                <a16:creationId xmlns:a16="http://schemas.microsoft.com/office/drawing/2014/main" id="{7A58C4C6-A323-E072-EB2D-13989AFB0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95228">
            <a:off x="8178052" y="4273775"/>
            <a:ext cx="851240" cy="8512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0F0D1E-B390-682F-B403-C23A604B4AB0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PRE-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298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03326" y="779874"/>
            <a:ext cx="53758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Read the article.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Circle the words or phrases with the closest meaning to the highlighted words or phrase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098" y="1738417"/>
            <a:ext cx="2804908" cy="19815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13" y="3026469"/>
            <a:ext cx="5822185" cy="6934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913" y="3719949"/>
            <a:ext cx="8486671" cy="8077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771E85-62D5-F93E-6C46-415C89EB024F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8828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20819" y="1094628"/>
            <a:ext cx="192193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1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. PASSIONATE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A.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 having strong feelings of enthusiasm for something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B.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 showing happiness and excitement about something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7320819" y="2113757"/>
            <a:ext cx="332763" cy="319087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64811A-8E93-9268-C315-ACA9D9A78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6742"/>
            <a:ext cx="7243637" cy="44967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E6EB28-4A4B-C364-E073-09C5781AD30B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95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25150" y="1925624"/>
            <a:ext cx="19219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2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. take into account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A.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 describe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B.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 consider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7425150" y="3503041"/>
            <a:ext cx="310738" cy="31194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00A8F2-82B1-3370-946B-283F7FBD5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6742"/>
            <a:ext cx="7243637" cy="44967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BB7585-2A75-AA80-D21E-099477F5E9BB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0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20819" y="1371611"/>
            <a:ext cx="179046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3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. SPECIALTY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subject of study that someone knows a lot about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typical food that a restaurant is famous for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7306175" y="3384398"/>
            <a:ext cx="364625" cy="35245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8CAAF6-9145-A297-D73D-FBA739D5A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6742"/>
            <a:ext cx="7243637" cy="44967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5D4609-F45B-7AF0-15BB-70F915E1CBCB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271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35715" y="1681014"/>
            <a:ext cx="192193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4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. 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BARISTA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 owner of a coffee shop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person who serves in a coffee shop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7335715" y="3147757"/>
            <a:ext cx="339313" cy="33385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64B990-80C8-9298-54AB-42E279D18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6742"/>
            <a:ext cx="7243637" cy="44967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295F94-D520-0A3B-36DD-FCA0CD55F38E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0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6742"/>
            <a:ext cx="7243637" cy="449675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322722" y="2266412"/>
            <a:ext cx="19219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5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. OBSOLETE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updated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 of date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7322722" y="3510154"/>
            <a:ext cx="336667" cy="32591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06E0C9-F77C-9E91-1BF1-D4294FCBAACB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9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03326" y="779874"/>
            <a:ext cx="93312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Read the article again. Match each section (a–C) with a heading (1–4). There is one extra heading.</a:t>
            </a:r>
          </a:p>
        </p:txBody>
      </p:sp>
      <p:sp>
        <p:nvSpPr>
          <p:cNvPr id="2" name="Rectangle 1"/>
          <p:cNvSpPr/>
          <p:nvPr/>
        </p:nvSpPr>
        <p:spPr>
          <a:xfrm>
            <a:off x="803326" y="1733981"/>
            <a:ext cx="736587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Think about employment opportunities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Ask the career experts for advice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Follow your passion and interests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Understand education requirements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Body)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D2793-E55F-AF92-403F-575466AE0CCE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9587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846" y="646743"/>
            <a:ext cx="8140954" cy="449675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00777" y="57882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>
          <a:xfrm>
            <a:off x="1200777" y="204072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4</a:t>
            </a:r>
          </a:p>
        </p:txBody>
      </p:sp>
      <p:sp>
        <p:nvSpPr>
          <p:cNvPr id="7" name="Rectangle 6"/>
          <p:cNvSpPr/>
          <p:nvPr/>
        </p:nvSpPr>
        <p:spPr>
          <a:xfrm>
            <a:off x="1200777" y="3537011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6B3F0A-CCD3-D286-5B43-8E7DDF498E31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00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978693" y="860863"/>
            <a:ext cx="1637250" cy="49155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WARM-UP</a:t>
            </a:r>
            <a:endParaRPr kumimoji="0" lang="en-GB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329815" y="1667122"/>
            <a:ext cx="1637250" cy="49155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PRE- READING</a:t>
            </a:r>
            <a:endParaRPr kumimoji="0" lang="en-GB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978693" y="2601605"/>
            <a:ext cx="1637250" cy="49155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WHILE- READING</a:t>
            </a:r>
            <a:endParaRPr kumimoji="0" lang="en-GB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Game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Feed the Monkey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05766" y="2282729"/>
            <a:ext cx="3659538" cy="8935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marR="0" lvl="0" indent="-12620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2: 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Circle the words or phrases with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closest meaning </a:t>
            </a:r>
          </a:p>
          <a:p>
            <a:pPr marL="126206" marR="0" lvl="0" indent="-12620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3: 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Match each section with a heading </a:t>
            </a:r>
          </a:p>
          <a:p>
            <a:pPr marL="126206" marR="0" lvl="0" indent="-12620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4: 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Choose the correct answer </a:t>
            </a: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615943" y="1106639"/>
            <a:ext cx="532497" cy="560483"/>
          </a:xfrm>
          <a:prstGeom prst="curvedConnector2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797319" y="1912897"/>
            <a:ext cx="532497" cy="688707"/>
          </a:xfrm>
          <a:prstGeom prst="curvedConnector2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329815" y="3499016"/>
            <a:ext cx="1637250" cy="49155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POST- READING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marR="0" lvl="0" indent="-12620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Wrap-up</a:t>
            </a:r>
          </a:p>
          <a:p>
            <a:pPr marL="126206" marR="0" lvl="0" indent="-12620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Homework</a:t>
            </a:r>
            <a:endParaRPr kumimoji="0" lang="en-GB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3" name="Curved Connector 32"/>
          <p:cNvCxnSpPr>
            <a:cxnSpLocks/>
            <a:stCxn id="31" idx="1"/>
            <a:endCxn id="34" idx="0"/>
          </p:cNvCxnSpPr>
          <p:nvPr/>
        </p:nvCxnSpPr>
        <p:spPr>
          <a:xfrm rot="10800000" flipV="1">
            <a:off x="1797317" y="3744792"/>
            <a:ext cx="532498" cy="586894"/>
          </a:xfrm>
          <a:prstGeom prst="curvedConnector2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8692" y="4331686"/>
            <a:ext cx="1637250" cy="49155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CONSOLIDATION</a:t>
            </a:r>
            <a:endParaRPr kumimoji="0" lang="en-GB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cxnSp>
        <p:nvCxnSpPr>
          <p:cNvPr id="35" name="Curved Connector 34"/>
          <p:cNvCxnSpPr>
            <a:cxnSpLocks/>
            <a:stCxn id="24" idx="3"/>
            <a:endCxn id="31" idx="0"/>
          </p:cNvCxnSpPr>
          <p:nvPr/>
        </p:nvCxnSpPr>
        <p:spPr>
          <a:xfrm>
            <a:off x="2615943" y="2847381"/>
            <a:ext cx="532497" cy="651635"/>
          </a:xfrm>
          <a:prstGeom prst="curvedConnector2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</a:rPr>
              <a:t>READING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anose="020506040505050202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LESSON 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0B8F2FD-DAF1-49DD-AAFF-1374CC312DAE}"/>
              </a:ext>
            </a:extLst>
          </p:cNvPr>
          <p:cNvSpPr/>
          <p:nvPr/>
        </p:nvSpPr>
        <p:spPr>
          <a:xfrm>
            <a:off x="4505765" y="1502282"/>
            <a:ext cx="3659539" cy="6634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marR="0" lvl="0" indent="-12620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Task 1: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Discuss the following questions</a:t>
            </a:r>
            <a:endParaRPr kumimoji="0" lang="vi-VN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1156E43-F531-4B8A-9A7B-B04929DF90E0}"/>
              </a:ext>
            </a:extLst>
          </p:cNvPr>
          <p:cNvSpPr/>
          <p:nvPr/>
        </p:nvSpPr>
        <p:spPr>
          <a:xfrm>
            <a:off x="4505765" y="3289447"/>
            <a:ext cx="3659539" cy="8973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marR="0" lvl="0" indent="-12620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5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Discussion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39014" y="779874"/>
            <a:ext cx="79337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Read the article again and choose the correct answer A, B, or C.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399" y="1733981"/>
            <a:ext cx="734290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1. 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How is the article organised?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A.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 Using a ‛cause and effect’ text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structure.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B.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 Discussing similarities and differences.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C. 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Sorting information into themes and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categories.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1800872" y="3429000"/>
            <a:ext cx="456553" cy="44291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F1F3D7-5C17-4814-1BD4-920A6211645C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323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39014" y="779874"/>
            <a:ext cx="79337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Read the article again and choose the correct answer A, B, or C.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399" y="1733981"/>
            <a:ext cx="73429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(Body)"/>
                <a:ea typeface="+mn-ea"/>
                <a:cs typeface="+mn-cs"/>
              </a:rPr>
              <a:t>2.</a:t>
            </a:r>
            <a:r>
              <a:rPr kumimoji="0" lang="vi-VN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Why does the writer mention ‛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social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worker or a teacher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’ in Section A?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illustrate jobs related to working with and helping people.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prove that it will be easy to get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these jobs in the future.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show that more and more people want to work as social workers and teachers.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1803400" y="2599128"/>
            <a:ext cx="487985" cy="45293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3DAB20-FA59-DFD6-73AD-FF86C33100F1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24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39014" y="779874"/>
            <a:ext cx="79337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Read the article again and choose the correct answer A, B, or C.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399" y="1733981"/>
            <a:ext cx="73429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3.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Why does the writer include the server and barista jobs in Section B?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compare these jobs with the jobs that need formal training.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give an example of jobs that don’t require formal training.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give additional examples of jobs that need formal training.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1849557" y="4223259"/>
            <a:ext cx="460256" cy="44399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9F3573-4104-1F0F-89C5-65FA4AB0D974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804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39014" y="779874"/>
            <a:ext cx="79337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Read the article again and choose the correct answer A, B, or C.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399" y="1733981"/>
            <a:ext cx="734290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4.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author uses ‛However’ in Section C in order to _________.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explain why the jobs will become obsolete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show the consequences of increased life expectancy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vi-VN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introduce jobs that are in demand</a:t>
            </a:r>
            <a:endParaRPr kumimoji="0" lang="vi-VN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1832622" y="4231726"/>
            <a:ext cx="467665" cy="4402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919605-233F-230D-BE6A-0ACE561321C3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dobe Gothic Std B" panose="020B0800000000000000" pitchFamily="34" charset="-128"/>
                <a:cs typeface="+mn-cs"/>
              </a:rPr>
              <a:t>WHILE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38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9806E30-990E-1498-A07D-0029B7911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130" y="2434340"/>
            <a:ext cx="4063739" cy="270916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5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39014" y="839016"/>
            <a:ext cx="7933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Work in pairs. discuss the following questions.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2793" y="1536053"/>
            <a:ext cx="78584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/>
                <a:ea typeface="+mn-ea"/>
                <a:cs typeface="+mn-cs"/>
              </a:rPr>
              <a:t>What kind of job do you prefer: a job that requires formal education or a job that does not? Why?</a:t>
            </a:r>
            <a:endParaRPr kumimoji="0" lang="vi-VN" sz="2800" b="0" i="1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7" name="Google Shape;1733;p74">
            <a:extLst>
              <a:ext uri="{FF2B5EF4-FFF2-40B4-BE49-F238E27FC236}">
                <a16:creationId xmlns:a16="http://schemas.microsoft.com/office/drawing/2014/main" id="{9AD4377F-5C66-7B34-5ECB-19E99688E773}"/>
              </a:ext>
            </a:extLst>
          </p:cNvPr>
          <p:cNvGrpSpPr/>
          <p:nvPr/>
        </p:nvGrpSpPr>
        <p:grpSpPr>
          <a:xfrm>
            <a:off x="1950532" y="2557088"/>
            <a:ext cx="816399" cy="770948"/>
            <a:chOff x="6843802" y="2410602"/>
            <a:chExt cx="606177" cy="572387"/>
          </a:xfrm>
        </p:grpSpPr>
        <p:sp>
          <p:nvSpPr>
            <p:cNvPr id="8" name="Google Shape;1734;p74">
              <a:extLst>
                <a:ext uri="{FF2B5EF4-FFF2-40B4-BE49-F238E27FC236}">
                  <a16:creationId xmlns:a16="http://schemas.microsoft.com/office/drawing/2014/main" id="{9D5F2A85-D72C-DA3E-B633-E3972193BFE7}"/>
                </a:ext>
              </a:extLst>
            </p:cNvPr>
            <p:cNvSpPr/>
            <p:nvPr/>
          </p:nvSpPr>
          <p:spPr>
            <a:xfrm rot="-882117">
              <a:off x="6893749" y="2467334"/>
              <a:ext cx="506283" cy="458923"/>
            </a:xfrm>
            <a:custGeom>
              <a:avLst/>
              <a:gdLst/>
              <a:ahLst/>
              <a:cxnLst/>
              <a:rect l="l" t="t" r="r" b="b"/>
              <a:pathLst>
                <a:path w="16901" h="15320" extrusionOk="0">
                  <a:moveTo>
                    <a:pt x="2615" y="0"/>
                  </a:moveTo>
                  <a:cubicBezTo>
                    <a:pt x="1186" y="0"/>
                    <a:pt x="0" y="1186"/>
                    <a:pt x="0" y="2645"/>
                  </a:cubicBezTo>
                  <a:lnTo>
                    <a:pt x="0" y="10152"/>
                  </a:lnTo>
                  <a:cubicBezTo>
                    <a:pt x="0" y="11611"/>
                    <a:pt x="1186" y="12797"/>
                    <a:pt x="2615" y="12797"/>
                  </a:cubicBezTo>
                  <a:lnTo>
                    <a:pt x="2645" y="15320"/>
                  </a:lnTo>
                  <a:lnTo>
                    <a:pt x="5198" y="12797"/>
                  </a:lnTo>
                  <a:lnTo>
                    <a:pt x="14256" y="12797"/>
                  </a:lnTo>
                  <a:cubicBezTo>
                    <a:pt x="15715" y="12797"/>
                    <a:pt x="16900" y="11611"/>
                    <a:pt x="16900" y="10183"/>
                  </a:cubicBezTo>
                  <a:lnTo>
                    <a:pt x="16900" y="2645"/>
                  </a:lnTo>
                  <a:cubicBezTo>
                    <a:pt x="16900" y="1186"/>
                    <a:pt x="15715" y="0"/>
                    <a:pt x="14256" y="0"/>
                  </a:cubicBezTo>
                  <a:close/>
                </a:path>
              </a:pathLst>
            </a:custGeom>
            <a:solidFill>
              <a:srgbClr val="E86C5E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735;p74">
              <a:extLst>
                <a:ext uri="{FF2B5EF4-FFF2-40B4-BE49-F238E27FC236}">
                  <a16:creationId xmlns:a16="http://schemas.microsoft.com/office/drawing/2014/main" id="{66554468-5B6A-9B0F-4166-04A2DE417DAF}"/>
                </a:ext>
              </a:extLst>
            </p:cNvPr>
            <p:cNvSpPr/>
            <p:nvPr/>
          </p:nvSpPr>
          <p:spPr>
            <a:xfrm rot="-882117">
              <a:off x="7013384" y="2558478"/>
              <a:ext cx="252258" cy="224009"/>
            </a:xfrm>
            <a:custGeom>
              <a:avLst/>
              <a:gdLst/>
              <a:ahLst/>
              <a:cxnLst/>
              <a:rect l="l" t="t" r="r" b="b"/>
              <a:pathLst>
                <a:path w="8421" h="7478" extrusionOk="0">
                  <a:moveTo>
                    <a:pt x="2280" y="0"/>
                  </a:moveTo>
                  <a:cubicBezTo>
                    <a:pt x="1034" y="0"/>
                    <a:pt x="0" y="1003"/>
                    <a:pt x="0" y="2280"/>
                  </a:cubicBezTo>
                  <a:cubicBezTo>
                    <a:pt x="122" y="4681"/>
                    <a:pt x="4225" y="7478"/>
                    <a:pt x="4225" y="7478"/>
                  </a:cubicBezTo>
                  <a:cubicBezTo>
                    <a:pt x="4225" y="7478"/>
                    <a:pt x="8420" y="4742"/>
                    <a:pt x="8420" y="2280"/>
                  </a:cubicBezTo>
                  <a:cubicBezTo>
                    <a:pt x="8420" y="1003"/>
                    <a:pt x="7387" y="0"/>
                    <a:pt x="6140" y="0"/>
                  </a:cubicBezTo>
                  <a:cubicBezTo>
                    <a:pt x="5320" y="0"/>
                    <a:pt x="4621" y="426"/>
                    <a:pt x="4225" y="1064"/>
                  </a:cubicBezTo>
                  <a:cubicBezTo>
                    <a:pt x="3800" y="426"/>
                    <a:pt x="3101" y="0"/>
                    <a:pt x="22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" name="Google Shape;1736;p74">
            <a:extLst>
              <a:ext uri="{FF2B5EF4-FFF2-40B4-BE49-F238E27FC236}">
                <a16:creationId xmlns:a16="http://schemas.microsoft.com/office/drawing/2014/main" id="{08686545-362B-B371-AF48-0E1E7F3E148B}"/>
              </a:ext>
            </a:extLst>
          </p:cNvPr>
          <p:cNvGrpSpPr/>
          <p:nvPr/>
        </p:nvGrpSpPr>
        <p:grpSpPr>
          <a:xfrm rot="2374148">
            <a:off x="611725" y="4135929"/>
            <a:ext cx="1063956" cy="964676"/>
            <a:chOff x="5889976" y="452096"/>
            <a:chExt cx="952564" cy="863728"/>
          </a:xfrm>
        </p:grpSpPr>
        <p:sp>
          <p:nvSpPr>
            <p:cNvPr id="12" name="Google Shape;1737;p74">
              <a:extLst>
                <a:ext uri="{FF2B5EF4-FFF2-40B4-BE49-F238E27FC236}">
                  <a16:creationId xmlns:a16="http://schemas.microsoft.com/office/drawing/2014/main" id="{4061653C-C275-A742-BF0A-84733808989D}"/>
                </a:ext>
              </a:extLst>
            </p:cNvPr>
            <p:cNvSpPr/>
            <p:nvPr/>
          </p:nvSpPr>
          <p:spPr>
            <a:xfrm rot="-1166298">
              <a:off x="5973947" y="564441"/>
              <a:ext cx="784621" cy="639037"/>
            </a:xfrm>
            <a:custGeom>
              <a:avLst/>
              <a:gdLst/>
              <a:ahLst/>
              <a:cxnLst/>
              <a:rect l="l" t="t" r="r" b="b"/>
              <a:pathLst>
                <a:path w="24409" h="19880" extrusionOk="0">
                  <a:moveTo>
                    <a:pt x="2220" y="0"/>
                  </a:moveTo>
                  <a:cubicBezTo>
                    <a:pt x="1004" y="0"/>
                    <a:pt x="1" y="973"/>
                    <a:pt x="1" y="2219"/>
                  </a:cubicBezTo>
                  <a:lnTo>
                    <a:pt x="1" y="13922"/>
                  </a:lnTo>
                  <a:cubicBezTo>
                    <a:pt x="1" y="15137"/>
                    <a:pt x="1004" y="16140"/>
                    <a:pt x="2220" y="16140"/>
                  </a:cubicBezTo>
                  <a:lnTo>
                    <a:pt x="20092" y="16140"/>
                  </a:lnTo>
                  <a:lnTo>
                    <a:pt x="22189" y="19879"/>
                  </a:lnTo>
                  <a:lnTo>
                    <a:pt x="22189" y="16140"/>
                  </a:lnTo>
                  <a:cubicBezTo>
                    <a:pt x="23436" y="16140"/>
                    <a:pt x="24408" y="15137"/>
                    <a:pt x="24408" y="13922"/>
                  </a:cubicBezTo>
                  <a:lnTo>
                    <a:pt x="24408" y="2219"/>
                  </a:lnTo>
                  <a:cubicBezTo>
                    <a:pt x="24408" y="973"/>
                    <a:pt x="23436" y="0"/>
                    <a:pt x="22189" y="0"/>
                  </a:cubicBezTo>
                  <a:close/>
                </a:path>
              </a:pathLst>
            </a:cu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738;p74">
              <a:extLst>
                <a:ext uri="{FF2B5EF4-FFF2-40B4-BE49-F238E27FC236}">
                  <a16:creationId xmlns:a16="http://schemas.microsoft.com/office/drawing/2014/main" id="{8AD7DF45-88CF-8718-8752-38C6DC9BCFB0}"/>
                </a:ext>
              </a:extLst>
            </p:cNvPr>
            <p:cNvSpPr/>
            <p:nvPr/>
          </p:nvSpPr>
          <p:spPr>
            <a:xfrm rot="-1166298">
              <a:off x="5961807" y="615741"/>
              <a:ext cx="687865" cy="190586"/>
            </a:xfrm>
            <a:custGeom>
              <a:avLst/>
              <a:gdLst/>
              <a:ahLst/>
              <a:cxnLst/>
              <a:rect l="l" t="t" r="r" b="b"/>
              <a:pathLst>
                <a:path w="21399" h="5929" extrusionOk="0">
                  <a:moveTo>
                    <a:pt x="21247" y="1"/>
                  </a:moveTo>
                  <a:lnTo>
                    <a:pt x="12250" y="5229"/>
                  </a:lnTo>
                  <a:cubicBezTo>
                    <a:pt x="11750" y="5510"/>
                    <a:pt x="11194" y="5655"/>
                    <a:pt x="10640" y="5655"/>
                  </a:cubicBezTo>
                  <a:cubicBezTo>
                    <a:pt x="10115" y="5655"/>
                    <a:pt x="9592" y="5525"/>
                    <a:pt x="9119" y="5259"/>
                  </a:cubicBezTo>
                  <a:lnTo>
                    <a:pt x="122" y="305"/>
                  </a:lnTo>
                  <a:lnTo>
                    <a:pt x="0" y="548"/>
                  </a:lnTo>
                  <a:lnTo>
                    <a:pt x="8967" y="5503"/>
                  </a:lnTo>
                  <a:cubicBezTo>
                    <a:pt x="9484" y="5807"/>
                    <a:pt x="10061" y="5928"/>
                    <a:pt x="10639" y="5928"/>
                  </a:cubicBezTo>
                  <a:cubicBezTo>
                    <a:pt x="11247" y="5928"/>
                    <a:pt x="11855" y="5776"/>
                    <a:pt x="12402" y="5472"/>
                  </a:cubicBezTo>
                  <a:lnTo>
                    <a:pt x="21399" y="244"/>
                  </a:lnTo>
                  <a:lnTo>
                    <a:pt x="21247" y="1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739;p74">
              <a:extLst>
                <a:ext uri="{FF2B5EF4-FFF2-40B4-BE49-F238E27FC236}">
                  <a16:creationId xmlns:a16="http://schemas.microsoft.com/office/drawing/2014/main" id="{2D55BED3-C15A-30E6-ECBF-73236063A08C}"/>
                </a:ext>
              </a:extLst>
            </p:cNvPr>
            <p:cNvSpPr/>
            <p:nvPr/>
          </p:nvSpPr>
          <p:spPr>
            <a:xfrm rot="-1166298">
              <a:off x="6463800" y="665914"/>
              <a:ext cx="240378" cy="299010"/>
            </a:xfrm>
            <a:custGeom>
              <a:avLst/>
              <a:gdLst/>
              <a:ahLst/>
              <a:cxnLst/>
              <a:rect l="l" t="t" r="r" b="b"/>
              <a:pathLst>
                <a:path w="7478" h="9302" extrusionOk="0">
                  <a:moveTo>
                    <a:pt x="213" y="0"/>
                  </a:moveTo>
                  <a:lnTo>
                    <a:pt x="0" y="183"/>
                  </a:lnTo>
                  <a:lnTo>
                    <a:pt x="7265" y="9301"/>
                  </a:lnTo>
                  <a:lnTo>
                    <a:pt x="7478" y="9119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740;p74">
              <a:extLst>
                <a:ext uri="{FF2B5EF4-FFF2-40B4-BE49-F238E27FC236}">
                  <a16:creationId xmlns:a16="http://schemas.microsoft.com/office/drawing/2014/main" id="{49612464-A511-5F38-9762-1FB19343476E}"/>
                </a:ext>
              </a:extLst>
            </p:cNvPr>
            <p:cNvSpPr/>
            <p:nvPr/>
          </p:nvSpPr>
          <p:spPr>
            <a:xfrm rot="-1166298">
              <a:off x="6034426" y="817418"/>
              <a:ext cx="240410" cy="299010"/>
            </a:xfrm>
            <a:custGeom>
              <a:avLst/>
              <a:gdLst/>
              <a:ahLst/>
              <a:cxnLst/>
              <a:rect l="l" t="t" r="r" b="b"/>
              <a:pathLst>
                <a:path w="7479" h="9302" extrusionOk="0">
                  <a:moveTo>
                    <a:pt x="7265" y="0"/>
                  </a:moveTo>
                  <a:lnTo>
                    <a:pt x="1" y="9119"/>
                  </a:lnTo>
                  <a:lnTo>
                    <a:pt x="214" y="9301"/>
                  </a:lnTo>
                  <a:lnTo>
                    <a:pt x="7478" y="183"/>
                  </a:lnTo>
                  <a:lnTo>
                    <a:pt x="7265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741;p74">
            <a:extLst>
              <a:ext uri="{FF2B5EF4-FFF2-40B4-BE49-F238E27FC236}">
                <a16:creationId xmlns:a16="http://schemas.microsoft.com/office/drawing/2014/main" id="{03BE3E44-E79A-F895-E937-EBBCDF2356C3}"/>
              </a:ext>
            </a:extLst>
          </p:cNvPr>
          <p:cNvSpPr/>
          <p:nvPr/>
        </p:nvSpPr>
        <p:spPr>
          <a:xfrm rot="-5091525">
            <a:off x="8226049" y="4276451"/>
            <a:ext cx="656774" cy="602021"/>
          </a:xfrm>
          <a:custGeom>
            <a:avLst/>
            <a:gdLst/>
            <a:ahLst/>
            <a:cxnLst/>
            <a:rect l="l" t="t" r="r" b="b"/>
            <a:pathLst>
              <a:path w="6080" h="5573" extrusionOk="0">
                <a:moveTo>
                  <a:pt x="3040" y="0"/>
                </a:moveTo>
                <a:cubicBezTo>
                  <a:pt x="2888" y="0"/>
                  <a:pt x="2736" y="91"/>
                  <a:pt x="2675" y="274"/>
                </a:cubicBezTo>
                <a:lnTo>
                  <a:pt x="2250" y="1581"/>
                </a:lnTo>
                <a:cubicBezTo>
                  <a:pt x="2220" y="1733"/>
                  <a:pt x="2068" y="1824"/>
                  <a:pt x="1885" y="1824"/>
                </a:cubicBezTo>
                <a:lnTo>
                  <a:pt x="517" y="1824"/>
                </a:lnTo>
                <a:cubicBezTo>
                  <a:pt x="153" y="1824"/>
                  <a:pt x="1" y="2310"/>
                  <a:pt x="305" y="2523"/>
                </a:cubicBezTo>
                <a:lnTo>
                  <a:pt x="1399" y="3344"/>
                </a:lnTo>
                <a:cubicBezTo>
                  <a:pt x="1551" y="3435"/>
                  <a:pt x="1581" y="3617"/>
                  <a:pt x="1551" y="3769"/>
                </a:cubicBezTo>
                <a:lnTo>
                  <a:pt x="1125" y="5046"/>
                </a:lnTo>
                <a:cubicBezTo>
                  <a:pt x="1032" y="5327"/>
                  <a:pt x="1263" y="5572"/>
                  <a:pt x="1513" y="5572"/>
                </a:cubicBezTo>
                <a:cubicBezTo>
                  <a:pt x="1588" y="5572"/>
                  <a:pt x="1664" y="5551"/>
                  <a:pt x="1733" y="5502"/>
                </a:cubicBezTo>
                <a:lnTo>
                  <a:pt x="2827" y="4681"/>
                </a:lnTo>
                <a:cubicBezTo>
                  <a:pt x="2888" y="4636"/>
                  <a:pt x="2964" y="4613"/>
                  <a:pt x="3044" y="4613"/>
                </a:cubicBezTo>
                <a:cubicBezTo>
                  <a:pt x="3124" y="4613"/>
                  <a:pt x="3207" y="4636"/>
                  <a:pt x="3283" y="4681"/>
                </a:cubicBezTo>
                <a:lnTo>
                  <a:pt x="4378" y="5502"/>
                </a:lnTo>
                <a:cubicBezTo>
                  <a:pt x="4447" y="5551"/>
                  <a:pt x="4522" y="5572"/>
                  <a:pt x="4594" y="5572"/>
                </a:cubicBezTo>
                <a:cubicBezTo>
                  <a:pt x="4835" y="5572"/>
                  <a:pt x="5049" y="5327"/>
                  <a:pt x="4955" y="5046"/>
                </a:cubicBezTo>
                <a:lnTo>
                  <a:pt x="4560" y="3769"/>
                </a:lnTo>
                <a:cubicBezTo>
                  <a:pt x="4499" y="3617"/>
                  <a:pt x="4560" y="3435"/>
                  <a:pt x="4682" y="3344"/>
                </a:cubicBezTo>
                <a:lnTo>
                  <a:pt x="5776" y="2523"/>
                </a:lnTo>
                <a:cubicBezTo>
                  <a:pt x="6080" y="2310"/>
                  <a:pt x="5928" y="1824"/>
                  <a:pt x="5563" y="1824"/>
                </a:cubicBezTo>
                <a:lnTo>
                  <a:pt x="4195" y="1824"/>
                </a:lnTo>
                <a:cubicBezTo>
                  <a:pt x="4043" y="1824"/>
                  <a:pt x="3891" y="1733"/>
                  <a:pt x="3830" y="1581"/>
                </a:cubicBezTo>
                <a:lnTo>
                  <a:pt x="3405" y="274"/>
                </a:lnTo>
                <a:cubicBezTo>
                  <a:pt x="3344" y="91"/>
                  <a:pt x="3192" y="0"/>
                  <a:pt x="304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4E01FB-BDB3-4C4B-DBD0-EF113695DF66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POST-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49703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B797202-5F3A-0F8A-3732-7A672D6D2EBE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4C4643-F9F6-E92B-BED2-2593AFD5EBA0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ounded Rectangle 7">
            <a:extLst>
              <a:ext uri="{FF2B5EF4-FFF2-40B4-BE49-F238E27FC236}">
                <a16:creationId xmlns:a16="http://schemas.microsoft.com/office/drawing/2014/main" id="{ED23936A-8FFD-CCAE-9A33-FC5731927E05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3F9AC8-2688-8F82-7C97-C5B7F06C9795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1B9EAFF-5E66-FA8A-3DA6-2AC6286CADFE}"/>
              </a:ext>
            </a:extLst>
          </p:cNvPr>
          <p:cNvSpPr/>
          <p:nvPr/>
        </p:nvSpPr>
        <p:spPr>
          <a:xfrm>
            <a:off x="839014" y="845199"/>
            <a:ext cx="7933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Work in pairs. discuss the following questions.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B0D79EF-651C-4D41-CA64-2E5563341D3B}"/>
              </a:ext>
            </a:extLst>
          </p:cNvPr>
          <p:cNvSpPr/>
          <p:nvPr/>
        </p:nvSpPr>
        <p:spPr>
          <a:xfrm>
            <a:off x="559936" y="1396777"/>
            <a:ext cx="8024128" cy="360949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**</a:t>
            </a:r>
            <a:r>
              <a:rPr kumimoji="0" lang="vi-VN" sz="27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Suggested answers:</a:t>
            </a:r>
            <a:endParaRPr kumimoji="0" lang="en-US" sz="2700" b="0" i="1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 prefer a job that requires formal education because I believe that the formal education will provide me with not only the technical knowledge but also soft skills that help me get better prepared for the world of work.</a:t>
            </a:r>
            <a:endParaRPr kumimoji="0" lang="vi-VN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" name="Picture 1" descr="A blue and green logo&#10;&#10;Description automatically generated">
            <a:extLst>
              <a:ext uri="{FF2B5EF4-FFF2-40B4-BE49-F238E27FC236}">
                <a16:creationId xmlns:a16="http://schemas.microsoft.com/office/drawing/2014/main" id="{65B180B2-12EB-8D99-6578-BD8565640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95228">
            <a:off x="6971552" y="1507718"/>
            <a:ext cx="851240" cy="8512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9D8CD3-83AE-8C34-1BC0-6CCB8C70F66A}"/>
              </a:ext>
            </a:extLst>
          </p:cNvPr>
          <p:cNvSpPr txBox="1"/>
          <p:nvPr/>
        </p:nvSpPr>
        <p:spPr>
          <a:xfrm>
            <a:off x="-897753" y="18433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POST- READING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7597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VÌ SAO CAREER PATH LẠI TRỞ NÊN QUAN TRỌNG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27" y="2571751"/>
            <a:ext cx="4494319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1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itchFamily="34" charset="0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268569" y="1355864"/>
            <a:ext cx="75930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What have you learnt today?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Some lexical items about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career path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New vocabulary words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Three-word phrasal verbs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FBC53D-92B2-5B74-A8FA-33B44B5528ED}"/>
              </a:ext>
            </a:extLst>
          </p:cNvPr>
          <p:cNvSpPr txBox="1"/>
          <p:nvPr/>
        </p:nvSpPr>
        <p:spPr>
          <a:xfrm>
            <a:off x="163780" y="30984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CONSOLIDATION</a:t>
            </a:r>
          </a:p>
        </p:txBody>
      </p:sp>
      <p:sp>
        <p:nvSpPr>
          <p:cNvPr id="7" name="Google Shape;727;p44">
            <a:extLst>
              <a:ext uri="{FF2B5EF4-FFF2-40B4-BE49-F238E27FC236}">
                <a16:creationId xmlns:a16="http://schemas.microsoft.com/office/drawing/2014/main" id="{28F6979A-5BC0-19AD-160B-7EADD572C02E}"/>
              </a:ext>
            </a:extLst>
          </p:cNvPr>
          <p:cNvSpPr/>
          <p:nvPr/>
        </p:nvSpPr>
        <p:spPr>
          <a:xfrm>
            <a:off x="7861599" y="1823299"/>
            <a:ext cx="813947" cy="748450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728;p44">
            <a:extLst>
              <a:ext uri="{FF2B5EF4-FFF2-40B4-BE49-F238E27FC236}">
                <a16:creationId xmlns:a16="http://schemas.microsoft.com/office/drawing/2014/main" id="{A511C4DD-8893-0E56-4010-03B514E743A2}"/>
              </a:ext>
            </a:extLst>
          </p:cNvPr>
          <p:cNvGrpSpPr/>
          <p:nvPr/>
        </p:nvGrpSpPr>
        <p:grpSpPr>
          <a:xfrm rot="1043841">
            <a:off x="4819044" y="1076024"/>
            <a:ext cx="818865" cy="572422"/>
            <a:chOff x="135700" y="1601500"/>
            <a:chExt cx="1166450" cy="815400"/>
          </a:xfrm>
        </p:grpSpPr>
        <p:sp>
          <p:nvSpPr>
            <p:cNvPr id="11" name="Google Shape;729;p44">
              <a:extLst>
                <a:ext uri="{FF2B5EF4-FFF2-40B4-BE49-F238E27FC236}">
                  <a16:creationId xmlns:a16="http://schemas.microsoft.com/office/drawing/2014/main" id="{029D0AB5-8369-474B-100B-AE0F0367B5ED}"/>
                </a:ext>
              </a:extLst>
            </p:cNvPr>
            <p:cNvSpPr/>
            <p:nvPr/>
          </p:nvSpPr>
          <p:spPr>
            <a:xfrm>
              <a:off x="135700" y="1601500"/>
              <a:ext cx="1166450" cy="815400"/>
            </a:xfrm>
            <a:custGeom>
              <a:avLst/>
              <a:gdLst/>
              <a:ahLst/>
              <a:cxnLst/>
              <a:rect l="l" t="t" r="r" b="b"/>
              <a:pathLst>
                <a:path w="46658" h="32616" extrusionOk="0">
                  <a:moveTo>
                    <a:pt x="4833" y="1"/>
                  </a:moveTo>
                  <a:cubicBezTo>
                    <a:pt x="2159" y="1"/>
                    <a:pt x="0" y="2189"/>
                    <a:pt x="0" y="4834"/>
                  </a:cubicBezTo>
                  <a:lnTo>
                    <a:pt x="0" y="22038"/>
                  </a:lnTo>
                  <a:cubicBezTo>
                    <a:pt x="0" y="24712"/>
                    <a:pt x="2189" y="26901"/>
                    <a:pt x="4833" y="26901"/>
                  </a:cubicBezTo>
                  <a:lnTo>
                    <a:pt x="7265" y="26901"/>
                  </a:lnTo>
                  <a:lnTo>
                    <a:pt x="7204" y="32615"/>
                  </a:lnTo>
                  <a:lnTo>
                    <a:pt x="11703" y="26901"/>
                  </a:lnTo>
                  <a:lnTo>
                    <a:pt x="41795" y="26901"/>
                  </a:lnTo>
                  <a:cubicBezTo>
                    <a:pt x="44469" y="26901"/>
                    <a:pt x="46658" y="24712"/>
                    <a:pt x="46627" y="22038"/>
                  </a:cubicBezTo>
                  <a:lnTo>
                    <a:pt x="46627" y="4834"/>
                  </a:lnTo>
                  <a:cubicBezTo>
                    <a:pt x="46627" y="2159"/>
                    <a:pt x="44439" y="1"/>
                    <a:pt x="41795" y="1"/>
                  </a:cubicBezTo>
                  <a:close/>
                </a:path>
              </a:pathLst>
            </a:custGeom>
            <a:solidFill>
              <a:schemeClr val="lt1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730;p44">
              <a:extLst>
                <a:ext uri="{FF2B5EF4-FFF2-40B4-BE49-F238E27FC236}">
                  <a16:creationId xmlns:a16="http://schemas.microsoft.com/office/drawing/2014/main" id="{1A7E6172-A622-C090-8C19-6A0066D2177D}"/>
                </a:ext>
              </a:extLst>
            </p:cNvPr>
            <p:cNvSpPr/>
            <p:nvPr/>
          </p:nvSpPr>
          <p:spPr>
            <a:xfrm>
              <a:off x="321875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24" y="3679"/>
                  </a:cubicBezTo>
                  <a:cubicBezTo>
                    <a:pt x="2858" y="3679"/>
                    <a:pt x="3678" y="2858"/>
                    <a:pt x="3678" y="1825"/>
                  </a:cubicBezTo>
                  <a:cubicBezTo>
                    <a:pt x="3678" y="822"/>
                    <a:pt x="2858" y="1"/>
                    <a:pt x="18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731;p44">
              <a:extLst>
                <a:ext uri="{FF2B5EF4-FFF2-40B4-BE49-F238E27FC236}">
                  <a16:creationId xmlns:a16="http://schemas.microsoft.com/office/drawing/2014/main" id="{165DE397-C248-7477-C76B-22172FE56C77}"/>
                </a:ext>
              </a:extLst>
            </p:cNvPr>
            <p:cNvSpPr/>
            <p:nvPr/>
          </p:nvSpPr>
          <p:spPr>
            <a:xfrm>
              <a:off x="49740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22" y="3679"/>
                    <a:pt x="182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732;p44">
              <a:extLst>
                <a:ext uri="{FF2B5EF4-FFF2-40B4-BE49-F238E27FC236}">
                  <a16:creationId xmlns:a16="http://schemas.microsoft.com/office/drawing/2014/main" id="{BEBEF1B0-4509-DD8C-0F86-D0C734BB4887}"/>
                </a:ext>
              </a:extLst>
            </p:cNvPr>
            <p:cNvSpPr/>
            <p:nvPr/>
          </p:nvSpPr>
          <p:spPr>
            <a:xfrm>
              <a:off x="672175" y="1884175"/>
              <a:ext cx="92750" cy="91975"/>
            </a:xfrm>
            <a:custGeom>
              <a:avLst/>
              <a:gdLst/>
              <a:ahLst/>
              <a:cxnLst/>
              <a:rect l="l" t="t" r="r" b="b"/>
              <a:pathLst>
                <a:path w="3710" h="3679" extrusionOk="0">
                  <a:moveTo>
                    <a:pt x="185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52" y="3679"/>
                    <a:pt x="1855" y="3679"/>
                  </a:cubicBezTo>
                  <a:cubicBezTo>
                    <a:pt x="2888" y="3679"/>
                    <a:pt x="3709" y="2858"/>
                    <a:pt x="3709" y="1825"/>
                  </a:cubicBezTo>
                  <a:cubicBezTo>
                    <a:pt x="3709" y="822"/>
                    <a:pt x="288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733;p44">
              <a:extLst>
                <a:ext uri="{FF2B5EF4-FFF2-40B4-BE49-F238E27FC236}">
                  <a16:creationId xmlns:a16="http://schemas.microsoft.com/office/drawing/2014/main" id="{AF617AA4-4156-4349-B1AC-B62FA61F702C}"/>
                </a:ext>
              </a:extLst>
            </p:cNvPr>
            <p:cNvSpPr/>
            <p:nvPr/>
          </p:nvSpPr>
          <p:spPr>
            <a:xfrm>
              <a:off x="847725" y="1884175"/>
              <a:ext cx="92725" cy="91975"/>
            </a:xfrm>
            <a:custGeom>
              <a:avLst/>
              <a:gdLst/>
              <a:ahLst/>
              <a:cxnLst/>
              <a:rect l="l" t="t" r="r" b="b"/>
              <a:pathLst>
                <a:path w="3709" h="3679" extrusionOk="0">
                  <a:moveTo>
                    <a:pt x="185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54" y="3679"/>
                  </a:cubicBezTo>
                  <a:cubicBezTo>
                    <a:pt x="2857" y="3679"/>
                    <a:pt x="3709" y="2858"/>
                    <a:pt x="3709" y="1825"/>
                  </a:cubicBezTo>
                  <a:cubicBezTo>
                    <a:pt x="3709" y="822"/>
                    <a:pt x="2857" y="1"/>
                    <a:pt x="1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734;p44">
              <a:extLst>
                <a:ext uri="{FF2B5EF4-FFF2-40B4-BE49-F238E27FC236}">
                  <a16:creationId xmlns:a16="http://schemas.microsoft.com/office/drawing/2014/main" id="{A6294D32-4E00-3D51-6702-C35D09F57F67}"/>
                </a:ext>
              </a:extLst>
            </p:cNvPr>
            <p:cNvSpPr/>
            <p:nvPr/>
          </p:nvSpPr>
          <p:spPr>
            <a:xfrm>
              <a:off x="102325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55" y="1"/>
                  </a:moveTo>
                  <a:cubicBezTo>
                    <a:pt x="821" y="1"/>
                    <a:pt x="1" y="822"/>
                    <a:pt x="1" y="1825"/>
                  </a:cubicBezTo>
                  <a:cubicBezTo>
                    <a:pt x="1" y="2858"/>
                    <a:pt x="821" y="3679"/>
                    <a:pt x="185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735;p44">
            <a:extLst>
              <a:ext uri="{FF2B5EF4-FFF2-40B4-BE49-F238E27FC236}">
                <a16:creationId xmlns:a16="http://schemas.microsoft.com/office/drawing/2014/main" id="{8FBF93EF-BD56-7307-5541-F64E60CBE8EC}"/>
              </a:ext>
            </a:extLst>
          </p:cNvPr>
          <p:cNvGrpSpPr/>
          <p:nvPr/>
        </p:nvGrpSpPr>
        <p:grpSpPr>
          <a:xfrm>
            <a:off x="163780" y="4132456"/>
            <a:ext cx="952564" cy="863728"/>
            <a:chOff x="5889976" y="452096"/>
            <a:chExt cx="952564" cy="863728"/>
          </a:xfrm>
        </p:grpSpPr>
        <p:sp>
          <p:nvSpPr>
            <p:cNvPr id="18" name="Google Shape;736;p44">
              <a:extLst>
                <a:ext uri="{FF2B5EF4-FFF2-40B4-BE49-F238E27FC236}">
                  <a16:creationId xmlns:a16="http://schemas.microsoft.com/office/drawing/2014/main" id="{FE098C4D-9889-BE1E-433E-9A93E055333A}"/>
                </a:ext>
              </a:extLst>
            </p:cNvPr>
            <p:cNvSpPr/>
            <p:nvPr/>
          </p:nvSpPr>
          <p:spPr>
            <a:xfrm rot="-1166298">
              <a:off x="5973947" y="564441"/>
              <a:ext cx="784621" cy="639037"/>
            </a:xfrm>
            <a:custGeom>
              <a:avLst/>
              <a:gdLst/>
              <a:ahLst/>
              <a:cxnLst/>
              <a:rect l="l" t="t" r="r" b="b"/>
              <a:pathLst>
                <a:path w="24409" h="19880" extrusionOk="0">
                  <a:moveTo>
                    <a:pt x="2220" y="0"/>
                  </a:moveTo>
                  <a:cubicBezTo>
                    <a:pt x="1004" y="0"/>
                    <a:pt x="1" y="973"/>
                    <a:pt x="1" y="2219"/>
                  </a:cubicBezTo>
                  <a:lnTo>
                    <a:pt x="1" y="13922"/>
                  </a:lnTo>
                  <a:cubicBezTo>
                    <a:pt x="1" y="15137"/>
                    <a:pt x="1004" y="16140"/>
                    <a:pt x="2220" y="16140"/>
                  </a:cubicBezTo>
                  <a:lnTo>
                    <a:pt x="20092" y="16140"/>
                  </a:lnTo>
                  <a:lnTo>
                    <a:pt x="22189" y="19879"/>
                  </a:lnTo>
                  <a:lnTo>
                    <a:pt x="22189" y="16140"/>
                  </a:lnTo>
                  <a:cubicBezTo>
                    <a:pt x="23436" y="16140"/>
                    <a:pt x="24408" y="15137"/>
                    <a:pt x="24408" y="13922"/>
                  </a:cubicBezTo>
                  <a:lnTo>
                    <a:pt x="24408" y="2219"/>
                  </a:lnTo>
                  <a:cubicBezTo>
                    <a:pt x="24408" y="973"/>
                    <a:pt x="23436" y="0"/>
                    <a:pt x="22189" y="0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737;p44">
              <a:extLst>
                <a:ext uri="{FF2B5EF4-FFF2-40B4-BE49-F238E27FC236}">
                  <a16:creationId xmlns:a16="http://schemas.microsoft.com/office/drawing/2014/main" id="{0FA1FC56-72EE-B094-DD4D-8C7DE9C3427D}"/>
                </a:ext>
              </a:extLst>
            </p:cNvPr>
            <p:cNvSpPr/>
            <p:nvPr/>
          </p:nvSpPr>
          <p:spPr>
            <a:xfrm rot="-1166298">
              <a:off x="5961807" y="615741"/>
              <a:ext cx="687865" cy="190586"/>
            </a:xfrm>
            <a:custGeom>
              <a:avLst/>
              <a:gdLst/>
              <a:ahLst/>
              <a:cxnLst/>
              <a:rect l="l" t="t" r="r" b="b"/>
              <a:pathLst>
                <a:path w="21399" h="5929" extrusionOk="0">
                  <a:moveTo>
                    <a:pt x="21247" y="1"/>
                  </a:moveTo>
                  <a:lnTo>
                    <a:pt x="12250" y="5229"/>
                  </a:lnTo>
                  <a:cubicBezTo>
                    <a:pt x="11750" y="5510"/>
                    <a:pt x="11194" y="5655"/>
                    <a:pt x="10640" y="5655"/>
                  </a:cubicBezTo>
                  <a:cubicBezTo>
                    <a:pt x="10115" y="5655"/>
                    <a:pt x="9592" y="5525"/>
                    <a:pt x="9119" y="5259"/>
                  </a:cubicBezTo>
                  <a:lnTo>
                    <a:pt x="122" y="305"/>
                  </a:lnTo>
                  <a:lnTo>
                    <a:pt x="0" y="548"/>
                  </a:lnTo>
                  <a:lnTo>
                    <a:pt x="8967" y="5503"/>
                  </a:lnTo>
                  <a:cubicBezTo>
                    <a:pt x="9484" y="5807"/>
                    <a:pt x="10061" y="5928"/>
                    <a:pt x="10639" y="5928"/>
                  </a:cubicBezTo>
                  <a:cubicBezTo>
                    <a:pt x="11247" y="5928"/>
                    <a:pt x="11855" y="5776"/>
                    <a:pt x="12402" y="5472"/>
                  </a:cubicBezTo>
                  <a:lnTo>
                    <a:pt x="21399" y="244"/>
                  </a:lnTo>
                  <a:lnTo>
                    <a:pt x="21247" y="1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738;p44">
              <a:extLst>
                <a:ext uri="{FF2B5EF4-FFF2-40B4-BE49-F238E27FC236}">
                  <a16:creationId xmlns:a16="http://schemas.microsoft.com/office/drawing/2014/main" id="{FE471606-4F96-982A-DEB1-EF32573A2EDC}"/>
                </a:ext>
              </a:extLst>
            </p:cNvPr>
            <p:cNvSpPr/>
            <p:nvPr/>
          </p:nvSpPr>
          <p:spPr>
            <a:xfrm rot="-1166298">
              <a:off x="6463800" y="665914"/>
              <a:ext cx="240378" cy="299010"/>
            </a:xfrm>
            <a:custGeom>
              <a:avLst/>
              <a:gdLst/>
              <a:ahLst/>
              <a:cxnLst/>
              <a:rect l="l" t="t" r="r" b="b"/>
              <a:pathLst>
                <a:path w="7478" h="9302" extrusionOk="0">
                  <a:moveTo>
                    <a:pt x="213" y="0"/>
                  </a:moveTo>
                  <a:lnTo>
                    <a:pt x="0" y="183"/>
                  </a:lnTo>
                  <a:lnTo>
                    <a:pt x="7265" y="9301"/>
                  </a:lnTo>
                  <a:lnTo>
                    <a:pt x="7478" y="9119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739;p44">
              <a:extLst>
                <a:ext uri="{FF2B5EF4-FFF2-40B4-BE49-F238E27FC236}">
                  <a16:creationId xmlns:a16="http://schemas.microsoft.com/office/drawing/2014/main" id="{028486C0-A0AB-F7D5-B0BD-319B01E633E1}"/>
                </a:ext>
              </a:extLst>
            </p:cNvPr>
            <p:cNvSpPr/>
            <p:nvPr/>
          </p:nvSpPr>
          <p:spPr>
            <a:xfrm rot="-1166298">
              <a:off x="6034426" y="817418"/>
              <a:ext cx="240410" cy="299010"/>
            </a:xfrm>
            <a:custGeom>
              <a:avLst/>
              <a:gdLst/>
              <a:ahLst/>
              <a:cxnLst/>
              <a:rect l="l" t="t" r="r" b="b"/>
              <a:pathLst>
                <a:path w="7479" h="9302" extrusionOk="0">
                  <a:moveTo>
                    <a:pt x="7265" y="0"/>
                  </a:moveTo>
                  <a:lnTo>
                    <a:pt x="1" y="9119"/>
                  </a:lnTo>
                  <a:lnTo>
                    <a:pt x="214" y="9301"/>
                  </a:lnTo>
                  <a:lnTo>
                    <a:pt x="7478" y="183"/>
                  </a:lnTo>
                  <a:lnTo>
                    <a:pt x="7265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846;p47">
            <a:extLst>
              <a:ext uri="{FF2B5EF4-FFF2-40B4-BE49-F238E27FC236}">
                <a16:creationId xmlns:a16="http://schemas.microsoft.com/office/drawing/2014/main" id="{C5DEC899-74AD-C80F-15D1-D2A57CC824F8}"/>
              </a:ext>
            </a:extLst>
          </p:cNvPr>
          <p:cNvSpPr/>
          <p:nvPr/>
        </p:nvSpPr>
        <p:spPr>
          <a:xfrm>
            <a:off x="4497890" y="271837"/>
            <a:ext cx="753218" cy="753213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E584E32-9564-BD9B-610A-E79214541603}"/>
              </a:ext>
            </a:extLst>
          </p:cNvPr>
          <p:cNvSpPr txBox="1">
            <a:spLocks/>
          </p:cNvSpPr>
          <p:nvPr/>
        </p:nvSpPr>
        <p:spPr>
          <a:xfrm>
            <a:off x="862152" y="1461020"/>
            <a:ext cx="7845584" cy="2153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Comfortaa"/>
              <a:buNone/>
              <a:defRPr sz="25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None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None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None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None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None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None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None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None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361950" indent="-2571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Learn by heart new Vocabulary.</a:t>
            </a:r>
          </a:p>
          <a:p>
            <a:pPr marL="361950" indent="-2571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Prepare for Lesson 4 - Unit 9.</a:t>
            </a: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54DB927D-DC7C-25A2-2E03-F95D36D3AF95}"/>
              </a:ext>
            </a:extLst>
          </p:cNvPr>
          <p:cNvSpPr/>
          <p:nvPr/>
        </p:nvSpPr>
        <p:spPr>
          <a:xfrm>
            <a:off x="413634" y="979532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C635C7-2501-126B-FEF2-2FDA124D601B}"/>
              </a:ext>
            </a:extLst>
          </p:cNvPr>
          <p:cNvSpPr txBox="1"/>
          <p:nvPr/>
        </p:nvSpPr>
        <p:spPr>
          <a:xfrm>
            <a:off x="436264" y="90779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C9BB8C-3691-39DE-7ADD-A42101C99F4E}"/>
              </a:ext>
            </a:extLst>
          </p:cNvPr>
          <p:cNvSpPr/>
          <p:nvPr/>
        </p:nvSpPr>
        <p:spPr>
          <a:xfrm>
            <a:off x="813219" y="907797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FA3A58-4A70-E8EE-BB6B-82C64A6BBE01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C1CE6D-E4D4-DE9C-EC42-729FD25C51D2}"/>
              </a:ext>
            </a:extLst>
          </p:cNvPr>
          <p:cNvSpPr txBox="1"/>
          <p:nvPr/>
        </p:nvSpPr>
        <p:spPr>
          <a:xfrm>
            <a:off x="163780" y="30984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CONSOLIDATION</a:t>
            </a:r>
          </a:p>
        </p:txBody>
      </p:sp>
      <p:grpSp>
        <p:nvGrpSpPr>
          <p:cNvPr id="10" name="Google Shape;839;p47">
            <a:extLst>
              <a:ext uri="{FF2B5EF4-FFF2-40B4-BE49-F238E27FC236}">
                <a16:creationId xmlns:a16="http://schemas.microsoft.com/office/drawing/2014/main" id="{379AEC75-D3C9-87D4-5BC8-440889CFED0F}"/>
              </a:ext>
            </a:extLst>
          </p:cNvPr>
          <p:cNvGrpSpPr/>
          <p:nvPr/>
        </p:nvGrpSpPr>
        <p:grpSpPr>
          <a:xfrm>
            <a:off x="-546531" y="2615317"/>
            <a:ext cx="1093062" cy="966213"/>
            <a:chOff x="449250" y="2123925"/>
            <a:chExt cx="1448375" cy="1319575"/>
          </a:xfrm>
        </p:grpSpPr>
        <p:sp>
          <p:nvSpPr>
            <p:cNvPr id="11" name="Google Shape;840;p47">
              <a:extLst>
                <a:ext uri="{FF2B5EF4-FFF2-40B4-BE49-F238E27FC236}">
                  <a16:creationId xmlns:a16="http://schemas.microsoft.com/office/drawing/2014/main" id="{FED34E85-9063-9704-2B10-31AF2541E482}"/>
                </a:ext>
              </a:extLst>
            </p:cNvPr>
            <p:cNvSpPr/>
            <p:nvPr/>
          </p:nvSpPr>
          <p:spPr>
            <a:xfrm>
              <a:off x="449250" y="2123925"/>
              <a:ext cx="1448375" cy="1319575"/>
            </a:xfrm>
            <a:custGeom>
              <a:avLst/>
              <a:gdLst/>
              <a:ahLst/>
              <a:cxnLst/>
              <a:rect l="l" t="t" r="r" b="b"/>
              <a:pathLst>
                <a:path w="57935" h="52783" extrusionOk="0">
                  <a:moveTo>
                    <a:pt x="28967" y="4955"/>
                  </a:moveTo>
                  <a:cubicBezTo>
                    <a:pt x="34454" y="4955"/>
                    <a:pt x="39940" y="7045"/>
                    <a:pt x="44135" y="11224"/>
                  </a:cubicBezTo>
                  <a:cubicBezTo>
                    <a:pt x="52493" y="19613"/>
                    <a:pt x="52493" y="33170"/>
                    <a:pt x="44135" y="41559"/>
                  </a:cubicBezTo>
                  <a:cubicBezTo>
                    <a:pt x="39940" y="45738"/>
                    <a:pt x="34454" y="47828"/>
                    <a:pt x="28967" y="47828"/>
                  </a:cubicBezTo>
                  <a:cubicBezTo>
                    <a:pt x="23481" y="47828"/>
                    <a:pt x="17994" y="45738"/>
                    <a:pt x="13800" y="41559"/>
                  </a:cubicBezTo>
                  <a:cubicBezTo>
                    <a:pt x="5441" y="33170"/>
                    <a:pt x="5441" y="19613"/>
                    <a:pt x="13800" y="11224"/>
                  </a:cubicBezTo>
                  <a:cubicBezTo>
                    <a:pt x="17994" y="7045"/>
                    <a:pt x="23481" y="4955"/>
                    <a:pt x="28967" y="4955"/>
                  </a:cubicBezTo>
                  <a:close/>
                  <a:moveTo>
                    <a:pt x="28967" y="1"/>
                  </a:moveTo>
                  <a:cubicBezTo>
                    <a:pt x="22212" y="1"/>
                    <a:pt x="15456" y="2577"/>
                    <a:pt x="10304" y="7729"/>
                  </a:cubicBezTo>
                  <a:cubicBezTo>
                    <a:pt x="0" y="18033"/>
                    <a:pt x="0" y="34750"/>
                    <a:pt x="10304" y="45055"/>
                  </a:cubicBezTo>
                  <a:cubicBezTo>
                    <a:pt x="15456" y="50207"/>
                    <a:pt x="22212" y="52783"/>
                    <a:pt x="28967" y="52783"/>
                  </a:cubicBezTo>
                  <a:cubicBezTo>
                    <a:pt x="35723" y="52783"/>
                    <a:pt x="42478" y="50207"/>
                    <a:pt x="47630" y="45055"/>
                  </a:cubicBezTo>
                  <a:cubicBezTo>
                    <a:pt x="57934" y="34750"/>
                    <a:pt x="57934" y="18033"/>
                    <a:pt x="47630" y="7729"/>
                  </a:cubicBezTo>
                  <a:cubicBezTo>
                    <a:pt x="42478" y="2577"/>
                    <a:pt x="35723" y="1"/>
                    <a:pt x="28967" y="1"/>
                  </a:cubicBezTo>
                  <a:close/>
                </a:path>
              </a:pathLst>
            </a:custGeom>
            <a:solidFill>
              <a:srgbClr val="E86C5E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841;p47">
              <a:extLst>
                <a:ext uri="{FF2B5EF4-FFF2-40B4-BE49-F238E27FC236}">
                  <a16:creationId xmlns:a16="http://schemas.microsoft.com/office/drawing/2014/main" id="{9927BE57-C7B0-1EF8-EE51-AC00AD7ECADE}"/>
                </a:ext>
              </a:extLst>
            </p:cNvPr>
            <p:cNvSpPr/>
            <p:nvPr/>
          </p:nvSpPr>
          <p:spPr>
            <a:xfrm>
              <a:off x="636925" y="2247225"/>
              <a:ext cx="1072250" cy="1072225"/>
            </a:xfrm>
            <a:custGeom>
              <a:avLst/>
              <a:gdLst/>
              <a:ahLst/>
              <a:cxnLst/>
              <a:rect l="l" t="t" r="r" b="b"/>
              <a:pathLst>
                <a:path w="42890" h="42889" extrusionOk="0">
                  <a:moveTo>
                    <a:pt x="21460" y="0"/>
                  </a:moveTo>
                  <a:cubicBezTo>
                    <a:pt x="9606" y="0"/>
                    <a:pt x="1" y="9605"/>
                    <a:pt x="1" y="21460"/>
                  </a:cubicBezTo>
                  <a:cubicBezTo>
                    <a:pt x="1" y="33314"/>
                    <a:pt x="9606" y="42889"/>
                    <a:pt x="21460" y="42889"/>
                  </a:cubicBezTo>
                  <a:cubicBezTo>
                    <a:pt x="33314" y="42889"/>
                    <a:pt x="42889" y="33314"/>
                    <a:pt x="42889" y="21460"/>
                  </a:cubicBezTo>
                  <a:cubicBezTo>
                    <a:pt x="42889" y="9605"/>
                    <a:pt x="33314" y="0"/>
                    <a:pt x="214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842;p47">
              <a:extLst>
                <a:ext uri="{FF2B5EF4-FFF2-40B4-BE49-F238E27FC236}">
                  <a16:creationId xmlns:a16="http://schemas.microsoft.com/office/drawing/2014/main" id="{10C15747-D37C-EE08-8333-9461273448C8}"/>
                </a:ext>
              </a:extLst>
            </p:cNvPr>
            <p:cNvSpPr/>
            <p:nvPr/>
          </p:nvSpPr>
          <p:spPr>
            <a:xfrm>
              <a:off x="760800" y="2371075"/>
              <a:ext cx="824500" cy="824525"/>
            </a:xfrm>
            <a:custGeom>
              <a:avLst/>
              <a:gdLst/>
              <a:ahLst/>
              <a:cxnLst/>
              <a:rect l="l" t="t" r="r" b="b"/>
              <a:pathLst>
                <a:path w="32980" h="32981" extrusionOk="0">
                  <a:moveTo>
                    <a:pt x="16505" y="1"/>
                  </a:moveTo>
                  <a:cubicBezTo>
                    <a:pt x="7386" y="1"/>
                    <a:pt x="0" y="7387"/>
                    <a:pt x="0" y="16506"/>
                  </a:cubicBezTo>
                  <a:cubicBezTo>
                    <a:pt x="0" y="25624"/>
                    <a:pt x="7386" y="32980"/>
                    <a:pt x="16505" y="32980"/>
                  </a:cubicBezTo>
                  <a:cubicBezTo>
                    <a:pt x="25593" y="32980"/>
                    <a:pt x="32980" y="25624"/>
                    <a:pt x="32980" y="16506"/>
                  </a:cubicBezTo>
                  <a:cubicBezTo>
                    <a:pt x="32980" y="7387"/>
                    <a:pt x="25593" y="1"/>
                    <a:pt x="16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843;p47">
              <a:extLst>
                <a:ext uri="{FF2B5EF4-FFF2-40B4-BE49-F238E27FC236}">
                  <a16:creationId xmlns:a16="http://schemas.microsoft.com/office/drawing/2014/main" id="{2C8D51FB-9750-9BB5-F3A9-9A18121866F3}"/>
                </a:ext>
              </a:extLst>
            </p:cNvPr>
            <p:cNvSpPr/>
            <p:nvPr/>
          </p:nvSpPr>
          <p:spPr>
            <a:xfrm>
              <a:off x="720525" y="2371650"/>
              <a:ext cx="905050" cy="824700"/>
            </a:xfrm>
            <a:custGeom>
              <a:avLst/>
              <a:gdLst/>
              <a:ahLst/>
              <a:cxnLst/>
              <a:rect l="l" t="t" r="r" b="b"/>
              <a:pathLst>
                <a:path w="36202" h="32988" extrusionOk="0">
                  <a:moveTo>
                    <a:pt x="18116" y="4910"/>
                  </a:moveTo>
                  <a:cubicBezTo>
                    <a:pt x="21072" y="4910"/>
                    <a:pt x="24028" y="6042"/>
                    <a:pt x="26293" y="8306"/>
                  </a:cubicBezTo>
                  <a:cubicBezTo>
                    <a:pt x="30822" y="12835"/>
                    <a:pt x="30822" y="20161"/>
                    <a:pt x="26293" y="24659"/>
                  </a:cubicBezTo>
                  <a:cubicBezTo>
                    <a:pt x="24028" y="26924"/>
                    <a:pt x="21072" y="28056"/>
                    <a:pt x="18116" y="28056"/>
                  </a:cubicBezTo>
                  <a:cubicBezTo>
                    <a:pt x="15160" y="28056"/>
                    <a:pt x="12204" y="26924"/>
                    <a:pt x="9940" y="24659"/>
                  </a:cubicBezTo>
                  <a:cubicBezTo>
                    <a:pt x="5411" y="20161"/>
                    <a:pt x="5411" y="12835"/>
                    <a:pt x="9940" y="8306"/>
                  </a:cubicBezTo>
                  <a:cubicBezTo>
                    <a:pt x="12204" y="6042"/>
                    <a:pt x="15160" y="4910"/>
                    <a:pt x="18116" y="4910"/>
                  </a:cubicBezTo>
                  <a:close/>
                  <a:moveTo>
                    <a:pt x="18116" y="1"/>
                  </a:moveTo>
                  <a:cubicBezTo>
                    <a:pt x="13891" y="1"/>
                    <a:pt x="9666" y="1604"/>
                    <a:pt x="6444" y="4811"/>
                  </a:cubicBezTo>
                  <a:cubicBezTo>
                    <a:pt x="0" y="11255"/>
                    <a:pt x="0" y="21711"/>
                    <a:pt x="6444" y="28155"/>
                  </a:cubicBezTo>
                  <a:cubicBezTo>
                    <a:pt x="9666" y="31377"/>
                    <a:pt x="13891" y="32987"/>
                    <a:pt x="18116" y="32987"/>
                  </a:cubicBezTo>
                  <a:cubicBezTo>
                    <a:pt x="22341" y="32987"/>
                    <a:pt x="26566" y="31377"/>
                    <a:pt x="29788" y="28155"/>
                  </a:cubicBezTo>
                  <a:cubicBezTo>
                    <a:pt x="36202" y="21711"/>
                    <a:pt x="36202" y="11255"/>
                    <a:pt x="29788" y="4811"/>
                  </a:cubicBezTo>
                  <a:cubicBezTo>
                    <a:pt x="26566" y="1604"/>
                    <a:pt x="22341" y="1"/>
                    <a:pt x="18116" y="1"/>
                  </a:cubicBezTo>
                  <a:close/>
                </a:path>
              </a:pathLst>
            </a:custGeom>
            <a:solidFill>
              <a:srgbClr val="E86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844;p47">
              <a:extLst>
                <a:ext uri="{FF2B5EF4-FFF2-40B4-BE49-F238E27FC236}">
                  <a16:creationId xmlns:a16="http://schemas.microsoft.com/office/drawing/2014/main" id="{F9DD5BA1-AE9E-042A-26A5-986AC67F3BA1}"/>
                </a:ext>
              </a:extLst>
            </p:cNvPr>
            <p:cNvSpPr/>
            <p:nvPr/>
          </p:nvSpPr>
          <p:spPr>
            <a:xfrm>
              <a:off x="855775" y="2494375"/>
              <a:ext cx="635300" cy="578675"/>
            </a:xfrm>
            <a:custGeom>
              <a:avLst/>
              <a:gdLst/>
              <a:ahLst/>
              <a:cxnLst/>
              <a:rect l="l" t="t" r="r" b="b"/>
              <a:pathLst>
                <a:path w="25412" h="23147" extrusionOk="0">
                  <a:moveTo>
                    <a:pt x="12706" y="4955"/>
                  </a:moveTo>
                  <a:cubicBezTo>
                    <a:pt x="14401" y="4955"/>
                    <a:pt x="16095" y="5601"/>
                    <a:pt x="17387" y="6893"/>
                  </a:cubicBezTo>
                  <a:cubicBezTo>
                    <a:pt x="19971" y="9476"/>
                    <a:pt x="19971" y="13671"/>
                    <a:pt x="17387" y="16255"/>
                  </a:cubicBezTo>
                  <a:cubicBezTo>
                    <a:pt x="16095" y="17546"/>
                    <a:pt x="14401" y="18192"/>
                    <a:pt x="12706" y="18192"/>
                  </a:cubicBezTo>
                  <a:cubicBezTo>
                    <a:pt x="11012" y="18192"/>
                    <a:pt x="9317" y="17546"/>
                    <a:pt x="8025" y="16255"/>
                  </a:cubicBezTo>
                  <a:cubicBezTo>
                    <a:pt x="5442" y="13671"/>
                    <a:pt x="5442" y="9476"/>
                    <a:pt x="8025" y="6893"/>
                  </a:cubicBezTo>
                  <a:cubicBezTo>
                    <a:pt x="9317" y="5601"/>
                    <a:pt x="11012" y="4955"/>
                    <a:pt x="12706" y="4955"/>
                  </a:cubicBezTo>
                  <a:close/>
                  <a:moveTo>
                    <a:pt x="12706" y="1"/>
                  </a:moveTo>
                  <a:cubicBezTo>
                    <a:pt x="9750" y="1"/>
                    <a:pt x="6794" y="1133"/>
                    <a:pt x="4530" y="3397"/>
                  </a:cubicBezTo>
                  <a:cubicBezTo>
                    <a:pt x="1" y="7926"/>
                    <a:pt x="1" y="15252"/>
                    <a:pt x="4530" y="19750"/>
                  </a:cubicBezTo>
                  <a:cubicBezTo>
                    <a:pt x="6794" y="22015"/>
                    <a:pt x="9750" y="23147"/>
                    <a:pt x="12706" y="23147"/>
                  </a:cubicBezTo>
                  <a:cubicBezTo>
                    <a:pt x="15662" y="23147"/>
                    <a:pt x="18618" y="22015"/>
                    <a:pt x="20883" y="19750"/>
                  </a:cubicBezTo>
                  <a:cubicBezTo>
                    <a:pt x="25412" y="15252"/>
                    <a:pt x="25412" y="7926"/>
                    <a:pt x="20883" y="3397"/>
                  </a:cubicBezTo>
                  <a:cubicBezTo>
                    <a:pt x="18618" y="1133"/>
                    <a:pt x="15662" y="1"/>
                    <a:pt x="127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845;p47">
              <a:extLst>
                <a:ext uri="{FF2B5EF4-FFF2-40B4-BE49-F238E27FC236}">
                  <a16:creationId xmlns:a16="http://schemas.microsoft.com/office/drawing/2014/main" id="{BFA469F2-909D-9C3A-E8FF-1270136DEABB}"/>
                </a:ext>
              </a:extLst>
            </p:cNvPr>
            <p:cNvSpPr/>
            <p:nvPr/>
          </p:nvSpPr>
          <p:spPr>
            <a:xfrm>
              <a:off x="1007750" y="2618050"/>
              <a:ext cx="331350" cy="331325"/>
            </a:xfrm>
            <a:custGeom>
              <a:avLst/>
              <a:gdLst/>
              <a:ahLst/>
              <a:cxnLst/>
              <a:rect l="l" t="t" r="r" b="b"/>
              <a:pathLst>
                <a:path w="13254" h="13253" extrusionOk="0">
                  <a:moveTo>
                    <a:pt x="6627" y="0"/>
                  </a:moveTo>
                  <a:cubicBezTo>
                    <a:pt x="2980" y="0"/>
                    <a:pt x="1" y="2979"/>
                    <a:pt x="1" y="6627"/>
                  </a:cubicBezTo>
                  <a:cubicBezTo>
                    <a:pt x="1" y="10274"/>
                    <a:pt x="2980" y="13253"/>
                    <a:pt x="6627" y="13253"/>
                  </a:cubicBezTo>
                  <a:cubicBezTo>
                    <a:pt x="10275" y="13253"/>
                    <a:pt x="13253" y="10274"/>
                    <a:pt x="13253" y="6627"/>
                  </a:cubicBezTo>
                  <a:cubicBezTo>
                    <a:pt x="13253" y="2979"/>
                    <a:pt x="10275" y="0"/>
                    <a:pt x="6627" y="0"/>
                  </a:cubicBezTo>
                  <a:close/>
                </a:path>
              </a:pathLst>
            </a:custGeom>
            <a:solidFill>
              <a:srgbClr val="E86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847;p47">
            <a:extLst>
              <a:ext uri="{FF2B5EF4-FFF2-40B4-BE49-F238E27FC236}">
                <a16:creationId xmlns:a16="http://schemas.microsoft.com/office/drawing/2014/main" id="{6B1CAAC9-4863-33A7-A5D2-11A8F1582525}"/>
              </a:ext>
            </a:extLst>
          </p:cNvPr>
          <p:cNvGrpSpPr/>
          <p:nvPr/>
        </p:nvGrpSpPr>
        <p:grpSpPr>
          <a:xfrm>
            <a:off x="6672202" y="1061598"/>
            <a:ext cx="753235" cy="711248"/>
            <a:chOff x="6843802" y="2410602"/>
            <a:chExt cx="606177" cy="572387"/>
          </a:xfrm>
        </p:grpSpPr>
        <p:sp>
          <p:nvSpPr>
            <p:cNvPr id="19" name="Google Shape;848;p47">
              <a:extLst>
                <a:ext uri="{FF2B5EF4-FFF2-40B4-BE49-F238E27FC236}">
                  <a16:creationId xmlns:a16="http://schemas.microsoft.com/office/drawing/2014/main" id="{C6C238FD-B656-ACBE-EF90-F3D6FEA9FF68}"/>
                </a:ext>
              </a:extLst>
            </p:cNvPr>
            <p:cNvSpPr/>
            <p:nvPr/>
          </p:nvSpPr>
          <p:spPr>
            <a:xfrm rot="-882117">
              <a:off x="6893749" y="2467334"/>
              <a:ext cx="506283" cy="458923"/>
            </a:xfrm>
            <a:custGeom>
              <a:avLst/>
              <a:gdLst/>
              <a:ahLst/>
              <a:cxnLst/>
              <a:rect l="l" t="t" r="r" b="b"/>
              <a:pathLst>
                <a:path w="16901" h="15320" extrusionOk="0">
                  <a:moveTo>
                    <a:pt x="2615" y="0"/>
                  </a:moveTo>
                  <a:cubicBezTo>
                    <a:pt x="1186" y="0"/>
                    <a:pt x="0" y="1186"/>
                    <a:pt x="0" y="2645"/>
                  </a:cubicBezTo>
                  <a:lnTo>
                    <a:pt x="0" y="10152"/>
                  </a:lnTo>
                  <a:cubicBezTo>
                    <a:pt x="0" y="11611"/>
                    <a:pt x="1186" y="12797"/>
                    <a:pt x="2615" y="12797"/>
                  </a:cubicBezTo>
                  <a:lnTo>
                    <a:pt x="2645" y="15320"/>
                  </a:lnTo>
                  <a:lnTo>
                    <a:pt x="5198" y="12797"/>
                  </a:lnTo>
                  <a:lnTo>
                    <a:pt x="14256" y="12797"/>
                  </a:lnTo>
                  <a:cubicBezTo>
                    <a:pt x="15715" y="12797"/>
                    <a:pt x="16900" y="11611"/>
                    <a:pt x="16900" y="10183"/>
                  </a:cubicBezTo>
                  <a:lnTo>
                    <a:pt x="16900" y="2645"/>
                  </a:lnTo>
                  <a:cubicBezTo>
                    <a:pt x="16900" y="1186"/>
                    <a:pt x="15715" y="0"/>
                    <a:pt x="14256" y="0"/>
                  </a:cubicBezTo>
                  <a:close/>
                </a:path>
              </a:pathLst>
            </a:custGeom>
            <a:solidFill>
              <a:srgbClr val="E86C5E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849;p47">
              <a:extLst>
                <a:ext uri="{FF2B5EF4-FFF2-40B4-BE49-F238E27FC236}">
                  <a16:creationId xmlns:a16="http://schemas.microsoft.com/office/drawing/2014/main" id="{D94410B3-2FDD-AC37-E1FE-EFC039AFA6FA}"/>
                </a:ext>
              </a:extLst>
            </p:cNvPr>
            <p:cNvSpPr/>
            <p:nvPr/>
          </p:nvSpPr>
          <p:spPr>
            <a:xfrm rot="-882117">
              <a:off x="7013384" y="2558478"/>
              <a:ext cx="252258" cy="224009"/>
            </a:xfrm>
            <a:custGeom>
              <a:avLst/>
              <a:gdLst/>
              <a:ahLst/>
              <a:cxnLst/>
              <a:rect l="l" t="t" r="r" b="b"/>
              <a:pathLst>
                <a:path w="8421" h="7478" extrusionOk="0">
                  <a:moveTo>
                    <a:pt x="2280" y="0"/>
                  </a:moveTo>
                  <a:cubicBezTo>
                    <a:pt x="1034" y="0"/>
                    <a:pt x="0" y="1003"/>
                    <a:pt x="0" y="2280"/>
                  </a:cubicBezTo>
                  <a:cubicBezTo>
                    <a:pt x="122" y="4681"/>
                    <a:pt x="4225" y="7478"/>
                    <a:pt x="4225" y="7478"/>
                  </a:cubicBezTo>
                  <a:cubicBezTo>
                    <a:pt x="4225" y="7478"/>
                    <a:pt x="8420" y="4742"/>
                    <a:pt x="8420" y="2280"/>
                  </a:cubicBezTo>
                  <a:cubicBezTo>
                    <a:pt x="8420" y="1003"/>
                    <a:pt x="7387" y="0"/>
                    <a:pt x="6140" y="0"/>
                  </a:cubicBezTo>
                  <a:cubicBezTo>
                    <a:pt x="5320" y="0"/>
                    <a:pt x="4621" y="426"/>
                    <a:pt x="4225" y="1064"/>
                  </a:cubicBezTo>
                  <a:cubicBezTo>
                    <a:pt x="3800" y="426"/>
                    <a:pt x="3101" y="0"/>
                    <a:pt x="22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850;p47">
            <a:extLst>
              <a:ext uri="{FF2B5EF4-FFF2-40B4-BE49-F238E27FC236}">
                <a16:creationId xmlns:a16="http://schemas.microsoft.com/office/drawing/2014/main" id="{7C6CE2F0-4DE2-5EF9-5EFE-B9B71E1FCD54}"/>
              </a:ext>
            </a:extLst>
          </p:cNvPr>
          <p:cNvGrpSpPr/>
          <p:nvPr/>
        </p:nvGrpSpPr>
        <p:grpSpPr>
          <a:xfrm>
            <a:off x="2535505" y="4043941"/>
            <a:ext cx="1090495" cy="988796"/>
            <a:chOff x="5889976" y="452096"/>
            <a:chExt cx="952564" cy="863728"/>
          </a:xfrm>
        </p:grpSpPr>
        <p:sp>
          <p:nvSpPr>
            <p:cNvPr id="22" name="Google Shape;851;p47">
              <a:extLst>
                <a:ext uri="{FF2B5EF4-FFF2-40B4-BE49-F238E27FC236}">
                  <a16:creationId xmlns:a16="http://schemas.microsoft.com/office/drawing/2014/main" id="{E0AC0560-52A1-4498-518F-5CAA35F6FED6}"/>
                </a:ext>
              </a:extLst>
            </p:cNvPr>
            <p:cNvSpPr/>
            <p:nvPr/>
          </p:nvSpPr>
          <p:spPr>
            <a:xfrm rot="-1166298">
              <a:off x="5973947" y="564441"/>
              <a:ext cx="784621" cy="639037"/>
            </a:xfrm>
            <a:custGeom>
              <a:avLst/>
              <a:gdLst/>
              <a:ahLst/>
              <a:cxnLst/>
              <a:rect l="l" t="t" r="r" b="b"/>
              <a:pathLst>
                <a:path w="24409" h="19880" extrusionOk="0">
                  <a:moveTo>
                    <a:pt x="2220" y="0"/>
                  </a:moveTo>
                  <a:cubicBezTo>
                    <a:pt x="1004" y="0"/>
                    <a:pt x="1" y="973"/>
                    <a:pt x="1" y="2219"/>
                  </a:cubicBezTo>
                  <a:lnTo>
                    <a:pt x="1" y="13922"/>
                  </a:lnTo>
                  <a:cubicBezTo>
                    <a:pt x="1" y="15137"/>
                    <a:pt x="1004" y="16140"/>
                    <a:pt x="2220" y="16140"/>
                  </a:cubicBezTo>
                  <a:lnTo>
                    <a:pt x="20092" y="16140"/>
                  </a:lnTo>
                  <a:lnTo>
                    <a:pt x="22189" y="19879"/>
                  </a:lnTo>
                  <a:lnTo>
                    <a:pt x="22189" y="16140"/>
                  </a:lnTo>
                  <a:cubicBezTo>
                    <a:pt x="23436" y="16140"/>
                    <a:pt x="24408" y="15137"/>
                    <a:pt x="24408" y="13922"/>
                  </a:cubicBezTo>
                  <a:lnTo>
                    <a:pt x="24408" y="2219"/>
                  </a:lnTo>
                  <a:cubicBezTo>
                    <a:pt x="24408" y="973"/>
                    <a:pt x="23436" y="0"/>
                    <a:pt x="22189" y="0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" name="Google Shape;852;p47">
              <a:extLst>
                <a:ext uri="{FF2B5EF4-FFF2-40B4-BE49-F238E27FC236}">
                  <a16:creationId xmlns:a16="http://schemas.microsoft.com/office/drawing/2014/main" id="{78FBB0D0-C7D6-A416-90C7-0517D5C1B666}"/>
                </a:ext>
              </a:extLst>
            </p:cNvPr>
            <p:cNvSpPr/>
            <p:nvPr/>
          </p:nvSpPr>
          <p:spPr>
            <a:xfrm rot="-1166298">
              <a:off x="5961807" y="615741"/>
              <a:ext cx="687865" cy="190586"/>
            </a:xfrm>
            <a:custGeom>
              <a:avLst/>
              <a:gdLst/>
              <a:ahLst/>
              <a:cxnLst/>
              <a:rect l="l" t="t" r="r" b="b"/>
              <a:pathLst>
                <a:path w="21399" h="5929" extrusionOk="0">
                  <a:moveTo>
                    <a:pt x="21247" y="1"/>
                  </a:moveTo>
                  <a:lnTo>
                    <a:pt x="12250" y="5229"/>
                  </a:lnTo>
                  <a:cubicBezTo>
                    <a:pt x="11750" y="5510"/>
                    <a:pt x="11194" y="5655"/>
                    <a:pt x="10640" y="5655"/>
                  </a:cubicBezTo>
                  <a:cubicBezTo>
                    <a:pt x="10115" y="5655"/>
                    <a:pt x="9592" y="5525"/>
                    <a:pt x="9119" y="5259"/>
                  </a:cubicBezTo>
                  <a:lnTo>
                    <a:pt x="122" y="305"/>
                  </a:lnTo>
                  <a:lnTo>
                    <a:pt x="0" y="548"/>
                  </a:lnTo>
                  <a:lnTo>
                    <a:pt x="8967" y="5503"/>
                  </a:lnTo>
                  <a:cubicBezTo>
                    <a:pt x="9484" y="5807"/>
                    <a:pt x="10061" y="5928"/>
                    <a:pt x="10639" y="5928"/>
                  </a:cubicBezTo>
                  <a:cubicBezTo>
                    <a:pt x="11247" y="5928"/>
                    <a:pt x="11855" y="5776"/>
                    <a:pt x="12402" y="5472"/>
                  </a:cubicBezTo>
                  <a:lnTo>
                    <a:pt x="21399" y="244"/>
                  </a:lnTo>
                  <a:lnTo>
                    <a:pt x="21247" y="1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853;p47">
              <a:extLst>
                <a:ext uri="{FF2B5EF4-FFF2-40B4-BE49-F238E27FC236}">
                  <a16:creationId xmlns:a16="http://schemas.microsoft.com/office/drawing/2014/main" id="{FEF23AC9-1BD3-3E3C-A170-583AC2428D63}"/>
                </a:ext>
              </a:extLst>
            </p:cNvPr>
            <p:cNvSpPr/>
            <p:nvPr/>
          </p:nvSpPr>
          <p:spPr>
            <a:xfrm rot="-1166298">
              <a:off x="6463800" y="665914"/>
              <a:ext cx="240378" cy="299010"/>
            </a:xfrm>
            <a:custGeom>
              <a:avLst/>
              <a:gdLst/>
              <a:ahLst/>
              <a:cxnLst/>
              <a:rect l="l" t="t" r="r" b="b"/>
              <a:pathLst>
                <a:path w="7478" h="9302" extrusionOk="0">
                  <a:moveTo>
                    <a:pt x="213" y="0"/>
                  </a:moveTo>
                  <a:lnTo>
                    <a:pt x="0" y="183"/>
                  </a:lnTo>
                  <a:lnTo>
                    <a:pt x="7265" y="9301"/>
                  </a:lnTo>
                  <a:lnTo>
                    <a:pt x="7478" y="9119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54;p47">
              <a:extLst>
                <a:ext uri="{FF2B5EF4-FFF2-40B4-BE49-F238E27FC236}">
                  <a16:creationId xmlns:a16="http://schemas.microsoft.com/office/drawing/2014/main" id="{1BDBEC6B-3217-49D2-576A-C40345481A9D}"/>
                </a:ext>
              </a:extLst>
            </p:cNvPr>
            <p:cNvSpPr/>
            <p:nvPr/>
          </p:nvSpPr>
          <p:spPr>
            <a:xfrm rot="-1166298">
              <a:off x="6034426" y="817418"/>
              <a:ext cx="240410" cy="299010"/>
            </a:xfrm>
            <a:custGeom>
              <a:avLst/>
              <a:gdLst/>
              <a:ahLst/>
              <a:cxnLst/>
              <a:rect l="l" t="t" r="r" b="b"/>
              <a:pathLst>
                <a:path w="7479" h="9302" extrusionOk="0">
                  <a:moveTo>
                    <a:pt x="7265" y="0"/>
                  </a:moveTo>
                  <a:lnTo>
                    <a:pt x="1" y="9119"/>
                  </a:lnTo>
                  <a:lnTo>
                    <a:pt x="214" y="9301"/>
                  </a:lnTo>
                  <a:lnTo>
                    <a:pt x="7478" y="183"/>
                  </a:lnTo>
                  <a:lnTo>
                    <a:pt x="7265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55;p47">
            <a:extLst>
              <a:ext uri="{FF2B5EF4-FFF2-40B4-BE49-F238E27FC236}">
                <a16:creationId xmlns:a16="http://schemas.microsoft.com/office/drawing/2014/main" id="{4F00319A-D3EF-7C30-4F5A-648BAF89BD7B}"/>
              </a:ext>
            </a:extLst>
          </p:cNvPr>
          <p:cNvGrpSpPr/>
          <p:nvPr/>
        </p:nvGrpSpPr>
        <p:grpSpPr>
          <a:xfrm rot="986050">
            <a:off x="6375105" y="3356431"/>
            <a:ext cx="1166395" cy="815361"/>
            <a:chOff x="135700" y="1601500"/>
            <a:chExt cx="1166450" cy="815400"/>
          </a:xfrm>
        </p:grpSpPr>
        <p:sp>
          <p:nvSpPr>
            <p:cNvPr id="27" name="Google Shape;856;p47">
              <a:extLst>
                <a:ext uri="{FF2B5EF4-FFF2-40B4-BE49-F238E27FC236}">
                  <a16:creationId xmlns:a16="http://schemas.microsoft.com/office/drawing/2014/main" id="{A2443F6F-21A8-F8B6-D6CB-65BABCB8E656}"/>
                </a:ext>
              </a:extLst>
            </p:cNvPr>
            <p:cNvSpPr/>
            <p:nvPr/>
          </p:nvSpPr>
          <p:spPr>
            <a:xfrm>
              <a:off x="135700" y="1601500"/>
              <a:ext cx="1166450" cy="815400"/>
            </a:xfrm>
            <a:custGeom>
              <a:avLst/>
              <a:gdLst/>
              <a:ahLst/>
              <a:cxnLst/>
              <a:rect l="l" t="t" r="r" b="b"/>
              <a:pathLst>
                <a:path w="46658" h="32616" extrusionOk="0">
                  <a:moveTo>
                    <a:pt x="4833" y="1"/>
                  </a:moveTo>
                  <a:cubicBezTo>
                    <a:pt x="2159" y="1"/>
                    <a:pt x="0" y="2189"/>
                    <a:pt x="0" y="4834"/>
                  </a:cubicBezTo>
                  <a:lnTo>
                    <a:pt x="0" y="22038"/>
                  </a:lnTo>
                  <a:cubicBezTo>
                    <a:pt x="0" y="24712"/>
                    <a:pt x="2189" y="26901"/>
                    <a:pt x="4833" y="26901"/>
                  </a:cubicBezTo>
                  <a:lnTo>
                    <a:pt x="7265" y="26901"/>
                  </a:lnTo>
                  <a:lnTo>
                    <a:pt x="7204" y="32615"/>
                  </a:lnTo>
                  <a:lnTo>
                    <a:pt x="11703" y="26901"/>
                  </a:lnTo>
                  <a:lnTo>
                    <a:pt x="41795" y="26901"/>
                  </a:lnTo>
                  <a:cubicBezTo>
                    <a:pt x="44469" y="26901"/>
                    <a:pt x="46658" y="24712"/>
                    <a:pt x="46627" y="22038"/>
                  </a:cubicBezTo>
                  <a:lnTo>
                    <a:pt x="46627" y="4834"/>
                  </a:lnTo>
                  <a:cubicBezTo>
                    <a:pt x="46627" y="2159"/>
                    <a:pt x="44439" y="1"/>
                    <a:pt x="41795" y="1"/>
                  </a:cubicBezTo>
                  <a:close/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57;p47">
              <a:extLst>
                <a:ext uri="{FF2B5EF4-FFF2-40B4-BE49-F238E27FC236}">
                  <a16:creationId xmlns:a16="http://schemas.microsoft.com/office/drawing/2014/main" id="{E081B2DB-3699-7811-4950-E43263C65176}"/>
                </a:ext>
              </a:extLst>
            </p:cNvPr>
            <p:cNvSpPr/>
            <p:nvPr/>
          </p:nvSpPr>
          <p:spPr>
            <a:xfrm>
              <a:off x="321875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24" y="3679"/>
                  </a:cubicBezTo>
                  <a:cubicBezTo>
                    <a:pt x="2858" y="3679"/>
                    <a:pt x="3678" y="2858"/>
                    <a:pt x="3678" y="1825"/>
                  </a:cubicBezTo>
                  <a:cubicBezTo>
                    <a:pt x="3678" y="822"/>
                    <a:pt x="2858" y="1"/>
                    <a:pt x="18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58;p47">
              <a:extLst>
                <a:ext uri="{FF2B5EF4-FFF2-40B4-BE49-F238E27FC236}">
                  <a16:creationId xmlns:a16="http://schemas.microsoft.com/office/drawing/2014/main" id="{DB12B17E-DA60-D72F-F0CA-2198ED635FA4}"/>
                </a:ext>
              </a:extLst>
            </p:cNvPr>
            <p:cNvSpPr/>
            <p:nvPr/>
          </p:nvSpPr>
          <p:spPr>
            <a:xfrm>
              <a:off x="49740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22" y="3679"/>
                    <a:pt x="182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59;p47">
              <a:extLst>
                <a:ext uri="{FF2B5EF4-FFF2-40B4-BE49-F238E27FC236}">
                  <a16:creationId xmlns:a16="http://schemas.microsoft.com/office/drawing/2014/main" id="{EF8745F1-FEFE-7235-1F4C-924851F34C06}"/>
                </a:ext>
              </a:extLst>
            </p:cNvPr>
            <p:cNvSpPr/>
            <p:nvPr/>
          </p:nvSpPr>
          <p:spPr>
            <a:xfrm>
              <a:off x="672175" y="1884175"/>
              <a:ext cx="92750" cy="91975"/>
            </a:xfrm>
            <a:custGeom>
              <a:avLst/>
              <a:gdLst/>
              <a:ahLst/>
              <a:cxnLst/>
              <a:rect l="l" t="t" r="r" b="b"/>
              <a:pathLst>
                <a:path w="3710" h="3679" extrusionOk="0">
                  <a:moveTo>
                    <a:pt x="185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52" y="3679"/>
                    <a:pt x="1855" y="3679"/>
                  </a:cubicBezTo>
                  <a:cubicBezTo>
                    <a:pt x="2888" y="3679"/>
                    <a:pt x="3709" y="2858"/>
                    <a:pt x="3709" y="1825"/>
                  </a:cubicBezTo>
                  <a:cubicBezTo>
                    <a:pt x="3709" y="822"/>
                    <a:pt x="288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60;p47">
              <a:extLst>
                <a:ext uri="{FF2B5EF4-FFF2-40B4-BE49-F238E27FC236}">
                  <a16:creationId xmlns:a16="http://schemas.microsoft.com/office/drawing/2014/main" id="{4B7CA9EF-4542-ECA8-B904-86B40601EA95}"/>
                </a:ext>
              </a:extLst>
            </p:cNvPr>
            <p:cNvSpPr/>
            <p:nvPr/>
          </p:nvSpPr>
          <p:spPr>
            <a:xfrm>
              <a:off x="847725" y="1884175"/>
              <a:ext cx="92725" cy="91975"/>
            </a:xfrm>
            <a:custGeom>
              <a:avLst/>
              <a:gdLst/>
              <a:ahLst/>
              <a:cxnLst/>
              <a:rect l="l" t="t" r="r" b="b"/>
              <a:pathLst>
                <a:path w="3709" h="3679" extrusionOk="0">
                  <a:moveTo>
                    <a:pt x="185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54" y="3679"/>
                  </a:cubicBezTo>
                  <a:cubicBezTo>
                    <a:pt x="2857" y="3679"/>
                    <a:pt x="3709" y="2858"/>
                    <a:pt x="3709" y="1825"/>
                  </a:cubicBezTo>
                  <a:cubicBezTo>
                    <a:pt x="3709" y="822"/>
                    <a:pt x="2857" y="1"/>
                    <a:pt x="1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61;p47">
              <a:extLst>
                <a:ext uri="{FF2B5EF4-FFF2-40B4-BE49-F238E27FC236}">
                  <a16:creationId xmlns:a16="http://schemas.microsoft.com/office/drawing/2014/main" id="{AF1C4A5E-4BDC-C38D-1EC4-5157EFC1F52E}"/>
                </a:ext>
              </a:extLst>
            </p:cNvPr>
            <p:cNvSpPr/>
            <p:nvPr/>
          </p:nvSpPr>
          <p:spPr>
            <a:xfrm>
              <a:off x="102325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55" y="1"/>
                  </a:moveTo>
                  <a:cubicBezTo>
                    <a:pt x="821" y="1"/>
                    <a:pt x="1" y="822"/>
                    <a:pt x="1" y="1825"/>
                  </a:cubicBezTo>
                  <a:cubicBezTo>
                    <a:pt x="1" y="2858"/>
                    <a:pt x="821" y="3679"/>
                    <a:pt x="185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227440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Website: 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hoclieu.vn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Fanpage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: 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facebook.com/www.tienganhglobalsuccess.vn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80FE73-7543-A134-2AD5-7051B5736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  <p:pic>
        <p:nvPicPr>
          <p:cNvPr id="89" name="Google Shape;89;p1" descr="038b4ff17003114c478d29a567a6daaf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61400" y="1452695"/>
            <a:ext cx="2245316" cy="36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 txBox="1">
            <a:spLocks noGrp="1"/>
          </p:cNvSpPr>
          <p:nvPr>
            <p:ph type="title"/>
          </p:nvPr>
        </p:nvSpPr>
        <p:spPr>
          <a:xfrm>
            <a:off x="2056760" y="646742"/>
            <a:ext cx="5030480" cy="8572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vert="horz" wrap="square" lIns="68569" tIns="34275" rIns="68569" bIns="34275" rtlCol="0" anchor="ctr" anchorCtr="0">
            <a:normAutofit/>
          </a:bodyPr>
          <a:lstStyle/>
          <a:p>
            <a:pPr algn="ctr"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 (Body)"/>
                <a:ea typeface="Times New Roman"/>
                <a:cs typeface="Times New Roman"/>
                <a:sym typeface="Times New Roman"/>
              </a:rPr>
              <a:t>FEED THE MONKEY</a:t>
            </a:r>
          </a:p>
        </p:txBody>
      </p:sp>
      <p:pic>
        <p:nvPicPr>
          <p:cNvPr id="90" name="Google Shape;90;p1" descr="4a28406e86abb27c8f54aaa4fce82474.png">
            <a:hlinkClick r:id="rId5" action="ppaction://hlinksldjump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286497" y="3550155"/>
            <a:ext cx="1714504" cy="159334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>
            <a:hlinkClick r:id="rId5" action="ppaction://hlinksldjump"/>
          </p:cNvPr>
          <p:cNvSpPr txBox="1"/>
          <p:nvPr/>
        </p:nvSpPr>
        <p:spPr>
          <a:xfrm>
            <a:off x="6572250" y="3748280"/>
            <a:ext cx="1428751" cy="607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spc="50" normalizeH="0" baseline="0" noProof="0" dirty="0">
                <a:ln w="9525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Calibri (Body)"/>
                <a:ea typeface="Calibri"/>
                <a:cs typeface="Calibri"/>
                <a:sym typeface="Calibri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PLAY</a:t>
            </a:r>
            <a:endParaRPr kumimoji="0" sz="3500" b="1" i="0" u="none" strike="noStrike" kern="1200" spc="50" normalizeH="0" baseline="0" noProof="0" dirty="0">
              <a:ln w="9525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uLnTx/>
              <a:uFillTx/>
              <a:latin typeface="Calibri (Body)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260869" y="61761"/>
            <a:ext cx="3429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(Body)"/>
                <a:ea typeface="+mn-ea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65D8E08-0333-D177-DD79-B2752F9E1D48}"/>
              </a:ext>
            </a:extLst>
          </p:cNvPr>
          <p:cNvSpPr/>
          <p:nvPr/>
        </p:nvSpPr>
        <p:spPr>
          <a:xfrm>
            <a:off x="884464" y="1371103"/>
            <a:ext cx="7375072" cy="3277097"/>
          </a:xfrm>
          <a:prstGeom prst="roundRect">
            <a:avLst/>
          </a:prstGeom>
          <a:solidFill>
            <a:schemeClr val="accent6">
              <a:lumMod val="40000"/>
              <a:lumOff val="60000"/>
              <a:alpha val="7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100" b="1" dirty="0">
                <a:solidFill>
                  <a:srgbClr val="000000"/>
                </a:solidFill>
              </a:rPr>
              <a:t>INSTRUCTIONS</a:t>
            </a:r>
          </a:p>
          <a:p>
            <a:pPr algn="ctr"/>
            <a:endParaRPr lang="en-US" sz="3200" b="1" dirty="0">
              <a:solidFill>
                <a:srgbClr val="000000"/>
              </a:solidFill>
            </a:endParaRPr>
          </a:p>
          <a:p>
            <a:pPr marL="342900" indent="-342900">
              <a:buAutoNum type="arabicPeriod"/>
            </a:pPr>
            <a:r>
              <a:rPr lang="en-US" sz="2100" dirty="0">
                <a:solidFill>
                  <a:srgbClr val="000000"/>
                </a:solidFill>
              </a:rPr>
              <a:t>Divide the class into 2 teams.</a:t>
            </a:r>
          </a:p>
          <a:p>
            <a:pPr marL="342900" indent="-342900">
              <a:buAutoNum type="arabicPeriod"/>
            </a:pPr>
            <a:r>
              <a:rPr lang="en-US" sz="2100" dirty="0">
                <a:solidFill>
                  <a:srgbClr val="000000"/>
                </a:solidFill>
              </a:rPr>
              <a:t>Each team picks an apple to choose the question.</a:t>
            </a:r>
          </a:p>
          <a:p>
            <a:pPr marL="342900" indent="-342900">
              <a:buAutoNum type="arabicPeriod"/>
            </a:pPr>
            <a:r>
              <a:rPr lang="en-US" sz="2100" dirty="0">
                <a:solidFill>
                  <a:srgbClr val="000000"/>
                </a:solidFill>
              </a:rPr>
              <a:t>The team look at the description and guess the job.</a:t>
            </a:r>
          </a:p>
          <a:p>
            <a:pPr marL="342900" indent="-342900">
              <a:buAutoNum type="arabicPeriod"/>
            </a:pPr>
            <a:r>
              <a:rPr lang="en-US" sz="2100" dirty="0">
                <a:solidFill>
                  <a:srgbClr val="000000"/>
                </a:solidFill>
              </a:rPr>
              <a:t>Each correct answer is 1 point for the team.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pPr algn="ctr"/>
            <a:r>
              <a:rPr lang="en-US" sz="2400" b="1" dirty="0">
                <a:solidFill>
                  <a:srgbClr val="000000"/>
                </a:solidFill>
              </a:rPr>
              <a:t>GOOD LUCK!</a:t>
            </a:r>
          </a:p>
        </p:txBody>
      </p:sp>
    </p:spTree>
    <p:extLst>
      <p:ext uri="{BB962C8B-B14F-4D97-AF65-F5344CB8AC3E}">
        <p14:creationId xmlns:p14="http://schemas.microsoft.com/office/powerpoint/2010/main" val="603047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ountry Fields and Blue Sky Background - High-quality Free Background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33" r="63020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Google Shape;98;p2" descr="e871ae532f8a54d4c42f4a31c510cfe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29150" y="914400"/>
            <a:ext cx="3371850" cy="3744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2" descr="40f9fda41d493f5ee4f319e5666124a8.png">
            <a:hlinkClick r:id="rId5" action="ppaction://hlinksldjump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6743700" y="1714500"/>
            <a:ext cx="97155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" descr="40f9fda41d493f5ee4f319e5666124a8.png">
            <a:hlinkClick r:id="rId7" action="ppaction://hlinksldjump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6515100" y="2743200"/>
            <a:ext cx="97155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2" descr="40f9fda41d493f5ee4f319e5666124a8.png">
            <a:hlinkClick r:id="rId8" action="ppaction://hlinksldjump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4972050" y="171450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2" descr="40f9fda41d493f5ee4f319e5666124a8.png">
            <a:hlinkClick r:id="rId9" action="ppaction://hlinksldjump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5372100" y="971550"/>
            <a:ext cx="971550" cy="97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" descr="40f9fda41d493f5ee4f319e5666124a8.png">
            <a:hlinkClick r:id="rId10" action="ppaction://hlinksldjump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6229350" y="1085850"/>
            <a:ext cx="914401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" descr="40f9fda41d493f5ee4f319e5666124a8.png">
            <a:hlinkClick r:id="rId11" action="ppaction://hlinksldjump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4686299" y="2686050"/>
            <a:ext cx="914401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" descr="40f9fda41d493f5ee4f319e5666124a8.png">
            <a:hlinkClick r:id="rId12" action="ppaction://hlinksldjump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5829300" y="1885950"/>
            <a:ext cx="971550" cy="97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2" descr="886255f75f86d6f948235e2659cdd1c2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2514600" y="3648670"/>
            <a:ext cx="1543050" cy="1494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" descr="Kết quả hình ảnh cho tree apple cartoon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314450" y="2343150"/>
            <a:ext cx="131445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logo of a badge&#10;&#10;Description automatically generated with medium confidence">
            <a:hlinkClick r:id="rId11" action="ppaction://hlinksldjump"/>
            <a:extLst>
              <a:ext uri="{FF2B5EF4-FFF2-40B4-BE49-F238E27FC236}">
                <a16:creationId xmlns:a16="http://schemas.microsoft.com/office/drawing/2014/main" id="{3FE8279A-8651-12B4-4C1F-39A97E80A69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6428" y="208036"/>
            <a:ext cx="1136043" cy="1136043"/>
          </a:xfrm>
          <a:prstGeom prst="rect">
            <a:avLst/>
          </a:prstGeom>
        </p:spPr>
      </p:pic>
      <p:sp>
        <p:nvSpPr>
          <p:cNvPr id="2" name="Rectangle: Rounded Corners 1">
            <a:hlinkClick r:id="rId16" action="ppaction://hlinksldjump"/>
            <a:extLst>
              <a:ext uri="{FF2B5EF4-FFF2-40B4-BE49-F238E27FC236}">
                <a16:creationId xmlns:a16="http://schemas.microsoft.com/office/drawing/2014/main" id="{C22EEAA3-BFB8-FE8A-23BD-0606BCA99756}"/>
              </a:ext>
            </a:extLst>
          </p:cNvPr>
          <p:cNvSpPr/>
          <p:nvPr/>
        </p:nvSpPr>
        <p:spPr>
          <a:xfrm>
            <a:off x="7486650" y="4524473"/>
            <a:ext cx="1501486" cy="5143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FINISH</a:t>
            </a:r>
          </a:p>
        </p:txBody>
      </p:sp>
    </p:spTree>
    <p:extLst>
      <p:ext uri="{BB962C8B-B14F-4D97-AF65-F5344CB8AC3E}">
        <p14:creationId xmlns:p14="http://schemas.microsoft.com/office/powerpoint/2010/main" val="348225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untry Fields and Blue Sky Background - High-quality Free Backgrounds">
            <a:extLst>
              <a:ext uri="{FF2B5EF4-FFF2-40B4-BE49-F238E27FC236}">
                <a16:creationId xmlns:a16="http://schemas.microsoft.com/office/drawing/2014/main" id="{662105C6-329D-C09D-676F-0FB80286E2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33" r="63020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Google Shape;112;p3"/>
          <p:cNvSpPr/>
          <p:nvPr/>
        </p:nvSpPr>
        <p:spPr>
          <a:xfrm>
            <a:off x="1598387" y="246335"/>
            <a:ext cx="5867400" cy="92043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/>
          <p:cNvSpPr txBox="1"/>
          <p:nvPr/>
        </p:nvSpPr>
        <p:spPr>
          <a:xfrm>
            <a:off x="1598387" y="244586"/>
            <a:ext cx="5704114" cy="8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lvl="0" algn="ctr">
              <a:buClrTx/>
              <a:defRPr/>
            </a:pPr>
            <a:r>
              <a:rPr lang="en-US" sz="2400" b="1" kern="1200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a person whose job is to work in a garden</a:t>
            </a:r>
          </a:p>
          <a:p>
            <a:pPr lvl="0" algn="ctr">
              <a:buClrTx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Hint: g_____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4" name="Google Shape;114;p3"/>
          <p:cNvSpPr/>
          <p:nvPr/>
        </p:nvSpPr>
        <p:spPr>
          <a:xfrm>
            <a:off x="2902226" y="1943100"/>
            <a:ext cx="2739230" cy="116676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5" name="Google Shape;115;p3" descr="Kết quả hình ảnh cho tree apple cartoon">
            <a:hlinkClick r:id="rId4" action="ppaction://hlinksldjump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1456" y="1943100"/>
            <a:ext cx="2359544" cy="2609022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"/>
          <p:cNvSpPr txBox="1"/>
          <p:nvPr/>
        </p:nvSpPr>
        <p:spPr>
          <a:xfrm>
            <a:off x="2785941" y="2157255"/>
            <a:ext cx="2971800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Calibri"/>
                <a:cs typeface="Calibri"/>
                <a:sym typeface="Calibri"/>
              </a:rPr>
              <a:t>gardener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" name="Google Shape;117;p3" descr="886255f75f86d6f948235e2659cdd1c2.png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86200" y="3371850"/>
            <a:ext cx="1425063" cy="13805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1CB5F6BC-47C0-E14E-89AF-C325101C780D}"/>
              </a:ext>
            </a:extLst>
          </p:cNvPr>
          <p:cNvSpPr/>
          <p:nvPr/>
        </p:nvSpPr>
        <p:spPr>
          <a:xfrm>
            <a:off x="7302501" y="3856385"/>
            <a:ext cx="1270000" cy="411460"/>
          </a:xfrm>
          <a:prstGeom prst="leftArrow">
            <a:avLst>
              <a:gd name="adj1" fmla="val 50000"/>
              <a:gd name="adj2" fmla="val 8395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 BACK</a:t>
            </a:r>
          </a:p>
        </p:txBody>
      </p:sp>
    </p:spTree>
    <p:extLst>
      <p:ext uri="{BB962C8B-B14F-4D97-AF65-F5344CB8AC3E}">
        <p14:creationId xmlns:p14="http://schemas.microsoft.com/office/powerpoint/2010/main" val="38966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untry Fields and Blue Sky Background - High-quality Free Backgrounds">
            <a:extLst>
              <a:ext uri="{FF2B5EF4-FFF2-40B4-BE49-F238E27FC236}">
                <a16:creationId xmlns:a16="http://schemas.microsoft.com/office/drawing/2014/main" id="{662105C6-329D-C09D-676F-0FB80286E2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33" r="63020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Google Shape;112;p3"/>
          <p:cNvSpPr/>
          <p:nvPr/>
        </p:nvSpPr>
        <p:spPr>
          <a:xfrm>
            <a:off x="1853762" y="224422"/>
            <a:ext cx="5436476" cy="11754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/>
          <p:cNvSpPr txBox="1"/>
          <p:nvPr/>
        </p:nvSpPr>
        <p:spPr>
          <a:xfrm>
            <a:off x="1853762" y="222673"/>
            <a:ext cx="5245101" cy="1177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lvl="0" algn="ctr">
              <a:buClrTx/>
              <a:defRPr/>
            </a:pPr>
            <a:r>
              <a:rPr lang="en-US" sz="2400" b="1" kern="1200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a person whose job involves travelling and working in a spacecraft</a:t>
            </a:r>
          </a:p>
          <a:p>
            <a:pPr lvl="0" algn="ctr">
              <a:buClrTx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Hint: a_____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4" name="Google Shape;114;p3"/>
          <p:cNvSpPr/>
          <p:nvPr/>
        </p:nvSpPr>
        <p:spPr>
          <a:xfrm>
            <a:off x="2902226" y="1943100"/>
            <a:ext cx="2739230" cy="131445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5" name="Google Shape;115;p3" descr="Kết quả hình ảnh cho tree apple cartoon">
            <a:hlinkClick r:id="rId4" action="ppaction://hlinksldjump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1456" y="1943100"/>
            <a:ext cx="2359544" cy="2609022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"/>
          <p:cNvSpPr txBox="1"/>
          <p:nvPr/>
        </p:nvSpPr>
        <p:spPr>
          <a:xfrm>
            <a:off x="2800350" y="2260141"/>
            <a:ext cx="2971800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Calibri"/>
                <a:cs typeface="Calibri"/>
                <a:sym typeface="Calibri"/>
              </a:rPr>
              <a:t>astronaut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" name="Google Shape;117;p3" descr="886255f75f86d6f948235e2659cdd1c2.png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86200" y="3371850"/>
            <a:ext cx="1425063" cy="13805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1CB5F6BC-47C0-E14E-89AF-C325101C780D}"/>
              </a:ext>
            </a:extLst>
          </p:cNvPr>
          <p:cNvSpPr/>
          <p:nvPr/>
        </p:nvSpPr>
        <p:spPr>
          <a:xfrm>
            <a:off x="7302501" y="3856385"/>
            <a:ext cx="1270000" cy="411460"/>
          </a:xfrm>
          <a:prstGeom prst="leftArrow">
            <a:avLst>
              <a:gd name="adj1" fmla="val 50000"/>
              <a:gd name="adj2" fmla="val 8395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 BACK</a:t>
            </a:r>
          </a:p>
        </p:txBody>
      </p:sp>
    </p:spTree>
    <p:extLst>
      <p:ext uri="{BB962C8B-B14F-4D97-AF65-F5344CB8AC3E}">
        <p14:creationId xmlns:p14="http://schemas.microsoft.com/office/powerpoint/2010/main" val="397489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untry Fields and Blue Sky Background - High-quality Free Backgrounds">
            <a:extLst>
              <a:ext uri="{FF2B5EF4-FFF2-40B4-BE49-F238E27FC236}">
                <a16:creationId xmlns:a16="http://schemas.microsoft.com/office/drawing/2014/main" id="{3CDAD1DA-30F4-E28B-C6D1-398F01100A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33" r="63020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" name="Google Shape;122;p4"/>
          <p:cNvSpPr/>
          <p:nvPr/>
        </p:nvSpPr>
        <p:spPr>
          <a:xfrm>
            <a:off x="1382486" y="228600"/>
            <a:ext cx="6085114" cy="15430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4"/>
          <p:cNvSpPr txBox="1"/>
          <p:nvPr/>
        </p:nvSpPr>
        <p:spPr>
          <a:xfrm>
            <a:off x="1382486" y="397850"/>
            <a:ext cx="5920014" cy="1177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lvl="0" algn="ctr">
              <a:buClrTx/>
              <a:defRPr/>
            </a:pPr>
            <a:r>
              <a:rPr lang="en-US" sz="2400" b="1" kern="1200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a person whose job is cutting up and selling meat in a shop or killing animals for this</a:t>
            </a:r>
          </a:p>
          <a:p>
            <a:pPr lvl="0" algn="ctr">
              <a:buClrTx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Hint: b______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4" name="Google Shape;124;p4"/>
          <p:cNvSpPr/>
          <p:nvPr/>
        </p:nvSpPr>
        <p:spPr>
          <a:xfrm>
            <a:off x="2900732" y="2000250"/>
            <a:ext cx="2771036" cy="90791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4" descr="Kết quả hình ảnh cho tree apple cartoon">
            <a:hlinkClick r:id="rId4" action="ppaction://hlinksldjump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1456" y="1943100"/>
            <a:ext cx="2359544" cy="2609022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4"/>
          <p:cNvSpPr txBox="1"/>
          <p:nvPr/>
        </p:nvSpPr>
        <p:spPr>
          <a:xfrm>
            <a:off x="3312224" y="2142596"/>
            <a:ext cx="2000250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Calibri"/>
                <a:cs typeface="Calibri"/>
                <a:sym typeface="Calibri"/>
              </a:rPr>
              <a:t>butcher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Google Shape;127;p4" descr="886255f75f86d6f948235e2659cdd1c2.png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429000" y="3314700"/>
            <a:ext cx="1425063" cy="13805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Arrow: Left 2">
            <a:extLst>
              <a:ext uri="{FF2B5EF4-FFF2-40B4-BE49-F238E27FC236}">
                <a16:creationId xmlns:a16="http://schemas.microsoft.com/office/drawing/2014/main" id="{3454108E-1C28-FC7F-9700-469D6938541A}"/>
              </a:ext>
            </a:extLst>
          </p:cNvPr>
          <p:cNvSpPr/>
          <p:nvPr/>
        </p:nvSpPr>
        <p:spPr>
          <a:xfrm>
            <a:off x="7302501" y="3856385"/>
            <a:ext cx="1270000" cy="411460"/>
          </a:xfrm>
          <a:prstGeom prst="leftArrow">
            <a:avLst>
              <a:gd name="adj1" fmla="val 50000"/>
              <a:gd name="adj2" fmla="val 8395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 BACK</a:t>
            </a:r>
          </a:p>
        </p:txBody>
      </p:sp>
    </p:spTree>
    <p:extLst>
      <p:ext uri="{BB962C8B-B14F-4D97-AF65-F5344CB8AC3E}">
        <p14:creationId xmlns:p14="http://schemas.microsoft.com/office/powerpoint/2010/main" val="244595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untry Fields and Blue Sky Background - High-quality Free Backgrounds">
            <a:extLst>
              <a:ext uri="{FF2B5EF4-FFF2-40B4-BE49-F238E27FC236}">
                <a16:creationId xmlns:a16="http://schemas.microsoft.com/office/drawing/2014/main" id="{2A68ADD3-9916-87C8-93B4-1A2E449A9C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33" r="63020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" name="Google Shape;132;p5"/>
          <p:cNvSpPr/>
          <p:nvPr/>
        </p:nvSpPr>
        <p:spPr>
          <a:xfrm>
            <a:off x="446313" y="130629"/>
            <a:ext cx="8126187" cy="12753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5"/>
          <p:cNvSpPr txBox="1"/>
          <p:nvPr/>
        </p:nvSpPr>
        <p:spPr>
          <a:xfrm>
            <a:off x="483929" y="254086"/>
            <a:ext cx="8001001" cy="992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lvl="0" algn="ctr">
              <a:buClrTx/>
              <a:defRPr/>
            </a:pPr>
            <a:r>
              <a:rPr lang="en-US" sz="2000" b="1" kern="1200" dirty="0">
                <a:solidFill>
                  <a:prstClr val="black"/>
                </a:solidFill>
                <a:latin typeface="Calibri"/>
                <a:ea typeface="Calibri"/>
                <a:cs typeface="Calibri"/>
                <a:sym typeface="Calibri"/>
              </a:rPr>
              <a:t>a person whose job is to decide how things such as clothes, furniture, tools, etc. will look or work by making drawings, plans or patterns</a:t>
            </a:r>
          </a:p>
          <a:p>
            <a:pPr lvl="0" algn="ctr">
              <a:buClrTx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Hint: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d_________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4" name="Google Shape;134;p5"/>
          <p:cNvSpPr/>
          <p:nvPr/>
        </p:nvSpPr>
        <p:spPr>
          <a:xfrm>
            <a:off x="2446765" y="1751358"/>
            <a:ext cx="3886200" cy="86618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5" descr="Kết quả hình ảnh cho tree apple cartoon">
            <a:hlinkClick r:id="rId4" action="ppaction://hlinksldjump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1456" y="1943100"/>
            <a:ext cx="2359544" cy="2609022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5"/>
          <p:cNvSpPr txBox="1"/>
          <p:nvPr/>
        </p:nvSpPr>
        <p:spPr>
          <a:xfrm>
            <a:off x="3349628" y="1814514"/>
            <a:ext cx="2269605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Calibri"/>
                <a:cs typeface="Calibri"/>
                <a:sym typeface="Calibri"/>
              </a:rPr>
              <a:t>designer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Google Shape;137;p5" descr="886255f75f86d6f948235e2659cdd1c2.png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71900" y="3314700"/>
            <a:ext cx="1425063" cy="13805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Arrow: Left 2">
            <a:extLst>
              <a:ext uri="{FF2B5EF4-FFF2-40B4-BE49-F238E27FC236}">
                <a16:creationId xmlns:a16="http://schemas.microsoft.com/office/drawing/2014/main" id="{DCD625AE-6C26-6B7F-A88A-B2B419E4BF4E}"/>
              </a:ext>
            </a:extLst>
          </p:cNvPr>
          <p:cNvSpPr/>
          <p:nvPr/>
        </p:nvSpPr>
        <p:spPr>
          <a:xfrm>
            <a:off x="7302501" y="3856385"/>
            <a:ext cx="1270000" cy="411460"/>
          </a:xfrm>
          <a:prstGeom prst="leftArrow">
            <a:avLst>
              <a:gd name="adj1" fmla="val 50000"/>
              <a:gd name="adj2" fmla="val 8395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 BACK</a:t>
            </a:r>
          </a:p>
        </p:txBody>
      </p:sp>
    </p:spTree>
    <p:extLst>
      <p:ext uri="{BB962C8B-B14F-4D97-AF65-F5344CB8AC3E}">
        <p14:creationId xmlns:p14="http://schemas.microsoft.com/office/powerpoint/2010/main" val="355963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areer Technical Subject for Middle School - 6th Grade: Marketing by Slidesgo">
  <a:themeElements>
    <a:clrScheme name="Simple Light">
      <a:dk1>
        <a:srgbClr val="F1D9CD"/>
      </a:dk1>
      <a:lt1>
        <a:srgbClr val="E86C5E"/>
      </a:lt1>
      <a:dk2>
        <a:srgbClr val="FFFFFF"/>
      </a:dk2>
      <a:lt2>
        <a:srgbClr val="80C5A6"/>
      </a:lt2>
      <a:accent1>
        <a:srgbClr val="F8BC7D"/>
      </a:accent1>
      <a:accent2>
        <a:srgbClr val="512944"/>
      </a:accent2>
      <a:accent3>
        <a:srgbClr val="67B1D0"/>
      </a:accent3>
      <a:accent4>
        <a:srgbClr val="499AB7"/>
      </a:accent4>
      <a:accent5>
        <a:srgbClr val="EF9D7F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1264</Words>
  <Application>Microsoft Office PowerPoint</Application>
  <PresentationFormat>On-screen Show (16:9)</PresentationFormat>
  <Paragraphs>248</Paragraphs>
  <Slides>38</Slides>
  <Notes>32</Notes>
  <HiddenSlides>0</HiddenSlides>
  <MMClips>4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2" baseType="lpstr">
      <vt:lpstr>Bookman Old Style</vt:lpstr>
      <vt:lpstr>Alef</vt:lpstr>
      <vt:lpstr>Droid Sans</vt:lpstr>
      <vt:lpstr>Calibri Light</vt:lpstr>
      <vt:lpstr>UTMFacebookK&amp;TBold</vt:lpstr>
      <vt:lpstr>Quicksand</vt:lpstr>
      <vt:lpstr>Calibri (Body)</vt:lpstr>
      <vt:lpstr>Arial</vt:lpstr>
      <vt:lpstr>Myriad Pro</vt:lpstr>
      <vt:lpstr>Calibri</vt:lpstr>
      <vt:lpstr>Comfortaa</vt:lpstr>
      <vt:lpstr>UTM Facebook K&amp;T</vt:lpstr>
      <vt:lpstr>Career Technical Subject for Middle School - 6th Grade: Marketing by Slidesgo</vt:lpstr>
      <vt:lpstr>Office Theme</vt:lpstr>
      <vt:lpstr>PowerPoint Presentation</vt:lpstr>
      <vt:lpstr>FUTURE CAREER CHOICES</vt:lpstr>
      <vt:lpstr>PowerPoint Presentation</vt:lpstr>
      <vt:lpstr>FEED THE MONKEY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cm ta</cp:lastModifiedBy>
  <cp:revision>7</cp:revision>
  <dcterms:modified xsi:type="dcterms:W3CDTF">2024-01-02T01:56:02Z</dcterms:modified>
</cp:coreProperties>
</file>