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1" r:id="rId2"/>
    <p:sldId id="330" r:id="rId3"/>
    <p:sldId id="274" r:id="rId4"/>
    <p:sldId id="285" r:id="rId5"/>
    <p:sldId id="335" r:id="rId6"/>
    <p:sldId id="280" r:id="rId7"/>
    <p:sldId id="292" r:id="rId8"/>
    <p:sldId id="29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90ECD6"/>
    <a:srgbClr val="006673"/>
    <a:srgbClr val="F26532"/>
    <a:srgbClr val="A3DBE1"/>
    <a:srgbClr val="E26714"/>
    <a:srgbClr val="EE8640"/>
    <a:srgbClr val="048DA4"/>
    <a:srgbClr val="05788C"/>
    <a:srgbClr val="C0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9" autoAdjust="0"/>
    <p:restoredTop sz="94145" autoAdjust="0"/>
  </p:normalViewPr>
  <p:slideViewPr>
    <p:cSldViewPr snapToGrid="0" showGuides="1">
      <p:cViewPr varScale="1">
        <p:scale>
          <a:sx n="91" d="100"/>
          <a:sy n="91" d="100"/>
        </p:scale>
        <p:origin x="82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34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tif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https://tourinhanoi.com/wp-content/uploads/quan-ho-singing.jpg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" y="6858"/>
            <a:ext cx="12179808" cy="685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1026" name="Picture 2" descr="Guess the Picture | Ep. 1 - YouTube">
            <a:extLst>
              <a:ext uri="{FF2B5EF4-FFF2-40B4-BE49-F238E27FC236}">
                <a16:creationId xmlns:a16="http://schemas.microsoft.com/office/drawing/2014/main" id="{9E7C21ED-7651-C44E-A3F5-443A5ADA4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123" y="2077058"/>
            <a:ext cx="5861752" cy="439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09BAD32-FCE4-0141-AE36-E86B292E5365}"/>
              </a:ext>
            </a:extLst>
          </p:cNvPr>
          <p:cNvSpPr/>
          <p:nvPr/>
        </p:nvSpPr>
        <p:spPr>
          <a:xfrm>
            <a:off x="4173296" y="1195452"/>
            <a:ext cx="5131183" cy="443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rgbClr val="006673">
                    <a:alpha val="80000"/>
                  </a:srgbClr>
                </a:solidFill>
              </a:rPr>
              <a:t>Name the pictures</a:t>
            </a:r>
            <a:endParaRPr lang="en-US" sz="3600" dirty="0">
              <a:solidFill>
                <a:srgbClr val="006673">
                  <a:alpha val="80000"/>
                </a:srgb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269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10371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114C78B5-EC6B-4A39-8860-705100867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8672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group of people in red robes and hats standing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9616083F-67D8-F043-86D9-795AB8F639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45" r="19741" b="-3"/>
          <a:stretch/>
        </p:blipFill>
        <p:spPr>
          <a:xfrm>
            <a:off x="20" y="898672"/>
            <a:ext cx="4000480" cy="3904892"/>
          </a:xfrm>
          <a:custGeom>
            <a:avLst/>
            <a:gdLst/>
            <a:ahLst/>
            <a:cxnLst/>
            <a:rect l="l" t="t" r="r" b="b"/>
            <a:pathLst>
              <a:path w="4000500" h="3413410">
                <a:moveTo>
                  <a:pt x="0" y="0"/>
                </a:moveTo>
                <a:lnTo>
                  <a:pt x="4000500" y="0"/>
                </a:lnTo>
                <a:lnTo>
                  <a:pt x="4000500" y="3330603"/>
                </a:lnTo>
                <a:lnTo>
                  <a:pt x="416174" y="3413410"/>
                </a:lnTo>
                <a:lnTo>
                  <a:pt x="0" y="3408169"/>
                </a:lnTo>
                <a:close/>
              </a:path>
            </a:pathLst>
          </a:custGeom>
        </p:spPr>
      </p:pic>
      <p:pic>
        <p:nvPicPr>
          <p:cNvPr id="2049" name="Picture 26" descr="Quan Ho Singing - the Intangible Cultural Heritage Vietnam">
            <a:extLst>
              <a:ext uri="{FF2B5EF4-FFF2-40B4-BE49-F238E27FC236}">
                <a16:creationId xmlns:a16="http://schemas.microsoft.com/office/drawing/2014/main" id="{4F76BAA5-3605-D44C-A63F-E85E92522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r="19087" b="-3"/>
          <a:stretch>
            <a:fillRect/>
          </a:stretch>
        </p:blipFill>
        <p:spPr bwMode="auto">
          <a:xfrm>
            <a:off x="4191002" y="898672"/>
            <a:ext cx="3809998" cy="3904891"/>
          </a:xfrm>
          <a:custGeom>
            <a:avLst/>
            <a:gdLst/>
            <a:ahLst/>
            <a:cxnLst/>
            <a:rect l="l" t="t" r="r" b="b"/>
            <a:pathLst>
              <a:path w="3809998" h="3361533">
                <a:moveTo>
                  <a:pt x="0" y="0"/>
                </a:moveTo>
                <a:lnTo>
                  <a:pt x="3809998" y="0"/>
                </a:lnTo>
                <a:lnTo>
                  <a:pt x="3809998" y="3353206"/>
                </a:lnTo>
                <a:lnTo>
                  <a:pt x="1781628" y="3181423"/>
                </a:lnTo>
                <a:lnTo>
                  <a:pt x="0" y="336153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group of people playing instruments&#10;&#10;Description automatically generated with medium confidence">
            <a:extLst>
              <a:ext uri="{FF2B5EF4-FFF2-40B4-BE49-F238E27FC236}">
                <a16:creationId xmlns:a16="http://schemas.microsoft.com/office/drawing/2014/main" id="{4DCE4392-19D8-5041-BCBD-2364D48F6B5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016" r="21856"/>
          <a:stretch/>
        </p:blipFill>
        <p:spPr>
          <a:xfrm>
            <a:off x="8191500" y="898671"/>
            <a:ext cx="4000500" cy="4008409"/>
          </a:xfrm>
          <a:custGeom>
            <a:avLst/>
            <a:gdLst/>
            <a:ahLst/>
            <a:cxnLst/>
            <a:rect l="l" t="t" r="r" b="b"/>
            <a:pathLst>
              <a:path w="4000500" h="3403026">
                <a:moveTo>
                  <a:pt x="0" y="0"/>
                </a:moveTo>
                <a:lnTo>
                  <a:pt x="4000500" y="0"/>
                </a:lnTo>
                <a:lnTo>
                  <a:pt x="4000500" y="3403026"/>
                </a:lnTo>
                <a:lnTo>
                  <a:pt x="9072" y="3370108"/>
                </a:lnTo>
                <a:lnTo>
                  <a:pt x="0" y="3369340"/>
                </a:lnTo>
                <a:close/>
              </a:path>
            </a:pathLst>
          </a:cu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A50943B0-FDF7-4C2C-B784-9208C945A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427664"/>
            <a:ext cx="12192000" cy="757168"/>
            <a:chOff x="0" y="2959818"/>
            <a:chExt cx="12192000" cy="757168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4021FAB-FA86-49DE-8FC9-585A1729B7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B58B526-A432-4EB5-AA70-2BB897257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7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53FBB7C-F2D2-A14A-8D31-A38902325626}"/>
              </a:ext>
            </a:extLst>
          </p:cNvPr>
          <p:cNvSpPr txBox="1"/>
          <p:nvPr/>
        </p:nvSpPr>
        <p:spPr>
          <a:xfrm>
            <a:off x="597254" y="5498802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3200" b="1" i="1" dirty="0">
                <a:solidFill>
                  <a:schemeClr val="bg1"/>
                </a:solidFill>
              </a:rPr>
              <a:t>Xoan </a:t>
            </a:r>
            <a:r>
              <a:rPr lang="x-none" sz="3200" b="1" dirty="0">
                <a:solidFill>
                  <a:schemeClr val="bg1"/>
                </a:solidFill>
              </a:rPr>
              <a:t>singing</a:t>
            </a:r>
            <a:r>
              <a:rPr lang="x-none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07FE8B-7805-734A-8458-8172C2F8161C}"/>
              </a:ext>
            </a:extLst>
          </p:cNvPr>
          <p:cNvSpPr/>
          <p:nvPr/>
        </p:nvSpPr>
        <p:spPr>
          <a:xfrm>
            <a:off x="4702484" y="5498802"/>
            <a:ext cx="31806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3200" b="1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Chau van </a:t>
            </a:r>
            <a:r>
              <a:rPr lang="x-none" sz="32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singing</a:t>
            </a:r>
            <a:r>
              <a:rPr lang="x-none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D92853-4A6D-914C-9291-A5753ED74ABA}"/>
              </a:ext>
            </a:extLst>
          </p:cNvPr>
          <p:cNvSpPr txBox="1"/>
          <p:nvPr/>
        </p:nvSpPr>
        <p:spPr>
          <a:xfrm>
            <a:off x="8834303" y="5510741"/>
            <a:ext cx="3052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i="1" dirty="0">
                <a:solidFill>
                  <a:schemeClr val="bg1"/>
                </a:solidFill>
              </a:rPr>
              <a:t>Quan ho </a:t>
            </a:r>
            <a:r>
              <a:rPr lang="en-GB" sz="3200" b="1" dirty="0">
                <a:solidFill>
                  <a:schemeClr val="bg1"/>
                </a:solidFill>
              </a:rPr>
              <a:t>singing</a:t>
            </a:r>
            <a:r>
              <a:rPr lang="x-none" sz="32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A943AA2-D123-984A-8CE3-A8F7E44266A9}"/>
              </a:ext>
            </a:extLst>
          </p:cNvPr>
          <p:cNvSpPr/>
          <p:nvPr/>
        </p:nvSpPr>
        <p:spPr>
          <a:xfrm>
            <a:off x="465629" y="103532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96E34-2F0A-BD45-B571-21B182DB5AB8}"/>
              </a:ext>
            </a:extLst>
          </p:cNvPr>
          <p:cNvSpPr txBox="1"/>
          <p:nvPr/>
        </p:nvSpPr>
        <p:spPr>
          <a:xfrm>
            <a:off x="492021" y="93268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994627" y="902445"/>
            <a:ext cx="794634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Listen and choose the best title for the talk.</a:t>
            </a:r>
            <a:r>
              <a:rPr lang="x-none" sz="4400" b="1" dirty="0"/>
              <a:t> </a:t>
            </a:r>
            <a:endParaRPr 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9A94F55-2E96-6040-9B2E-3ACC15C34D2B}"/>
              </a:ext>
            </a:extLst>
          </p:cNvPr>
          <p:cNvSpPr/>
          <p:nvPr/>
        </p:nvSpPr>
        <p:spPr>
          <a:xfrm>
            <a:off x="1995825" y="2041600"/>
            <a:ext cx="7068234" cy="9399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A. Presley’s death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2862A72-AEAC-6042-9395-210F9D77CB78}"/>
              </a:ext>
            </a:extLst>
          </p:cNvPr>
          <p:cNvSpPr/>
          <p:nvPr/>
        </p:nvSpPr>
        <p:spPr>
          <a:xfrm>
            <a:off x="1995825" y="3561545"/>
            <a:ext cx="7068234" cy="9399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B. Presley’s singles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7D4B1D0-5F22-534C-851C-B66C17D48A1B}"/>
              </a:ext>
            </a:extLst>
          </p:cNvPr>
          <p:cNvSpPr/>
          <p:nvPr/>
        </p:nvSpPr>
        <p:spPr>
          <a:xfrm>
            <a:off x="1995825" y="5016177"/>
            <a:ext cx="7068234" cy="93991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C. Presley’s life and career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269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pic>
        <p:nvPicPr>
          <p:cNvPr id="2" name="0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09943" y="1723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A943AA2-D123-984A-8CE3-A8F7E44266A9}"/>
              </a:ext>
            </a:extLst>
          </p:cNvPr>
          <p:cNvSpPr/>
          <p:nvPr/>
        </p:nvSpPr>
        <p:spPr>
          <a:xfrm>
            <a:off x="465629" y="103532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196E34-2F0A-BD45-B571-21B182DB5AB8}"/>
              </a:ext>
            </a:extLst>
          </p:cNvPr>
          <p:cNvSpPr txBox="1"/>
          <p:nvPr/>
        </p:nvSpPr>
        <p:spPr>
          <a:xfrm>
            <a:off x="492021" y="93268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735EA-45A0-ED44-AA25-85BFAED9AA16}"/>
              </a:ext>
            </a:extLst>
          </p:cNvPr>
          <p:cNvSpPr txBox="1"/>
          <p:nvPr/>
        </p:nvSpPr>
        <p:spPr>
          <a:xfrm>
            <a:off x="1068218" y="1035328"/>
            <a:ext cx="111394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Listen again and fill in each gap in the Quick facts with a number. </a:t>
            </a:r>
            <a:endParaRPr lang="en-US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A2EA12-C56F-DF4D-8759-EAB90A1AC559}"/>
              </a:ext>
            </a:extLst>
          </p:cNvPr>
          <p:cNvSpPr/>
          <p:nvPr/>
        </p:nvSpPr>
        <p:spPr>
          <a:xfrm>
            <a:off x="652690" y="2065692"/>
            <a:ext cx="11110909" cy="4480250"/>
          </a:xfrm>
          <a:prstGeom prst="roundRect">
            <a:avLst/>
          </a:prstGeom>
          <a:solidFill>
            <a:srgbClr val="90ECD6"/>
          </a:solidFill>
          <a:ln>
            <a:solidFill>
              <a:srgbClr val="00CC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600" b="1" i="1" dirty="0"/>
              <a:t>Quick facts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1. He was born in ______.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2. He had his number 1 hit when he was _____.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3. He won _____ Grammy awards.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4. He died at the age of _______.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3D92A6-25C4-7449-892B-6BF5E719FB08}"/>
              </a:ext>
            </a:extLst>
          </p:cNvPr>
          <p:cNvSpPr txBox="1"/>
          <p:nvPr/>
        </p:nvSpPr>
        <p:spPr>
          <a:xfrm>
            <a:off x="4477428" y="3283763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26532"/>
                </a:solidFill>
              </a:rPr>
              <a:t>1935 </a:t>
            </a:r>
            <a:endParaRPr lang="x-none" sz="3200" b="1" dirty="0">
              <a:solidFill>
                <a:srgbClr val="F2653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75C75-1697-E84D-AE44-E446332890DD}"/>
              </a:ext>
            </a:extLst>
          </p:cNvPr>
          <p:cNvSpPr txBox="1"/>
          <p:nvPr/>
        </p:nvSpPr>
        <p:spPr>
          <a:xfrm>
            <a:off x="8773656" y="4120761"/>
            <a:ext cx="694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26532"/>
                </a:solidFill>
              </a:rPr>
              <a:t>21</a:t>
            </a:r>
            <a:r>
              <a:rPr lang="x-none" sz="3200" b="1" dirty="0">
                <a:solidFill>
                  <a:srgbClr val="F26532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A3E340-9F9A-9740-8BB1-A6F78301C8D2}"/>
              </a:ext>
            </a:extLst>
          </p:cNvPr>
          <p:cNvSpPr txBox="1"/>
          <p:nvPr/>
        </p:nvSpPr>
        <p:spPr>
          <a:xfrm>
            <a:off x="3294514" y="4945744"/>
            <a:ext cx="486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26532"/>
                </a:solidFill>
              </a:rPr>
              <a:t>3</a:t>
            </a:r>
            <a:r>
              <a:rPr lang="x-none" sz="3200" b="1" dirty="0">
                <a:solidFill>
                  <a:srgbClr val="F26532"/>
                </a:solidFill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AE6E76-909D-3E43-9C6E-CCDC6BD46B97}"/>
              </a:ext>
            </a:extLst>
          </p:cNvPr>
          <p:cNvSpPr txBox="1"/>
          <p:nvPr/>
        </p:nvSpPr>
        <p:spPr>
          <a:xfrm>
            <a:off x="5914286" y="5765801"/>
            <a:ext cx="694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26532"/>
                </a:solidFill>
              </a:rPr>
              <a:t>42</a:t>
            </a:r>
            <a:r>
              <a:rPr lang="x-none" sz="3200" b="1" dirty="0">
                <a:solidFill>
                  <a:srgbClr val="F26532"/>
                </a:solidFill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269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pic>
        <p:nvPicPr>
          <p:cNvPr id="4" name="0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98629" y="2029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9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8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27625" y="1104748"/>
            <a:ext cx="104482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pairs. Talk about your </a:t>
            </a:r>
            <a:r>
              <a:rPr lang="en-US" sz="2800" b="1" dirty="0" err="1"/>
              <a:t>favourite</a:t>
            </a:r>
            <a:r>
              <a:rPr lang="en-US" sz="2800" b="1" dirty="0"/>
              <a:t> singer or musician. Use the expressions below to help you. </a:t>
            </a:r>
            <a:endParaRPr lang="x-none" sz="2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315E7E-0A07-154A-89DA-0096FC1B28DE}"/>
              </a:ext>
            </a:extLst>
          </p:cNvPr>
          <p:cNvSpPr/>
          <p:nvPr/>
        </p:nvSpPr>
        <p:spPr>
          <a:xfrm>
            <a:off x="746746" y="2394857"/>
            <a:ext cx="10835653" cy="39188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3200" b="1" dirty="0"/>
              <a:t>Useful expressions:</a:t>
            </a:r>
            <a:endParaRPr lang="x-none" sz="3200" dirty="0"/>
          </a:p>
          <a:p>
            <a:r>
              <a:rPr lang="en-US" sz="3200" dirty="0"/>
              <a:t>- My </a:t>
            </a:r>
            <a:r>
              <a:rPr lang="en-US" sz="3200" dirty="0" err="1"/>
              <a:t>favourite</a:t>
            </a:r>
            <a:r>
              <a:rPr lang="en-US" sz="3200" dirty="0"/>
              <a:t> singer / musician is ...</a:t>
            </a:r>
            <a:endParaRPr lang="x-none" sz="3200" dirty="0"/>
          </a:p>
          <a:p>
            <a:r>
              <a:rPr lang="en-US" sz="3200" dirty="0"/>
              <a:t>- His / Her (most famous) single / song / album / work is ...</a:t>
            </a:r>
            <a:endParaRPr lang="x-none" sz="3200" dirty="0"/>
          </a:p>
          <a:p>
            <a:r>
              <a:rPr lang="en-US" sz="3200" dirty="0"/>
              <a:t>- His / Her single became a (number 1) hit in ...</a:t>
            </a:r>
            <a:endParaRPr lang="x-none" sz="3200" dirty="0"/>
          </a:p>
          <a:p>
            <a:r>
              <a:rPr lang="en-US" sz="3200" dirty="0"/>
              <a:t>- (During his / her life), he / she has received (many / some …) awards, including ...</a:t>
            </a:r>
            <a:endParaRPr lang="x-none" sz="3200" dirty="0"/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71D09-EC69-844F-91A2-0B9A69B0D154}"/>
              </a:ext>
            </a:extLst>
          </p:cNvPr>
          <p:cNvSpPr txBox="1"/>
          <p:nvPr/>
        </p:nvSpPr>
        <p:spPr>
          <a:xfrm>
            <a:off x="1328057" y="2471525"/>
            <a:ext cx="10537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 err="1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Practise</a:t>
            </a:r>
            <a:r>
              <a:rPr lang="en-US" sz="2800" dirty="0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 listening for general and specific information about music;</a:t>
            </a:r>
            <a:endParaRPr lang="x-none" sz="2800" dirty="0">
              <a:effectLst>
                <a:glow>
                  <a:srgbClr val="000000"/>
                </a:glow>
                <a:reflection stA="0" endPos="0" fadeDir="0" sx="0" sy="0"/>
              </a:effectLst>
            </a:endParaRP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 err="1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Practise</a:t>
            </a:r>
            <a:r>
              <a:rPr lang="en-US" sz="2800" dirty="0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 talking about </a:t>
            </a:r>
            <a:r>
              <a:rPr lang="en-US" sz="2800" dirty="0" err="1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favourite</a:t>
            </a:r>
            <a:r>
              <a:rPr lang="en-US" sz="2800" dirty="0">
                <a:effectLst>
                  <a:glow>
                    <a:srgbClr val="000000"/>
                  </a:glow>
                  <a:reflection stA="0" endPos="0" fadeDir="0" sx="0" sy="0"/>
                </a:effectLst>
              </a:rPr>
              <a:t> singer or musician.</a:t>
            </a:r>
            <a:endParaRPr lang="x-none" sz="2800" dirty="0">
              <a:effectLst>
                <a:glow>
                  <a:srgbClr val="000000"/>
                </a:glow>
                <a:reflection stA="0" endPos="0" fadeDir="0" sx="0" sy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03959" y="2438283"/>
            <a:ext cx="93430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x-none" sz="3200" dirty="0"/>
              <a:t>Prepare for Review 1 – Skills</a:t>
            </a:r>
            <a:r>
              <a:rPr lang="en-GB" sz="3200" dirty="0"/>
              <a:t> 2 (Reading and Writing)</a:t>
            </a:r>
            <a:r>
              <a:rPr lang="x-none" sz="3200" dirty="0"/>
              <a:t>.</a:t>
            </a:r>
            <a:r>
              <a:rPr lang="x-none" sz="5400" dirty="0"/>
              <a:t> </a:t>
            </a:r>
            <a:endParaRPr lang="en-US" sz="5400" dirty="0"/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2133</TotalTime>
  <Words>224</Words>
  <Application>Microsoft Office PowerPoint</Application>
  <PresentationFormat>Widescreen</PresentationFormat>
  <Paragraphs>44</Paragraphs>
  <Slides>8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Myriad Pro</vt:lpstr>
      <vt:lpstr>UTM Facebook K&amp;T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111</cp:revision>
  <dcterms:created xsi:type="dcterms:W3CDTF">2020-12-09T02:04:09Z</dcterms:created>
  <dcterms:modified xsi:type="dcterms:W3CDTF">2025-10-13T08:53:42Z</dcterms:modified>
</cp:coreProperties>
</file>