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304" r:id="rId5"/>
    <p:sldId id="295" r:id="rId6"/>
    <p:sldId id="305" r:id="rId7"/>
    <p:sldId id="296" r:id="rId8"/>
    <p:sldId id="297" r:id="rId9"/>
    <p:sldId id="298" r:id="rId10"/>
    <p:sldId id="306" r:id="rId11"/>
    <p:sldId id="299" r:id="rId12"/>
    <p:sldId id="300" r:id="rId13"/>
    <p:sldId id="301" r:id="rId14"/>
    <p:sldId id="307" r:id="rId15"/>
    <p:sldId id="302" r:id="rId16"/>
    <p:sldId id="303" r:id="rId17"/>
    <p:sldId id="308" r:id="rId18"/>
    <p:sldId id="287" r:id="rId19"/>
    <p:sldId id="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73"/>
    <a:srgbClr val="F26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970F2-BB6C-4FB0-B111-78CF02B5B137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84EE8-05A5-42D5-9968-EC585C949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1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28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58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37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04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2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40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815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17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1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2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36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0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4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05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35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4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5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6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66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66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D95F2-C3F0-431E-8A98-2FCF40BA57CF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8184-E74E-48AF-8F0D-6048C1628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3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8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963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185960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Miming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26769" y="2048197"/>
            <a:ext cx="4599373" cy="915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Escape the maze.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Pair the cards.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26769" y="3191053"/>
            <a:ext cx="4602526" cy="8952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Find the missing letters.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Complete the sentences.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243522" y="1229384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103419" y="2196674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PRONUNCIATION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176556" y="3335184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VOCABULARY</a:t>
            </a:r>
          </a:p>
        </p:txBody>
      </p:sp>
      <p:cxnSp>
        <p:nvCxnSpPr>
          <p:cNvPr id="43" name="Curved Connector 42"/>
          <p:cNvCxnSpPr>
            <a:stCxn id="37" idx="3"/>
            <a:endCxn id="39" idx="0"/>
          </p:cNvCxnSpPr>
          <p:nvPr/>
        </p:nvCxnSpPr>
        <p:spPr>
          <a:xfrm>
            <a:off x="3127289" y="1557086"/>
            <a:ext cx="951497" cy="63958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Curved Connector 43"/>
          <p:cNvCxnSpPr>
            <a:stCxn id="39" idx="1"/>
            <a:endCxn id="42" idx="0"/>
          </p:cNvCxnSpPr>
          <p:nvPr/>
        </p:nvCxnSpPr>
        <p:spPr>
          <a:xfrm rot="10800000" flipV="1">
            <a:off x="2151923" y="2524376"/>
            <a:ext cx="951496" cy="81080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276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4" y="1183271"/>
            <a:ext cx="10500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are the missing letters? 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the sentences using the pictures to help you.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025" y="2696972"/>
            <a:ext cx="9171680" cy="172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48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777" y="2100604"/>
            <a:ext cx="10520220" cy="4038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8843" y="2920978"/>
            <a:ext cx="914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vices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21367" y="2963364"/>
            <a:ext cx="914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nicate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62276" y="4403748"/>
            <a:ext cx="914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29000" y="5628868"/>
            <a:ext cx="1005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lunteer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4" y="1183271"/>
            <a:ext cx="10500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are the missing letters? 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the sentences using the pictures to help you.</a:t>
            </a:r>
          </a:p>
        </p:txBody>
      </p:sp>
    </p:spTree>
    <p:extLst>
      <p:ext uri="{BB962C8B-B14F-4D97-AF65-F5344CB8AC3E}">
        <p14:creationId xmlns:p14="http://schemas.microsoft.com/office/powerpoint/2010/main" val="52224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43346" y="1289264"/>
            <a:ext cx="1050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the sentences using these words.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87262" y="1837680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411549" y="1837055"/>
            <a:ext cx="20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useful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377534" y="1833194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501821" y="1832569"/>
            <a:ext cx="20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useless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74402" y="1814840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698689" y="1814215"/>
            <a:ext cx="20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interested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47532" y="2451719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371819" y="2451094"/>
            <a:ext cx="20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interesting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37804" y="2447233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462091" y="2446608"/>
            <a:ext cx="20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careful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534672" y="2428879"/>
            <a:ext cx="2237173" cy="479394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careless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7262" y="3542190"/>
            <a:ext cx="9934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/>
              <a:t>Many ________________ inventions in the world are the results of hard work and ____________ experiments.</a:t>
            </a:r>
          </a:p>
          <a:p>
            <a:pPr marL="342900" indent="-342900">
              <a:buAutoNum type="arabicPeriod"/>
            </a:pPr>
            <a:r>
              <a:rPr lang="en-US" sz="2800" dirty="0"/>
              <a:t>Things such as old clothes or toys seem ____________, but you can donate them to charity. Some poor people may be ___________ in them.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10034" y="3542188"/>
            <a:ext cx="2929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interesting / useful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96119" y="3987586"/>
            <a:ext cx="1180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</a:rPr>
              <a:t>careful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2346" y="4408107"/>
            <a:ext cx="2006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</a:rPr>
              <a:t>useless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81108" y="5272768"/>
            <a:ext cx="2006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</a:rPr>
              <a:t>interested</a:t>
            </a:r>
          </a:p>
        </p:txBody>
      </p:sp>
    </p:spTree>
    <p:extLst>
      <p:ext uri="{BB962C8B-B14F-4D97-AF65-F5344CB8AC3E}">
        <p14:creationId xmlns:p14="http://schemas.microsoft.com/office/powerpoint/2010/main" val="185868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23" grpId="0"/>
      <p:bldP spid="7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963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185960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Miming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26769" y="2048197"/>
            <a:ext cx="4599373" cy="915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Escape the maze.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Pair the cards.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26769" y="3296805"/>
            <a:ext cx="4602526" cy="8952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Find the missing letters.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Complete the sentences.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243522" y="1229384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103419" y="2196674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PRONUNCIATION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176556" y="3335184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VOCABULARY</a:t>
            </a:r>
          </a:p>
        </p:txBody>
      </p:sp>
      <p:cxnSp>
        <p:nvCxnSpPr>
          <p:cNvPr id="43" name="Curved Connector 42"/>
          <p:cNvCxnSpPr>
            <a:stCxn id="37" idx="3"/>
            <a:endCxn id="39" idx="0"/>
          </p:cNvCxnSpPr>
          <p:nvPr/>
        </p:nvCxnSpPr>
        <p:spPr>
          <a:xfrm>
            <a:off x="3127289" y="1557086"/>
            <a:ext cx="951497" cy="63958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Curved Connector 43"/>
          <p:cNvCxnSpPr>
            <a:stCxn id="39" idx="1"/>
            <a:endCxn id="42" idx="0"/>
          </p:cNvCxnSpPr>
          <p:nvPr/>
        </p:nvCxnSpPr>
        <p:spPr>
          <a:xfrm rot="10800000" flipV="1">
            <a:off x="2151923" y="2524376"/>
            <a:ext cx="951496" cy="81080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Curved Connector 44"/>
          <p:cNvCxnSpPr>
            <a:stCxn id="42" idx="3"/>
            <a:endCxn id="46" idx="0"/>
          </p:cNvCxnSpPr>
          <p:nvPr/>
        </p:nvCxnSpPr>
        <p:spPr>
          <a:xfrm>
            <a:off x="3127289" y="3690287"/>
            <a:ext cx="663879" cy="876741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2699668" y="4567028"/>
            <a:ext cx="2183000" cy="6661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GRAMMAR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512317" y="4454147"/>
            <a:ext cx="4602526" cy="9031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Read and circle the correct answers.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Recall the information.</a:t>
            </a:r>
          </a:p>
        </p:txBody>
      </p:sp>
    </p:spTree>
    <p:extLst>
      <p:ext uri="{BB962C8B-B14F-4D97-AF65-F5344CB8AC3E}">
        <p14:creationId xmlns:p14="http://schemas.microsoft.com/office/powerpoint/2010/main" val="3174269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222301" y="1073546"/>
            <a:ext cx="8351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and circle the correct answers.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2479" y="898671"/>
            <a:ext cx="449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587" y="1718876"/>
            <a:ext cx="947279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6673"/>
                </a:solidFill>
              </a:rPr>
              <a:t>INVENTIONS AND DISCOVERIES BY ACCIDENT!</a:t>
            </a:r>
          </a:p>
          <a:p>
            <a:r>
              <a:rPr lang="en-US" dirty="0"/>
              <a:t>The invention or discovery of something is not always the result of careful experiments. Sometimes, luck can help scientists (1) </a:t>
            </a:r>
            <a:r>
              <a:rPr lang="en-US" dirty="0">
                <a:solidFill>
                  <a:srgbClr val="0070C0"/>
                </a:solidFill>
              </a:rPr>
              <a:t>finding / find </a:t>
            </a:r>
            <a:r>
              <a:rPr lang="en-US" dirty="0"/>
              <a:t>new things. Below are some famous examples.</a:t>
            </a:r>
          </a:p>
          <a:p>
            <a:br>
              <a:rPr lang="en-US" dirty="0"/>
            </a:br>
            <a:r>
              <a:rPr lang="en-US" b="1" dirty="0"/>
              <a:t>Gravity: </a:t>
            </a:r>
            <a:r>
              <a:rPr lang="en-US" dirty="0"/>
              <a:t>(2) </a:t>
            </a:r>
            <a:r>
              <a:rPr lang="en-US" dirty="0">
                <a:solidFill>
                  <a:srgbClr val="0070C0"/>
                </a:solidFill>
              </a:rPr>
              <a:t>Discover / Discovering </a:t>
            </a:r>
            <a:r>
              <a:rPr lang="en-US" dirty="0"/>
              <a:t>the law of gravity is probably the most famous example. Isaac Newton (3) </a:t>
            </a:r>
            <a:r>
              <a:rPr lang="en-US" dirty="0">
                <a:solidFill>
                  <a:srgbClr val="0070C0"/>
                </a:solidFill>
              </a:rPr>
              <a:t>sat / was sitting </a:t>
            </a:r>
            <a:r>
              <a:rPr lang="en-US" dirty="0"/>
              <a:t>under an apple tree when an apple (4) </a:t>
            </a:r>
            <a:r>
              <a:rPr lang="en-US" dirty="0">
                <a:solidFill>
                  <a:srgbClr val="0070C0"/>
                </a:solidFill>
              </a:rPr>
              <a:t>fell / was falling </a:t>
            </a:r>
            <a:r>
              <a:rPr lang="en-US" dirty="0"/>
              <a:t>on his head. He </a:t>
            </a:r>
            <a:r>
              <a:rPr lang="en-US" dirty="0" err="1"/>
              <a:t>realised</a:t>
            </a:r>
            <a:r>
              <a:rPr lang="en-US" dirty="0"/>
              <a:t> that something made apples fall straight to the ground. That was gravity!</a:t>
            </a:r>
          </a:p>
          <a:p>
            <a:br>
              <a:rPr lang="en-US" dirty="0"/>
            </a:br>
            <a:r>
              <a:rPr lang="en-US" b="1" dirty="0"/>
              <a:t>Penicillin: </a:t>
            </a:r>
            <a:r>
              <a:rPr lang="en-US" dirty="0"/>
              <a:t>Alexander Fleming came back from his holiday. He (5) </a:t>
            </a:r>
            <a:r>
              <a:rPr lang="en-US" dirty="0">
                <a:solidFill>
                  <a:srgbClr val="0070C0"/>
                </a:solidFill>
              </a:rPr>
              <a:t>was cleaning / cleaned </a:t>
            </a:r>
            <a:r>
              <a:rPr lang="en-US" dirty="0"/>
              <a:t>his laboratory when he (6) </a:t>
            </a:r>
            <a:r>
              <a:rPr lang="en-US" dirty="0">
                <a:solidFill>
                  <a:srgbClr val="0070C0"/>
                </a:solidFill>
              </a:rPr>
              <a:t>discovered / was discovering </a:t>
            </a:r>
            <a:r>
              <a:rPr lang="en-US" dirty="0"/>
              <a:t>something at the window. That was penicillin! Since then, doctors (7) </a:t>
            </a:r>
            <a:r>
              <a:rPr lang="en-US" dirty="0">
                <a:solidFill>
                  <a:srgbClr val="0070C0"/>
                </a:solidFill>
              </a:rPr>
              <a:t>used / have used </a:t>
            </a:r>
            <a:r>
              <a:rPr lang="en-US" dirty="0"/>
              <a:t>penicillin around the world to save millions of lives.</a:t>
            </a:r>
          </a:p>
          <a:p>
            <a:br>
              <a:rPr lang="en-US" dirty="0"/>
            </a:br>
            <a:r>
              <a:rPr lang="en-US" b="1" dirty="0"/>
              <a:t>Popsicles: </a:t>
            </a:r>
            <a:r>
              <a:rPr lang="en-US" dirty="0"/>
              <a:t>In 1905, 11-year-old Frank Epperson decided (8) </a:t>
            </a:r>
            <a:r>
              <a:rPr lang="en-US" dirty="0">
                <a:solidFill>
                  <a:srgbClr val="0070C0"/>
                </a:solidFill>
              </a:rPr>
              <a:t>to make / making </a:t>
            </a:r>
            <a:r>
              <a:rPr lang="en-US" dirty="0"/>
              <a:t>himself a soft drink. When he finished (9) </a:t>
            </a:r>
            <a:r>
              <a:rPr lang="en-US" dirty="0">
                <a:solidFill>
                  <a:srgbClr val="0070C0"/>
                </a:solidFill>
              </a:rPr>
              <a:t>make / making </a:t>
            </a:r>
            <a:r>
              <a:rPr lang="en-US" dirty="0"/>
              <a:t>the drink, he left it outside with the wooden stick inside it. That night, the drink froze in cold weather and thanks to this </a:t>
            </a:r>
            <a:r>
              <a:rPr lang="en-US" dirty="0" err="1"/>
              <a:t>ʽaccidentʼ</a:t>
            </a:r>
            <a:r>
              <a:rPr lang="en-US" dirty="0"/>
              <a:t>, popsicles were later invented!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23480" y="1535211"/>
            <a:ext cx="1848427" cy="24919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454" y="4745167"/>
            <a:ext cx="2661033" cy="177402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525397" y="2344398"/>
            <a:ext cx="539826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348301" y="2893405"/>
            <a:ext cx="1177095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809407" y="3168493"/>
            <a:ext cx="1077011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409980" y="3199799"/>
            <a:ext cx="486579" cy="3168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211676" y="3984287"/>
            <a:ext cx="1345895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348301" y="4256582"/>
            <a:ext cx="1177096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958304" y="4546863"/>
            <a:ext cx="1106919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689230" y="5079913"/>
            <a:ext cx="964958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00121" y="5353500"/>
            <a:ext cx="900698" cy="396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5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4" y="1221895"/>
            <a:ext cx="4653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Recall the information.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7275" y="1997839"/>
            <a:ext cx="80867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Work in 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groups of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Each student in the group chooses a different invention from the text and pretend you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person who has invented or discovered the thing.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Each student should try to explain how you did it using the information from the text.</a:t>
            </a:r>
          </a:p>
          <a:p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E.g. I’m Isaac Newton and I discovered the law of gravity. I was sitting under the apple tree when an apple fell on my head. I realized that something made apples fall straight to the ground. That’s how I discovered gravity.</a:t>
            </a:r>
            <a:endParaRPr lang="en-US" sz="2400" dirty="0">
              <a:solidFill>
                <a:srgbClr val="006673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99"/>
          <a:stretch/>
        </p:blipFill>
        <p:spPr>
          <a:xfrm>
            <a:off x="9537862" y="951808"/>
            <a:ext cx="2327074" cy="18800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0" r="2767"/>
          <a:stretch/>
        </p:blipFill>
        <p:spPr>
          <a:xfrm>
            <a:off x="9537862" y="2990990"/>
            <a:ext cx="2327074" cy="18184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62" y="4968584"/>
            <a:ext cx="2377867" cy="17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5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963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185960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Miming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26769" y="2048197"/>
            <a:ext cx="4599373" cy="915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Escape the maze.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Pair the cards.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26769" y="3296805"/>
            <a:ext cx="4602526" cy="8952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Find the missing letters.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Complete the sentences.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512317" y="5680694"/>
            <a:ext cx="4639511" cy="6849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Home work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243522" y="1229384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103419" y="2196674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PRONUNCIATION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176556" y="3335184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VOCABULARY</a:t>
            </a:r>
          </a:p>
        </p:txBody>
      </p:sp>
      <p:cxnSp>
        <p:nvCxnSpPr>
          <p:cNvPr id="43" name="Curved Connector 42"/>
          <p:cNvCxnSpPr>
            <a:stCxn id="37" idx="3"/>
            <a:endCxn id="39" idx="0"/>
          </p:cNvCxnSpPr>
          <p:nvPr/>
        </p:nvCxnSpPr>
        <p:spPr>
          <a:xfrm>
            <a:off x="3127289" y="1557086"/>
            <a:ext cx="951497" cy="63958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Curved Connector 43"/>
          <p:cNvCxnSpPr>
            <a:stCxn id="39" idx="1"/>
            <a:endCxn id="42" idx="0"/>
          </p:cNvCxnSpPr>
          <p:nvPr/>
        </p:nvCxnSpPr>
        <p:spPr>
          <a:xfrm rot="10800000" flipV="1">
            <a:off x="2151923" y="2524376"/>
            <a:ext cx="951496" cy="81080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Curved Connector 44"/>
          <p:cNvCxnSpPr>
            <a:stCxn id="42" idx="3"/>
            <a:endCxn id="46" idx="0"/>
          </p:cNvCxnSpPr>
          <p:nvPr/>
        </p:nvCxnSpPr>
        <p:spPr>
          <a:xfrm>
            <a:off x="3127289" y="3690287"/>
            <a:ext cx="663879" cy="876741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2699668" y="4567028"/>
            <a:ext cx="2183000" cy="6661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GRAMMAR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1152686" y="5610308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CONSOLIDATION</a:t>
            </a:r>
          </a:p>
        </p:txBody>
      </p:sp>
      <p:cxnSp>
        <p:nvCxnSpPr>
          <p:cNvPr id="48" name="Curved Connector 47"/>
          <p:cNvCxnSpPr>
            <a:stCxn id="46" idx="1"/>
            <a:endCxn id="47" idx="0"/>
          </p:cNvCxnSpPr>
          <p:nvPr/>
        </p:nvCxnSpPr>
        <p:spPr>
          <a:xfrm rot="10800000" flipV="1">
            <a:off x="2128054" y="4900102"/>
            <a:ext cx="571615" cy="710205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6512317" y="4454147"/>
            <a:ext cx="4602526" cy="9031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Read and circle the correct answers.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Recall the information.</a:t>
            </a:r>
          </a:p>
        </p:txBody>
      </p:sp>
    </p:spTree>
    <p:extLst>
      <p:ext uri="{BB962C8B-B14F-4D97-AF65-F5344CB8AC3E}">
        <p14:creationId xmlns:p14="http://schemas.microsoft.com/office/powerpoint/2010/main" val="139423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55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420" y="2038853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Review the language learnt in Units 4, 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</a:t>
            </a:r>
          </a:p>
        </p:txBody>
      </p:sp>
    </p:spTree>
    <p:extLst>
      <p:ext uri="{BB962C8B-B14F-4D97-AF65-F5344CB8AC3E}">
        <p14:creationId xmlns:p14="http://schemas.microsoft.com/office/powerpoint/2010/main" val="3885084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613042" y="2055511"/>
            <a:ext cx="976044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Do exercises in the workbook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Prepare for the next lesson: </a:t>
            </a:r>
          </a:p>
          <a:p>
            <a:r>
              <a:rPr lang="en-US" sz="3600" dirty="0"/>
              <a:t>                    REVIEW 2 – Lesson 2: Skills (1).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55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658923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2000" cy="218829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426503" y="2790736"/>
            <a:ext cx="41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733305" y="627919"/>
            <a:ext cx="2179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REVIEW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3376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947420" y="2017671"/>
            <a:ext cx="107508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lvl="0"/>
            <a:r>
              <a:rPr lang="en-US" sz="2800" dirty="0"/>
              <a:t>- Review the </a:t>
            </a:r>
            <a:r>
              <a:rPr lang="en-US" sz="2800"/>
              <a:t>language learnt </a:t>
            </a:r>
            <a:r>
              <a:rPr lang="en-US" sz="2800" dirty="0"/>
              <a:t>in Units 4, 5.</a:t>
            </a:r>
          </a:p>
          <a:p>
            <a:r>
              <a:rPr lang="en-US" sz="2800" b="1" dirty="0"/>
              <a:t>2. Core competence</a:t>
            </a:r>
            <a:endParaRPr lang="en-US" sz="2800" dirty="0"/>
          </a:p>
          <a:p>
            <a:r>
              <a:rPr lang="en-US" sz="2800" dirty="0"/>
              <a:t>- Develop critical thinking skills;</a:t>
            </a:r>
          </a:p>
          <a:p>
            <a:r>
              <a:rPr lang="en-US" sz="2800" dirty="0"/>
              <a:t>- Be collaborative and supportive in pair work and team work;</a:t>
            </a:r>
          </a:p>
          <a:p>
            <a:r>
              <a:rPr lang="en-US" sz="2800" dirty="0"/>
              <a:t>- Actively join in class activities.</a:t>
            </a:r>
          </a:p>
          <a:p>
            <a:r>
              <a:rPr lang="en-US" sz="2800" b="1" dirty="0"/>
              <a:t>3. Personal qualities</a:t>
            </a:r>
            <a:endParaRPr lang="en-US" sz="2800" dirty="0"/>
          </a:p>
          <a:p>
            <a:r>
              <a:rPr lang="en-US" sz="2800" dirty="0"/>
              <a:t>- Develop self-study skills</a:t>
            </a:r>
          </a:p>
        </p:txBody>
      </p:sp>
    </p:spTree>
    <p:extLst>
      <p:ext uri="{BB962C8B-B14F-4D97-AF65-F5344CB8AC3E}">
        <p14:creationId xmlns:p14="http://schemas.microsoft.com/office/powerpoint/2010/main" val="4130506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963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185960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Miming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243522" y="1229384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1606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Game rules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154097" y="1906072"/>
            <a:ext cx="10005134" cy="4441461"/>
          </a:xfrm>
          <a:prstGeom prst="roundRect">
            <a:avLst/>
          </a:prstGeom>
          <a:ln>
            <a:solidFill>
              <a:srgbClr val="2C52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800" dirty="0"/>
              <a:t>- 2 teams. Each team sends a member to the front.</a:t>
            </a:r>
          </a:p>
          <a:p>
            <a:pPr lvl="0"/>
            <a:r>
              <a:rPr lang="en-US" sz="2800" dirty="0"/>
              <a:t>- Listen to the word whispered by the teacher.</a:t>
            </a:r>
          </a:p>
          <a:p>
            <a:pPr lvl="0"/>
            <a:r>
              <a:rPr lang="en-US" sz="2800" dirty="0"/>
              <a:t>- The student in the front draws or mimes the word.</a:t>
            </a:r>
          </a:p>
          <a:p>
            <a:pPr lvl="0"/>
            <a:r>
              <a:rPr lang="en-US" sz="2800" dirty="0"/>
              <a:t>- The class make guesses of the answers.</a:t>
            </a:r>
          </a:p>
          <a:p>
            <a:pPr lvl="0"/>
            <a:r>
              <a:rPr lang="en-US" sz="2800" dirty="0"/>
              <a:t>- The 1</a:t>
            </a:r>
            <a:r>
              <a:rPr lang="en-US" sz="2800" baseline="30000" dirty="0"/>
              <a:t>st</a:t>
            </a:r>
            <a:r>
              <a:rPr lang="en-US" sz="2800" dirty="0"/>
              <a:t> student to give the correct answer will get a point for their team.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535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963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12318" y="1185960"/>
            <a:ext cx="4602525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Miming game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26769" y="2048197"/>
            <a:ext cx="4599373" cy="915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1: Escape the maze.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2: Pair the cards.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243522" y="1229384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103419" y="2196674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6673"/>
                </a:solidFill>
              </a:rPr>
              <a:t>PRONUNCIATION</a:t>
            </a:r>
          </a:p>
        </p:txBody>
      </p:sp>
      <p:cxnSp>
        <p:nvCxnSpPr>
          <p:cNvPr id="43" name="Curved Connector 42"/>
          <p:cNvCxnSpPr>
            <a:stCxn id="37" idx="3"/>
            <a:endCxn id="39" idx="0"/>
          </p:cNvCxnSpPr>
          <p:nvPr/>
        </p:nvCxnSpPr>
        <p:spPr>
          <a:xfrm>
            <a:off x="3127289" y="1557086"/>
            <a:ext cx="951497" cy="639588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522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240535" y="1194293"/>
            <a:ext cx="105009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Escape the maze by connecting all the words with stress on the 1</a:t>
            </a:r>
            <a:r>
              <a:rPr lang="en-US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syllable.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t="14272"/>
          <a:stretch/>
        </p:blipFill>
        <p:spPr>
          <a:xfrm>
            <a:off x="1525800" y="2250552"/>
            <a:ext cx="9498469" cy="43016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90714" y="107483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942301" y="4282330"/>
            <a:ext cx="66861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168804" y="4483865"/>
            <a:ext cx="0" cy="804231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905383" y="5590846"/>
            <a:ext cx="778906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976680" y="5590846"/>
            <a:ext cx="797668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9341527" y="4584597"/>
            <a:ext cx="0" cy="78749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9341527" y="3323183"/>
            <a:ext cx="0" cy="76694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0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73406" y="1742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3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3" y="1287739"/>
            <a:ext cx="1050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Pair the cards.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1162974" y="2734684"/>
            <a:ext cx="99518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Work 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pairs.</a:t>
            </a:r>
          </a:p>
          <a:p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Choose 10 words and copy them on your cards.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Shuffle the cards and spread them in front of you. 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 Take turns to open any two cards. If the stress pattern of the words on the cards match, read the words and keep both cards. 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 If the stress patterns don’t match or you can’t pronounce correctly, put them face down in the same position. 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 The winner is the player with most cards.</a:t>
            </a:r>
            <a:endParaRPr lang="en-US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852678" y="1786936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3546166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883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7262" y="206849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29305" y="220166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importance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987560" y="2069971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29603" y="2203136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87858" y="206849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29901" y="220166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habitat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397034" y="206849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9539077" y="220166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tropical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87262" y="3054054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429305" y="3187219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museum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987560" y="3055528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129603" y="3188693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attendance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687858" y="3054054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29901" y="3187219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diagram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397034" y="3054054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9539077" y="3187219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photograph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287262" y="4001802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forgetful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987560" y="4003276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129603" y="4136441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encourage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687858" y="4001802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829901" y="4134967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formulate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397034" y="4001802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9539077" y="4134967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attitude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287262" y="4949550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1429305" y="5082715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determine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987560" y="4951024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4129603" y="5084189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examine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687858" y="4949550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6829901" y="5082715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fortunate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397034" y="4949550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9539077" y="5082715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fluency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287262" y="590802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429305" y="604119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dependent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87560" y="5909501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129603" y="6042666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acquaintance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687858" y="590802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6829901" y="604119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enterprise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397034" y="5908027"/>
            <a:ext cx="2494625" cy="763480"/>
          </a:xfrm>
          <a:prstGeom prst="rect">
            <a:avLst/>
          </a:prstGeom>
          <a:solidFill>
            <a:srgbClr val="0066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9539077" y="6041192"/>
            <a:ext cx="223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activate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0703" y="1287739"/>
            <a:ext cx="1050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Pair the cards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945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1002</Words>
  <Application>Microsoft Office PowerPoint</Application>
  <PresentationFormat>Widescreen</PresentationFormat>
  <Paragraphs>194</Paragraphs>
  <Slides>19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Adobe Gothic Std B</vt:lpstr>
      <vt:lpstr>Arial</vt:lpstr>
      <vt:lpstr>Arial Rounded MT Bold</vt:lpstr>
      <vt:lpstr>Bookman Old Style</vt:lpstr>
      <vt:lpstr>Calibri</vt:lpstr>
      <vt:lpstr>Calibri Light</vt:lpstr>
      <vt:lpstr>Myriad Pro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104THAIHA</dc:creator>
  <cp:lastModifiedBy>PCD TRUNGTIN</cp:lastModifiedBy>
  <cp:revision>24</cp:revision>
  <dcterms:created xsi:type="dcterms:W3CDTF">2022-03-09T06:55:45Z</dcterms:created>
  <dcterms:modified xsi:type="dcterms:W3CDTF">2025-09-03T12:42:08Z</dcterms:modified>
</cp:coreProperties>
</file>