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97" r:id="rId3"/>
    <p:sldId id="259" r:id="rId4"/>
    <p:sldId id="298" r:id="rId5"/>
    <p:sldId id="262" r:id="rId6"/>
    <p:sldId id="299" r:id="rId7"/>
    <p:sldId id="268" r:id="rId8"/>
    <p:sldId id="269" r:id="rId9"/>
    <p:sldId id="291" r:id="rId10"/>
    <p:sldId id="302" r:id="rId11"/>
    <p:sldId id="290" r:id="rId12"/>
    <p:sldId id="295" r:id="rId13"/>
    <p:sldId id="296" r:id="rId14"/>
    <p:sldId id="275" r:id="rId15"/>
    <p:sldId id="276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73"/>
    <a:srgbClr val="F26532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274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5A6891-A0B0-4430-A3DD-46D7FA431F7A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684111-A120-4CB9-AE8F-5920C237B1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7403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6324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7548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8630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7685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5164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968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B257C-8172-4442-95C0-B9605DC3220E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052F-0386-435E-8868-4690AC2AC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564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B257C-8172-4442-95C0-B9605DC3220E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052F-0386-435E-8868-4690AC2AC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099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B257C-8172-4442-95C0-B9605DC3220E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052F-0386-435E-8868-4690AC2AC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9501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B257C-8172-4442-95C0-B9605DC3220E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052F-0386-435E-8868-4690AC2AC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533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B257C-8172-4442-95C0-B9605DC3220E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052F-0386-435E-8868-4690AC2AC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808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B257C-8172-4442-95C0-B9605DC3220E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052F-0386-435E-8868-4690AC2AC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34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B257C-8172-4442-95C0-B9605DC3220E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052F-0386-435E-8868-4690AC2AC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790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B257C-8172-4442-95C0-B9605DC3220E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052F-0386-435E-8868-4690AC2AC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486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B257C-8172-4442-95C0-B9605DC3220E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052F-0386-435E-8868-4690AC2AC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154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B257C-8172-4442-95C0-B9605DC3220E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052F-0386-435E-8868-4690AC2AC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4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B257C-8172-4442-95C0-B9605DC3220E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052F-0386-435E-8868-4690AC2AC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565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B257C-8172-4442-95C0-B9605DC3220E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17052F-0386-435E-8868-4690AC2AC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099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3" y="6858"/>
            <a:ext cx="12179808" cy="6851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2105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>
          <a:xfrm>
            <a:off x="3742137" y="367160"/>
            <a:ext cx="1733740" cy="502303"/>
          </a:xfrm>
          <a:prstGeom prst="rect">
            <a:avLst/>
          </a:prstGeom>
          <a:solidFill>
            <a:srgbClr val="A3DB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Freeform 19"/>
          <p:cNvSpPr/>
          <p:nvPr/>
        </p:nvSpPr>
        <p:spPr>
          <a:xfrm>
            <a:off x="4576036" y="2196674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1CEF878-588C-4D1A-8EFD-9AE7A71F41C4}"/>
              </a:ext>
            </a:extLst>
          </p:cNvPr>
          <p:cNvSpPr txBox="1"/>
          <p:nvPr/>
        </p:nvSpPr>
        <p:spPr>
          <a:xfrm>
            <a:off x="3078355" y="416279"/>
            <a:ext cx="32082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48DA4"/>
                </a:solidFill>
                <a:latin typeface="Bookman Old Style" pitchFamily="18" charset="0"/>
              </a:rPr>
              <a:t>LESSON 3</a:t>
            </a:r>
          </a:p>
        </p:txBody>
      </p:sp>
      <p:sp>
        <p:nvSpPr>
          <p:cNvPr id="40" name="Rectangle 39"/>
          <p:cNvSpPr/>
          <p:nvPr/>
        </p:nvSpPr>
        <p:spPr>
          <a:xfrm>
            <a:off x="5580309" y="366077"/>
            <a:ext cx="3464434" cy="500517"/>
          </a:xfrm>
          <a:prstGeom prst="rect">
            <a:avLst/>
          </a:prstGeom>
          <a:solidFill>
            <a:srgbClr val="0578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5866318" y="361347"/>
            <a:ext cx="15263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UTM Facebook K&amp;T" pitchFamily="18" charset="0"/>
              </a:rPr>
              <a:t>SKILLS (2)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530809" y="1112343"/>
            <a:ext cx="4602525" cy="69927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rgbClr val="006673"/>
                </a:solidFill>
              </a:rPr>
              <a:t>Guessing game</a:t>
            </a:r>
            <a:endParaRPr lang="en-GB" dirty="0">
              <a:solidFill>
                <a:srgbClr val="006673"/>
              </a:solidFill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1389922" y="1178830"/>
            <a:ext cx="1883767" cy="65540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6673"/>
                </a:solidFill>
                <a:ea typeface="Adobe Gothic Std B" panose="020B0800000000000000" pitchFamily="34" charset="-128"/>
              </a:rPr>
              <a:t>WARM-UP</a:t>
            </a:r>
            <a:endParaRPr lang="en-GB" b="1" dirty="0">
              <a:solidFill>
                <a:srgbClr val="006673"/>
              </a:solidFill>
              <a:ea typeface="Adobe Gothic Std B" panose="020B0800000000000000" pitchFamily="34" charset="-128"/>
            </a:endParaRPr>
          </a:p>
        </p:txBody>
      </p:sp>
      <p:cxnSp>
        <p:nvCxnSpPr>
          <p:cNvPr id="43" name="Curved Connector 42"/>
          <p:cNvCxnSpPr>
            <a:stCxn id="37" idx="3"/>
            <a:endCxn id="29" idx="0"/>
          </p:cNvCxnSpPr>
          <p:nvPr/>
        </p:nvCxnSpPr>
        <p:spPr>
          <a:xfrm>
            <a:off x="3273689" y="1506532"/>
            <a:ext cx="1110021" cy="928769"/>
          </a:xfrm>
          <a:prstGeom prst="curvedConnector2">
            <a:avLst/>
          </a:prstGeom>
          <a:ln w="57150">
            <a:solidFill>
              <a:srgbClr val="006673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9" name="Rectangle 48"/>
          <p:cNvSpPr/>
          <p:nvPr/>
        </p:nvSpPr>
        <p:spPr>
          <a:xfrm>
            <a:off x="6530808" y="2076554"/>
            <a:ext cx="4602526" cy="13728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673"/>
                </a:solidFill>
              </a:rPr>
              <a:t>Task 1: Match the highlighted words with their meanings.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673"/>
                </a:solidFill>
              </a:rPr>
              <a:t>Task 2: Read and choose the best answers.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673"/>
                </a:solidFill>
              </a:rPr>
              <a:t>Task 3: Play with cards.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530808" y="3707999"/>
            <a:ext cx="4602527" cy="84908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673"/>
                </a:solidFill>
              </a:rPr>
              <a:t>Task 1: Brainstorm.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673"/>
                </a:solidFill>
              </a:rPr>
              <a:t>Task 2: Complete the application letter.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3408343" y="2435301"/>
            <a:ext cx="1950733" cy="65540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6673"/>
                </a:solidFill>
              </a:rPr>
              <a:t>READING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1322956" y="3660941"/>
            <a:ext cx="1950733" cy="71020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6673"/>
                </a:solidFill>
              </a:rPr>
              <a:t>WRITING</a:t>
            </a:r>
          </a:p>
        </p:txBody>
      </p:sp>
      <p:cxnSp>
        <p:nvCxnSpPr>
          <p:cNvPr id="31" name="Curved Connector 30"/>
          <p:cNvCxnSpPr>
            <a:stCxn id="29" idx="1"/>
            <a:endCxn id="30" idx="0"/>
          </p:cNvCxnSpPr>
          <p:nvPr/>
        </p:nvCxnSpPr>
        <p:spPr>
          <a:xfrm rot="10800000" flipV="1">
            <a:off x="2298323" y="2763003"/>
            <a:ext cx="1110020" cy="897938"/>
          </a:xfrm>
          <a:prstGeom prst="curvedConnector2">
            <a:avLst/>
          </a:prstGeom>
          <a:ln w="57150">
            <a:solidFill>
              <a:srgbClr val="006673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30320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1385684" y="2041473"/>
            <a:ext cx="99772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Which skills and qualities are needed to be a volunteer for an organization collecting books for children?</a:t>
            </a:r>
            <a:endParaRPr lang="en-US" sz="3200" dirty="0">
              <a:solidFill>
                <a:srgbClr val="F265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WRITING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329914" y="3753660"/>
            <a:ext cx="7708440" cy="120032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fond of reading                                        love helping others</a:t>
            </a:r>
          </a:p>
          <a:p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love meeting new people                      develop social skills</a:t>
            </a:r>
          </a:p>
          <a:p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good interpersonal skills	       be enthusiastic and helpful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58110" y="1176287"/>
            <a:ext cx="31057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00B0F0"/>
                </a:solidFill>
              </a:rPr>
              <a:t>BRAINSTORM</a:t>
            </a:r>
          </a:p>
        </p:txBody>
      </p:sp>
    </p:spTree>
    <p:extLst>
      <p:ext uri="{BB962C8B-B14F-4D97-AF65-F5344CB8AC3E}">
        <p14:creationId xmlns:p14="http://schemas.microsoft.com/office/powerpoint/2010/main" val="31737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596620" y="986793"/>
            <a:ext cx="105009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Complete this application letter for a volunteer job by writing a short paragraph. You may use the ideas below to help you. 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WRITING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6240" y="2508530"/>
            <a:ext cx="8821818" cy="43291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750418" y="1803972"/>
            <a:ext cx="7409460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fond of reading                                      love helping others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love meeting new people                      develop social skills</a:t>
            </a:r>
          </a:p>
        </p:txBody>
      </p:sp>
    </p:spTree>
    <p:extLst>
      <p:ext uri="{BB962C8B-B14F-4D97-AF65-F5344CB8AC3E}">
        <p14:creationId xmlns:p14="http://schemas.microsoft.com/office/powerpoint/2010/main" val="38181600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5998" y="2795109"/>
            <a:ext cx="10515600" cy="2559088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006673"/>
                </a:solidFill>
              </a:rPr>
              <a:t>Sample answer:</a:t>
            </a:r>
            <a:endParaRPr lang="en-US" dirty="0">
              <a:solidFill>
                <a:srgbClr val="006673"/>
              </a:solidFill>
            </a:endParaRPr>
          </a:p>
          <a:p>
            <a:pPr marL="0" indent="0">
              <a:buNone/>
            </a:pPr>
            <a:r>
              <a:rPr lang="en-US" i="1" dirty="0">
                <a:solidFill>
                  <a:srgbClr val="006673"/>
                </a:solidFill>
              </a:rPr>
              <a:t> I am very interested in the job because I am very fond of reading and I can sort books very well. I also love helping others and meeting new people, especially children. In fact reading books to children is my favorite hobby. I am also interested in this job because it will help me to develop my social skills, such as communication and teamwork skills</a:t>
            </a:r>
            <a:r>
              <a:rPr lang="en-US" dirty="0">
                <a:solidFill>
                  <a:srgbClr val="006673"/>
                </a:solidFill>
              </a:rPr>
              <a:t>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WRITING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596620" y="986793"/>
            <a:ext cx="105009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Complete this application letter for a volunteer job by writing a short paragraph. You may use the ideas below to help you. 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118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8684594-0778-46CC-A6AA-01BEEF6372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072"/>
            <a:ext cx="12192000" cy="880278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702927" y="110763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2847" y="13718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  <p:sp>
        <p:nvSpPr>
          <p:cNvPr id="2" name="Rectangle 1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47420" y="2038853"/>
            <a:ext cx="1075085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1. Knowledge</a:t>
            </a:r>
            <a:endParaRPr lang="en-US" sz="2800" dirty="0"/>
          </a:p>
          <a:p>
            <a:pPr lvl="0"/>
            <a:r>
              <a:rPr lang="en-US" sz="2800" dirty="0"/>
              <a:t>Review the Reading and Writing skills learnt in Units 4, 5.</a:t>
            </a:r>
          </a:p>
          <a:p>
            <a:r>
              <a:rPr lang="en-US" sz="2800" b="1" dirty="0"/>
              <a:t>2. Core competence</a:t>
            </a:r>
            <a:endParaRPr lang="en-US" sz="2800" dirty="0"/>
          </a:p>
          <a:p>
            <a:r>
              <a:rPr lang="en-US" sz="2800" dirty="0"/>
              <a:t>- Develop critical thinking skills;</a:t>
            </a:r>
          </a:p>
          <a:p>
            <a:r>
              <a:rPr lang="en-US" sz="2800" dirty="0"/>
              <a:t>- Be collaborative and supportive in pair work and team work;</a:t>
            </a:r>
          </a:p>
          <a:p>
            <a:r>
              <a:rPr lang="en-US" sz="2800" dirty="0"/>
              <a:t>- Actively join in class activities.</a:t>
            </a:r>
          </a:p>
          <a:p>
            <a:r>
              <a:rPr lang="en-US" sz="2800" b="1" dirty="0"/>
              <a:t>3. Personal qualities</a:t>
            </a:r>
            <a:endParaRPr lang="en-US" sz="2800" dirty="0"/>
          </a:p>
          <a:p>
            <a:r>
              <a:rPr lang="en-US" sz="2800" dirty="0"/>
              <a:t>- Develop self-study skills.</a:t>
            </a:r>
          </a:p>
        </p:txBody>
      </p:sp>
    </p:spTree>
    <p:extLst>
      <p:ext uri="{BB962C8B-B14F-4D97-AF65-F5344CB8AC3E}">
        <p14:creationId xmlns:p14="http://schemas.microsoft.com/office/powerpoint/2010/main" val="8900110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1613042" y="2055511"/>
            <a:ext cx="9760449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en-US" sz="3600" dirty="0"/>
              <a:t>Do exercises in the workbook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Prepare for the next lesson: </a:t>
            </a:r>
          </a:p>
          <a:p>
            <a:r>
              <a:rPr lang="en-US" sz="3600" dirty="0"/>
              <a:t>                    Unit 6 – Lesson 1: Getting Started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8684594-0778-46CC-A6AA-01BEEF6372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072"/>
            <a:ext cx="12192000" cy="88027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2847" y="13718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4619384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225168" y="2805341"/>
            <a:ext cx="4506662" cy="627454"/>
          </a:xfrm>
          <a:prstGeom prst="rect">
            <a:avLst/>
          </a:prstGeom>
          <a:solidFill>
            <a:srgbClr val="0578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93475" y="381699"/>
            <a:ext cx="11825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72892" y="627919"/>
            <a:ext cx="495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FAMILY LIFE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D5601C0-0307-40CF-BC94-87B6505FAC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481"/>
          <a:stretch/>
        </p:blipFill>
        <p:spPr>
          <a:xfrm>
            <a:off x="0" y="0"/>
            <a:ext cx="12192000" cy="2188296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EB47DCBC-9091-47D9-B368-F9923F624982}"/>
              </a:ext>
            </a:extLst>
          </p:cNvPr>
          <p:cNvSpPr txBox="1"/>
          <p:nvPr/>
        </p:nvSpPr>
        <p:spPr>
          <a:xfrm>
            <a:off x="5426503" y="2790736"/>
            <a:ext cx="41039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UTM Facebook K&amp;T" pitchFamily="18" charset="0"/>
              </a:rPr>
              <a:t>SKILLS (2)</a:t>
            </a:r>
          </a:p>
        </p:txBody>
      </p:sp>
      <p:sp>
        <p:nvSpPr>
          <p:cNvPr id="25" name="Rectangle 24"/>
          <p:cNvSpPr/>
          <p:nvPr/>
        </p:nvSpPr>
        <p:spPr>
          <a:xfrm>
            <a:off x="2167671" y="2805341"/>
            <a:ext cx="2878040" cy="627454"/>
          </a:xfrm>
          <a:prstGeom prst="rect">
            <a:avLst/>
          </a:prstGeom>
          <a:solidFill>
            <a:srgbClr val="A3DB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1CEF878-588C-4D1A-8EFD-9AE7A71F41C4}"/>
              </a:ext>
            </a:extLst>
          </p:cNvPr>
          <p:cNvSpPr txBox="1"/>
          <p:nvPr/>
        </p:nvSpPr>
        <p:spPr>
          <a:xfrm>
            <a:off x="2027861" y="2823227"/>
            <a:ext cx="32082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048DA4"/>
                </a:solidFill>
                <a:latin typeface="Bookman Old Style" pitchFamily="18" charset="0"/>
              </a:rPr>
              <a:t>LESSON 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46E80DA-3B73-476A-B480-C5F8FDFD8CB4}"/>
              </a:ext>
            </a:extLst>
          </p:cNvPr>
          <p:cNvSpPr txBox="1"/>
          <p:nvPr/>
        </p:nvSpPr>
        <p:spPr>
          <a:xfrm>
            <a:off x="733305" y="627919"/>
            <a:ext cx="21799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UTM Facebook K&amp;T" pitchFamily="18" charset="0"/>
                <a:cs typeface="Arial" panose="020B0604020202020204" pitchFamily="34" charset="0"/>
              </a:rPr>
              <a:t>REVIEW </a:t>
            </a:r>
          </a:p>
          <a:p>
            <a:pPr algn="ctr"/>
            <a:r>
              <a:rPr lang="en-US" sz="3600" dirty="0">
                <a:solidFill>
                  <a:schemeClr val="bg1"/>
                </a:solidFill>
                <a:latin typeface="UTM Facebook K&amp;T" pitchFamily="18" charset="0"/>
                <a:cs typeface="Arial" panose="020B060402020202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2034758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93475" y="381699"/>
            <a:ext cx="11825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72892" y="627919"/>
            <a:ext cx="495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FAMILY LIFE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DF77EB-655D-46EF-9E8B-FA2AF8707694}"/>
              </a:ext>
            </a:extLst>
          </p:cNvPr>
          <p:cNvSpPr txBox="1"/>
          <p:nvPr/>
        </p:nvSpPr>
        <p:spPr>
          <a:xfrm>
            <a:off x="2167672" y="347869"/>
            <a:ext cx="1267591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Unit</a:t>
            </a:r>
          </a:p>
          <a:p>
            <a:pPr algn="ctr"/>
            <a:r>
              <a:rPr lang="en-US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46E80DA-3B73-476A-B480-C5F8FDFD8CB4}"/>
              </a:ext>
            </a:extLst>
          </p:cNvPr>
          <p:cNvSpPr txBox="1"/>
          <p:nvPr/>
        </p:nvSpPr>
        <p:spPr>
          <a:xfrm>
            <a:off x="3843380" y="627920"/>
            <a:ext cx="49589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UTM Facebook K&amp;T" pitchFamily="18" charset="0"/>
                <a:cs typeface="Arial" panose="020B0604020202020204" pitchFamily="34" charset="0"/>
              </a:rPr>
              <a:t>Family Life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1119197" y="265737"/>
            <a:ext cx="6513725" cy="1548490"/>
            <a:chOff x="144635" y="1191561"/>
            <a:chExt cx="5167790" cy="1145834"/>
          </a:xfrm>
        </p:grpSpPr>
        <p:sp>
          <p:nvSpPr>
            <p:cNvPr id="14" name="Rounded Rectangle 13"/>
            <p:cNvSpPr/>
            <p:nvPr/>
          </p:nvSpPr>
          <p:spPr>
            <a:xfrm>
              <a:off x="479471" y="1496280"/>
              <a:ext cx="4832954" cy="647205"/>
            </a:xfrm>
            <a:prstGeom prst="roundRect">
              <a:avLst>
                <a:gd name="adj" fmla="val 42661"/>
              </a:avLst>
            </a:prstGeom>
            <a:solidFill>
              <a:srgbClr val="F265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276664" y="1519800"/>
              <a:ext cx="3741812" cy="569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solidFill>
                    <a:schemeClr val="bg1"/>
                  </a:solidFill>
                  <a:latin typeface="UTM Facebook K&amp;T" panose="02040603050506020204" pitchFamily="18" charset="0"/>
                </a:rPr>
                <a:t>OBJECTIVES</a:t>
              </a:r>
            </a:p>
          </p:txBody>
        </p:sp>
        <p:pic>
          <p:nvPicPr>
            <p:cNvPr id="18" name="Picture 1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44635" y="1191561"/>
              <a:ext cx="1096339" cy="11458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TextBox 3"/>
          <p:cNvSpPr txBox="1"/>
          <p:nvPr/>
        </p:nvSpPr>
        <p:spPr>
          <a:xfrm>
            <a:off x="947420" y="1919585"/>
            <a:ext cx="1075085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1. Knowledge</a:t>
            </a:r>
            <a:endParaRPr lang="en-US" sz="2800" dirty="0"/>
          </a:p>
          <a:p>
            <a:pPr lvl="0"/>
            <a:r>
              <a:rPr lang="en-US" sz="2800" dirty="0"/>
              <a:t>Review the skills Reading and Writing learnt in Units 4, 5.</a:t>
            </a:r>
          </a:p>
          <a:p>
            <a:r>
              <a:rPr lang="en-US" sz="2800" b="1" dirty="0"/>
              <a:t>2. Core competence</a:t>
            </a:r>
            <a:endParaRPr lang="en-US" sz="2800" dirty="0"/>
          </a:p>
          <a:p>
            <a:r>
              <a:rPr lang="en-US" sz="2800" dirty="0"/>
              <a:t>- Develop critical thinking skills;</a:t>
            </a:r>
          </a:p>
          <a:p>
            <a:r>
              <a:rPr lang="en-US" sz="2800" dirty="0"/>
              <a:t>- Be collaborative and supportive in pair work and team work;</a:t>
            </a:r>
          </a:p>
          <a:p>
            <a:r>
              <a:rPr lang="en-US" sz="2800" dirty="0"/>
              <a:t>- Actively join in class activities.</a:t>
            </a:r>
          </a:p>
          <a:p>
            <a:r>
              <a:rPr lang="en-US" sz="2800" b="1" dirty="0"/>
              <a:t>3. Personal qualities</a:t>
            </a:r>
            <a:endParaRPr lang="en-US" sz="2800" dirty="0"/>
          </a:p>
          <a:p>
            <a:r>
              <a:rPr lang="en-US" sz="2800" dirty="0"/>
              <a:t>- Develop self-study skills.</a:t>
            </a:r>
          </a:p>
        </p:txBody>
      </p:sp>
    </p:spTree>
    <p:extLst>
      <p:ext uri="{BB962C8B-B14F-4D97-AF65-F5344CB8AC3E}">
        <p14:creationId xmlns:p14="http://schemas.microsoft.com/office/powerpoint/2010/main" val="11740957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>
          <a:xfrm>
            <a:off x="3742137" y="367160"/>
            <a:ext cx="1733740" cy="502303"/>
          </a:xfrm>
          <a:prstGeom prst="rect">
            <a:avLst/>
          </a:prstGeom>
          <a:solidFill>
            <a:srgbClr val="A3DB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Freeform 19"/>
          <p:cNvSpPr/>
          <p:nvPr/>
        </p:nvSpPr>
        <p:spPr>
          <a:xfrm>
            <a:off x="4576036" y="2196674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1CEF878-588C-4D1A-8EFD-9AE7A71F41C4}"/>
              </a:ext>
            </a:extLst>
          </p:cNvPr>
          <p:cNvSpPr txBox="1"/>
          <p:nvPr/>
        </p:nvSpPr>
        <p:spPr>
          <a:xfrm>
            <a:off x="3078355" y="416279"/>
            <a:ext cx="32082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48DA4"/>
                </a:solidFill>
                <a:latin typeface="Bookman Old Style" pitchFamily="18" charset="0"/>
              </a:rPr>
              <a:t>LESSON 3</a:t>
            </a:r>
          </a:p>
        </p:txBody>
      </p:sp>
      <p:sp>
        <p:nvSpPr>
          <p:cNvPr id="40" name="Rectangle 39"/>
          <p:cNvSpPr/>
          <p:nvPr/>
        </p:nvSpPr>
        <p:spPr>
          <a:xfrm>
            <a:off x="5580309" y="366077"/>
            <a:ext cx="3464434" cy="500517"/>
          </a:xfrm>
          <a:prstGeom prst="rect">
            <a:avLst/>
          </a:prstGeom>
          <a:solidFill>
            <a:srgbClr val="0578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5866318" y="361347"/>
            <a:ext cx="15263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UTM Facebook K&amp;T" pitchFamily="18" charset="0"/>
              </a:rPr>
              <a:t>SKILLS (2)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530809" y="1112343"/>
            <a:ext cx="4602525" cy="69927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rgbClr val="006673"/>
                </a:solidFill>
              </a:rPr>
              <a:t>Guessing game</a:t>
            </a:r>
            <a:endParaRPr lang="en-GB" dirty="0">
              <a:solidFill>
                <a:srgbClr val="006673"/>
              </a:solidFill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1389922" y="1178830"/>
            <a:ext cx="1883767" cy="65540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6673"/>
                </a:solidFill>
                <a:ea typeface="Adobe Gothic Std B" panose="020B0800000000000000" pitchFamily="34" charset="-128"/>
              </a:rPr>
              <a:t>WARM-UP</a:t>
            </a:r>
            <a:endParaRPr lang="en-GB" b="1" dirty="0">
              <a:solidFill>
                <a:srgbClr val="006673"/>
              </a:solidFill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22511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388952" y="2987995"/>
            <a:ext cx="3941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5400" b="1" dirty="0"/>
          </a:p>
        </p:txBody>
      </p:sp>
      <p:sp>
        <p:nvSpPr>
          <p:cNvPr id="16" name="Rectangle 15"/>
          <p:cNvSpPr/>
          <p:nvPr/>
        </p:nvSpPr>
        <p:spPr>
          <a:xfrm>
            <a:off x="6317085" y="3022647"/>
            <a:ext cx="3941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5400" b="1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4548" y="2207361"/>
            <a:ext cx="6095111" cy="405832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10299" y="2403220"/>
            <a:ext cx="418373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Try to explain this word phrase.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59172" y="1198691"/>
            <a:ext cx="44466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0070C0"/>
                </a:solidFill>
              </a:rPr>
              <a:t>GUESSING GAME</a:t>
            </a:r>
          </a:p>
        </p:txBody>
      </p:sp>
    </p:spTree>
    <p:extLst>
      <p:ext uri="{BB962C8B-B14F-4D97-AF65-F5344CB8AC3E}">
        <p14:creationId xmlns:p14="http://schemas.microsoft.com/office/powerpoint/2010/main" val="2047130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>
          <a:xfrm>
            <a:off x="3742137" y="367160"/>
            <a:ext cx="1733740" cy="502303"/>
          </a:xfrm>
          <a:prstGeom prst="rect">
            <a:avLst/>
          </a:prstGeom>
          <a:solidFill>
            <a:srgbClr val="A3DB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Freeform 19"/>
          <p:cNvSpPr/>
          <p:nvPr/>
        </p:nvSpPr>
        <p:spPr>
          <a:xfrm>
            <a:off x="4576036" y="2196674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1CEF878-588C-4D1A-8EFD-9AE7A71F41C4}"/>
              </a:ext>
            </a:extLst>
          </p:cNvPr>
          <p:cNvSpPr txBox="1"/>
          <p:nvPr/>
        </p:nvSpPr>
        <p:spPr>
          <a:xfrm>
            <a:off x="3078355" y="416279"/>
            <a:ext cx="32082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48DA4"/>
                </a:solidFill>
                <a:latin typeface="Bookman Old Style" pitchFamily="18" charset="0"/>
              </a:rPr>
              <a:t>LESSON 3</a:t>
            </a:r>
          </a:p>
        </p:txBody>
      </p:sp>
      <p:sp>
        <p:nvSpPr>
          <p:cNvPr id="40" name="Rectangle 39"/>
          <p:cNvSpPr/>
          <p:nvPr/>
        </p:nvSpPr>
        <p:spPr>
          <a:xfrm>
            <a:off x="5580309" y="366077"/>
            <a:ext cx="3464434" cy="500517"/>
          </a:xfrm>
          <a:prstGeom prst="rect">
            <a:avLst/>
          </a:prstGeom>
          <a:solidFill>
            <a:srgbClr val="0578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5866318" y="361347"/>
            <a:ext cx="15263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UTM Facebook K&amp;T" pitchFamily="18" charset="0"/>
              </a:rPr>
              <a:t>SKILLS (2)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530809" y="1112343"/>
            <a:ext cx="4602525" cy="69927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rgbClr val="006673"/>
                </a:solidFill>
              </a:rPr>
              <a:t>Guessing game</a:t>
            </a:r>
            <a:endParaRPr lang="en-GB" dirty="0">
              <a:solidFill>
                <a:srgbClr val="006673"/>
              </a:solidFill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1389922" y="1178830"/>
            <a:ext cx="1883767" cy="65540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6673"/>
                </a:solidFill>
                <a:ea typeface="Adobe Gothic Std B" panose="020B0800000000000000" pitchFamily="34" charset="-128"/>
              </a:rPr>
              <a:t>WARM-UP</a:t>
            </a:r>
            <a:endParaRPr lang="en-GB" b="1" dirty="0">
              <a:solidFill>
                <a:srgbClr val="006673"/>
              </a:solidFill>
              <a:ea typeface="Adobe Gothic Std B" panose="020B0800000000000000" pitchFamily="34" charset="-128"/>
            </a:endParaRPr>
          </a:p>
        </p:txBody>
      </p:sp>
      <p:cxnSp>
        <p:nvCxnSpPr>
          <p:cNvPr id="43" name="Curved Connector 42"/>
          <p:cNvCxnSpPr>
            <a:stCxn id="37" idx="3"/>
            <a:endCxn id="29" idx="0"/>
          </p:cNvCxnSpPr>
          <p:nvPr/>
        </p:nvCxnSpPr>
        <p:spPr>
          <a:xfrm>
            <a:off x="3273689" y="1506532"/>
            <a:ext cx="846558" cy="713817"/>
          </a:xfrm>
          <a:prstGeom prst="curvedConnector2">
            <a:avLst/>
          </a:prstGeom>
          <a:ln w="57150">
            <a:solidFill>
              <a:srgbClr val="006673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9" name="Rectangle 48"/>
          <p:cNvSpPr/>
          <p:nvPr/>
        </p:nvSpPr>
        <p:spPr>
          <a:xfrm>
            <a:off x="6512317" y="1933175"/>
            <a:ext cx="4602526" cy="13728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673"/>
                </a:solidFill>
              </a:rPr>
              <a:t>Task 1: Match the highlighted words with their meanings.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673"/>
                </a:solidFill>
              </a:rPr>
              <a:t>Task 2: Read and choose the best answers.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673"/>
                </a:solidFill>
              </a:rPr>
              <a:t>Task 3: Play with cards.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3144880" y="2220349"/>
            <a:ext cx="1950733" cy="65540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6673"/>
                </a:solidFill>
              </a:rPr>
              <a:t>READING</a:t>
            </a:r>
          </a:p>
        </p:txBody>
      </p:sp>
    </p:spTree>
    <p:extLst>
      <p:ext uri="{BB962C8B-B14F-4D97-AF65-F5344CB8AC3E}">
        <p14:creationId xmlns:p14="http://schemas.microsoft.com/office/powerpoint/2010/main" val="75837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0971" y="2321793"/>
            <a:ext cx="10480250" cy="336541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1350704" y="1257158"/>
            <a:ext cx="10500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Read the text. Match the highlighted words with their meanings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READING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00883" y="1138534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26532"/>
                </a:solidFill>
                <a:latin typeface="Myriad Pro" pitchFamily="34" charset="0"/>
              </a:rPr>
              <a:t>1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3629609" y="3629609"/>
            <a:ext cx="708297" cy="1539344"/>
          </a:xfrm>
          <a:prstGeom prst="straightConnector1">
            <a:avLst/>
          </a:prstGeom>
          <a:ln w="254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3181739" y="4399281"/>
            <a:ext cx="1156167" cy="0"/>
          </a:xfrm>
          <a:prstGeom prst="straightConnector1">
            <a:avLst/>
          </a:prstGeom>
          <a:ln w="254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3298430" y="3741577"/>
            <a:ext cx="1142942" cy="1430376"/>
          </a:xfrm>
          <a:prstGeom prst="straightConnector1">
            <a:avLst/>
          </a:prstGeom>
          <a:ln w="254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9915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1360863" y="1267615"/>
            <a:ext cx="10500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Read the text again and choose the best answers. 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00883" y="1138534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26532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READING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60863" y="1846420"/>
            <a:ext cx="96948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2400" b="1" dirty="0"/>
              <a:t>1. </a:t>
            </a:r>
            <a:r>
              <a:rPr lang="en-US" sz="2400" dirty="0"/>
              <a:t>Which is the best title for this text?</a:t>
            </a:r>
            <a:br>
              <a:rPr lang="en-US" sz="2400" dirty="0"/>
            </a:br>
            <a:r>
              <a:rPr lang="en-US" sz="2400" dirty="0"/>
              <a:t>A. Community service as a punishment</a:t>
            </a:r>
            <a:br>
              <a:rPr lang="en-US" sz="2400" dirty="0"/>
            </a:br>
            <a:r>
              <a:rPr lang="en-US" sz="2400" dirty="0"/>
              <a:t>B. Types of community service and the benefits of volunteering</a:t>
            </a:r>
            <a:br>
              <a:rPr lang="en-US" sz="2400" dirty="0"/>
            </a:br>
            <a:r>
              <a:rPr lang="en-US" sz="2400" dirty="0"/>
              <a:t>C. Social skills in volunteering</a:t>
            </a:r>
          </a:p>
          <a:p>
            <a:pPr marL="228600" indent="-228600"/>
            <a:r>
              <a:rPr lang="en-US" sz="2400" b="1" dirty="0"/>
              <a:t>2. </a:t>
            </a:r>
            <a:r>
              <a:rPr lang="en-US" sz="2400" dirty="0"/>
              <a:t>According to the text, what is a benefit of volunteering?</a:t>
            </a:r>
            <a:br>
              <a:rPr lang="en-US" sz="2400" dirty="0"/>
            </a:br>
            <a:r>
              <a:rPr lang="en-US" sz="2400" dirty="0"/>
              <a:t>A. Developing better English language skills</a:t>
            </a:r>
            <a:br>
              <a:rPr lang="en-US" sz="2400" dirty="0"/>
            </a:br>
            <a:r>
              <a:rPr lang="en-US" sz="2400" dirty="0"/>
              <a:t>B. Meeting richer people</a:t>
            </a:r>
            <a:br>
              <a:rPr lang="en-US" sz="2400" dirty="0"/>
            </a:br>
            <a:r>
              <a:rPr lang="en-US" sz="2400" dirty="0"/>
              <a:t>C. Better understanding of what you want in life</a:t>
            </a:r>
          </a:p>
          <a:p>
            <a:pPr marL="228600" indent="-228600"/>
            <a:r>
              <a:rPr lang="en-US" sz="2400" b="1" dirty="0"/>
              <a:t>3. </a:t>
            </a:r>
            <a:r>
              <a:rPr lang="en-US" sz="2400" dirty="0"/>
              <a:t>What can be inferred from the text?</a:t>
            </a:r>
            <a:br>
              <a:rPr lang="en-US" sz="2400" dirty="0"/>
            </a:br>
            <a:r>
              <a:rPr lang="en-US" sz="2400" dirty="0"/>
              <a:t>A. Volunteers think about their needs as well as the needs of others.</a:t>
            </a:r>
            <a:br>
              <a:rPr lang="en-US" sz="2400" dirty="0"/>
            </a:br>
            <a:r>
              <a:rPr lang="en-US" sz="2400" dirty="0"/>
              <a:t>B. Volunteers are selfless people who never expect anything in return.</a:t>
            </a:r>
            <a:br>
              <a:rPr lang="en-US" sz="2400" dirty="0"/>
            </a:br>
            <a:r>
              <a:rPr lang="en-US" sz="2400" dirty="0"/>
              <a:t>C. People mainly volunteer to gain benefits. </a:t>
            </a:r>
          </a:p>
        </p:txBody>
      </p:sp>
      <p:sp>
        <p:nvSpPr>
          <p:cNvPr id="5" name="Oval 4"/>
          <p:cNvSpPr/>
          <p:nvPr/>
        </p:nvSpPr>
        <p:spPr>
          <a:xfrm>
            <a:off x="1497330" y="2582766"/>
            <a:ext cx="537210" cy="48006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492892" y="4387697"/>
            <a:ext cx="537210" cy="48006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1495890" y="5124043"/>
            <a:ext cx="537210" cy="48006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266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1350704" y="1257158"/>
            <a:ext cx="105009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Play with cards.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READING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00883" y="1138534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26532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2" name="Rectangle 1"/>
          <p:cNvSpPr/>
          <p:nvPr/>
        </p:nvSpPr>
        <p:spPr>
          <a:xfrm>
            <a:off x="1125793" y="2313931"/>
            <a:ext cx="1056442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 Work in pairs </a:t>
            </a:r>
          </a:p>
          <a:p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 Prepare two quiz questions based on the reading text </a:t>
            </a:r>
          </a:p>
          <a:p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 Write them on cards or pieces of paper, e.g. </a:t>
            </a:r>
            <a:r>
              <a:rPr lang="en-US" sz="2800" i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How many types of community service are there? Why does the writer think volunteering isn’t always selfless?</a:t>
            </a:r>
          </a:p>
          <a:p>
            <a:r>
              <a:rPr lang="en-US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 Go to the board, pick a card, and answer the question.</a:t>
            </a:r>
            <a:endParaRPr lang="en-US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6459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670</Words>
  <Application>Microsoft Office PowerPoint</Application>
  <PresentationFormat>Widescreen</PresentationFormat>
  <Paragraphs>101</Paragraphs>
  <Slides>15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Adobe Gothic Std B</vt:lpstr>
      <vt:lpstr>Arial</vt:lpstr>
      <vt:lpstr>Bookman Old Style</vt:lpstr>
      <vt:lpstr>Calibri</vt:lpstr>
      <vt:lpstr>Calibri Light</vt:lpstr>
      <vt:lpstr>Myriad Pro</vt:lpstr>
      <vt:lpstr>UTM Facebook K&amp;T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104THAIHA</dc:creator>
  <cp:lastModifiedBy>PCD TRUNGTIN</cp:lastModifiedBy>
  <cp:revision>20</cp:revision>
  <dcterms:created xsi:type="dcterms:W3CDTF">2022-03-09T08:12:05Z</dcterms:created>
  <dcterms:modified xsi:type="dcterms:W3CDTF">2025-09-03T12:43:40Z</dcterms:modified>
</cp:coreProperties>
</file>