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mp3" ContentType="audio/mpeg"/>
  <Default Extension="png" ContentType="image/png"/>
  <Default Extension="rels" ContentType="application/vnd.openxmlformats-package.relationships+xml"/>
  <Default Extension="tmp" ContentType="image/png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71" r:id="rId2"/>
    <p:sldMasterId id="2147483672" r:id="rId3"/>
  </p:sldMasterIdLst>
  <p:notesMasterIdLst>
    <p:notesMasterId r:id="rId32"/>
  </p:notesMasterIdLst>
  <p:sldIdLst>
    <p:sldId id="256" r:id="rId4"/>
    <p:sldId id="257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58" r:id="rId13"/>
    <p:sldId id="289" r:id="rId14"/>
    <p:sldId id="290" r:id="rId15"/>
    <p:sldId id="259" r:id="rId16"/>
    <p:sldId id="292" r:id="rId17"/>
    <p:sldId id="261" r:id="rId18"/>
    <p:sldId id="262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2" r:id="rId28"/>
    <p:sldId id="303" r:id="rId29"/>
    <p:sldId id="304" r:id="rId30"/>
    <p:sldId id="305" r:id="rId31"/>
  </p:sldIdLst>
  <p:sldSz cx="9144000" cy="5143500" type="screen16x9"/>
  <p:notesSz cx="6858000" cy="9144000"/>
  <p:embeddedFontLst>
    <p:embeddedFont>
      <p:font typeface="Handlee" panose="020B0604020202020204" charset="0"/>
      <p:regular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00"/>
    <a:srgbClr val="BEBF8B"/>
    <a:srgbClr val="CB4552"/>
    <a:srgbClr val="D770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64" autoAdjust="0"/>
  </p:normalViewPr>
  <p:slideViewPr>
    <p:cSldViewPr snapToGrid="0">
      <p:cViewPr varScale="1">
        <p:scale>
          <a:sx n="123" d="100"/>
          <a:sy n="123" d="100"/>
        </p:scale>
        <p:origin x="29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1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e68c06c1fa_2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7" name="Google Shape;127;g1e68c06c1fa_2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1e68c06c1fa_2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g1e68c06c1fa_2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1e68c06c1fa_2_1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g1e68c06c1fa_2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1e68c06c1fa_2_2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g1e68c06c1fa_2_2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976817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dòng</a:t>
            </a:r>
            <a:r>
              <a:rPr lang="en-US" baseline="0" dirty="0"/>
              <a:t> “This is a cave in </a:t>
            </a:r>
            <a:r>
              <a:rPr lang="en-US" baseline="0" dirty="0" err="1"/>
              <a:t>Phong</a:t>
            </a:r>
            <a:r>
              <a:rPr lang="en-US" baseline="0" dirty="0"/>
              <a:t> </a:t>
            </a:r>
            <a:r>
              <a:rPr lang="en-US" baseline="0" dirty="0" err="1"/>
              <a:t>Nha</a:t>
            </a:r>
            <a:r>
              <a:rPr lang="en-US" baseline="0" dirty="0"/>
              <a:t> – </a:t>
            </a:r>
            <a:r>
              <a:rPr lang="en-US" baseline="0" dirty="0" err="1"/>
              <a:t>Ke</a:t>
            </a:r>
            <a:r>
              <a:rPr lang="en-US" baseline="0" dirty="0"/>
              <a:t> Bang National Park”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“</a:t>
            </a:r>
            <a:r>
              <a:rPr lang="en-US" baseline="0" dirty="0" err="1"/>
              <a:t>Thien</a:t>
            </a:r>
            <a:r>
              <a:rPr lang="en-US" baseline="0" dirty="0"/>
              <a:t> Duong Cave”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523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1e68c06c1fa_2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g1e68c06c1fa_2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660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1e68c06c1fa_2_2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g1e68c06c1fa_2_2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091778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1e68c06c1fa_2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g1e68c06c1fa_2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1e68c06c1fa_2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g1e68c06c1fa_2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19220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1e68c06c1fa_2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g1e68c06c1fa_2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81719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1e68c06c1fa_2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1e68c06c1fa_2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1e68c06c1fa_2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1e68c06c1fa_2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3188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ctrTitle"/>
          </p:nvPr>
        </p:nvSpPr>
        <p:spPr>
          <a:xfrm>
            <a:off x="342900" y="1065213"/>
            <a:ext cx="3886200" cy="735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lvl="0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>
            <a:spLocks noGrp="1"/>
          </p:cNvSpPr>
          <p:nvPr>
            <p:ph type="title"/>
          </p:nvPr>
        </p:nvSpPr>
        <p:spPr>
          <a:xfrm>
            <a:off x="361156" y="2203450"/>
            <a:ext cx="3886200" cy="681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body" idx="1"/>
          </p:nvPr>
        </p:nvSpPr>
        <p:spPr>
          <a:xfrm>
            <a:off x="361156" y="1453357"/>
            <a:ext cx="3886200" cy="750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body" idx="1"/>
          </p:nvPr>
        </p:nvSpPr>
        <p:spPr>
          <a:xfrm>
            <a:off x="228600" y="767556"/>
            <a:ext cx="2020094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094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body" idx="3"/>
          </p:nvPr>
        </p:nvSpPr>
        <p:spPr>
          <a:xfrm>
            <a:off x="2322513" y="767556"/>
            <a:ext cx="2020888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body" idx="4"/>
          </p:nvPr>
        </p:nvSpPr>
        <p:spPr>
          <a:xfrm>
            <a:off x="2322513" y="1087438"/>
            <a:ext cx="2020888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91" name="Google Shape;91;p1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0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157" cy="581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875" cy="2926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30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marL="914400" lvl="1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marL="1371600" lvl="2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marL="1828800" lvl="3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marL="2286000" lvl="4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marL="2743200" lvl="5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marL="3200400" lvl="6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marL="3657600" lvl="7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marL="4114800" lvl="8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157" cy="2345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>
            <a:spLocks noGrp="1"/>
          </p:cNvSpPr>
          <p:nvPr>
            <p:ph type="title"/>
          </p:nvPr>
        </p:nvSpPr>
        <p:spPr>
          <a:xfrm>
            <a:off x="896144" y="2400300"/>
            <a:ext cx="2743200" cy="283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2"/>
          <p:cNvSpPr>
            <a:spLocks noGrp="1"/>
          </p:cNvSpPr>
          <p:nvPr>
            <p:ph type="pic" idx="2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>
            <a:spLocks noGrp="1"/>
          </p:cNvSpPr>
          <p:nvPr>
            <p:ph type="body" idx="1"/>
          </p:nvPr>
        </p:nvSpPr>
        <p:spPr>
          <a:xfrm>
            <a:off x="896144" y="2683669"/>
            <a:ext cx="2743200" cy="402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1"/>
          </p:nvPr>
        </p:nvSpPr>
        <p:spPr>
          <a:xfrm rot="5400000">
            <a:off x="1154509" y="-125809"/>
            <a:ext cx="2262982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>
            <a:spLocks noGrp="1"/>
          </p:cNvSpPr>
          <p:nvPr>
            <p:ph type="title"/>
          </p:nvPr>
        </p:nvSpPr>
        <p:spPr>
          <a:xfrm rot="5400000">
            <a:off x="2366169" y="1085850"/>
            <a:ext cx="2925763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body" idx="1"/>
          </p:nvPr>
        </p:nvSpPr>
        <p:spPr>
          <a:xfrm rot="5400000">
            <a:off x="270669" y="95250"/>
            <a:ext cx="2925763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70DFAE-58B0-47BA-BD11-53F2931789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D458AA-AF95-4E81-A47C-F186660D89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22594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70DFAE-58B0-47BA-BD11-53F2931789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D458AA-AF95-4E81-A47C-F186660D89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71101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70DFAE-58B0-47BA-BD11-53F2931789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D458AA-AF95-4E81-A47C-F186660D89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04608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70DFAE-58B0-47BA-BD11-53F2931789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D458AA-AF95-4E81-A47C-F186660D89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54172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70DFAE-58B0-47BA-BD11-53F2931789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D458AA-AF95-4E81-A47C-F186660D89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29377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70DFAE-58B0-47BA-BD11-53F2931789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D458AA-AF95-4E81-A47C-F186660D89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29811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70DFAE-58B0-47BA-BD11-53F2931789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D458AA-AF95-4E81-A47C-F186660D89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3528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70DFAE-58B0-47BA-BD11-53F2931789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D458AA-AF95-4E81-A47C-F186660D89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64431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70DFAE-58B0-47BA-BD11-53F2931789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D458AA-AF95-4E81-A47C-F186660D89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66045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70DFAE-58B0-47BA-BD11-53F2931789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D458AA-AF95-4E81-A47C-F186660D89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65849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70DFAE-58B0-47BA-BD11-53F2931789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D458AA-AF95-4E81-A47C-F186660D89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2453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marR="0" lvl="0" indent="-3302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70DFAE-58B0-47BA-BD11-53F2931789A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D458AA-AF95-4E81-A47C-F186660D89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7352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5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28.tmp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5.png"/><Relationship Id="rId11" Type="http://schemas.openxmlformats.org/officeDocument/2006/relationships/image" Target="../media/image27.png"/><Relationship Id="rId5" Type="http://schemas.openxmlformats.org/officeDocument/2006/relationships/image" Target="../media/image3.png"/><Relationship Id="rId10" Type="http://schemas.openxmlformats.org/officeDocument/2006/relationships/image" Target="../media/image29.tmp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5.png"/><Relationship Id="rId11" Type="http://schemas.openxmlformats.org/officeDocument/2006/relationships/image" Target="../media/image27.png"/><Relationship Id="rId5" Type="http://schemas.openxmlformats.org/officeDocument/2006/relationships/image" Target="../media/image3.png"/><Relationship Id="rId10" Type="http://schemas.openxmlformats.org/officeDocument/2006/relationships/image" Target="../media/image30.tmp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1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png"/><Relationship Id="rId5" Type="http://schemas.openxmlformats.org/officeDocument/2006/relationships/image" Target="../media/image26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22.png"/><Relationship Id="rId9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slide" Target="slide23.xml"/><Relationship Id="rId18" Type="http://schemas.openxmlformats.org/officeDocument/2006/relationships/slide" Target="slide28.xml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40.gif"/><Relationship Id="rId12" Type="http://schemas.openxmlformats.org/officeDocument/2006/relationships/slide" Target="slide22.xml"/><Relationship Id="rId17" Type="http://schemas.openxmlformats.org/officeDocument/2006/relationships/slide" Target="slide27.xml"/><Relationship Id="rId2" Type="http://schemas.microsoft.com/office/2007/relationships/media" Target="../media/media5.WAV"/><Relationship Id="rId16" Type="http://schemas.openxmlformats.org/officeDocument/2006/relationships/slide" Target="slide26.xml"/><Relationship Id="rId1" Type="http://schemas.openxmlformats.org/officeDocument/2006/relationships/audio" Target="NULL" TargetMode="External"/><Relationship Id="rId6" Type="http://schemas.openxmlformats.org/officeDocument/2006/relationships/slide" Target="slide11.xml"/><Relationship Id="rId11" Type="http://schemas.openxmlformats.org/officeDocument/2006/relationships/slide" Target="slide21.xml"/><Relationship Id="rId5" Type="http://schemas.openxmlformats.org/officeDocument/2006/relationships/image" Target="../media/image39.tmp"/><Relationship Id="rId15" Type="http://schemas.openxmlformats.org/officeDocument/2006/relationships/slide" Target="slide25.xml"/><Relationship Id="rId10" Type="http://schemas.openxmlformats.org/officeDocument/2006/relationships/slide" Target="slide20.xml"/><Relationship Id="rId4" Type="http://schemas.openxmlformats.org/officeDocument/2006/relationships/notesSlide" Target="../notesSlides/notesSlide13.xml"/><Relationship Id="rId9" Type="http://schemas.openxmlformats.org/officeDocument/2006/relationships/slide" Target="slide19.xml"/><Relationship Id="rId14" Type="http://schemas.openxmlformats.org/officeDocument/2006/relationships/slide" Target="slide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5" Type="http://schemas.openxmlformats.org/officeDocument/2006/relationships/slide" Target="slide18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28.tmp"/><Relationship Id="rId5" Type="http://schemas.openxmlformats.org/officeDocument/2006/relationships/slide" Target="slide18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5" Type="http://schemas.openxmlformats.org/officeDocument/2006/relationships/slide" Target="slide18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30.tmp"/><Relationship Id="rId5" Type="http://schemas.openxmlformats.org/officeDocument/2006/relationships/slide" Target="slide18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42.tmp"/><Relationship Id="rId5" Type="http://schemas.openxmlformats.org/officeDocument/2006/relationships/slide" Target="slide18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43.tmp"/><Relationship Id="rId5" Type="http://schemas.openxmlformats.org/officeDocument/2006/relationships/slide" Target="slide18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44.tmp"/><Relationship Id="rId5" Type="http://schemas.openxmlformats.org/officeDocument/2006/relationships/slide" Target="slide18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45.tmp"/><Relationship Id="rId5" Type="http://schemas.openxmlformats.org/officeDocument/2006/relationships/slide" Target="slide18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46.tmp"/><Relationship Id="rId5" Type="http://schemas.openxmlformats.org/officeDocument/2006/relationships/slide" Target="slide18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21.tmp"/><Relationship Id="rId5" Type="http://schemas.openxmlformats.org/officeDocument/2006/relationships/slide" Target="slide18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14.tmp"/><Relationship Id="rId4" Type="http://schemas.openxmlformats.org/officeDocument/2006/relationships/image" Target="../media/image3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7.tmp"/><Relationship Id="rId7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8.tmp"/><Relationship Id="rId7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9.tmp"/><Relationship Id="rId7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0.tmp"/><Relationship Id="rId7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1.tmp"/><Relationship Id="rId7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22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3036" y="4485669"/>
            <a:ext cx="2518012" cy="5413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25"/>
          <p:cNvGrpSpPr/>
          <p:nvPr/>
        </p:nvGrpSpPr>
        <p:grpSpPr>
          <a:xfrm>
            <a:off x="-523018" y="-268370"/>
            <a:ext cx="10115674" cy="5502384"/>
            <a:chOff x="0" y="0"/>
            <a:chExt cx="26975129" cy="14673024"/>
          </a:xfrm>
        </p:grpSpPr>
        <p:pic>
          <p:nvPicPr>
            <p:cNvPr id="130" name="Google Shape;130;p2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2302105" y="0"/>
              <a:ext cx="14673024" cy="146730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1" name="Google Shape;131;p2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0" y="0"/>
              <a:ext cx="14673024" cy="1467302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41" name="Google Shape;141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4422" y="3960099"/>
            <a:ext cx="1078771" cy="1046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74627" y="-143795"/>
            <a:ext cx="2915326" cy="1479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47809" y="4385485"/>
            <a:ext cx="744557" cy="6210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735357" y="3792152"/>
            <a:ext cx="1473225" cy="1382299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5"/>
          <p:cNvSpPr txBox="1"/>
          <p:nvPr/>
        </p:nvSpPr>
        <p:spPr>
          <a:xfrm>
            <a:off x="1762699" y="457853"/>
            <a:ext cx="5743746" cy="231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u="sng" dirty="0">
                <a:solidFill>
                  <a:srgbClr val="CB4552"/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UNIT 10</a:t>
            </a:r>
            <a:r>
              <a:rPr lang="en-US" sz="6600" b="1" dirty="0">
                <a:solidFill>
                  <a:srgbClr val="CB4552"/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: ECOTOURISM</a:t>
            </a:r>
            <a:endParaRPr sz="600" b="1" dirty="0">
              <a:solidFill>
                <a:srgbClr val="CB4552"/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  <p:pic>
        <p:nvPicPr>
          <p:cNvPr id="142" name="Google Shape;142;p2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168601" y="4385486"/>
            <a:ext cx="1631361" cy="511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5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719250" y="-29889"/>
            <a:ext cx="1373479" cy="1484842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40;p25"/>
          <p:cNvSpPr txBox="1"/>
          <p:nvPr/>
        </p:nvSpPr>
        <p:spPr>
          <a:xfrm>
            <a:off x="536297" y="2901054"/>
            <a:ext cx="8196549" cy="771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i="1" u="sng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LESSON 1:</a:t>
            </a:r>
            <a:r>
              <a:rPr lang="en-US" sz="4400" b="1" i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 GETTING STARTED </a:t>
            </a:r>
            <a:endParaRPr sz="200" b="1" i="1" dirty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74627" y="-98920"/>
            <a:ext cx="10065462" cy="5502384"/>
            <a:chOff x="-74627" y="-98920"/>
            <a:chExt cx="10065462" cy="5502384"/>
          </a:xfrm>
        </p:grpSpPr>
        <p:pic>
          <p:nvPicPr>
            <p:cNvPr id="169" name="Google Shape;169;p2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0" name="Google Shape;170;p2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488451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72" name="Google Shape;172;p2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1274962" y="3869397"/>
            <a:ext cx="2520200" cy="20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118399" y="4469562"/>
            <a:ext cx="583005" cy="527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638800" y="4195624"/>
            <a:ext cx="357053" cy="3249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20389315">
            <a:off x="8348456" y="2091726"/>
            <a:ext cx="1252099" cy="1897118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1881;p31"/>
          <p:cNvSpPr txBox="1">
            <a:spLocks/>
          </p:cNvSpPr>
          <p:nvPr/>
        </p:nvSpPr>
        <p:spPr>
          <a:xfrm>
            <a:off x="1995433" y="3314873"/>
            <a:ext cx="5277503" cy="701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vi-VN" sz="3600" b="1" dirty="0">
                <a:solidFill>
                  <a:srgbClr val="CB45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stalactite</a:t>
            </a:r>
            <a:r>
              <a:rPr lang="en-US" sz="3600" b="1" dirty="0">
                <a:solidFill>
                  <a:srgbClr val="CB45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sz="3600" b="1" dirty="0">
                <a:solidFill>
                  <a:srgbClr val="CB45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GB" sz="3600" b="1" dirty="0">
                <a:solidFill>
                  <a:srgbClr val="CB45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x-none" sz="3600" b="1" dirty="0">
                <a:solidFill>
                  <a:srgbClr val="CB45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sz="6000" b="1" dirty="0">
              <a:solidFill>
                <a:srgbClr val="CB455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843285" y="4344040"/>
            <a:ext cx="55623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000" dirty="0">
                <a:latin typeface="Calibri" panose="020F0502020204030204" pitchFamily="34" charset="0"/>
                <a:cs typeface="Calibri" panose="020F0502020204030204" pitchFamily="34" charset="0"/>
              </a:rPr>
              <a:t>piece of rock hanging down from the roof of a cave</a:t>
            </a:r>
            <a:endParaRPr lang="x-none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690457" y="3943930"/>
            <a:ext cx="15712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x-none" sz="20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vi-VN" sz="20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ˈstæləktaɪt</a:t>
            </a:r>
            <a:r>
              <a:rPr lang="x-none" sz="20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en-US" sz="3200" b="1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4" name="stalactite ">
            <a:hlinkClick r:id="" action="ppaction://media"/>
            <a:extLst>
              <a:ext uri="{FF2B5EF4-FFF2-40B4-BE49-F238E27FC236}">
                <a16:creationId xmlns:a16="http://schemas.microsoft.com/office/drawing/2014/main" id="{50E099DD-2115-65E6-E24D-29419FFFB9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20090" y="3483843"/>
            <a:ext cx="641600" cy="641600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702" y="488828"/>
            <a:ext cx="5277503" cy="2864125"/>
          </a:xfrm>
          <a:prstGeom prst="rect">
            <a:avLst/>
          </a:prstGeom>
        </p:spPr>
      </p:pic>
      <p:pic>
        <p:nvPicPr>
          <p:cNvPr id="27" name="Google Shape;269;p3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15304861">
            <a:off x="-209152" y="26962"/>
            <a:ext cx="1506725" cy="14177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464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74627" y="-98920"/>
            <a:ext cx="10065462" cy="5502384"/>
            <a:chOff x="-74627" y="-98920"/>
            <a:chExt cx="10065462" cy="5502384"/>
          </a:xfrm>
        </p:grpSpPr>
        <p:pic>
          <p:nvPicPr>
            <p:cNvPr id="169" name="Google Shape;169;p2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0" name="Google Shape;170;p2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488451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72" name="Google Shape;172;p2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1274962" y="3869397"/>
            <a:ext cx="2520200" cy="20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118399" y="4469562"/>
            <a:ext cx="583005" cy="527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638800" y="4195624"/>
            <a:ext cx="357053" cy="3249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20389315">
            <a:off x="8348456" y="2091726"/>
            <a:ext cx="1252099" cy="1897118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1881;p31"/>
          <p:cNvSpPr txBox="1">
            <a:spLocks/>
          </p:cNvSpPr>
          <p:nvPr/>
        </p:nvSpPr>
        <p:spPr>
          <a:xfrm>
            <a:off x="2095429" y="3200514"/>
            <a:ext cx="5277503" cy="701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vi-VN" sz="3600" b="1" dirty="0">
                <a:solidFill>
                  <a:srgbClr val="CB45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fieldtrip (n)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826940" y="4234140"/>
            <a:ext cx="55623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 visit made by students to study something away from their school or college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925481" y="3815625"/>
            <a:ext cx="13692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/ˈ</a:t>
            </a:r>
            <a:r>
              <a:rPr lang="en-US" sz="2000" b="1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fiːldˌtrɪp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</a:p>
        </p:txBody>
      </p:sp>
      <p:pic>
        <p:nvPicPr>
          <p:cNvPr id="27" name="Google Shape;269;p3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15304861">
            <a:off x="-209152" y="26962"/>
            <a:ext cx="1506725" cy="1417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285" y="162942"/>
            <a:ext cx="5529647" cy="3042800"/>
          </a:xfrm>
          <a:prstGeom prst="rect">
            <a:avLst/>
          </a:prstGeom>
        </p:spPr>
      </p:pic>
      <p:pic>
        <p:nvPicPr>
          <p:cNvPr id="16" name="fieldtrip ">
            <a:hlinkClick r:id="" action="ppaction://media"/>
            <a:extLst>
              <a:ext uri="{FF2B5EF4-FFF2-40B4-BE49-F238E27FC236}">
                <a16:creationId xmlns:a16="http://schemas.microsoft.com/office/drawing/2014/main" id="{798E4095-B73E-DE14-9D5F-C13649A2FD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724500" y="3298602"/>
            <a:ext cx="617557" cy="61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49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2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647504" y="-7215"/>
            <a:ext cx="10065462" cy="5502384"/>
            <a:chOff x="-74627" y="-98920"/>
            <a:chExt cx="10065462" cy="5502384"/>
          </a:xfrm>
        </p:grpSpPr>
        <p:pic>
          <p:nvPicPr>
            <p:cNvPr id="169" name="Google Shape;169;p2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0" name="Google Shape;170;p2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488451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72" name="Google Shape;172;p2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1274962" y="3869397"/>
            <a:ext cx="2520200" cy="20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118399" y="4469562"/>
            <a:ext cx="583005" cy="527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638800" y="4195624"/>
            <a:ext cx="357053" cy="3249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20389315">
            <a:off x="8348456" y="2091726"/>
            <a:ext cx="1252099" cy="1897118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1881;p31"/>
          <p:cNvSpPr txBox="1">
            <a:spLocks/>
          </p:cNvSpPr>
          <p:nvPr/>
        </p:nvSpPr>
        <p:spPr>
          <a:xfrm>
            <a:off x="2095429" y="3200514"/>
            <a:ext cx="5277503" cy="701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vi-VN" sz="3600" b="1" dirty="0">
                <a:solidFill>
                  <a:srgbClr val="CB45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packaging (n)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826940" y="4234140"/>
            <a:ext cx="55623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the materials in which objects are wrapped before being sold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860560" y="3815625"/>
            <a:ext cx="14991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/ˈ</a:t>
            </a:r>
            <a:r>
              <a:rPr lang="en-US" sz="2000" b="1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pækɪdʒɪŋ</a:t>
            </a:r>
            <a:r>
              <a:rPr lang="en-US" sz="20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</a:p>
        </p:txBody>
      </p:sp>
      <p:pic>
        <p:nvPicPr>
          <p:cNvPr id="27" name="Google Shape;269;p3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15304861">
            <a:off x="-209152" y="26962"/>
            <a:ext cx="1506725" cy="1417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900" y="339464"/>
            <a:ext cx="4246559" cy="2861050"/>
          </a:xfrm>
          <a:prstGeom prst="rect">
            <a:avLst/>
          </a:prstGeom>
        </p:spPr>
      </p:pic>
      <p:pic>
        <p:nvPicPr>
          <p:cNvPr id="17" name="packaging ">
            <a:hlinkClick r:id="" action="ppaction://media"/>
            <a:extLst>
              <a:ext uri="{FF2B5EF4-FFF2-40B4-BE49-F238E27FC236}">
                <a16:creationId xmlns:a16="http://schemas.microsoft.com/office/drawing/2014/main" id="{BF2EFD2C-9405-FE6C-58CA-E31CE3839B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319416" y="3332587"/>
            <a:ext cx="601189" cy="60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21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0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4066" y="-110431"/>
            <a:ext cx="10101386" cy="5502384"/>
            <a:chOff x="-74627" y="-98920"/>
            <a:chExt cx="10101386" cy="5502384"/>
          </a:xfrm>
        </p:grpSpPr>
        <p:pic>
          <p:nvPicPr>
            <p:cNvPr id="190" name="Google Shape;190;p2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1" name="Google Shape;191;p2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3" name="Google Shape;193;p2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-110430"/>
            <a:ext cx="4208443" cy="781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20103851">
            <a:off x="8235163" y="4139631"/>
            <a:ext cx="1028230" cy="1086198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8"/>
          <p:cNvSpPr txBox="1"/>
          <p:nvPr/>
        </p:nvSpPr>
        <p:spPr>
          <a:xfrm>
            <a:off x="1587103" y="2799928"/>
            <a:ext cx="374700" cy="2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 i="0" u="none" strike="noStrike" cap="none" dirty="0">
                <a:solidFill>
                  <a:srgbClr val="EACAC9"/>
                </a:solidFill>
                <a:latin typeface="Handlee"/>
                <a:ea typeface="Handlee"/>
                <a:cs typeface="Handlee"/>
                <a:sym typeface="Handlee"/>
              </a:rPr>
              <a:t>1.</a:t>
            </a:r>
            <a:endParaRPr sz="700" b="1" dirty="0">
              <a:latin typeface="Handlee"/>
              <a:ea typeface="Handlee"/>
              <a:cs typeface="Handlee"/>
              <a:sym typeface="Handlee"/>
            </a:endParaRPr>
          </a:p>
        </p:txBody>
      </p:sp>
      <p:sp>
        <p:nvSpPr>
          <p:cNvPr id="197" name="Google Shape;197;p28"/>
          <p:cNvSpPr txBox="1"/>
          <p:nvPr/>
        </p:nvSpPr>
        <p:spPr>
          <a:xfrm>
            <a:off x="33424" y="-20447"/>
            <a:ext cx="3482057" cy="491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13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i="0" u="sng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Task 1</a:t>
            </a:r>
            <a:r>
              <a:rPr lang="en" sz="28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. Listen and read</a:t>
            </a:r>
            <a:endParaRPr sz="3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A61B707-677F-6294-8EFF-B1A68FD15AAE}"/>
              </a:ext>
            </a:extLst>
          </p:cNvPr>
          <p:cNvSpPr txBox="1"/>
          <p:nvPr/>
        </p:nvSpPr>
        <p:spPr>
          <a:xfrm>
            <a:off x="131925" y="618830"/>
            <a:ext cx="8926022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indent="-800100">
              <a:tabLst>
                <a:tab pos="800100" algn="l"/>
              </a:tabLst>
            </a:pPr>
            <a:r>
              <a:rPr lang="en-US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Ms</a:t>
            </a: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Hoa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: 	Listen, everyone! this year, we’re going on a fieldtrip to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Nha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Cave, a tourist attraction in Quang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Binh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Province.</a:t>
            </a:r>
          </a:p>
          <a:p>
            <a:pPr marL="800100" indent="-800100">
              <a:tabLst>
                <a:tab pos="800100" algn="l"/>
              </a:tabLst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Class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: 	Hooray!</a:t>
            </a:r>
          </a:p>
          <a:p>
            <a:pPr marL="800100" indent="-800100">
              <a:tabLst>
                <a:tab pos="800100" algn="l"/>
              </a:tabLst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Nam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: 	I hope I can find some small pieces of stalactites. If I add some to my rock collection, it will be the best at school.</a:t>
            </a:r>
          </a:p>
          <a:p>
            <a:pPr marL="800100" indent="-800100">
              <a:tabLst>
                <a:tab pos="800100" algn="l"/>
              </a:tabLst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Mai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: 	I’ll buy a lot of snacks to share. We'll have fun!</a:t>
            </a:r>
          </a:p>
          <a:p>
            <a:pPr marL="800100" indent="-800100">
              <a:tabLst>
                <a:tab pos="800100" algn="l"/>
              </a:tabLst>
            </a:pPr>
            <a:r>
              <a:rPr lang="en-US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Ms</a:t>
            </a: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Hoa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: 	We will have fun, but in a different way. This time, the fieldtrip is going to be eco-friendly.</a:t>
            </a:r>
          </a:p>
          <a:p>
            <a:pPr marL="800100" indent="-800100">
              <a:tabLst>
                <a:tab pos="800100" algn="l"/>
              </a:tabLst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Nam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: 	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Ms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Hoa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, what’s an eco-friendly fieldtrip?</a:t>
            </a:r>
          </a:p>
          <a:p>
            <a:pPr marL="800100" indent="-800100">
              <a:tabLst>
                <a:tab pos="800100" algn="l"/>
              </a:tabLst>
            </a:pPr>
            <a:r>
              <a:rPr lang="en-US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Ms</a:t>
            </a: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Hoa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: 	Going on an eco-friendly fieldtrip means we’ll enjoy, explore and learn about the place, but in a way that will not damage it. So, Nam, I’m afraid you can’t take any stalactites because it takes hundreds or sometimes thousands of years for them to form.</a:t>
            </a:r>
          </a:p>
          <a:p>
            <a:pPr marL="800100" indent="-800100">
              <a:tabLst>
                <a:tab pos="800100" algn="l"/>
              </a:tabLst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Nam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: 	Wow! I didn’t know that. I won’t even touch them, I promise.</a:t>
            </a:r>
          </a:p>
          <a:p>
            <a:pPr marL="800100" indent="-800100">
              <a:tabLst>
                <a:tab pos="800100" algn="l"/>
              </a:tabLst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Mai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: 	But can we bring snacks?</a:t>
            </a:r>
          </a:p>
          <a:p>
            <a:pPr marL="800100" indent="-800100">
              <a:tabLst>
                <a:tab pos="800100" algn="l"/>
              </a:tabLst>
            </a:pPr>
            <a:r>
              <a:rPr lang="en-US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Ms</a:t>
            </a: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Hoa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: 	Yes, but if I were you, I wouldn’t bring too many snacks. We don’t want to leave litter behind and damage the environment.</a:t>
            </a:r>
          </a:p>
          <a:p>
            <a:pPr marL="800100" indent="-800100">
              <a:tabLst>
                <a:tab pos="800100" algn="l"/>
              </a:tabLst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Mai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: 	I agree. I’ll also try to bring snacks with less packaging.</a:t>
            </a:r>
          </a:p>
          <a:p>
            <a:pPr marL="800100" indent="-800100">
              <a:tabLst>
                <a:tab pos="800100" algn="l"/>
              </a:tabLst>
            </a:pPr>
            <a:r>
              <a:rPr lang="en-US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Ms</a:t>
            </a: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Hoa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: 	That’s a good idea. Let’s hope our fieldtrip will be a fun educational experience for everyone.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3647406" y="209271"/>
            <a:ext cx="51640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 eco-friendly fieldtrip to </a:t>
            </a:r>
            <a:r>
              <a:rPr lang="en-US" sz="2000" b="1" dirty="0" err="1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2000" b="1" dirty="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dirty="0" err="1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Nha</a:t>
            </a:r>
            <a:r>
              <a:rPr lang="en-US" sz="2000" b="1" dirty="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Cave</a:t>
            </a:r>
          </a:p>
        </p:txBody>
      </p:sp>
      <p:pic>
        <p:nvPicPr>
          <p:cNvPr id="22" name="07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605898" y="250487"/>
            <a:ext cx="368342" cy="368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709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4066" y="-110431"/>
            <a:ext cx="10101386" cy="5502384"/>
            <a:chOff x="-74627" y="-98920"/>
            <a:chExt cx="10101386" cy="5502384"/>
          </a:xfrm>
        </p:grpSpPr>
        <p:pic>
          <p:nvPicPr>
            <p:cNvPr id="190" name="Google Shape;190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1" name="Google Shape;191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3" name="Google Shape;193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-86061"/>
            <a:ext cx="9144000" cy="1075766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8"/>
          <p:cNvSpPr txBox="1"/>
          <p:nvPr/>
        </p:nvSpPr>
        <p:spPr>
          <a:xfrm>
            <a:off x="1587103" y="2799928"/>
            <a:ext cx="374700" cy="2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 i="0" u="none" strike="noStrike" cap="none" dirty="0">
                <a:solidFill>
                  <a:srgbClr val="EACAC9"/>
                </a:solidFill>
                <a:latin typeface="Handlee"/>
                <a:ea typeface="Handlee"/>
                <a:cs typeface="Handlee"/>
                <a:sym typeface="Handlee"/>
              </a:rPr>
              <a:t>1.</a:t>
            </a:r>
            <a:endParaRPr sz="700" b="1" dirty="0">
              <a:latin typeface="Handlee"/>
              <a:ea typeface="Handlee"/>
              <a:cs typeface="Handlee"/>
              <a:sym typeface="Handlee"/>
            </a:endParaRPr>
          </a:p>
        </p:txBody>
      </p:sp>
      <p:sp>
        <p:nvSpPr>
          <p:cNvPr id="197" name="Google Shape;197;p28"/>
          <p:cNvSpPr txBox="1"/>
          <p:nvPr/>
        </p:nvSpPr>
        <p:spPr>
          <a:xfrm>
            <a:off x="107576" y="46488"/>
            <a:ext cx="8942906" cy="784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en" sz="2400" b="1" i="0" u="sng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Task 2</a:t>
            </a:r>
            <a:r>
              <a:rPr lang="en" sz="24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.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Read the conversation again. Then find and correct a mistake in each sentence below.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  <p:pic>
        <p:nvPicPr>
          <p:cNvPr id="13" name="Google Shape;217;p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20415801">
            <a:off x="8095648" y="4309524"/>
            <a:ext cx="1012549" cy="939043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F193FF8-C9AB-5017-0DF6-44AEFAD9A681}"/>
              </a:ext>
            </a:extLst>
          </p:cNvPr>
          <p:cNvSpPr txBox="1"/>
          <p:nvPr/>
        </p:nvSpPr>
        <p:spPr>
          <a:xfrm>
            <a:off x="107576" y="1159451"/>
            <a:ext cx="887016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i="0" dirty="0">
                <a:solidFill>
                  <a:srgbClr val="007B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On an eco-friendly fieldtrip, tourists enjoy, explore and damage the environment.</a:t>
            </a:r>
          </a:p>
          <a:p>
            <a:pPr>
              <a:lnSpc>
                <a:spcPct val="150000"/>
              </a:lnSpc>
            </a:pPr>
            <a:b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2000" b="0" i="0" dirty="0">
              <a:solidFill>
                <a:srgbClr val="24202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000" b="1" i="0" dirty="0">
                <a:solidFill>
                  <a:srgbClr val="007B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Nam will take pieces of stalactites because they take a long time to form.</a:t>
            </a:r>
          </a:p>
          <a:p>
            <a:pPr>
              <a:lnSpc>
                <a:spcPct val="150000"/>
              </a:lnSpc>
            </a:pPr>
            <a:b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1" i="0" dirty="0">
                <a:solidFill>
                  <a:srgbClr val="007B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Mai will bring snacks with a lot of packaging on the trip.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683827" y="1350819"/>
            <a:ext cx="498764" cy="249382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966497-5D0E-63AF-BB4B-BEA44462362A}"/>
              </a:ext>
            </a:extLst>
          </p:cNvPr>
          <p:cNvSpPr txBox="1"/>
          <p:nvPr/>
        </p:nvSpPr>
        <p:spPr>
          <a:xfrm>
            <a:off x="263571" y="1638841"/>
            <a:ext cx="848570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en-US" sz="20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but </a:t>
            </a:r>
            <a:r>
              <a:rPr lang="en-US" sz="2000" b="1" dirty="0">
                <a:solidFill>
                  <a:schemeClr val="accent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not</a:t>
            </a:r>
            <a:r>
              <a:rPr lang="en-US" sz="2000" b="1" dirty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</a:p>
          <a:p>
            <a:r>
              <a:rPr lang="en-US" sz="2000" b="1" dirty="0">
                <a:solidFill>
                  <a:schemeClr val="accent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(OR: </a:t>
            </a:r>
            <a:r>
              <a:rPr lang="en-US" sz="20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On an eco-friendly fieldtrip, tourists enjoy, explore and </a:t>
            </a:r>
            <a:r>
              <a:rPr lang="en-US" sz="2000" b="1" u="sng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damage</a:t>
            </a:r>
            <a:r>
              <a:rPr lang="en-US" sz="20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the environment. </a:t>
            </a:r>
            <a:r>
              <a:rPr lang="en-US" sz="2000" b="1" dirty="0">
                <a:solidFill>
                  <a:schemeClr val="accent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→ protect/ learn about)</a:t>
            </a:r>
            <a:endParaRPr lang="en-US" sz="2000" b="1" dirty="0">
              <a:solidFill>
                <a:schemeClr val="accent2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942681" y="2725174"/>
            <a:ext cx="458913" cy="249382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2DDD9D-045D-ED21-3A16-87AEC6BDDE02}"/>
              </a:ext>
            </a:extLst>
          </p:cNvPr>
          <p:cNvSpPr txBox="1"/>
          <p:nvPr/>
        </p:nvSpPr>
        <p:spPr>
          <a:xfrm>
            <a:off x="263571" y="3115853"/>
            <a:ext cx="29502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en-US" sz="20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will not / won’t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63103" y="3644177"/>
            <a:ext cx="480874" cy="249382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17F152E-F92B-E710-DF80-5EC4D7B313DD}"/>
              </a:ext>
            </a:extLst>
          </p:cNvPr>
          <p:cNvSpPr txBox="1"/>
          <p:nvPr/>
        </p:nvSpPr>
        <p:spPr>
          <a:xfrm>
            <a:off x="263571" y="3977312"/>
            <a:ext cx="81811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en-US" sz="20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will not / won’t </a:t>
            </a:r>
          </a:p>
          <a:p>
            <a:r>
              <a:rPr lang="en-US" sz="20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</a:t>
            </a:r>
            <a:r>
              <a:rPr lang="en-US" sz="2000" b="1" dirty="0">
                <a:solidFill>
                  <a:schemeClr val="accent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OR: </a:t>
            </a:r>
            <a:r>
              <a:rPr lang="en-US" sz="20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Mai will bring snacks with </a:t>
            </a:r>
            <a:r>
              <a:rPr lang="en-US" sz="2000" b="1" u="sng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 lot of</a:t>
            </a:r>
            <a:r>
              <a:rPr lang="en-US" sz="20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packaging on the trip.</a:t>
            </a:r>
            <a:r>
              <a:rPr lang="en-US" sz="2000" b="1" dirty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000" b="1" dirty="0">
                <a:solidFill>
                  <a:schemeClr val="accent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→ less) </a:t>
            </a:r>
            <a:endParaRPr lang="en-US" sz="2000" b="1" dirty="0">
              <a:solidFill>
                <a:schemeClr val="accent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19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/>
      <p:bldP spid="17" grpId="0" animBg="1"/>
      <p:bldP spid="18" grpId="0"/>
      <p:bldP spid="19" grpId="0" animBg="1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49516" y="-96612"/>
            <a:ext cx="10101386" cy="5502384"/>
            <a:chOff x="-74627" y="-98920"/>
            <a:chExt cx="10101386" cy="5502384"/>
          </a:xfrm>
        </p:grpSpPr>
        <p:pic>
          <p:nvPicPr>
            <p:cNvPr id="228" name="Google Shape;228;p3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9" name="Google Shape;229;p3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32" name="Google Shape;232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25811" y="4606149"/>
            <a:ext cx="2250685" cy="537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3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74627" y="4036713"/>
            <a:ext cx="1312821" cy="11388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3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21380437" flipH="1">
            <a:off x="8307106" y="3872106"/>
            <a:ext cx="819064" cy="12786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3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875691">
            <a:off x="8426602" y="74022"/>
            <a:ext cx="645352" cy="451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3;p28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0" y="-86061"/>
            <a:ext cx="6619009" cy="865379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197;p28"/>
          <p:cNvSpPr txBox="1"/>
          <p:nvPr/>
        </p:nvSpPr>
        <p:spPr>
          <a:xfrm>
            <a:off x="107576" y="46488"/>
            <a:ext cx="864170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en" sz="2400" b="1" i="0" u="sng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Task 3</a:t>
            </a:r>
            <a:r>
              <a:rPr lang="en" sz="24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.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Put each phrase into the correct column.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0924952-81E0-0080-061B-7D5533C004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6947" y="617934"/>
            <a:ext cx="3952459" cy="1392829"/>
          </a:xfrm>
          <a:prstGeom prst="rect">
            <a:avLst/>
          </a:prstGeom>
        </p:spPr>
      </p:pic>
      <p:graphicFrame>
        <p:nvGraphicFramePr>
          <p:cNvPr id="24" name="Table 4">
            <a:extLst>
              <a:ext uri="{FF2B5EF4-FFF2-40B4-BE49-F238E27FC236}">
                <a16:creationId xmlns:a16="http://schemas.microsoft.com/office/drawing/2014/main" id="{859EBD11-5D73-81AD-FB3D-5FD9FDC612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089884"/>
              </p:ext>
            </p:extLst>
          </p:nvPr>
        </p:nvGraphicFramePr>
        <p:xfrm>
          <a:off x="1053512" y="2294188"/>
          <a:ext cx="7257086" cy="17068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628543">
                  <a:extLst>
                    <a:ext uri="{9D8B030D-6E8A-4147-A177-3AD203B41FA5}">
                      <a16:colId xmlns:a16="http://schemas.microsoft.com/office/drawing/2014/main" val="2666118834"/>
                    </a:ext>
                  </a:extLst>
                </a:gridCol>
                <a:gridCol w="3628543">
                  <a:extLst>
                    <a:ext uri="{9D8B030D-6E8A-4147-A177-3AD203B41FA5}">
                      <a16:colId xmlns:a16="http://schemas.microsoft.com/office/drawing/2014/main" val="3798135779"/>
                    </a:ext>
                  </a:extLst>
                </a:gridCol>
              </a:tblGrid>
              <a:tr h="37936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Don’ts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2661970"/>
                  </a:ext>
                </a:extLst>
              </a:tr>
              <a:tr h="1254822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3627275"/>
                  </a:ext>
                </a:extLst>
              </a:tr>
            </a:tbl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A203F64D-B8ED-2837-CA4B-72E6B83FC420}"/>
              </a:ext>
            </a:extLst>
          </p:cNvPr>
          <p:cNvSpPr txBox="1"/>
          <p:nvPr/>
        </p:nvSpPr>
        <p:spPr>
          <a:xfrm>
            <a:off x="1450713" y="2905727"/>
            <a:ext cx="294962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explore the place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9E0108E-0A58-7AF6-A9B4-2F71058EBB58}"/>
              </a:ext>
            </a:extLst>
          </p:cNvPr>
          <p:cNvSpPr txBox="1"/>
          <p:nvPr/>
        </p:nvSpPr>
        <p:spPr>
          <a:xfrm>
            <a:off x="1473796" y="3349844"/>
            <a:ext cx="29100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learn about the place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901C9BA-7B9A-F7B1-2DC2-1584479CADE4}"/>
              </a:ext>
            </a:extLst>
          </p:cNvPr>
          <p:cNvSpPr txBox="1"/>
          <p:nvPr/>
        </p:nvSpPr>
        <p:spPr>
          <a:xfrm>
            <a:off x="4921134" y="2905727"/>
            <a:ext cx="32695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damage the environment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DEB22BE-37FD-7696-D237-1EFC207ABF4F}"/>
              </a:ext>
            </a:extLst>
          </p:cNvPr>
          <p:cNvSpPr txBox="1"/>
          <p:nvPr/>
        </p:nvSpPr>
        <p:spPr>
          <a:xfrm>
            <a:off x="5047723" y="3349844"/>
            <a:ext cx="30163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leave litter behind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74627" y="-98920"/>
            <a:ext cx="10101386" cy="5502384"/>
            <a:chOff x="-74627" y="-98920"/>
            <a:chExt cx="10101386" cy="5502384"/>
          </a:xfrm>
        </p:grpSpPr>
        <p:pic>
          <p:nvPicPr>
            <p:cNvPr id="249" name="Google Shape;249;p3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0" name="Google Shape;250;p3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56" name="Google Shape;256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880697" flipH="1">
            <a:off x="8178863" y="76464"/>
            <a:ext cx="893618" cy="540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3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21110679">
            <a:off x="54298" y="3325728"/>
            <a:ext cx="1143526" cy="1899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3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12298861">
            <a:off x="8075880" y="3384608"/>
            <a:ext cx="1341397" cy="22746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93;p2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-86061"/>
            <a:ext cx="6834413" cy="86537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97;p28"/>
          <p:cNvSpPr txBox="1"/>
          <p:nvPr/>
        </p:nvSpPr>
        <p:spPr>
          <a:xfrm>
            <a:off x="107576" y="46488"/>
            <a:ext cx="651143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en" sz="2400" b="1" i="0" u="sng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Task 4</a:t>
            </a:r>
            <a:r>
              <a:rPr lang="en" sz="24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.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Complete these sentences from Task 1. 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A9CE8DB-8F60-D0EE-3A91-188861AF379C}"/>
              </a:ext>
            </a:extLst>
          </p:cNvPr>
          <p:cNvSpPr txBox="1"/>
          <p:nvPr/>
        </p:nvSpPr>
        <p:spPr>
          <a:xfrm>
            <a:off x="322118" y="1268765"/>
            <a:ext cx="864523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i="0" dirty="0">
                <a:solidFill>
                  <a:srgbClr val="007B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Nam says, “If I </a:t>
            </a:r>
            <a:r>
              <a:rPr lang="en-US" sz="2000" b="0" i="0" dirty="0">
                <a:solidFill>
                  <a:srgbClr val="6D6F7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___________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some to my</a:t>
            </a:r>
            <a:r>
              <a:rPr lang="en-US" sz="2000" dirty="0">
                <a:solidFill>
                  <a:srgbClr val="2420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rock collection, it </a:t>
            </a:r>
            <a:r>
              <a:rPr lang="en-US" sz="2000" b="0" i="0" dirty="0">
                <a:solidFill>
                  <a:srgbClr val="6D6F7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___________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the best at school!”</a:t>
            </a:r>
            <a:b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1" i="0" dirty="0">
                <a:solidFill>
                  <a:srgbClr val="007B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US" sz="2000" b="0" i="0" dirty="0" err="1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Ms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0" i="0" dirty="0" err="1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Hoa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says, “If I </a:t>
            </a:r>
            <a:r>
              <a:rPr lang="en-US" sz="2000" b="0" i="0" dirty="0">
                <a:solidFill>
                  <a:srgbClr val="6D6F7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___________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you, I </a:t>
            </a:r>
            <a:r>
              <a:rPr lang="en-US" sz="2000" b="0" i="0" dirty="0">
                <a:solidFill>
                  <a:srgbClr val="6D6F7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___________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bring too many snacks.”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28E3EF-B7D5-EF7C-5D51-884B7338BF7D}"/>
              </a:ext>
            </a:extLst>
          </p:cNvPr>
          <p:cNvSpPr txBox="1"/>
          <p:nvPr/>
        </p:nvSpPr>
        <p:spPr>
          <a:xfrm>
            <a:off x="2319745" y="1364309"/>
            <a:ext cx="101995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add</a:t>
            </a:r>
            <a:endParaRPr lang="en-US" sz="2000" b="1" dirty="0">
              <a:solidFill>
                <a:schemeClr val="accent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03FC0E-C7BE-BD6D-9801-5740A991AC69}"/>
              </a:ext>
            </a:extLst>
          </p:cNvPr>
          <p:cNvSpPr txBox="1"/>
          <p:nvPr/>
        </p:nvSpPr>
        <p:spPr>
          <a:xfrm>
            <a:off x="6834413" y="1364309"/>
            <a:ext cx="12627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will be </a:t>
            </a:r>
            <a:endParaRPr lang="en-US" sz="2000" b="1" dirty="0">
              <a:solidFill>
                <a:schemeClr val="accent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2583CB-1DE6-4775-2874-CD904EB78EB3}"/>
              </a:ext>
            </a:extLst>
          </p:cNvPr>
          <p:cNvSpPr txBox="1"/>
          <p:nvPr/>
        </p:nvSpPr>
        <p:spPr>
          <a:xfrm>
            <a:off x="2523756" y="2296457"/>
            <a:ext cx="12704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were</a:t>
            </a:r>
            <a:endParaRPr lang="en-US" sz="2000" b="1" dirty="0">
              <a:solidFill>
                <a:schemeClr val="accent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E7EC7B5-D12E-F3F9-19CA-2303424BD84B}"/>
              </a:ext>
            </a:extLst>
          </p:cNvPr>
          <p:cNvSpPr txBox="1"/>
          <p:nvPr/>
        </p:nvSpPr>
        <p:spPr>
          <a:xfrm>
            <a:off x="4524375" y="2296457"/>
            <a:ext cx="15949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wouldn’t</a:t>
            </a:r>
            <a:endParaRPr lang="en-US" sz="2000" b="1" dirty="0">
              <a:solidFill>
                <a:schemeClr val="accent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4375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20920993">
            <a:off x="3664037" y="3884104"/>
            <a:ext cx="5654075" cy="2586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66808" y="4377132"/>
            <a:ext cx="1784198" cy="504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3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79385" y="-237358"/>
            <a:ext cx="2218074" cy="2397918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2"/>
          <p:cNvSpPr txBox="1"/>
          <p:nvPr/>
        </p:nvSpPr>
        <p:spPr>
          <a:xfrm>
            <a:off x="1833120" y="2035552"/>
            <a:ext cx="5477700" cy="842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 dirty="0">
                <a:solidFill>
                  <a:srgbClr val="CB45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lee"/>
                <a:ea typeface="Handlee"/>
                <a:cs typeface="Handlee"/>
                <a:sym typeface="Handlee"/>
              </a:rPr>
              <a:t>GAME </a:t>
            </a:r>
            <a:endParaRPr sz="900" b="1" dirty="0">
              <a:solidFill>
                <a:srgbClr val="CB45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lee"/>
              <a:ea typeface="Handlee"/>
              <a:cs typeface="Handlee"/>
              <a:sym typeface="Handlee"/>
            </a:endParaRPr>
          </a:p>
        </p:txBody>
      </p:sp>
      <p:pic>
        <p:nvPicPr>
          <p:cNvPr id="271" name="Google Shape;271;p3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275567" y="1765513"/>
            <a:ext cx="3795903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3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10038" y="-94700"/>
            <a:ext cx="1611543" cy="793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-268095" y="555221"/>
            <a:ext cx="1798425" cy="26545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35055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3" r="955" b="6481"/>
          <a:stretch/>
        </p:blipFill>
        <p:spPr>
          <a:xfrm>
            <a:off x="1547559" y="976592"/>
            <a:ext cx="6037805" cy="3439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" name="Rectangle 31"/>
          <p:cNvSpPr/>
          <p:nvPr/>
        </p:nvSpPr>
        <p:spPr>
          <a:xfrm>
            <a:off x="1944529" y="166360"/>
            <a:ext cx="528029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uLnTx/>
                <a:uFillTx/>
                <a:latin typeface="Calibri"/>
                <a:ea typeface="+mn-ea"/>
                <a:cs typeface="+mn-cs"/>
              </a:rPr>
              <a:t>Let find the hidden picture</a:t>
            </a:r>
          </a:p>
        </p:txBody>
      </p:sp>
      <p:pic>
        <p:nvPicPr>
          <p:cNvPr id="43" name="Picture 4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10" y="4056521"/>
            <a:ext cx="1009650" cy="90487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55360" y="4508959"/>
            <a:ext cx="6723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buClrTx/>
            </a:pPr>
            <a:r>
              <a:rPr lang="en-US" sz="2400" b="1" kern="120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</a:rPr>
              <a:t>This is a cave in </a:t>
            </a:r>
            <a:r>
              <a:rPr lang="en-US" sz="2400" b="1" kern="1200" dirty="0" err="1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</a:rPr>
              <a:t>Phong</a:t>
            </a:r>
            <a:r>
              <a:rPr lang="en-US" sz="2400" b="1" kern="120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</a:rPr>
              <a:t> </a:t>
            </a:r>
            <a:r>
              <a:rPr lang="en-US" sz="2400" b="1" kern="1200" dirty="0" err="1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</a:rPr>
              <a:t>Nha</a:t>
            </a:r>
            <a:r>
              <a:rPr lang="en-US" sz="2400" b="1" kern="120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</a:rPr>
              <a:t> - </a:t>
            </a:r>
            <a:r>
              <a:rPr lang="en-US" sz="2400" b="1" kern="1200" dirty="0" err="1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</a:rPr>
              <a:t>Ke</a:t>
            </a:r>
            <a:r>
              <a:rPr lang="en-US" sz="2400" b="1" kern="120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</a:rPr>
              <a:t> Bang National Park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</p:txBody>
      </p:sp>
      <p:pic>
        <p:nvPicPr>
          <p:cNvPr id="4" name="VUIDEHOC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450.180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144000" y="0"/>
            <a:ext cx="609600" cy="609600"/>
          </a:xfrm>
          <a:prstGeom prst="rect">
            <a:avLst/>
          </a:prstGeom>
        </p:spPr>
      </p:pic>
      <p:sp>
        <p:nvSpPr>
          <p:cNvPr id="7" name="Rectangle 6">
            <a:hlinkClick r:id="rId9" action="ppaction://hlinksldjump"/>
          </p:cNvPr>
          <p:cNvSpPr/>
          <p:nvPr/>
        </p:nvSpPr>
        <p:spPr>
          <a:xfrm>
            <a:off x="1509950" y="945777"/>
            <a:ext cx="1219200" cy="173736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42" name="Rectangle 41">
            <a:hlinkClick r:id="rId10" action="ppaction://hlinksldjump"/>
          </p:cNvPr>
          <p:cNvSpPr/>
          <p:nvPr/>
        </p:nvSpPr>
        <p:spPr>
          <a:xfrm>
            <a:off x="2708564" y="945777"/>
            <a:ext cx="1219200" cy="173736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45" name="Rectangle 44">
            <a:hlinkClick r:id="rId11" action="ppaction://hlinksldjump"/>
          </p:cNvPr>
          <p:cNvSpPr/>
          <p:nvPr/>
        </p:nvSpPr>
        <p:spPr>
          <a:xfrm>
            <a:off x="3927764" y="945777"/>
            <a:ext cx="1219200" cy="173736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47" name="Rectangle 46">
            <a:hlinkClick r:id="rId12" action="ppaction://hlinksldjump"/>
          </p:cNvPr>
          <p:cNvSpPr/>
          <p:nvPr/>
        </p:nvSpPr>
        <p:spPr>
          <a:xfrm>
            <a:off x="5146964" y="945777"/>
            <a:ext cx="1219200" cy="173736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sp>
        <p:nvSpPr>
          <p:cNvPr id="49" name="Rectangle 48">
            <a:hlinkClick r:id="rId13" action="ppaction://hlinksldjump"/>
          </p:cNvPr>
          <p:cNvSpPr/>
          <p:nvPr/>
        </p:nvSpPr>
        <p:spPr>
          <a:xfrm>
            <a:off x="6366164" y="945777"/>
            <a:ext cx="1219200" cy="173736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</a:t>
            </a:r>
          </a:p>
        </p:txBody>
      </p:sp>
      <p:sp>
        <p:nvSpPr>
          <p:cNvPr id="61" name="Rectangle 60">
            <a:hlinkClick r:id="rId14" action="ppaction://hlinksldjump"/>
          </p:cNvPr>
          <p:cNvSpPr/>
          <p:nvPr/>
        </p:nvSpPr>
        <p:spPr>
          <a:xfrm>
            <a:off x="1507935" y="2682678"/>
            <a:ext cx="1219200" cy="173736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</a:t>
            </a:r>
          </a:p>
        </p:txBody>
      </p:sp>
      <p:sp>
        <p:nvSpPr>
          <p:cNvPr id="63" name="Rectangle 62">
            <a:hlinkClick r:id="rId15" action="ppaction://hlinksldjump"/>
          </p:cNvPr>
          <p:cNvSpPr/>
          <p:nvPr/>
        </p:nvSpPr>
        <p:spPr>
          <a:xfrm>
            <a:off x="2716133" y="2682678"/>
            <a:ext cx="1219200" cy="173736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</a:t>
            </a:r>
          </a:p>
        </p:txBody>
      </p:sp>
      <p:sp>
        <p:nvSpPr>
          <p:cNvPr id="65" name="Rectangle 64">
            <a:hlinkClick r:id="rId16" action="ppaction://hlinksldjump"/>
          </p:cNvPr>
          <p:cNvSpPr/>
          <p:nvPr/>
        </p:nvSpPr>
        <p:spPr>
          <a:xfrm>
            <a:off x="3923734" y="2678776"/>
            <a:ext cx="1219200" cy="173736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</a:t>
            </a:r>
          </a:p>
        </p:txBody>
      </p:sp>
      <p:sp>
        <p:nvSpPr>
          <p:cNvPr id="67" name="Rectangle 66">
            <a:hlinkClick r:id="rId17" action="ppaction://hlinksldjump"/>
          </p:cNvPr>
          <p:cNvSpPr/>
          <p:nvPr/>
        </p:nvSpPr>
        <p:spPr>
          <a:xfrm>
            <a:off x="5144949" y="2682794"/>
            <a:ext cx="1219200" cy="173736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9</a:t>
            </a:r>
          </a:p>
        </p:txBody>
      </p:sp>
      <p:sp>
        <p:nvSpPr>
          <p:cNvPr id="69" name="Rectangle 68">
            <a:hlinkClick r:id="rId18" action="ppaction://hlinksldjump"/>
          </p:cNvPr>
          <p:cNvSpPr/>
          <p:nvPr/>
        </p:nvSpPr>
        <p:spPr>
          <a:xfrm>
            <a:off x="6364149" y="2682794"/>
            <a:ext cx="1219200" cy="173736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3383683" y="3969653"/>
            <a:ext cx="248093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lvl="0" algn="ctr">
              <a:buClrTx/>
            </a:pPr>
            <a:r>
              <a:rPr lang="en-US" sz="2400" b="1" kern="1200" dirty="0" err="1">
                <a:solidFill>
                  <a:srgbClr val="C00000"/>
                </a:solidFill>
                <a:latin typeface="+mj-lt"/>
                <a:ea typeface="+mn-ea"/>
                <a:cs typeface="Times New Roman" pitchFamily="18" charset="0"/>
              </a:rPr>
              <a:t>Thien</a:t>
            </a:r>
            <a:r>
              <a:rPr lang="en-US" sz="2400" b="1" kern="1200" dirty="0">
                <a:solidFill>
                  <a:srgbClr val="C00000"/>
                </a:solidFill>
                <a:latin typeface="+mj-lt"/>
                <a:ea typeface="+mn-ea"/>
                <a:cs typeface="Times New Roman" pitchFamily="18" charset="0"/>
              </a:rPr>
              <a:t> Duong Cave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</p:txBody>
      </p:sp>
      <p:sp>
        <p:nvSpPr>
          <p:cNvPr id="8" name="Right Arrow 7">
            <a:hlinkClick r:id="" action="ppaction://noaction"/>
          </p:cNvPr>
          <p:cNvSpPr/>
          <p:nvPr/>
        </p:nvSpPr>
        <p:spPr>
          <a:xfrm>
            <a:off x="8125415" y="4416136"/>
            <a:ext cx="787231" cy="632129"/>
          </a:xfrm>
          <a:prstGeom prst="rightArrow">
            <a:avLst>
              <a:gd name="adj1" fmla="val 50000"/>
              <a:gd name="adj2" fmla="val 378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accent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225831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2" grpId="0"/>
      <p:bldP spid="2" grpId="0"/>
      <p:bldP spid="7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09550"/>
            <a:ext cx="8458200" cy="1752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Tx/>
            </a:pPr>
            <a:r>
              <a:rPr lang="en-US" sz="3200" kern="1200" dirty="0">
                <a:solidFill>
                  <a:srgbClr val="002060"/>
                </a:solidFill>
              </a:rPr>
              <a:t>1. Where is </a:t>
            </a:r>
            <a:r>
              <a:rPr lang="en-US" sz="3200" kern="1200" dirty="0" err="1">
                <a:solidFill>
                  <a:srgbClr val="002060"/>
                </a:solidFill>
              </a:rPr>
              <a:t>Phong</a:t>
            </a:r>
            <a:r>
              <a:rPr lang="en-US" sz="3200" kern="1200" dirty="0">
                <a:solidFill>
                  <a:srgbClr val="002060"/>
                </a:solidFill>
              </a:rPr>
              <a:t> </a:t>
            </a:r>
            <a:r>
              <a:rPr lang="en-US" sz="3200" kern="1200" dirty="0" err="1">
                <a:solidFill>
                  <a:srgbClr val="002060"/>
                </a:solidFill>
              </a:rPr>
              <a:t>Nha</a:t>
            </a:r>
            <a:r>
              <a:rPr lang="en-US" sz="3200" kern="1200" dirty="0">
                <a:solidFill>
                  <a:srgbClr val="002060"/>
                </a:solidFill>
              </a:rPr>
              <a:t> cave?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85850" y="2114550"/>
            <a:ext cx="6896100" cy="1219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Tx/>
            </a:pPr>
            <a:r>
              <a:rPr lang="en-US" sz="3200" kern="1200" dirty="0" err="1">
                <a:solidFill>
                  <a:srgbClr val="002060"/>
                </a:solidFill>
              </a:rPr>
              <a:t>Quang</a:t>
            </a:r>
            <a:r>
              <a:rPr lang="en-US" sz="3200" kern="1200" dirty="0">
                <a:solidFill>
                  <a:srgbClr val="002060"/>
                </a:solidFill>
              </a:rPr>
              <a:t> </a:t>
            </a:r>
            <a:r>
              <a:rPr lang="en-US" sz="3200" kern="1200" dirty="0" err="1">
                <a:solidFill>
                  <a:srgbClr val="002060"/>
                </a:solidFill>
              </a:rPr>
              <a:t>Binh</a:t>
            </a:r>
            <a:r>
              <a:rPr lang="en-US" sz="3200" kern="1200" dirty="0">
                <a:solidFill>
                  <a:srgbClr val="002060"/>
                </a:solidFill>
              </a:rPr>
              <a:t> Province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2" y="3452674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2"/>
            <a:ext cx="1217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Time up</a:t>
            </a:r>
          </a:p>
        </p:txBody>
      </p:sp>
      <p:sp>
        <p:nvSpPr>
          <p:cNvPr id="2" name="Right Arrow 1">
            <a:hlinkClick r:id="rId5" action="ppaction://hlinksldjump"/>
          </p:cNvPr>
          <p:cNvSpPr/>
          <p:nvPr/>
        </p:nvSpPr>
        <p:spPr>
          <a:xfrm>
            <a:off x="7294418" y="4021282"/>
            <a:ext cx="1288473" cy="846535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54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13" grpId="0" animBg="1"/>
      <p:bldP spid="15" grpId="0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33619" y="-181778"/>
            <a:ext cx="10392999" cy="5585242"/>
            <a:chOff x="-233619" y="-181778"/>
            <a:chExt cx="10392999" cy="5585242"/>
          </a:xfrm>
        </p:grpSpPr>
        <p:pic>
          <p:nvPicPr>
            <p:cNvPr id="148" name="Google Shape;148;p2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233619" y="-181778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9" name="Google Shape;149;p2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656996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55" name="Google Shape;155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959318">
            <a:off x="272981" y="-110901"/>
            <a:ext cx="722796" cy="1584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379375">
            <a:off x="-839733" y="4329430"/>
            <a:ext cx="8115300" cy="1734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95457" y="4274199"/>
            <a:ext cx="1078771" cy="1046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295402" y="-191165"/>
            <a:ext cx="1078771" cy="1046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895457" y="3346064"/>
            <a:ext cx="3795903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895457" y="0"/>
            <a:ext cx="1784198" cy="504036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6"/>
          <p:cNvSpPr txBox="1"/>
          <p:nvPr/>
        </p:nvSpPr>
        <p:spPr>
          <a:xfrm>
            <a:off x="2173434" y="126849"/>
            <a:ext cx="4944300" cy="754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00" b="1" dirty="0">
                <a:solidFill>
                  <a:srgbClr val="C00000"/>
                </a:solidFill>
                <a:latin typeface="Handlee"/>
                <a:ea typeface="Handlee"/>
                <a:cs typeface="Handlee"/>
                <a:sym typeface="Handlee"/>
              </a:rPr>
              <a:t>WARM-UP </a:t>
            </a:r>
            <a:endParaRPr sz="700" b="1" dirty="0">
              <a:solidFill>
                <a:srgbClr val="C00000"/>
              </a:solidFill>
              <a:latin typeface="Handlee"/>
              <a:ea typeface="Handlee"/>
              <a:cs typeface="Handlee"/>
              <a:sym typeface="Handlee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29527" y="3863438"/>
            <a:ext cx="5794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Look at the pictures and name the destinations.</a:t>
            </a:r>
          </a:p>
        </p:txBody>
      </p:sp>
      <p:sp>
        <p:nvSpPr>
          <p:cNvPr id="3" name="Cloud Callout 2"/>
          <p:cNvSpPr/>
          <p:nvPr/>
        </p:nvSpPr>
        <p:spPr>
          <a:xfrm>
            <a:off x="1829527" y="1388761"/>
            <a:ext cx="5504350" cy="1896006"/>
          </a:xfrm>
          <a:prstGeom prst="cloudCallout">
            <a:avLst>
              <a:gd name="adj1" fmla="val -51810"/>
              <a:gd name="adj2" fmla="val 65105"/>
            </a:avLst>
          </a:prstGeom>
          <a:ln>
            <a:solidFill>
              <a:srgbClr val="CB455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CB4552"/>
                </a:solidFill>
                <a:latin typeface="Handlee" panose="020B0604020202020204" charset="0"/>
                <a:cs typeface="Calibri" panose="020F0502020204030204" pitchFamily="34" charset="0"/>
              </a:rPr>
              <a:t>Where do you want to visit on summer </a:t>
            </a:r>
            <a:r>
              <a:rPr lang="en-US" sz="2400" b="1" dirty="0" err="1">
                <a:solidFill>
                  <a:srgbClr val="CB4552"/>
                </a:solidFill>
                <a:latin typeface="Handlee" panose="020B0604020202020204" charset="0"/>
                <a:cs typeface="Calibri" panose="020F0502020204030204" pitchFamily="34" charset="0"/>
              </a:rPr>
              <a:t>vaction</a:t>
            </a:r>
            <a:r>
              <a:rPr lang="en-US" sz="2400" b="1" dirty="0">
                <a:solidFill>
                  <a:srgbClr val="CB4552"/>
                </a:solidFill>
                <a:latin typeface="Handlee" panose="020B0604020202020204" charset="0"/>
                <a:cs typeface="Calibri" panose="020F0502020204030204" pitchFamily="34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09550"/>
            <a:ext cx="8458200" cy="1752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Tx/>
            </a:pPr>
            <a:r>
              <a:rPr lang="en-US" sz="2800" kern="1200" dirty="0">
                <a:solidFill>
                  <a:srgbClr val="002060"/>
                </a:solidFill>
              </a:rPr>
              <a:t>2. Look at the picture and complete the sentence: </a:t>
            </a:r>
          </a:p>
          <a:p>
            <a:pPr lvl="0" algn="ctr">
              <a:buClrTx/>
            </a:pPr>
            <a:r>
              <a:rPr lang="en-US" sz="2800" kern="1200" dirty="0">
                <a:solidFill>
                  <a:srgbClr val="002060"/>
                </a:solidFill>
              </a:rPr>
              <a:t>“We can’t take any ________ because it takes hundreds or sometimes thousands of years for them to form.”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85850" y="2114550"/>
            <a:ext cx="6896100" cy="62865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Tx/>
            </a:pPr>
            <a:r>
              <a:rPr lang="en-US" sz="3200" kern="1200" dirty="0">
                <a:solidFill>
                  <a:srgbClr val="002060"/>
                </a:solidFill>
              </a:rPr>
              <a:t>stalactites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2" y="3452674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2"/>
            <a:ext cx="1217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Time up</a:t>
            </a:r>
          </a:p>
        </p:txBody>
      </p:sp>
      <p:sp>
        <p:nvSpPr>
          <p:cNvPr id="2" name="Right Arrow 1">
            <a:hlinkClick r:id="rId5" action="ppaction://hlinksldjump"/>
          </p:cNvPr>
          <p:cNvSpPr/>
          <p:nvPr/>
        </p:nvSpPr>
        <p:spPr>
          <a:xfrm>
            <a:off x="7294418" y="4021282"/>
            <a:ext cx="1288473" cy="846535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039" y="2793942"/>
            <a:ext cx="4184486" cy="22709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98857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13" grpId="0" animBg="1"/>
      <p:bldP spid="15" grpId="0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09550"/>
            <a:ext cx="8458200" cy="1752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Tx/>
            </a:pPr>
            <a:r>
              <a:rPr lang="en-US" sz="2800" kern="1200">
                <a:solidFill>
                  <a:srgbClr val="002060"/>
                </a:solidFill>
              </a:rPr>
              <a:t>3. What </a:t>
            </a:r>
            <a:r>
              <a:rPr lang="en-US" sz="2800" kern="1200" dirty="0">
                <a:solidFill>
                  <a:srgbClr val="002060"/>
                </a:solidFill>
              </a:rPr>
              <a:t>should we do in an eco-friendly fieldtrip? </a:t>
            </a:r>
          </a:p>
          <a:p>
            <a:pPr marL="1714500">
              <a:buClrTx/>
            </a:pPr>
            <a:r>
              <a:rPr lang="en-US" sz="2800" kern="1200" dirty="0">
                <a:solidFill>
                  <a:srgbClr val="002060"/>
                </a:solidFill>
              </a:rPr>
              <a:t>A. Damage the environment</a:t>
            </a:r>
          </a:p>
          <a:p>
            <a:pPr marL="1714500" lvl="0">
              <a:buClrTx/>
            </a:pPr>
            <a:r>
              <a:rPr lang="en-US" sz="2800" kern="1200" dirty="0">
                <a:solidFill>
                  <a:srgbClr val="002060"/>
                </a:solidFill>
              </a:rPr>
              <a:t>B. Explore and learn about the place</a:t>
            </a:r>
          </a:p>
          <a:p>
            <a:pPr marL="1714500" lvl="0">
              <a:buClrTx/>
            </a:pPr>
            <a:r>
              <a:rPr lang="en-US" sz="2800" kern="1200" dirty="0">
                <a:solidFill>
                  <a:srgbClr val="002060"/>
                </a:solidFill>
              </a:rPr>
              <a:t>C. Leave litter behind</a:t>
            </a:r>
          </a:p>
        </p:txBody>
      </p:sp>
      <p:sp>
        <p:nvSpPr>
          <p:cNvPr id="5" name="Rectangle 4"/>
          <p:cNvSpPr/>
          <p:nvPr/>
        </p:nvSpPr>
        <p:spPr>
          <a:xfrm>
            <a:off x="1085850" y="2114550"/>
            <a:ext cx="6896100" cy="1219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0513" lvl="0" algn="ctr">
              <a:buClrTx/>
            </a:pPr>
            <a:r>
              <a:rPr lang="en-US" sz="3200" kern="1200" dirty="0">
                <a:solidFill>
                  <a:srgbClr val="002060"/>
                </a:solidFill>
              </a:rPr>
              <a:t>B. Explore and learn about the place</a:t>
            </a:r>
          </a:p>
        </p:txBody>
      </p:sp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2" y="3452674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2"/>
            <a:ext cx="1217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Time up</a:t>
            </a:r>
          </a:p>
        </p:txBody>
      </p:sp>
      <p:sp>
        <p:nvSpPr>
          <p:cNvPr id="2" name="Right Arrow 1">
            <a:hlinkClick r:id="rId5" action="ppaction://hlinksldjump"/>
          </p:cNvPr>
          <p:cNvSpPr/>
          <p:nvPr/>
        </p:nvSpPr>
        <p:spPr>
          <a:xfrm>
            <a:off x="7294418" y="4021282"/>
            <a:ext cx="1288473" cy="846535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08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13" grpId="0" animBg="1"/>
      <p:bldP spid="15" grpId="0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09550"/>
            <a:ext cx="8458200" cy="1752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Tx/>
            </a:pPr>
            <a:r>
              <a:rPr lang="en-US" sz="2800" kern="1200" dirty="0">
                <a:solidFill>
                  <a:srgbClr val="002060"/>
                </a:solidFill>
              </a:rPr>
              <a:t>4. Look at the picture and complete the sentence: </a:t>
            </a:r>
          </a:p>
          <a:p>
            <a:pPr lvl="0" algn="ctr">
              <a:buClrTx/>
            </a:pPr>
            <a:r>
              <a:rPr lang="en-US" sz="2800" kern="1200" dirty="0">
                <a:solidFill>
                  <a:srgbClr val="002060"/>
                </a:solidFill>
              </a:rPr>
              <a:t>“Mai will bring snacks with less______ on the trip in order not to damage the environment.”</a:t>
            </a:r>
          </a:p>
        </p:txBody>
      </p:sp>
      <p:sp>
        <p:nvSpPr>
          <p:cNvPr id="5" name="Rectangle 4"/>
          <p:cNvSpPr/>
          <p:nvPr/>
        </p:nvSpPr>
        <p:spPr>
          <a:xfrm>
            <a:off x="1085850" y="2114550"/>
            <a:ext cx="6896100" cy="69099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0513" lvl="0" algn="ctr">
              <a:buClrTx/>
            </a:pPr>
            <a:r>
              <a:rPr lang="en-US" sz="3200" kern="1200" dirty="0">
                <a:solidFill>
                  <a:srgbClr val="002060"/>
                </a:solidFill>
              </a:rPr>
              <a:t>packaging</a:t>
            </a:r>
          </a:p>
        </p:txBody>
      </p:sp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2" y="3452674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2"/>
            <a:ext cx="1217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Time up</a:t>
            </a:r>
          </a:p>
        </p:txBody>
      </p:sp>
      <p:sp>
        <p:nvSpPr>
          <p:cNvPr id="2" name="Right Arrow 1">
            <a:hlinkClick r:id="rId5" action="ppaction://hlinksldjump"/>
          </p:cNvPr>
          <p:cNvSpPr/>
          <p:nvPr/>
        </p:nvSpPr>
        <p:spPr>
          <a:xfrm>
            <a:off x="7294418" y="4021282"/>
            <a:ext cx="1288473" cy="846535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407" y="2805545"/>
            <a:ext cx="3285072" cy="2213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0312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13" grpId="0" animBg="1"/>
      <p:bldP spid="15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09550"/>
            <a:ext cx="8458200" cy="1752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Tx/>
            </a:pPr>
            <a:r>
              <a:rPr lang="en-US" sz="2800" kern="1200" dirty="0">
                <a:solidFill>
                  <a:srgbClr val="002060"/>
                </a:solidFill>
              </a:rPr>
              <a:t>5. Name an activity that we </a:t>
            </a:r>
            <a:r>
              <a:rPr lang="en-US" sz="2800" u="sng" kern="1200" dirty="0">
                <a:solidFill>
                  <a:srgbClr val="002060"/>
                </a:solidFill>
              </a:rPr>
              <a:t>should not </a:t>
            </a:r>
            <a:r>
              <a:rPr lang="en-US" sz="2800" kern="1200" dirty="0">
                <a:solidFill>
                  <a:srgbClr val="002060"/>
                </a:solidFill>
              </a:rPr>
              <a:t>do when we visit </a:t>
            </a:r>
            <a:r>
              <a:rPr lang="en-US" sz="2800" kern="1200" dirty="0" err="1">
                <a:solidFill>
                  <a:srgbClr val="002060"/>
                </a:solidFill>
              </a:rPr>
              <a:t>Nha</a:t>
            </a:r>
            <a:r>
              <a:rPr lang="en-US" sz="2800" kern="1200" dirty="0">
                <a:solidFill>
                  <a:srgbClr val="002060"/>
                </a:solidFill>
              </a:rPr>
              <a:t> </a:t>
            </a:r>
            <a:r>
              <a:rPr lang="en-US" sz="2800" kern="1200" dirty="0" err="1">
                <a:solidFill>
                  <a:srgbClr val="002060"/>
                </a:solidFill>
              </a:rPr>
              <a:t>Trang</a:t>
            </a:r>
            <a:r>
              <a:rPr lang="en-US" sz="2800" kern="1200" dirty="0">
                <a:solidFill>
                  <a:srgbClr val="002060"/>
                </a:solidFill>
              </a:rPr>
              <a:t> Beach </a:t>
            </a:r>
          </a:p>
        </p:txBody>
      </p:sp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2" y="3452674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2"/>
            <a:ext cx="1217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Time up</a:t>
            </a:r>
          </a:p>
        </p:txBody>
      </p:sp>
      <p:sp>
        <p:nvSpPr>
          <p:cNvPr id="2" name="Right Arrow 1">
            <a:hlinkClick r:id="rId5" action="ppaction://hlinksldjump"/>
          </p:cNvPr>
          <p:cNvSpPr/>
          <p:nvPr/>
        </p:nvSpPr>
        <p:spPr>
          <a:xfrm>
            <a:off x="7294418" y="4021282"/>
            <a:ext cx="1288473" cy="846535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608" y="2079859"/>
            <a:ext cx="4634345" cy="2745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9334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965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  <p:bldP spid="13" grpId="0" animBg="1"/>
      <p:bldP spid="15" grpId="0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09550"/>
            <a:ext cx="8458200" cy="1752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Tx/>
            </a:pPr>
            <a:r>
              <a:rPr lang="en-US" sz="2800" kern="1200" dirty="0">
                <a:solidFill>
                  <a:srgbClr val="002060"/>
                </a:solidFill>
              </a:rPr>
              <a:t>6. Name an eco-friendly activity when we visit Sa Pa</a:t>
            </a:r>
          </a:p>
        </p:txBody>
      </p:sp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2" y="3452674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2"/>
            <a:ext cx="1217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Time up</a:t>
            </a:r>
          </a:p>
        </p:txBody>
      </p:sp>
      <p:sp>
        <p:nvSpPr>
          <p:cNvPr id="2" name="Right Arrow 1">
            <a:hlinkClick r:id="rId5" action="ppaction://hlinksldjump"/>
          </p:cNvPr>
          <p:cNvSpPr/>
          <p:nvPr/>
        </p:nvSpPr>
        <p:spPr>
          <a:xfrm>
            <a:off x="7294418" y="4021282"/>
            <a:ext cx="1288473" cy="846535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559" y="1962150"/>
            <a:ext cx="4472443" cy="3029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7576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965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  <p:bldP spid="13" grpId="0" animBg="1"/>
      <p:bldP spid="15" grpId="0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09550"/>
            <a:ext cx="8458200" cy="1752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Tx/>
            </a:pPr>
            <a:r>
              <a:rPr lang="en-US" sz="2800" kern="1200" dirty="0">
                <a:solidFill>
                  <a:srgbClr val="002060"/>
                </a:solidFill>
              </a:rPr>
              <a:t>7. Name activity that we should not do when we visit </a:t>
            </a:r>
            <a:r>
              <a:rPr lang="en-US" sz="2800" kern="1200" dirty="0" err="1">
                <a:solidFill>
                  <a:srgbClr val="002060"/>
                </a:solidFill>
              </a:rPr>
              <a:t>Hoan</a:t>
            </a:r>
            <a:r>
              <a:rPr lang="en-US" sz="2800" kern="1200" dirty="0">
                <a:solidFill>
                  <a:srgbClr val="002060"/>
                </a:solidFill>
              </a:rPr>
              <a:t> </a:t>
            </a:r>
            <a:r>
              <a:rPr lang="en-US" sz="2800" kern="1200" dirty="0" err="1">
                <a:solidFill>
                  <a:srgbClr val="002060"/>
                </a:solidFill>
              </a:rPr>
              <a:t>Kiem</a:t>
            </a:r>
            <a:r>
              <a:rPr lang="en-US" sz="2800" kern="1200" dirty="0">
                <a:solidFill>
                  <a:srgbClr val="002060"/>
                </a:solidFill>
              </a:rPr>
              <a:t> Lake</a:t>
            </a:r>
          </a:p>
        </p:txBody>
      </p:sp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2" y="3452674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2"/>
            <a:ext cx="1217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Time up</a:t>
            </a:r>
          </a:p>
        </p:txBody>
      </p:sp>
      <p:sp>
        <p:nvSpPr>
          <p:cNvPr id="2" name="Right Arrow 1">
            <a:hlinkClick r:id="rId5" action="ppaction://hlinksldjump"/>
          </p:cNvPr>
          <p:cNvSpPr/>
          <p:nvPr/>
        </p:nvSpPr>
        <p:spPr>
          <a:xfrm>
            <a:off x="7294418" y="4021282"/>
            <a:ext cx="1288473" cy="846535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390" y="2197713"/>
            <a:ext cx="4550883" cy="2509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357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965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  <p:bldP spid="13" grpId="0" animBg="1"/>
      <p:bldP spid="15" grpId="0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09550"/>
            <a:ext cx="8458200" cy="1752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Tx/>
            </a:pPr>
            <a:r>
              <a:rPr lang="en-US" sz="2800" kern="1200" dirty="0">
                <a:solidFill>
                  <a:srgbClr val="002060"/>
                </a:solidFill>
              </a:rPr>
              <a:t>8. Name an eco-friendly activity when we visit Hoi An</a:t>
            </a:r>
          </a:p>
        </p:txBody>
      </p:sp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2" y="3452674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2"/>
            <a:ext cx="1217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Time up</a:t>
            </a:r>
          </a:p>
        </p:txBody>
      </p:sp>
      <p:sp>
        <p:nvSpPr>
          <p:cNvPr id="2" name="Right Arrow 1">
            <a:hlinkClick r:id="rId5" action="ppaction://hlinksldjump"/>
          </p:cNvPr>
          <p:cNvSpPr/>
          <p:nvPr/>
        </p:nvSpPr>
        <p:spPr>
          <a:xfrm>
            <a:off x="7294418" y="4021282"/>
            <a:ext cx="1288473" cy="846535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516" y="2286784"/>
            <a:ext cx="4496528" cy="2331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6071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965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  <p:bldP spid="13" grpId="0" animBg="1"/>
      <p:bldP spid="15" grpId="0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09550"/>
            <a:ext cx="8458200" cy="1752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Tx/>
            </a:pPr>
            <a:r>
              <a:rPr lang="en-US" sz="2800" kern="1200" dirty="0">
                <a:solidFill>
                  <a:srgbClr val="002060"/>
                </a:solidFill>
              </a:rPr>
              <a:t>9. If you are going on an eco-friendly fieldtrip to </a:t>
            </a:r>
            <a:r>
              <a:rPr lang="en-US" sz="2800" kern="1200" dirty="0" err="1">
                <a:solidFill>
                  <a:srgbClr val="002060"/>
                </a:solidFill>
              </a:rPr>
              <a:t>Phong</a:t>
            </a:r>
            <a:r>
              <a:rPr lang="en-US" sz="2800" kern="1200" dirty="0">
                <a:solidFill>
                  <a:srgbClr val="002060"/>
                </a:solidFill>
              </a:rPr>
              <a:t> </a:t>
            </a:r>
            <a:r>
              <a:rPr lang="en-US" sz="2800" kern="1200" dirty="0" err="1">
                <a:solidFill>
                  <a:srgbClr val="002060"/>
                </a:solidFill>
              </a:rPr>
              <a:t>Nha</a:t>
            </a:r>
            <a:r>
              <a:rPr lang="en-US" sz="2800" kern="1200" dirty="0">
                <a:solidFill>
                  <a:srgbClr val="002060"/>
                </a:solidFill>
              </a:rPr>
              <a:t> Cave, what should you do to protect the environment?</a:t>
            </a:r>
          </a:p>
        </p:txBody>
      </p:sp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2" y="3452674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2"/>
            <a:ext cx="1217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Time up</a:t>
            </a:r>
          </a:p>
        </p:txBody>
      </p:sp>
      <p:sp>
        <p:nvSpPr>
          <p:cNvPr id="2" name="Right Arrow 1">
            <a:hlinkClick r:id="rId5" action="ppaction://hlinksldjump"/>
          </p:cNvPr>
          <p:cNvSpPr/>
          <p:nvPr/>
        </p:nvSpPr>
        <p:spPr>
          <a:xfrm>
            <a:off x="7294418" y="4021282"/>
            <a:ext cx="1288473" cy="846535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486" y="2177077"/>
            <a:ext cx="4553331" cy="2702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3610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965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  <p:bldP spid="13" grpId="0" animBg="1"/>
      <p:bldP spid="15" grpId="0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09550"/>
            <a:ext cx="8458200" cy="1752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Tx/>
            </a:pPr>
            <a:r>
              <a:rPr lang="en-US" sz="2800" kern="1200" dirty="0">
                <a:solidFill>
                  <a:srgbClr val="002060"/>
                </a:solidFill>
              </a:rPr>
              <a:t>10. Name an activity that we should not do when we visit </a:t>
            </a:r>
            <a:r>
              <a:rPr lang="en-US" sz="2800" kern="1200" dirty="0" err="1">
                <a:solidFill>
                  <a:srgbClr val="002060"/>
                </a:solidFill>
              </a:rPr>
              <a:t>Phong</a:t>
            </a:r>
            <a:r>
              <a:rPr lang="en-US" sz="2800" kern="1200" dirty="0">
                <a:solidFill>
                  <a:srgbClr val="002060"/>
                </a:solidFill>
              </a:rPr>
              <a:t> </a:t>
            </a:r>
            <a:r>
              <a:rPr lang="en-US" sz="2800" kern="1200" dirty="0" err="1">
                <a:solidFill>
                  <a:srgbClr val="002060"/>
                </a:solidFill>
              </a:rPr>
              <a:t>Nha</a:t>
            </a:r>
            <a:r>
              <a:rPr lang="en-US" sz="2800" kern="1200" dirty="0">
                <a:solidFill>
                  <a:srgbClr val="002060"/>
                </a:solidFill>
              </a:rPr>
              <a:t> Cave.</a:t>
            </a:r>
          </a:p>
        </p:txBody>
      </p:sp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2" y="3452674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2"/>
            <a:ext cx="1217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Time up</a:t>
            </a:r>
          </a:p>
        </p:txBody>
      </p:sp>
      <p:sp>
        <p:nvSpPr>
          <p:cNvPr id="2" name="Right Arrow 1">
            <a:hlinkClick r:id="rId5" action="ppaction://hlinksldjump"/>
          </p:cNvPr>
          <p:cNvSpPr/>
          <p:nvPr/>
        </p:nvSpPr>
        <p:spPr>
          <a:xfrm>
            <a:off x="7294418" y="4021282"/>
            <a:ext cx="1288473" cy="846535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732" y="2133222"/>
            <a:ext cx="4956097" cy="2638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0366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965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  <p:bldP spid="13" grpId="0" animBg="1"/>
      <p:bldP spid="15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54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9675385">
            <a:off x="-920538" y="2812828"/>
            <a:ext cx="1949640" cy="298328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Group 5"/>
          <p:cNvGrpSpPr/>
          <p:nvPr/>
        </p:nvGrpSpPr>
        <p:grpSpPr>
          <a:xfrm>
            <a:off x="-74627" y="-98920"/>
            <a:ext cx="10101386" cy="5502384"/>
            <a:chOff x="-74627" y="-98920"/>
            <a:chExt cx="10101386" cy="5502384"/>
          </a:xfrm>
        </p:grpSpPr>
        <p:pic>
          <p:nvPicPr>
            <p:cNvPr id="4" name="Google Shape;190;p2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191;p2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3053"/>
            <a:ext cx="9144000" cy="5727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D60000"/>
                </a:solidFill>
                <a:latin typeface="Handlee" panose="020B0604020202020204" charset="0"/>
              </a:rPr>
              <a:t>Ha Long Bay</a:t>
            </a:r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611" y="830439"/>
            <a:ext cx="6158778" cy="3823321"/>
          </a:xfrm>
          <a:prstGeom prst="rect">
            <a:avLst/>
          </a:prstGeom>
        </p:spPr>
      </p:pic>
      <p:pic>
        <p:nvPicPr>
          <p:cNvPr id="12" name="Google Shape;141;p2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248385" y="4065713"/>
            <a:ext cx="1119494" cy="1077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219;p2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996119" y="3456169"/>
            <a:ext cx="1147881" cy="1687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6;p2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3130930">
            <a:off x="7955923" y="497963"/>
            <a:ext cx="1393888" cy="350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74;p27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14064" y="316673"/>
            <a:ext cx="583005" cy="527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5;p27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34465" y="42735"/>
            <a:ext cx="357053" cy="3249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326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74627" y="-98920"/>
            <a:ext cx="10101386" cy="5502384"/>
            <a:chOff x="-74627" y="-98920"/>
            <a:chExt cx="10101386" cy="5502384"/>
          </a:xfrm>
        </p:grpSpPr>
        <p:pic>
          <p:nvPicPr>
            <p:cNvPr id="4" name="Google Shape;190;p2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191;p2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3053"/>
            <a:ext cx="9144000" cy="5727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D60000"/>
                </a:solidFill>
                <a:latin typeface="Handlee" panose="020B0604020202020204" charset="0"/>
              </a:rPr>
              <a:t>Sa Pa</a:t>
            </a:r>
          </a:p>
        </p:txBody>
      </p:sp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008" y="1017725"/>
            <a:ext cx="5549984" cy="3641591"/>
          </a:xfrm>
          <a:prstGeom prst="rect">
            <a:avLst/>
          </a:prstGeom>
        </p:spPr>
      </p:pic>
      <p:pic>
        <p:nvPicPr>
          <p:cNvPr id="7" name="Google Shape;154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9675385">
            <a:off x="-920538" y="2812828"/>
            <a:ext cx="1949640" cy="298328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41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248385" y="4065713"/>
            <a:ext cx="1119494" cy="1077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19;p2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996119" y="3456169"/>
            <a:ext cx="1147881" cy="1687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56;p2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3130930">
            <a:off x="7955923" y="497963"/>
            <a:ext cx="1393888" cy="350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74;p2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14064" y="316673"/>
            <a:ext cx="583005" cy="527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75;p2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34465" y="42735"/>
            <a:ext cx="357053" cy="3249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592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74627" y="-98920"/>
            <a:ext cx="10101386" cy="5502384"/>
            <a:chOff x="-74627" y="-98920"/>
            <a:chExt cx="10101386" cy="5502384"/>
          </a:xfrm>
        </p:grpSpPr>
        <p:pic>
          <p:nvPicPr>
            <p:cNvPr id="4" name="Google Shape;190;p2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191;p2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3053"/>
            <a:ext cx="9144000" cy="5727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err="1">
                <a:solidFill>
                  <a:srgbClr val="D60000"/>
                </a:solidFill>
                <a:latin typeface="Handlee" panose="020B0604020202020204" charset="0"/>
              </a:rPr>
              <a:t>Phu</a:t>
            </a:r>
            <a:r>
              <a:rPr lang="en-US" sz="3600" b="1" dirty="0">
                <a:solidFill>
                  <a:srgbClr val="D60000"/>
                </a:solidFill>
                <a:latin typeface="Handlee" panose="020B0604020202020204" charset="0"/>
              </a:rPr>
              <a:t> </a:t>
            </a:r>
            <a:r>
              <a:rPr lang="en-US" sz="3600" b="1" dirty="0" err="1">
                <a:solidFill>
                  <a:srgbClr val="D60000"/>
                </a:solidFill>
                <a:latin typeface="Handlee" panose="020B0604020202020204" charset="0"/>
              </a:rPr>
              <a:t>Quoc</a:t>
            </a:r>
            <a:r>
              <a:rPr lang="en-US" sz="3600" b="1" dirty="0">
                <a:solidFill>
                  <a:srgbClr val="D60000"/>
                </a:solidFill>
                <a:latin typeface="Handlee" panose="020B0604020202020204" charset="0"/>
              </a:rPr>
              <a:t> Island</a:t>
            </a: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874" y="925417"/>
            <a:ext cx="6232251" cy="3876560"/>
          </a:xfrm>
          <a:prstGeom prst="rect">
            <a:avLst/>
          </a:prstGeom>
        </p:spPr>
      </p:pic>
      <p:pic>
        <p:nvPicPr>
          <p:cNvPr id="7" name="Google Shape;154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9675385">
            <a:off x="-920538" y="2812828"/>
            <a:ext cx="1949640" cy="29832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41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248385" y="4065713"/>
            <a:ext cx="1119494" cy="1077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19;p2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996119" y="3456169"/>
            <a:ext cx="1147881" cy="1687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56;p2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3130930">
            <a:off x="7955923" y="497963"/>
            <a:ext cx="1393888" cy="350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74;p2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14064" y="316673"/>
            <a:ext cx="583005" cy="527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75;p2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34465" y="42735"/>
            <a:ext cx="357053" cy="3249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188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74627" y="-98920"/>
            <a:ext cx="10101386" cy="5502384"/>
            <a:chOff x="-74627" y="-98920"/>
            <a:chExt cx="10101386" cy="5502384"/>
          </a:xfrm>
        </p:grpSpPr>
        <p:pic>
          <p:nvPicPr>
            <p:cNvPr id="4" name="Google Shape;190;p2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191;p2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3053"/>
            <a:ext cx="9144000" cy="5727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err="1">
                <a:solidFill>
                  <a:srgbClr val="D60000"/>
                </a:solidFill>
                <a:latin typeface="Handlee" panose="020B0604020202020204" charset="0"/>
              </a:rPr>
              <a:t>Hoan</a:t>
            </a:r>
            <a:r>
              <a:rPr lang="en-US" sz="3600" b="1" dirty="0">
                <a:solidFill>
                  <a:srgbClr val="D60000"/>
                </a:solidFill>
                <a:latin typeface="Handlee" panose="020B0604020202020204" charset="0"/>
              </a:rPr>
              <a:t> </a:t>
            </a:r>
            <a:r>
              <a:rPr lang="en-US" sz="3600" b="1" dirty="0" err="1">
                <a:solidFill>
                  <a:srgbClr val="D60000"/>
                </a:solidFill>
                <a:latin typeface="Handlee" panose="020B0604020202020204" charset="0"/>
              </a:rPr>
              <a:t>Kiem</a:t>
            </a:r>
            <a:r>
              <a:rPr lang="en-US" sz="3600" b="1" dirty="0">
                <a:solidFill>
                  <a:srgbClr val="D60000"/>
                </a:solidFill>
                <a:latin typeface="Handlee" panose="020B0604020202020204" charset="0"/>
              </a:rPr>
              <a:t> Lake</a:t>
            </a:r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432" y="1101687"/>
            <a:ext cx="6621136" cy="3321696"/>
          </a:xfrm>
          <a:prstGeom prst="rect">
            <a:avLst/>
          </a:prstGeom>
        </p:spPr>
      </p:pic>
      <p:pic>
        <p:nvPicPr>
          <p:cNvPr id="8" name="Google Shape;154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9675385">
            <a:off x="-920538" y="2812828"/>
            <a:ext cx="1949640" cy="298328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41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248385" y="4065713"/>
            <a:ext cx="1119494" cy="1077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19;p2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996119" y="3456169"/>
            <a:ext cx="1147881" cy="1687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56;p2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3130930">
            <a:off x="7955923" y="497963"/>
            <a:ext cx="1393888" cy="350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74;p2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14064" y="316673"/>
            <a:ext cx="583005" cy="527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75;p2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34465" y="42735"/>
            <a:ext cx="357053" cy="3249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396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74627" y="-98920"/>
            <a:ext cx="10101386" cy="5502384"/>
            <a:chOff x="-74627" y="-98920"/>
            <a:chExt cx="10101386" cy="5502384"/>
          </a:xfrm>
        </p:grpSpPr>
        <p:pic>
          <p:nvPicPr>
            <p:cNvPr id="4" name="Google Shape;190;p2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191;p2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3053"/>
            <a:ext cx="9144000" cy="5727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D60000"/>
                </a:solidFill>
                <a:latin typeface="Handlee" panose="020B0604020202020204" charset="0"/>
              </a:rPr>
              <a:t>Da </a:t>
            </a:r>
            <a:r>
              <a:rPr lang="en-US" sz="3600" b="1" dirty="0" err="1">
                <a:solidFill>
                  <a:srgbClr val="D60000"/>
                </a:solidFill>
                <a:latin typeface="Handlee" panose="020B0604020202020204" charset="0"/>
              </a:rPr>
              <a:t>Lat</a:t>
            </a:r>
            <a:endParaRPr lang="en-US" sz="3600" b="1" dirty="0">
              <a:solidFill>
                <a:srgbClr val="D60000"/>
              </a:solidFill>
              <a:latin typeface="Handlee" panose="020B0604020202020204" charset="0"/>
            </a:endParaRP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299" y="1017726"/>
            <a:ext cx="6735402" cy="3685023"/>
          </a:xfrm>
          <a:prstGeom prst="rect">
            <a:avLst/>
          </a:prstGeom>
        </p:spPr>
      </p:pic>
      <p:pic>
        <p:nvPicPr>
          <p:cNvPr id="7" name="Google Shape;154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9675385">
            <a:off x="-920538" y="2812828"/>
            <a:ext cx="1949640" cy="29832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41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248385" y="4065713"/>
            <a:ext cx="1119494" cy="1077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19;p2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996119" y="3456169"/>
            <a:ext cx="1147881" cy="1687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56;p2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3130930">
            <a:off x="7955923" y="497963"/>
            <a:ext cx="1393888" cy="350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74;p2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14064" y="316673"/>
            <a:ext cx="583005" cy="527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75;p2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34465" y="42735"/>
            <a:ext cx="357053" cy="3249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0162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74627" y="-98920"/>
            <a:ext cx="10101386" cy="5502384"/>
            <a:chOff x="-74627" y="-98920"/>
            <a:chExt cx="10101386" cy="5502384"/>
          </a:xfrm>
        </p:grpSpPr>
        <p:pic>
          <p:nvPicPr>
            <p:cNvPr id="4" name="Google Shape;190;p2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191;p2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3053"/>
            <a:ext cx="9144000" cy="5727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err="1">
                <a:solidFill>
                  <a:srgbClr val="D60000"/>
                </a:solidFill>
                <a:latin typeface="Handlee" panose="020B0604020202020204" charset="0"/>
              </a:rPr>
              <a:t>Phong</a:t>
            </a:r>
            <a:r>
              <a:rPr lang="en-US" sz="3600" b="1" dirty="0">
                <a:solidFill>
                  <a:srgbClr val="D60000"/>
                </a:solidFill>
                <a:latin typeface="Handlee" panose="020B0604020202020204" charset="0"/>
              </a:rPr>
              <a:t> </a:t>
            </a:r>
            <a:r>
              <a:rPr lang="en-US" sz="3600" b="1" dirty="0" err="1">
                <a:solidFill>
                  <a:srgbClr val="D60000"/>
                </a:solidFill>
                <a:latin typeface="Handlee" panose="020B0604020202020204" charset="0"/>
              </a:rPr>
              <a:t>Nha</a:t>
            </a:r>
            <a:r>
              <a:rPr lang="en-US" sz="3600" b="1" dirty="0">
                <a:solidFill>
                  <a:srgbClr val="D60000"/>
                </a:solidFill>
                <a:latin typeface="Handlee" panose="020B0604020202020204" charset="0"/>
              </a:rPr>
              <a:t> Cave</a:t>
            </a:r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488" y="826740"/>
            <a:ext cx="6857023" cy="3651064"/>
          </a:xfrm>
          <a:prstGeom prst="rect">
            <a:avLst/>
          </a:prstGeom>
        </p:spPr>
      </p:pic>
      <p:pic>
        <p:nvPicPr>
          <p:cNvPr id="8" name="Google Shape;154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9675385">
            <a:off x="-920538" y="2812828"/>
            <a:ext cx="1949640" cy="298328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41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248385" y="4065713"/>
            <a:ext cx="1119494" cy="1077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19;p2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996119" y="3456169"/>
            <a:ext cx="1147881" cy="1687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56;p2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3130930">
            <a:off x="7955923" y="497963"/>
            <a:ext cx="1393888" cy="350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74;p2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14064" y="316673"/>
            <a:ext cx="583005" cy="527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75;p2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34465" y="42735"/>
            <a:ext cx="357053" cy="3249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5985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4375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20920993">
            <a:off x="3664037" y="3884104"/>
            <a:ext cx="5654075" cy="2586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66808" y="4377132"/>
            <a:ext cx="1784198" cy="504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3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79385" y="-237358"/>
            <a:ext cx="2218074" cy="2397918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2"/>
          <p:cNvSpPr txBox="1"/>
          <p:nvPr/>
        </p:nvSpPr>
        <p:spPr>
          <a:xfrm>
            <a:off x="1833120" y="2035552"/>
            <a:ext cx="5477700" cy="842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 dirty="0">
                <a:solidFill>
                  <a:srgbClr val="CB45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lee"/>
                <a:ea typeface="Handlee"/>
                <a:cs typeface="Handlee"/>
                <a:sym typeface="Handlee"/>
              </a:rPr>
              <a:t>VOCABULARY</a:t>
            </a:r>
            <a:endParaRPr sz="900" b="1" dirty="0">
              <a:solidFill>
                <a:srgbClr val="CB45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lee"/>
              <a:ea typeface="Handlee"/>
              <a:cs typeface="Handlee"/>
              <a:sym typeface="Handlee"/>
            </a:endParaRPr>
          </a:p>
        </p:txBody>
      </p:sp>
      <p:pic>
        <p:nvPicPr>
          <p:cNvPr id="271" name="Google Shape;271;p3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275567" y="1765513"/>
            <a:ext cx="3795903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3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10038" y="-94700"/>
            <a:ext cx="1611543" cy="793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-268095" y="555221"/>
            <a:ext cx="1798425" cy="26545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8526107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884</Words>
  <Application>Microsoft Office PowerPoint</Application>
  <PresentationFormat>On-screen Show (16:9)</PresentationFormat>
  <Paragraphs>107</Paragraphs>
  <Slides>28</Slides>
  <Notes>13</Notes>
  <HiddenSlides>0</HiddenSlides>
  <MMClips>15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Handlee</vt:lpstr>
      <vt:lpstr>Calibri</vt:lpstr>
      <vt:lpstr>Arial</vt:lpstr>
      <vt:lpstr>Simple Light</vt:lpstr>
      <vt:lpstr>Office Theme</vt:lpstr>
      <vt:lpstr>1_Office Theme</vt:lpstr>
      <vt:lpstr>PowerPoint Presentation</vt:lpstr>
      <vt:lpstr>PowerPoint Presentation</vt:lpstr>
      <vt:lpstr>Ha Long Bay</vt:lpstr>
      <vt:lpstr>Sa Pa</vt:lpstr>
      <vt:lpstr>Phu Quoc Island</vt:lpstr>
      <vt:lpstr>Hoan Kiem Lake</vt:lpstr>
      <vt:lpstr>Da Lat</vt:lpstr>
      <vt:lpstr>Phong Nha Cave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PCD TRUNGTIN</cp:lastModifiedBy>
  <cp:revision>79</cp:revision>
  <dcterms:modified xsi:type="dcterms:W3CDTF">2025-09-28T07:46:55Z</dcterms:modified>
</cp:coreProperties>
</file>