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  <p:sldMasterId id="2147483673" r:id="rId3"/>
  </p:sldMasterIdLst>
  <p:notesMasterIdLst>
    <p:notesMasterId r:id="rId25"/>
  </p:notesMasterIdLst>
  <p:sldIdLst>
    <p:sldId id="256" r:id="rId4"/>
    <p:sldId id="312" r:id="rId5"/>
    <p:sldId id="320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298" r:id="rId14"/>
    <p:sldId id="300" r:id="rId15"/>
    <p:sldId id="264" r:id="rId16"/>
    <p:sldId id="306" r:id="rId17"/>
    <p:sldId id="307" r:id="rId18"/>
    <p:sldId id="308" r:id="rId19"/>
    <p:sldId id="309" r:id="rId20"/>
    <p:sldId id="310" r:id="rId21"/>
    <p:sldId id="311" r:id="rId22"/>
    <p:sldId id="259" r:id="rId23"/>
    <p:sldId id="305" r:id="rId24"/>
  </p:sldIdLst>
  <p:sldSz cx="9144000" cy="5143500" type="screen16x9"/>
  <p:notesSz cx="6858000" cy="9144000"/>
  <p:embeddedFontLst>
    <p:embeddedFont>
      <p:font typeface="Handlee" panose="020B0604020202020204" charset="0"/>
      <p:regular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00"/>
    <a:srgbClr val="CB4552"/>
    <a:srgbClr val="FFFFFF"/>
    <a:srgbClr val="EFB3AC"/>
    <a:srgbClr val="BEBF8B"/>
    <a:srgbClr val="D77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napToGrid="0">
      <p:cViewPr varScale="1">
        <p:scale>
          <a:sx n="127" d="100"/>
          <a:sy n="127" d="100"/>
        </p:scale>
        <p:origin x="17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e68c06c1fa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7" name="Google Shape;127;g1e68c06c1fa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5011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357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789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e68c06c1fa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1e68c06c1fa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5703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9547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3646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3938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3492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e68c06c1fa_2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1e68c06c1fa_2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7548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23045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5534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5445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9805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888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2800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7432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53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75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8033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3622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923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C1688040-106B-442A-9C8E-F54D74503AF3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7BDAAE6F-9407-4DB1-858F-4AE1D08F363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079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1.wav"/><Relationship Id="rId7" Type="http://schemas.openxmlformats.org/officeDocument/2006/relationships/image" Target="../media/image38.tmp"/><Relationship Id="rId12" Type="http://schemas.openxmlformats.org/officeDocument/2006/relationships/image" Target="../media/image4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11" Type="http://schemas.openxmlformats.org/officeDocument/2006/relationships/image" Target="../media/image41.jpeg"/><Relationship Id="rId5" Type="http://schemas.openxmlformats.org/officeDocument/2006/relationships/audio" Target="../media/audio4.wav"/><Relationship Id="rId10" Type="http://schemas.openxmlformats.org/officeDocument/2006/relationships/image" Target="../media/image15.jpeg"/><Relationship Id="rId4" Type="http://schemas.openxmlformats.org/officeDocument/2006/relationships/audio" Target="../media/audio3.wav"/><Relationship Id="rId9" Type="http://schemas.openxmlformats.org/officeDocument/2006/relationships/image" Target="../media/image40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3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.png"/><Relationship Id="rId10" Type="http://schemas.openxmlformats.org/officeDocument/2006/relationships/image" Target="../media/image47.png"/><Relationship Id="rId4" Type="http://schemas.openxmlformats.org/officeDocument/2006/relationships/image" Target="../media/image2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png"/><Relationship Id="rId5" Type="http://schemas.openxmlformats.org/officeDocument/2006/relationships/image" Target="../media/image4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tm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tm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tm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tm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tm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tm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5" Type="http://schemas.openxmlformats.org/officeDocument/2006/relationships/audio" Target="NULL"/><Relationship Id="rId4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tmp"/><Relationship Id="rId3" Type="http://schemas.openxmlformats.org/officeDocument/2006/relationships/image" Target="../media/image62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5" Type="http://schemas.openxmlformats.org/officeDocument/2006/relationships/audio" Target="NUL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.wdp"/><Relationship Id="rId3" Type="http://schemas.openxmlformats.org/officeDocument/2006/relationships/audio" Target="../media/audio1.wav"/><Relationship Id="rId7" Type="http://schemas.openxmlformats.org/officeDocument/2006/relationships/image" Target="../media/image12.tmp"/><Relationship Id="rId12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11" Type="http://schemas.openxmlformats.org/officeDocument/2006/relationships/image" Target="../media/image16.gif"/><Relationship Id="rId5" Type="http://schemas.openxmlformats.org/officeDocument/2006/relationships/audio" Target="../media/audio4.wav"/><Relationship Id="rId10" Type="http://schemas.openxmlformats.org/officeDocument/2006/relationships/image" Target="../media/image15.jpeg"/><Relationship Id="rId4" Type="http://schemas.openxmlformats.org/officeDocument/2006/relationships/audio" Target="../media/audio3.wav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5" Type="http://schemas.openxmlformats.org/officeDocument/2006/relationships/audio" Target="../media/audio4.wav"/><Relationship Id="rId10" Type="http://schemas.openxmlformats.org/officeDocument/2006/relationships/image" Target="../media/image20.tmp"/><Relationship Id="rId4" Type="http://schemas.openxmlformats.org/officeDocument/2006/relationships/audio" Target="../media/audio3.wav"/><Relationship Id="rId9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1.wav"/><Relationship Id="rId7" Type="http://schemas.openxmlformats.org/officeDocument/2006/relationships/image" Target="../media/image21.tm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11" Type="http://schemas.openxmlformats.org/officeDocument/2006/relationships/image" Target="../media/image24.gif"/><Relationship Id="rId5" Type="http://schemas.openxmlformats.org/officeDocument/2006/relationships/audio" Target="../media/audio4.wav"/><Relationship Id="rId10" Type="http://schemas.openxmlformats.org/officeDocument/2006/relationships/image" Target="../media/image23.jpeg"/><Relationship Id="rId4" Type="http://schemas.openxmlformats.org/officeDocument/2006/relationships/audio" Target="../media/audio3.wav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5.tm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11" Type="http://schemas.openxmlformats.org/officeDocument/2006/relationships/image" Target="../media/image28.png"/><Relationship Id="rId5" Type="http://schemas.openxmlformats.org/officeDocument/2006/relationships/audio" Target="../media/audio4.wav"/><Relationship Id="rId10" Type="http://schemas.openxmlformats.org/officeDocument/2006/relationships/image" Target="../media/image27.jpeg"/><Relationship Id="rId4" Type="http://schemas.openxmlformats.org/officeDocument/2006/relationships/audio" Target="../media/audio3.wav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12" Type="http://schemas.openxmlformats.org/officeDocument/2006/relationships/image" Target="../media/image33.tm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11" Type="http://schemas.openxmlformats.org/officeDocument/2006/relationships/image" Target="../media/image32.png"/><Relationship Id="rId5" Type="http://schemas.openxmlformats.org/officeDocument/2006/relationships/audio" Target="../media/audio4.wav"/><Relationship Id="rId10" Type="http://schemas.openxmlformats.org/officeDocument/2006/relationships/image" Target="../media/image31.jpg"/><Relationship Id="rId4" Type="http://schemas.openxmlformats.org/officeDocument/2006/relationships/audio" Target="../media/audio3.wav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audio" Target="../media/audio1.wav"/><Relationship Id="rId7" Type="http://schemas.openxmlformats.org/officeDocument/2006/relationships/image" Target="../media/image34.tmp"/><Relationship Id="rId12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g"/><Relationship Id="rId11" Type="http://schemas.openxmlformats.org/officeDocument/2006/relationships/image" Target="../media/image24.gif"/><Relationship Id="rId5" Type="http://schemas.openxmlformats.org/officeDocument/2006/relationships/audio" Target="../media/audio4.wav"/><Relationship Id="rId10" Type="http://schemas.openxmlformats.org/officeDocument/2006/relationships/image" Target="../media/image36.jpg"/><Relationship Id="rId4" Type="http://schemas.openxmlformats.org/officeDocument/2006/relationships/audio" Target="../media/audio3.wav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3036" y="4485669"/>
            <a:ext cx="2518012" cy="5413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-523018" y="-268370"/>
            <a:ext cx="10115674" cy="5502384"/>
            <a:chOff x="0" y="0"/>
            <a:chExt cx="26975129" cy="14673024"/>
          </a:xfrm>
        </p:grpSpPr>
        <p:pic>
          <p:nvPicPr>
            <p:cNvPr id="130" name="Google Shape;130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302105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1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422" y="39600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-143795"/>
            <a:ext cx="2915326" cy="147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7809" y="4385485"/>
            <a:ext cx="744557" cy="62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35357" y="3792152"/>
            <a:ext cx="1473225" cy="1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/>
          <p:nvPr/>
        </p:nvSpPr>
        <p:spPr>
          <a:xfrm>
            <a:off x="1762699" y="457853"/>
            <a:ext cx="5743746" cy="231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u="sng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UNIT 10</a:t>
            </a:r>
            <a:r>
              <a:rPr lang="en-US" sz="6600" b="1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: ECOTOURISM</a:t>
            </a:r>
            <a:endParaRPr sz="600" b="1" dirty="0">
              <a:solidFill>
                <a:srgbClr val="CB4552"/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68601" y="4385486"/>
            <a:ext cx="1631361" cy="511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719250" y="-29889"/>
            <a:ext cx="1373479" cy="148484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40;p25"/>
          <p:cNvSpPr txBox="1"/>
          <p:nvPr/>
        </p:nvSpPr>
        <p:spPr>
          <a:xfrm>
            <a:off x="536297" y="2901054"/>
            <a:ext cx="8196549" cy="771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1" u="sng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LESSON 4: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SEAKING</a:t>
            </a:r>
            <a:endParaRPr sz="200" b="1" i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8E0627-9B64-414D-94C5-F7ECBA1EE60F}"/>
              </a:ext>
            </a:extLst>
          </p:cNvPr>
          <p:cNvSpPr txBox="1"/>
          <p:nvPr/>
        </p:nvSpPr>
        <p:spPr>
          <a:xfrm>
            <a:off x="930712" y="3573385"/>
            <a:ext cx="7564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to become an </a:t>
            </a:r>
            <a:r>
              <a:rPr lang="en-US" sz="3600" b="1" i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ecotourist</a:t>
            </a:r>
            <a:endParaRPr lang="en-US" sz="3600" b="1" i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 txBox="1">
            <a:spLocks/>
          </p:cNvSpPr>
          <p:nvPr/>
        </p:nvSpPr>
        <p:spPr>
          <a:xfrm>
            <a:off x="1787985" y="0"/>
            <a:ext cx="5829300" cy="2310117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b="1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962" y="28998"/>
            <a:ext cx="4237397" cy="225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0931" y="3063955"/>
            <a:ext cx="1287563" cy="140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background\water\animated-bubble-clipart-8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94" y="2326034"/>
            <a:ext cx="781669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5292135" y="2747367"/>
            <a:ext cx="1792432" cy="2396133"/>
            <a:chOff x="2334491" y="533400"/>
            <a:chExt cx="3990109" cy="5334000"/>
          </a:xfrm>
        </p:grpSpPr>
        <p:sp>
          <p:nvSpPr>
            <p:cNvPr id="5" name="Snip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5580760" y="3055441"/>
            <a:ext cx="1227629" cy="1779985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22984" y="2739288"/>
            <a:ext cx="1792432" cy="2396133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2611609" y="3047362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No"/>
          <p:cNvSpPr txBox="1">
            <a:spLocks/>
          </p:cNvSpPr>
          <p:nvPr/>
        </p:nvSpPr>
        <p:spPr>
          <a:xfrm>
            <a:off x="2301915" y="2174790"/>
            <a:ext cx="1792432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A. repair</a:t>
            </a:r>
          </a:p>
        </p:txBody>
      </p:sp>
      <p:sp>
        <p:nvSpPr>
          <p:cNvPr id="18" name="YEs"/>
          <p:cNvSpPr txBox="1">
            <a:spLocks/>
          </p:cNvSpPr>
          <p:nvPr/>
        </p:nvSpPr>
        <p:spPr>
          <a:xfrm>
            <a:off x="5283514" y="2182868"/>
            <a:ext cx="1767536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700" b="1" dirty="0">
                <a:solidFill>
                  <a:prstClr val="black"/>
                </a:solidFill>
                <a:latin typeface="Calibri"/>
              </a:rPr>
              <a:t>B. damage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1" name="Rectangle 20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2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/>
          <p:cNvGrpSpPr/>
          <p:nvPr/>
        </p:nvGrpSpPr>
        <p:grpSpPr>
          <a:xfrm>
            <a:off x="9170377" y="0"/>
            <a:ext cx="8660424" cy="5206815"/>
            <a:chOff x="9179169" y="0"/>
            <a:chExt cx="11547232" cy="6942420"/>
          </a:xfrm>
        </p:grpSpPr>
        <p:pic>
          <p:nvPicPr>
            <p:cNvPr id="1026" name="Picture 2" descr="D:\pp game\doraemon\coral-reef-in-ras-muhammad-nature-park-iolanda-reef.jp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77"/>
            <a:stretch/>
          </p:blipFill>
          <p:spPr bwMode="auto">
            <a:xfrm>
              <a:off x="9179169" y="0"/>
              <a:ext cx="11547232" cy="6942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ounded Rectangle 26"/>
            <p:cNvSpPr/>
            <p:nvPr/>
          </p:nvSpPr>
          <p:spPr>
            <a:xfrm>
              <a:off x="10928006" y="457200"/>
              <a:ext cx="3124200" cy="1908723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3600" b="1" kern="1200">
                  <a:solidFill>
                    <a:srgbClr val="002060"/>
                  </a:solidFill>
                  <a:latin typeface="Calibri"/>
                </a:rPr>
                <a:t>Son Tra Coral reef</a:t>
              </a:r>
            </a:p>
            <a:p>
              <a:pPr algn="ctr" defTabSz="685800">
                <a:buClrTx/>
              </a:pPr>
              <a:r>
                <a:rPr lang="en-US" sz="1800" b="1" kern="1200">
                  <a:solidFill>
                    <a:prstClr val="white"/>
                  </a:solidFill>
                  <a:latin typeface="Calibri"/>
                </a:rPr>
                <a:t>Danang Vietnam</a:t>
              </a:r>
              <a:endParaRPr lang="en-US" sz="3600" b="1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028" name="Picture 4" descr="D:\background\character\Dora-Characters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5600" y="652268"/>
              <a:ext cx="2298700" cy="2514941"/>
            </a:xfrm>
            <a:prstGeom prst="rect">
              <a:avLst/>
            </a:prstGeom>
            <a:noFill/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80686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L -1.11857 -0.0060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3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632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1844" y="4478489"/>
            <a:ext cx="594819" cy="6156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/>
          <p:cNvGrpSpPr/>
          <p:nvPr/>
        </p:nvGrpSpPr>
        <p:grpSpPr>
          <a:xfrm>
            <a:off x="161058" y="-177342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20446"/>
            <a:ext cx="9144000" cy="808053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161058" y="78394"/>
            <a:ext cx="8899814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1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Match each verb with a phrase. Use the pictures to help you. </a:t>
            </a:r>
          </a:p>
          <a:p>
            <a:pPr marL="0" marR="0" lvl="0" indent="0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23" name="Google Shape;602;p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616964">
            <a:off x="-15094" y="4334684"/>
            <a:ext cx="682032" cy="1033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579;p4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04156" y="4360093"/>
            <a:ext cx="913432" cy="107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941" y="872032"/>
            <a:ext cx="1867246" cy="11996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45A6EC2-EE12-4921-63CC-D725F903A0BA}"/>
              </a:ext>
            </a:extLst>
          </p:cNvPr>
          <p:cNvSpPr txBox="1"/>
          <p:nvPr/>
        </p:nvSpPr>
        <p:spPr>
          <a:xfrm>
            <a:off x="1728040" y="873132"/>
            <a:ext cx="1003238" cy="37457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1. litter</a:t>
            </a:r>
            <a:endParaRPr lang="en-US" sz="1600" b="1" dirty="0">
              <a:solidFill>
                <a:srgbClr val="00667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026" y="2128162"/>
            <a:ext cx="1865075" cy="117994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941" y="3420363"/>
            <a:ext cx="1865075" cy="116488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9301" y="887055"/>
            <a:ext cx="1808472" cy="117339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29301" y="2134512"/>
            <a:ext cx="1881987" cy="115814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3"/>
          <a:srcRect l="5339" t="8249" r="3421" b="5325"/>
          <a:stretch/>
        </p:blipFill>
        <p:spPr>
          <a:xfrm>
            <a:off x="6750774" y="3464989"/>
            <a:ext cx="1839040" cy="112026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FA795A1-EC5B-C246-85E8-7C24B9817F18}"/>
              </a:ext>
            </a:extLst>
          </p:cNvPr>
          <p:cNvSpPr txBox="1"/>
          <p:nvPr/>
        </p:nvSpPr>
        <p:spPr>
          <a:xfrm>
            <a:off x="3100724" y="2259036"/>
            <a:ext cx="2868791" cy="36933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c. on the beach or the street</a:t>
            </a:r>
            <a:endParaRPr lang="en-US" sz="1800" b="1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05DA4CF-CC1C-7622-9F01-F041EFEFF434}"/>
              </a:ext>
            </a:extLst>
          </p:cNvPr>
          <p:cNvSpPr txBox="1"/>
          <p:nvPr/>
        </p:nvSpPr>
        <p:spPr>
          <a:xfrm>
            <a:off x="3092664" y="2910992"/>
            <a:ext cx="2884913" cy="36933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d. crowded places</a:t>
            </a:r>
            <a:r>
              <a:rPr lang="en-GB" sz="18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b="1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219775-0D17-9119-AA27-DC9285D676A9}"/>
              </a:ext>
            </a:extLst>
          </p:cNvPr>
          <p:cNvSpPr txBox="1"/>
          <p:nvPr/>
        </p:nvSpPr>
        <p:spPr>
          <a:xfrm>
            <a:off x="3092664" y="866459"/>
            <a:ext cx="2884913" cy="36933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44145" indent="-144145" algn="ctr"/>
            <a:r>
              <a:rPr lang="en-GB" sz="1800" b="1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walking paths and trails</a:t>
            </a:r>
            <a:endParaRPr lang="en-US" sz="1800" b="1" dirty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A795A1-EC5B-C246-85E8-7C24B9817F18}"/>
              </a:ext>
            </a:extLst>
          </p:cNvPr>
          <p:cNvSpPr txBox="1"/>
          <p:nvPr/>
        </p:nvSpPr>
        <p:spPr>
          <a:xfrm>
            <a:off x="3102969" y="1572950"/>
            <a:ext cx="2874608" cy="36933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ysClr val="windowText" lastClr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b. wild animals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5DA4CF-CC1C-7622-9F01-F041EFEFF434}"/>
              </a:ext>
            </a:extLst>
          </p:cNvPr>
          <p:cNvSpPr txBox="1"/>
          <p:nvPr/>
        </p:nvSpPr>
        <p:spPr>
          <a:xfrm>
            <a:off x="3089965" y="4216466"/>
            <a:ext cx="2874608" cy="36933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ysClr val="windowText" lastClr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f. water and electricity</a:t>
            </a:r>
            <a:r>
              <a:rPr lang="en-GB" sz="180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sz="1800" b="1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219775-0D17-9119-AA27-DC9285D676A9}"/>
              </a:ext>
            </a:extLst>
          </p:cNvPr>
          <p:cNvSpPr txBox="1"/>
          <p:nvPr/>
        </p:nvSpPr>
        <p:spPr>
          <a:xfrm>
            <a:off x="3094118" y="3562510"/>
            <a:ext cx="2884913" cy="36933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44145" indent="-144145" algn="ctr"/>
            <a:r>
              <a:rPr lang="en-GB" sz="1800" b="1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e. locally made souvenirs</a:t>
            </a:r>
            <a:endParaRPr lang="en-US" sz="1800" b="1" dirty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45A6EC2-EE12-4921-63CC-D725F903A0BA}"/>
              </a:ext>
            </a:extLst>
          </p:cNvPr>
          <p:cNvSpPr txBox="1"/>
          <p:nvPr/>
        </p:nvSpPr>
        <p:spPr>
          <a:xfrm>
            <a:off x="1819346" y="2129384"/>
            <a:ext cx="936354" cy="37457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 </a:t>
            </a:r>
            <a:r>
              <a:rPr lang="en-GB" sz="1600" b="1" dirty="0">
                <a:solidFill>
                  <a:srgbClr val="00667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avoid</a:t>
            </a:r>
            <a:endParaRPr lang="en-US" sz="1600" b="1" dirty="0">
              <a:solidFill>
                <a:srgbClr val="00667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45A6EC2-EE12-4921-63CC-D725F903A0BA}"/>
              </a:ext>
            </a:extLst>
          </p:cNvPr>
          <p:cNvSpPr txBox="1"/>
          <p:nvPr/>
        </p:nvSpPr>
        <p:spPr>
          <a:xfrm>
            <a:off x="1737784" y="3418659"/>
            <a:ext cx="1003238" cy="37457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 follow</a:t>
            </a:r>
            <a:endParaRPr lang="en-US" sz="1600" b="1" dirty="0">
              <a:solidFill>
                <a:srgbClr val="00667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45A6EC2-EE12-4921-63CC-D725F903A0BA}"/>
              </a:ext>
            </a:extLst>
          </p:cNvPr>
          <p:cNvSpPr txBox="1"/>
          <p:nvPr/>
        </p:nvSpPr>
        <p:spPr>
          <a:xfrm>
            <a:off x="6165984" y="880863"/>
            <a:ext cx="848243" cy="37457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4. hunt</a:t>
            </a:r>
            <a:endParaRPr lang="en-US" sz="1600" b="1" dirty="0">
              <a:solidFill>
                <a:srgbClr val="00667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5A6EC2-EE12-4921-63CC-D725F903A0BA}"/>
              </a:ext>
            </a:extLst>
          </p:cNvPr>
          <p:cNvSpPr txBox="1"/>
          <p:nvPr/>
        </p:nvSpPr>
        <p:spPr>
          <a:xfrm>
            <a:off x="6165984" y="2137115"/>
            <a:ext cx="1003238" cy="37457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5. waste</a:t>
            </a:r>
            <a:endParaRPr lang="en-US" sz="1600" b="1" dirty="0">
              <a:solidFill>
                <a:srgbClr val="00667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45A6EC2-EE12-4921-63CC-D725F903A0BA}"/>
              </a:ext>
            </a:extLst>
          </p:cNvPr>
          <p:cNvSpPr txBox="1"/>
          <p:nvPr/>
        </p:nvSpPr>
        <p:spPr>
          <a:xfrm>
            <a:off x="6274127" y="3426390"/>
            <a:ext cx="740100" cy="37457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667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6. buy</a:t>
            </a:r>
            <a:endParaRPr lang="en-US" sz="1600" b="1" dirty="0">
              <a:solidFill>
                <a:srgbClr val="00667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Straight Arrow Connector 3"/>
          <p:cNvCxnSpPr>
            <a:stCxn id="17" idx="3"/>
            <a:endCxn id="31" idx="1"/>
          </p:cNvCxnSpPr>
          <p:nvPr/>
        </p:nvCxnSpPr>
        <p:spPr>
          <a:xfrm>
            <a:off x="2731278" y="1060418"/>
            <a:ext cx="369446" cy="138328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7" idx="3"/>
            <a:endCxn id="32" idx="1"/>
          </p:cNvCxnSpPr>
          <p:nvPr/>
        </p:nvCxnSpPr>
        <p:spPr>
          <a:xfrm>
            <a:off x="2755700" y="2316670"/>
            <a:ext cx="336964" cy="77898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8" idx="3"/>
            <a:endCxn id="33" idx="1"/>
          </p:cNvCxnSpPr>
          <p:nvPr/>
        </p:nvCxnSpPr>
        <p:spPr>
          <a:xfrm flipV="1">
            <a:off x="2741022" y="1051125"/>
            <a:ext cx="351642" cy="255482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41" idx="1"/>
            <a:endCxn id="34" idx="3"/>
          </p:cNvCxnSpPr>
          <p:nvPr/>
        </p:nvCxnSpPr>
        <p:spPr>
          <a:xfrm flipH="1">
            <a:off x="5977577" y="1068149"/>
            <a:ext cx="188407" cy="68946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2" idx="1"/>
            <a:endCxn id="35" idx="3"/>
          </p:cNvCxnSpPr>
          <p:nvPr/>
        </p:nvCxnSpPr>
        <p:spPr>
          <a:xfrm flipH="1">
            <a:off x="5964573" y="2324401"/>
            <a:ext cx="201411" cy="2076731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3" idx="1"/>
            <a:endCxn id="36" idx="3"/>
          </p:cNvCxnSpPr>
          <p:nvPr/>
        </p:nvCxnSpPr>
        <p:spPr>
          <a:xfrm flipH="1">
            <a:off x="5979031" y="3613676"/>
            <a:ext cx="295096" cy="13350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9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9516" y="-96612"/>
            <a:ext cx="10101386" cy="5502384"/>
            <a:chOff x="-74627" y="-98920"/>
            <a:chExt cx="10101386" cy="5502384"/>
          </a:xfrm>
        </p:grpSpPr>
        <p:pic>
          <p:nvPicPr>
            <p:cNvPr id="228" name="Google Shape;228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2" name="Google Shape;23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78768" y="4864208"/>
            <a:ext cx="2509238" cy="33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86061"/>
            <a:ext cx="9144000" cy="105241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97;p28"/>
          <p:cNvSpPr txBox="1"/>
          <p:nvPr/>
        </p:nvSpPr>
        <p:spPr>
          <a:xfrm>
            <a:off x="145473" y="80742"/>
            <a:ext cx="899852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2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2</a:t>
            </a:r>
            <a:r>
              <a:rPr lang="en" sz="22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Work in pairs. Discuss which of the things in Task 1 we should or should not do to become </a:t>
            </a: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ecotourists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Use the expressions below to help you. </a:t>
            </a:r>
          </a:p>
        </p:txBody>
      </p:sp>
      <p:pic>
        <p:nvPicPr>
          <p:cNvPr id="234" name="Google Shape;234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1380437" flipH="1">
            <a:off x="8435257" y="3891131"/>
            <a:ext cx="819064" cy="127864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139601"/>
              </p:ext>
            </p:extLst>
          </p:nvPr>
        </p:nvGraphicFramePr>
        <p:xfrm>
          <a:off x="353291" y="1133158"/>
          <a:ext cx="8499764" cy="338061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468091">
                  <a:extLst>
                    <a:ext uri="{9D8B030D-6E8A-4147-A177-3AD203B41FA5}">
                      <a16:colId xmlns:a16="http://schemas.microsoft.com/office/drawing/2014/main" val="3296830333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67111225"/>
                    </a:ext>
                  </a:extLst>
                </a:gridCol>
              </a:tblGrid>
              <a:tr h="5684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D60000"/>
                          </a:solidFill>
                          <a:latin typeface="Handlee" panose="020B0604020202020204" charset="0"/>
                        </a:rPr>
                        <a:t>Useful expression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D60000"/>
                          </a:solidFill>
                          <a:latin typeface="Handlee" panose="020B0604020202020204" charset="0"/>
                        </a:rPr>
                        <a:t>Example</a:t>
                      </a:r>
                      <a:r>
                        <a:rPr lang="en-US" sz="1800" b="1" baseline="0" dirty="0">
                          <a:solidFill>
                            <a:srgbClr val="D60000"/>
                          </a:solidFill>
                          <a:latin typeface="Handlee" panose="020B0604020202020204" charset="0"/>
                        </a:rPr>
                        <a:t> </a:t>
                      </a:r>
                      <a:endParaRPr lang="en-US" sz="1800" b="1" dirty="0">
                        <a:solidFill>
                          <a:srgbClr val="D60000"/>
                        </a:solidFill>
                        <a:latin typeface="Handlee" panose="020B060402020202020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691609"/>
                  </a:ext>
                </a:extLst>
              </a:tr>
              <a:tr h="568461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… should (not)/ ought (not) to/ do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sth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 </a:t>
                      </a:r>
                      <a:r>
                        <a:rPr lang="en-US" sz="16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should not litter </a:t>
                      </a:r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the</a:t>
                      </a:r>
                      <a:r>
                        <a:rPr lang="en-US" sz="1600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beach or the street.</a:t>
                      </a:r>
                      <a:endParaRPr lang="en-US" sz="16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0779717"/>
                  </a:ext>
                </a:extLst>
              </a:tr>
              <a:tr h="802535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One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things … can/ should (not) do/ is (to) do </a:t>
                      </a:r>
                      <a:r>
                        <a:rPr lang="en-US" sz="1600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sth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One of things </a:t>
                      </a:r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 </a:t>
                      </a:r>
                      <a:r>
                        <a:rPr lang="en-US" sz="16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should</a:t>
                      </a:r>
                      <a:r>
                        <a:rPr lang="en-US" sz="1600" b="1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not do is to litter </a:t>
                      </a:r>
                      <a:r>
                        <a:rPr lang="en-US" sz="1600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the beach or the street.</a:t>
                      </a:r>
                      <a:endParaRPr lang="en-US" sz="16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175397"/>
                  </a:ext>
                </a:extLst>
              </a:tr>
              <a:tr h="627965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 suggest that … (should/ should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not) do </a:t>
                      </a:r>
                      <a:r>
                        <a:rPr lang="en-US" sz="1600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sth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 suggest that </a:t>
                      </a:r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 </a:t>
                      </a:r>
                      <a:r>
                        <a:rPr lang="en-US" sz="16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should</a:t>
                      </a:r>
                      <a:r>
                        <a:rPr lang="en-US" sz="1600" b="1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not litter </a:t>
                      </a:r>
                      <a:r>
                        <a:rPr lang="en-US" sz="1600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the beach or the street.</a:t>
                      </a:r>
                      <a:endParaRPr lang="en-US" sz="16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4647425"/>
                  </a:ext>
                </a:extLst>
              </a:tr>
              <a:tr h="802535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 will (be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better/ good …) if …/ do/ avoid doing </a:t>
                      </a:r>
                      <a:r>
                        <a:rPr lang="en-US" sz="1600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sth</a:t>
                      </a:r>
                      <a:r>
                        <a:rPr lang="en-US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</a:t>
                      </a:r>
                      <a:r>
                        <a:rPr lang="en-US" sz="1600" b="1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will be better </a:t>
                      </a:r>
                      <a:r>
                        <a:rPr lang="en-US" sz="1600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 the environment </a:t>
                      </a:r>
                      <a:r>
                        <a:rPr lang="en-US" sz="1600" b="1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if</a:t>
                      </a:r>
                      <a:r>
                        <a:rPr lang="en-US" sz="1600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we </a:t>
                      </a:r>
                      <a:r>
                        <a:rPr lang="en-US" sz="1600" b="1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avoid littering </a:t>
                      </a:r>
                      <a:r>
                        <a:rPr lang="en-US" sz="1600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the beach or the street.</a:t>
                      </a:r>
                      <a:endParaRPr lang="en-US" sz="16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6532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328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b="49321"/>
          <a:stretch/>
        </p:blipFill>
        <p:spPr>
          <a:xfrm>
            <a:off x="385278" y="3604647"/>
            <a:ext cx="8115300" cy="1537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52275" r="-85" b="-6852"/>
          <a:stretch/>
        </p:blipFill>
        <p:spPr>
          <a:xfrm>
            <a:off x="0" y="82181"/>
            <a:ext cx="9144000" cy="1655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21124"/>
            <a:ext cx="1158139" cy="923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359713" y="3026591"/>
            <a:ext cx="1748126" cy="2492871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3"/>
          <p:cNvSpPr txBox="1"/>
          <p:nvPr/>
        </p:nvSpPr>
        <p:spPr>
          <a:xfrm>
            <a:off x="1433321" y="1380157"/>
            <a:ext cx="6182107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 i="0" u="none" strike="noStrike" cap="none" dirty="0">
                <a:solidFill>
                  <a:schemeClr val="accent4">
                    <a:lumMod val="75000"/>
                  </a:schemeClr>
                </a:solidFill>
                <a:latin typeface="Handlee"/>
                <a:ea typeface="Handlee"/>
                <a:cs typeface="Handlee"/>
                <a:sym typeface="Handlee"/>
              </a:rPr>
              <a:t>Let’s practice</a:t>
            </a:r>
            <a:endParaRPr sz="4800" b="1" dirty="0">
              <a:solidFill>
                <a:schemeClr val="accent4">
                  <a:lumMod val="75000"/>
                </a:schemeClr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597196" y="3574024"/>
            <a:ext cx="2064909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87;p33"/>
          <p:cNvSpPr txBox="1"/>
          <p:nvPr/>
        </p:nvSpPr>
        <p:spPr>
          <a:xfrm>
            <a:off x="514350" y="2093330"/>
            <a:ext cx="813936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Look at the pictures and what will you say? </a:t>
            </a:r>
          </a:p>
          <a:p>
            <a:pPr lvl="0" algn="ctr">
              <a:lnSpc>
                <a:spcPct val="150000"/>
              </a:lnSpc>
            </a:pPr>
            <a:r>
              <a:rPr lang="en-US" sz="2400" i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(using useful expression you have learned) </a:t>
            </a:r>
            <a:endParaRPr sz="2400" i="1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t="1" b="71301"/>
          <a:stretch/>
        </p:blipFill>
        <p:spPr>
          <a:xfrm>
            <a:off x="0" y="4273026"/>
            <a:ext cx="9144000" cy="8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64296" r="-85" b="8982"/>
          <a:stretch/>
        </p:blipFill>
        <p:spPr>
          <a:xfrm>
            <a:off x="-9264" y="0"/>
            <a:ext cx="9153264" cy="81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154793"/>
            <a:ext cx="644104" cy="5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4132393"/>
            <a:ext cx="892023" cy="115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77191" y="4286367"/>
            <a:ext cx="841436" cy="99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31" y="909411"/>
            <a:ext cx="5640288" cy="3103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34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t="1" b="71301"/>
          <a:stretch/>
        </p:blipFill>
        <p:spPr>
          <a:xfrm>
            <a:off x="0" y="4273026"/>
            <a:ext cx="9144000" cy="8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64296" r="-85" b="8982"/>
          <a:stretch/>
        </p:blipFill>
        <p:spPr>
          <a:xfrm>
            <a:off x="-9264" y="0"/>
            <a:ext cx="9153264" cy="81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154793"/>
            <a:ext cx="644104" cy="5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4132393"/>
            <a:ext cx="892023" cy="115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77191" y="4286367"/>
            <a:ext cx="841436" cy="99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21" y="905305"/>
            <a:ext cx="5365925" cy="3493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179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t="1" b="71301"/>
          <a:stretch/>
        </p:blipFill>
        <p:spPr>
          <a:xfrm>
            <a:off x="0" y="4273026"/>
            <a:ext cx="9144000" cy="8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64296" r="-85" b="8982"/>
          <a:stretch/>
        </p:blipFill>
        <p:spPr>
          <a:xfrm>
            <a:off x="-9264" y="0"/>
            <a:ext cx="9153264" cy="81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154793"/>
            <a:ext cx="644104" cy="5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4132393"/>
            <a:ext cx="892023" cy="115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77191" y="4286367"/>
            <a:ext cx="841436" cy="99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29" y="873873"/>
            <a:ext cx="5579877" cy="3556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70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t="1" b="71301"/>
          <a:stretch/>
        </p:blipFill>
        <p:spPr>
          <a:xfrm>
            <a:off x="0" y="4273026"/>
            <a:ext cx="9144000" cy="8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64296" r="-85" b="8982"/>
          <a:stretch/>
        </p:blipFill>
        <p:spPr>
          <a:xfrm>
            <a:off x="-9264" y="0"/>
            <a:ext cx="9153264" cy="81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154793"/>
            <a:ext cx="644104" cy="5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4132393"/>
            <a:ext cx="892023" cy="115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77191" y="4286367"/>
            <a:ext cx="841436" cy="99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71" y="810491"/>
            <a:ext cx="5096193" cy="3510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489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t="1" b="71301"/>
          <a:stretch/>
        </p:blipFill>
        <p:spPr>
          <a:xfrm>
            <a:off x="0" y="4273026"/>
            <a:ext cx="9144000" cy="8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64296" r="-85" b="8982"/>
          <a:stretch/>
        </p:blipFill>
        <p:spPr>
          <a:xfrm>
            <a:off x="-9264" y="0"/>
            <a:ext cx="9153264" cy="81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154793"/>
            <a:ext cx="644104" cy="5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4132393"/>
            <a:ext cx="892023" cy="115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77191" y="4286367"/>
            <a:ext cx="841436" cy="99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795" y="786975"/>
            <a:ext cx="4732097" cy="373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28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4">
            <a:alphaModFix/>
          </a:blip>
          <a:srcRect t="1" b="71301"/>
          <a:stretch/>
        </p:blipFill>
        <p:spPr>
          <a:xfrm>
            <a:off x="0" y="4273026"/>
            <a:ext cx="9144000" cy="8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 l="1409" t="64296" r="-85" b="8982"/>
          <a:stretch/>
        </p:blipFill>
        <p:spPr>
          <a:xfrm>
            <a:off x="-9264" y="0"/>
            <a:ext cx="9153264" cy="81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154793"/>
            <a:ext cx="644104" cy="5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4132393"/>
            <a:ext cx="892023" cy="1151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77191" y="4286367"/>
            <a:ext cx="841436" cy="99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683" y="857140"/>
            <a:ext cx="5379369" cy="3345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859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649265">
            <a:off x="920673" y="2286926"/>
            <a:ext cx="5179782" cy="1324844"/>
          </a:xfrm>
        </p:spPr>
        <p:txBody>
          <a:bodyPr>
            <a:prstTxWarp prst="textCurveDown">
              <a:avLst/>
            </a:prstTxWarp>
          </a:bodyPr>
          <a:lstStyle/>
          <a:p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Travelling with </a:t>
            </a:r>
            <a:r>
              <a:rPr lang="en-US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Doraemon</a:t>
            </a:r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50" name="Picture 2" descr="D:\background\character\pintuajai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337185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3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9930" y="-193558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" name="Google Shape;28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822490" flipH="1">
            <a:off x="-327364" y="4353034"/>
            <a:ext cx="1013599" cy="993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83127"/>
            <a:ext cx="9144000" cy="1683327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124629" y="112853"/>
            <a:ext cx="8632594" cy="1263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3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Work in groups. Talk about what tourists should or should not do if they are on an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ecotour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to a tourist attraction in your local area. Use the discussion questions below to help you. </a:t>
            </a:r>
          </a:p>
        </p:txBody>
      </p:sp>
      <p:pic>
        <p:nvPicPr>
          <p:cNvPr id="196" name="Google Shape;196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103851">
            <a:off x="8311600" y="4192676"/>
            <a:ext cx="963521" cy="10162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613065" y="1553504"/>
            <a:ext cx="7793180" cy="30912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What is the tourist attraction on your local area?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What do you suggest that tourists should/ should not do on an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ecotour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What is the second thing you suggest tourists should/ should not do there if they are on an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ecotour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? Why?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Do you believe that it will be better for the environment if tourists follow these suggestions? How will your local area and people benefit? What can you do to help?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582758" y="159903"/>
            <a:ext cx="1393888" cy="35046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97;p28"/>
          <p:cNvSpPr txBox="1"/>
          <p:nvPr/>
        </p:nvSpPr>
        <p:spPr>
          <a:xfrm>
            <a:off x="208542" y="720747"/>
            <a:ext cx="8632594" cy="982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8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</a:t>
            </a:r>
            <a:r>
              <a:rPr lang="en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4</a:t>
            </a:r>
            <a:r>
              <a:rPr lang="en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Share your ideas with the whole class. Vote for the best ideas. </a:t>
            </a: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853" y="1563983"/>
            <a:ext cx="5230593" cy="3246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1829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background\character\pintuajai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337185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05246" y="2003065"/>
            <a:ext cx="4998028" cy="200782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Look at the pictures and choose the correct verb. Then use the verb to describe the pictures.</a:t>
            </a:r>
          </a:p>
        </p:txBody>
      </p:sp>
    </p:spTree>
    <p:extLst>
      <p:ext uri="{BB962C8B-B14F-4D97-AF65-F5344CB8AC3E}">
        <p14:creationId xmlns:p14="http://schemas.microsoft.com/office/powerpoint/2010/main" val="354248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>
          <a:xfrm>
            <a:off x="1678132" y="95670"/>
            <a:ext cx="5829300" cy="2279560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5" name="Picture 24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400" y="95671"/>
            <a:ext cx="3539717" cy="2287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5706" y="2960633"/>
            <a:ext cx="1512842" cy="155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5279687" y="2494379"/>
            <a:ext cx="1792432" cy="2396133"/>
            <a:chOff x="2334491" y="533400"/>
            <a:chExt cx="3990109" cy="5334000"/>
          </a:xfrm>
        </p:grpSpPr>
        <p:sp>
          <p:nvSpPr>
            <p:cNvPr id="5" name="Snip 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5568312" y="2802453"/>
            <a:ext cx="1227629" cy="1779985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3084" name="Picture 12" descr="D:\background\character\snake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585" y="3203418"/>
            <a:ext cx="1490783" cy="135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2310536" y="2486300"/>
            <a:ext cx="1792432" cy="2396133"/>
            <a:chOff x="2334491" y="533400"/>
            <a:chExt cx="3990109" cy="5334000"/>
          </a:xfrm>
        </p:grpSpPr>
        <p:sp>
          <p:nvSpPr>
            <p:cNvPr id="12" name="Snip 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2599161" y="2794374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YEs"/>
          <p:cNvSpPr txBox="1">
            <a:spLocks/>
          </p:cNvSpPr>
          <p:nvPr/>
        </p:nvSpPr>
        <p:spPr>
          <a:xfrm>
            <a:off x="5536786" y="1958347"/>
            <a:ext cx="1303736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400" b="1" dirty="0">
                <a:latin typeface="Calibri"/>
              </a:rPr>
              <a:t>B. litter</a:t>
            </a:r>
          </a:p>
        </p:txBody>
      </p:sp>
      <p:sp>
        <p:nvSpPr>
          <p:cNvPr id="19" name="No"/>
          <p:cNvSpPr txBox="1">
            <a:spLocks/>
          </p:cNvSpPr>
          <p:nvPr/>
        </p:nvSpPr>
        <p:spPr>
          <a:xfrm>
            <a:off x="2555188" y="1950269"/>
            <a:ext cx="1271602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400" b="1" dirty="0">
                <a:latin typeface="Calibri"/>
              </a:rPr>
              <a:t>A. little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0" name="Rectangle 19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3077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9210227" y="-1347140"/>
            <a:ext cx="11481955" cy="6490640"/>
            <a:chOff x="9130533" y="66643"/>
            <a:chExt cx="12131814" cy="6857999"/>
          </a:xfrm>
        </p:grpSpPr>
        <p:grpSp>
          <p:nvGrpSpPr>
            <p:cNvPr id="23" name="Group 22"/>
            <p:cNvGrpSpPr/>
            <p:nvPr/>
          </p:nvGrpSpPr>
          <p:grpSpPr>
            <a:xfrm>
              <a:off x="9130533" y="66643"/>
              <a:ext cx="12131814" cy="6857999"/>
              <a:chOff x="9130533" y="66643"/>
              <a:chExt cx="12131814" cy="6857999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9130533" y="66643"/>
                <a:ext cx="12131814" cy="68579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Rounded Rectangle 21"/>
              <p:cNvSpPr/>
              <p:nvPr/>
            </p:nvSpPr>
            <p:spPr>
              <a:xfrm>
                <a:off x="9562095" y="94189"/>
                <a:ext cx="2964467" cy="4177035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>
                  <a:buClrTx/>
                </a:pPr>
                <a:r>
                  <a:rPr lang="en-US" sz="3600" b="1" kern="1200">
                    <a:solidFill>
                      <a:prstClr val="white"/>
                    </a:solidFill>
                    <a:latin typeface="Calibri"/>
                  </a:rPr>
                  <a:t>Han River bridge</a:t>
                </a:r>
              </a:p>
              <a:p>
                <a:pPr defTabSz="685800">
                  <a:buClrTx/>
                </a:pPr>
                <a:r>
                  <a:rPr lang="en-US" sz="1800" b="1" kern="1200">
                    <a:solidFill>
                      <a:prstClr val="white"/>
                    </a:solidFill>
                    <a:latin typeface="Calibri"/>
                  </a:rPr>
                  <a:t>Danang Vietnam</a:t>
                </a:r>
              </a:p>
            </p:txBody>
          </p:sp>
        </p:grpSp>
        <p:pic>
          <p:nvPicPr>
            <p:cNvPr id="2050" name="Picture 2" descr="D:\background\character\maxresdefault.jpg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70139" b="99583" l="32656" r="648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03" t="56743" r="34793"/>
            <a:stretch/>
          </p:blipFill>
          <p:spPr bwMode="auto">
            <a:xfrm rot="21377882">
              <a:off x="11688520" y="5374775"/>
              <a:ext cx="2027827" cy="1513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53043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-1.025 -0.00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50" y="-4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599" y="3312861"/>
            <a:ext cx="1643062" cy="164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145912" y="2747367"/>
            <a:ext cx="1792432" cy="2396133"/>
            <a:chOff x="2334491" y="533400"/>
            <a:chExt cx="3990109" cy="5334000"/>
          </a:xfrm>
        </p:grpSpPr>
        <p:sp>
          <p:nvSpPr>
            <p:cNvPr id="2" name="Snip e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Snipe 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434537" y="3055441"/>
            <a:ext cx="1227629" cy="1779985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55501" y="2747367"/>
            <a:ext cx="1792432" cy="2396133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44126" y="3055441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YEs"/>
          <p:cNvSpPr txBox="1">
            <a:spLocks/>
          </p:cNvSpPr>
          <p:nvPr/>
        </p:nvSpPr>
        <p:spPr>
          <a:xfrm>
            <a:off x="2129148" y="2226417"/>
            <a:ext cx="1796749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400" b="1" dirty="0">
                <a:latin typeface="Calibri"/>
              </a:rPr>
              <a:t>A. avoid</a:t>
            </a:r>
          </a:p>
        </p:txBody>
      </p:sp>
      <p:sp>
        <p:nvSpPr>
          <p:cNvPr id="20" name="No"/>
          <p:cNvSpPr txBox="1">
            <a:spLocks/>
          </p:cNvSpPr>
          <p:nvPr/>
        </p:nvSpPr>
        <p:spPr>
          <a:xfrm>
            <a:off x="5138737" y="2226417"/>
            <a:ext cx="1796749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400" b="1" dirty="0">
                <a:latin typeface="Calibri"/>
              </a:rPr>
              <a:t>B. want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1678132" y="35666"/>
            <a:ext cx="5829300" cy="2190750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9228023" y="0"/>
            <a:ext cx="9141170" cy="5143499"/>
            <a:chOff x="2463990" y="-312219"/>
            <a:chExt cx="12188226" cy="6857999"/>
          </a:xfrm>
        </p:grpSpPr>
        <p:grpSp>
          <p:nvGrpSpPr>
            <p:cNvPr id="3" name="Group 2"/>
            <p:cNvGrpSpPr/>
            <p:nvPr/>
          </p:nvGrpSpPr>
          <p:grpSpPr>
            <a:xfrm>
              <a:off x="2463990" y="-312219"/>
              <a:ext cx="12188226" cy="6857999"/>
              <a:chOff x="2463990" y="-312219"/>
              <a:chExt cx="12188226" cy="6857999"/>
            </a:xfrm>
          </p:grpSpPr>
          <p:pic>
            <p:nvPicPr>
              <p:cNvPr id="5123" name="Picture 3" descr="D:\pp game\doraemon\E0eXuZc.gif"/>
              <p:cNvPicPr>
                <a:picLocks noChangeAspect="1" noChangeArrowheads="1" noCrop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3990" y="-312219"/>
                <a:ext cx="12188226" cy="68579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Rounded Rectangle 24"/>
              <p:cNvSpPr/>
              <p:nvPr/>
            </p:nvSpPr>
            <p:spPr>
              <a:xfrm>
                <a:off x="4727467" y="80574"/>
                <a:ext cx="3070523" cy="343102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r>
                  <a:rPr lang="en-US" sz="3600" b="1" kern="1200">
                    <a:solidFill>
                      <a:prstClr val="white"/>
                    </a:solidFill>
                    <a:latin typeface="Calibri"/>
                  </a:rPr>
                  <a:t>Dragon bridge</a:t>
                </a:r>
              </a:p>
              <a:p>
                <a:pPr algn="ctr" defTabSz="685800">
                  <a:buClrTx/>
                </a:pPr>
                <a:r>
                  <a:rPr lang="en-US" sz="1800" b="1" kern="1200">
                    <a:solidFill>
                      <a:prstClr val="white"/>
                    </a:solidFill>
                    <a:latin typeface="Calibri"/>
                  </a:rPr>
                  <a:t>Danang Vietnam</a:t>
                </a:r>
                <a:endParaRPr lang="en-US" sz="1800" b="1" kern="1200" dirty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pic>
          <p:nvPicPr>
            <p:cNvPr id="5124" name="Picture 4" descr="D:\background\character\gambar-doraemon-png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11990" y="4611702"/>
              <a:ext cx="1790434" cy="1790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324" y="35665"/>
            <a:ext cx="2645785" cy="2189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0438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1.15816 -0.0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17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1678132" y="0"/>
            <a:ext cx="5829300" cy="2225407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855" y="54693"/>
            <a:ext cx="4362518" cy="2222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6327" y="3310181"/>
            <a:ext cx="1250156" cy="133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124230" y="2745161"/>
            <a:ext cx="1792432" cy="2396133"/>
            <a:chOff x="2334491" y="533400"/>
            <a:chExt cx="3990109" cy="5334000"/>
          </a:xfrm>
        </p:grpSpPr>
        <p:sp>
          <p:nvSpPr>
            <p:cNvPr id="2" name="Snip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Snip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" name="ĐÚng"/>
          <p:cNvGrpSpPr/>
          <p:nvPr/>
        </p:nvGrpSpPr>
        <p:grpSpPr>
          <a:xfrm>
            <a:off x="2412855" y="3053235"/>
            <a:ext cx="1227629" cy="1779985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33819" y="2745161"/>
            <a:ext cx="1792432" cy="2396133"/>
            <a:chOff x="2334491" y="533400"/>
            <a:chExt cx="3990109" cy="5334000"/>
          </a:xfrm>
        </p:grpSpPr>
        <p:sp>
          <p:nvSpPr>
            <p:cNvPr id="12" name="Snip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5422444" y="3053235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YEs"/>
          <p:cNvSpPr txBox="1">
            <a:spLocks/>
          </p:cNvSpPr>
          <p:nvPr/>
        </p:nvSpPr>
        <p:spPr>
          <a:xfrm>
            <a:off x="2136677" y="2196580"/>
            <a:ext cx="1767536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A. follow</a:t>
            </a:r>
          </a:p>
        </p:txBody>
      </p:sp>
      <p:sp>
        <p:nvSpPr>
          <p:cNvPr id="20" name="No"/>
          <p:cNvSpPr txBox="1">
            <a:spLocks/>
          </p:cNvSpPr>
          <p:nvPr/>
        </p:nvSpPr>
        <p:spPr>
          <a:xfrm>
            <a:off x="5133819" y="2196580"/>
            <a:ext cx="1792432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B. deny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9245689" y="0"/>
            <a:ext cx="7590559" cy="5163010"/>
            <a:chOff x="9171709" y="-28955"/>
            <a:chExt cx="10120745" cy="6884013"/>
          </a:xfrm>
        </p:grpSpPr>
        <p:pic>
          <p:nvPicPr>
            <p:cNvPr id="4099" name="Picture 3" descr="D:\pp game\doraemon\toan_canh_asia_park_ve_dem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1709" y="-28955"/>
              <a:ext cx="10120745" cy="6884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D:\background\character\5827730-doraemon-images.gif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35616">
              <a:off x="16821263" y="697671"/>
              <a:ext cx="1491907" cy="2486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ounded Rectangle 25"/>
            <p:cNvSpPr/>
            <p:nvPr/>
          </p:nvSpPr>
          <p:spPr>
            <a:xfrm>
              <a:off x="9601200" y="304800"/>
              <a:ext cx="3886200" cy="210893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>
                <a:buClrTx/>
              </a:pPr>
              <a:r>
                <a:rPr lang="en-US" sz="3600" b="1" kern="1200">
                  <a:solidFill>
                    <a:prstClr val="white"/>
                  </a:solidFill>
                  <a:latin typeface="Calibri"/>
                </a:rPr>
                <a:t>Asia Park </a:t>
              </a:r>
            </a:p>
            <a:p>
              <a:pPr defTabSz="685800">
                <a:buClrTx/>
              </a:pPr>
              <a:r>
                <a:rPr lang="en-US" sz="1800" b="1" kern="1200">
                  <a:solidFill>
                    <a:prstClr val="white"/>
                  </a:solidFill>
                  <a:latin typeface="Calibri"/>
                </a:rPr>
                <a:t>Danang Vietnam</a:t>
              </a:r>
              <a:endParaRPr lang="en-US" sz="3600" b="1" kern="120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4522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1.03975 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97" y="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/>
          <p:cNvSpPr txBox="1">
            <a:spLocks/>
          </p:cNvSpPr>
          <p:nvPr/>
        </p:nvSpPr>
        <p:spPr>
          <a:xfrm>
            <a:off x="1678132" y="30170"/>
            <a:ext cx="5829300" cy="2312884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690" y="24790"/>
            <a:ext cx="3759831" cy="2343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9496" y="2953515"/>
            <a:ext cx="1505486" cy="148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5159880" y="2747367"/>
            <a:ext cx="1792432" cy="2396133"/>
            <a:chOff x="2334491" y="533400"/>
            <a:chExt cx="3990109" cy="5334000"/>
          </a:xfrm>
        </p:grpSpPr>
        <p:sp>
          <p:nvSpPr>
            <p:cNvPr id="5" name="Snip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5448505" y="3055441"/>
            <a:ext cx="1227629" cy="1779985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190729" y="2739288"/>
            <a:ext cx="1792432" cy="2396133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2479354" y="3047362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YEs"/>
          <p:cNvSpPr txBox="1">
            <a:spLocks/>
          </p:cNvSpPr>
          <p:nvPr/>
        </p:nvSpPr>
        <p:spPr>
          <a:xfrm>
            <a:off x="5172329" y="2172810"/>
            <a:ext cx="1767536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B. waste</a:t>
            </a:r>
          </a:p>
        </p:txBody>
      </p:sp>
      <p:sp>
        <p:nvSpPr>
          <p:cNvPr id="19" name="No"/>
          <p:cNvSpPr txBox="1">
            <a:spLocks/>
          </p:cNvSpPr>
          <p:nvPr/>
        </p:nvSpPr>
        <p:spPr>
          <a:xfrm>
            <a:off x="2203178" y="2164732"/>
            <a:ext cx="1767536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A. save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1" name="Rectangle 20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2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/>
          <p:cNvGrpSpPr/>
          <p:nvPr/>
        </p:nvGrpSpPr>
        <p:grpSpPr>
          <a:xfrm>
            <a:off x="9177212" y="-228251"/>
            <a:ext cx="7162336" cy="5371751"/>
            <a:chOff x="0" y="-332096"/>
            <a:chExt cx="9549781" cy="7162335"/>
          </a:xfrm>
        </p:grpSpPr>
        <p:pic>
          <p:nvPicPr>
            <p:cNvPr id="9218" name="Picture 2" descr="D:\pp game\doraemon\cau-tinh-yeu-7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32096"/>
              <a:ext cx="9549781" cy="7162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9" name="Picture 3" descr="D:\background\character\34_result1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0553" y="4460861"/>
              <a:ext cx="2199228" cy="2199228"/>
            </a:xfrm>
            <a:prstGeom prst="rect">
              <a:avLst/>
            </a:prstGeom>
            <a:noFill/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Cloud 25"/>
            <p:cNvSpPr/>
            <p:nvPr/>
          </p:nvSpPr>
          <p:spPr>
            <a:xfrm>
              <a:off x="207819" y="12465"/>
              <a:ext cx="4725517" cy="2022924"/>
            </a:xfrm>
            <a:prstGeom prst="cloud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3600" kern="1200">
                  <a:solidFill>
                    <a:prstClr val="black"/>
                  </a:solidFill>
                  <a:latin typeface="Calibri"/>
                </a:rPr>
                <a:t>Love bridge</a:t>
              </a:r>
            </a:p>
            <a:p>
              <a:pPr algn="ctr" defTabSz="685800">
                <a:buClrTx/>
              </a:pPr>
              <a:r>
                <a:rPr lang="en-US" sz="1800" b="1" kern="1200">
                  <a:solidFill>
                    <a:prstClr val="white"/>
                  </a:solidFill>
                  <a:latin typeface="Calibri"/>
                </a:rPr>
                <a:t>Danang Vietnam</a:t>
              </a:r>
              <a:endParaRPr lang="en-US" sz="3600" b="1" kern="120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4279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1.03889 0.00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44" y="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>
            <a:spLocks/>
          </p:cNvSpPr>
          <p:nvPr/>
        </p:nvSpPr>
        <p:spPr>
          <a:xfrm>
            <a:off x="1678132" y="0"/>
            <a:ext cx="5829300" cy="227786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438853" y="3315599"/>
            <a:ext cx="1366884" cy="136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176223" y="2747367"/>
            <a:ext cx="1792432" cy="2396133"/>
            <a:chOff x="2334491" y="533400"/>
            <a:chExt cx="3990109" cy="5334000"/>
          </a:xfrm>
        </p:grpSpPr>
        <p:sp>
          <p:nvSpPr>
            <p:cNvPr id="2" name="Snip 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Snip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464848" y="3055441"/>
            <a:ext cx="1227629" cy="1779985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7173" name="Picture 5" descr="D:\background\character\1503790005_photoshop-kopona.com_children-playing-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701" y="3712720"/>
            <a:ext cx="907985" cy="98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5185812" y="2747367"/>
            <a:ext cx="1792432" cy="2396133"/>
            <a:chOff x="2334491" y="533400"/>
            <a:chExt cx="3990109" cy="5334000"/>
          </a:xfrm>
        </p:grpSpPr>
        <p:sp>
          <p:nvSpPr>
            <p:cNvPr id="12" name="Snip e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74437" y="3055441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YEs"/>
          <p:cNvSpPr txBox="1">
            <a:spLocks/>
          </p:cNvSpPr>
          <p:nvPr/>
        </p:nvSpPr>
        <p:spPr>
          <a:xfrm>
            <a:off x="2171905" y="2194821"/>
            <a:ext cx="1784301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A. buy</a:t>
            </a:r>
          </a:p>
        </p:txBody>
      </p:sp>
      <p:sp>
        <p:nvSpPr>
          <p:cNvPr id="20" name="No"/>
          <p:cNvSpPr txBox="1">
            <a:spLocks/>
          </p:cNvSpPr>
          <p:nvPr/>
        </p:nvSpPr>
        <p:spPr>
          <a:xfrm>
            <a:off x="5185812" y="2194821"/>
            <a:ext cx="1823408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B. put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25"/>
          <p:cNvGrpSpPr/>
          <p:nvPr/>
        </p:nvGrpSpPr>
        <p:grpSpPr>
          <a:xfrm>
            <a:off x="9211147" y="0"/>
            <a:ext cx="7538909" cy="5016801"/>
            <a:chOff x="-68298" y="145218"/>
            <a:chExt cx="10051879" cy="6689068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68298" y="145218"/>
              <a:ext cx="10051879" cy="6689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19343" y="4404851"/>
              <a:ext cx="1218442" cy="1398951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ounded Rectangle 32"/>
            <p:cNvSpPr/>
            <p:nvPr/>
          </p:nvSpPr>
          <p:spPr>
            <a:xfrm>
              <a:off x="186316" y="533074"/>
              <a:ext cx="2951469" cy="1398951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3600" b="1" kern="1200">
                  <a:solidFill>
                    <a:prstClr val="black"/>
                  </a:solidFill>
                  <a:latin typeface="Calibri"/>
                </a:rPr>
                <a:t>Banh xeo</a:t>
              </a:r>
              <a:endParaRPr lang="en-US" sz="6000" kern="1200" dirty="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055" y="18942"/>
            <a:ext cx="3315100" cy="2271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3998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1111E-6 L -1.00798 -0.011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9" y="-5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 txBox="1">
            <a:spLocks/>
          </p:cNvSpPr>
          <p:nvPr/>
        </p:nvSpPr>
        <p:spPr>
          <a:xfrm>
            <a:off x="1667435" y="0"/>
            <a:ext cx="5839997" cy="2354406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buClrTx/>
            </a:pPr>
            <a:endParaRPr lang="en-US" sz="33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839" y="-66749"/>
            <a:ext cx="2686574" cy="2472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488052" y="3028951"/>
            <a:ext cx="1339376" cy="161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150229" y="2747367"/>
            <a:ext cx="1792432" cy="2396133"/>
            <a:chOff x="2334491" y="533400"/>
            <a:chExt cx="3990109" cy="5334000"/>
          </a:xfrm>
        </p:grpSpPr>
        <p:sp>
          <p:nvSpPr>
            <p:cNvPr id="2" name="Snip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Snip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" name="ĐÚng"/>
          <p:cNvGrpSpPr/>
          <p:nvPr/>
        </p:nvGrpSpPr>
        <p:grpSpPr>
          <a:xfrm>
            <a:off x="2438854" y="3055441"/>
            <a:ext cx="1227629" cy="1779985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59818" y="2747367"/>
            <a:ext cx="1792432" cy="2396133"/>
            <a:chOff x="2334491" y="533400"/>
            <a:chExt cx="3990109" cy="5334000"/>
          </a:xfrm>
        </p:grpSpPr>
        <p:sp>
          <p:nvSpPr>
            <p:cNvPr id="12" name="Snip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5448443" y="3055441"/>
            <a:ext cx="1227629" cy="1779985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YEs"/>
          <p:cNvSpPr txBox="1">
            <a:spLocks/>
          </p:cNvSpPr>
          <p:nvPr/>
        </p:nvSpPr>
        <p:spPr>
          <a:xfrm>
            <a:off x="2137780" y="2182807"/>
            <a:ext cx="1779985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A. respect</a:t>
            </a:r>
          </a:p>
        </p:txBody>
      </p:sp>
      <p:sp>
        <p:nvSpPr>
          <p:cNvPr id="20" name="No"/>
          <p:cNvSpPr txBox="1">
            <a:spLocks/>
          </p:cNvSpPr>
          <p:nvPr/>
        </p:nvSpPr>
        <p:spPr>
          <a:xfrm>
            <a:off x="5159818" y="2182807"/>
            <a:ext cx="1779985" cy="54858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ClrTx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B. rude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7258050" y="0"/>
            <a:ext cx="7143750" cy="51435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9258300" y="1"/>
            <a:ext cx="7600950" cy="5143499"/>
            <a:chOff x="9680602" y="845813"/>
            <a:chExt cx="8448402" cy="541012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80602" y="845813"/>
              <a:ext cx="8448402" cy="5410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468475" y="2058557"/>
              <a:ext cx="579865" cy="966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D:\background\character\cac-nhan-vat-chinh-trong-truyen-va-phim-doraemon-cho-be-yeu-tham-khao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513313" y="1602128"/>
              <a:ext cx="859386" cy="912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Cloud 27"/>
            <p:cNvSpPr/>
            <p:nvPr/>
          </p:nvSpPr>
          <p:spPr>
            <a:xfrm>
              <a:off x="9901659" y="979609"/>
              <a:ext cx="4390597" cy="1811085"/>
            </a:xfrm>
            <a:prstGeom prst="cloud">
              <a:avLst/>
            </a:prstGeom>
            <a:solidFill>
              <a:srgbClr val="B7DE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3600" kern="1200">
                  <a:solidFill>
                    <a:sysClr val="windowText" lastClr="000000"/>
                  </a:solidFill>
                  <a:latin typeface="Calibri"/>
                </a:rPr>
                <a:t>Da Nang Beach</a:t>
              </a:r>
              <a:endParaRPr lang="en-US" sz="3600" kern="1200" dirty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344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-1.029 -0.00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458" y="-1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488</Words>
  <Application>Microsoft Office PowerPoint</Application>
  <PresentationFormat>On-screen Show (16:9)</PresentationFormat>
  <Paragraphs>64</Paragraphs>
  <Slides>21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Calibri</vt:lpstr>
      <vt:lpstr>Handlee</vt:lpstr>
      <vt:lpstr>Arial</vt:lpstr>
      <vt:lpstr>Simple Light</vt:lpstr>
      <vt:lpstr>Office Theme</vt:lpstr>
      <vt:lpstr>1_Office Theme</vt:lpstr>
      <vt:lpstr>PowerPoint Presentation</vt:lpstr>
      <vt:lpstr>Travelling with Doraemon</vt:lpstr>
      <vt:lpstr>Look at the pictures and choose the correct verb. Then use the verb to describe the pictures.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PCD TRUNGTIN</cp:lastModifiedBy>
  <cp:revision>179</cp:revision>
  <dcterms:modified xsi:type="dcterms:W3CDTF">2025-09-28T07:48:42Z</dcterms:modified>
</cp:coreProperties>
</file>