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  <p:sldMasterId id="2147483671" r:id="rId2"/>
    <p:sldMasterId id="2147483672" r:id="rId3"/>
    <p:sldMasterId id="2147483684" r:id="rId4"/>
  </p:sldMasterIdLst>
  <p:notesMasterIdLst>
    <p:notesMasterId r:id="rId25"/>
  </p:notesMasterIdLst>
  <p:sldIdLst>
    <p:sldId id="256" r:id="rId5"/>
    <p:sldId id="288" r:id="rId6"/>
    <p:sldId id="298" r:id="rId7"/>
    <p:sldId id="297" r:id="rId8"/>
    <p:sldId id="259" r:id="rId9"/>
    <p:sldId id="291" r:id="rId10"/>
    <p:sldId id="300" r:id="rId11"/>
    <p:sldId id="294" r:id="rId12"/>
    <p:sldId id="321" r:id="rId13"/>
    <p:sldId id="322" r:id="rId14"/>
    <p:sldId id="323" r:id="rId15"/>
    <p:sldId id="324" r:id="rId16"/>
    <p:sldId id="325" r:id="rId17"/>
    <p:sldId id="326" r:id="rId18"/>
    <p:sldId id="327" r:id="rId19"/>
    <p:sldId id="328" r:id="rId20"/>
    <p:sldId id="329" r:id="rId21"/>
    <p:sldId id="330" r:id="rId22"/>
    <p:sldId id="320" r:id="rId23"/>
    <p:sldId id="319" r:id="rId24"/>
  </p:sldIdLst>
  <p:sldSz cx="9144000" cy="5143500" type="screen16x9"/>
  <p:notesSz cx="6858000" cy="9144000"/>
  <p:embeddedFontLst>
    <p:embeddedFont>
      <p:font typeface="Handlee" panose="020B0604020202020204" charset="0"/>
      <p:regular r:id="rId26"/>
    </p:embeddedFont>
    <p:embeddedFont>
      <p:font typeface="Tahoma" panose="020B0604030504040204" pitchFamily="34" charset="0"/>
      <p:regular r:id="rId27"/>
      <p:bold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55b2d9cc9072879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B3AC"/>
    <a:srgbClr val="CB4552"/>
    <a:srgbClr val="CD6D7D"/>
    <a:srgbClr val="D77079"/>
    <a:srgbClr val="D60000"/>
    <a:srgbClr val="FFFFFF"/>
    <a:srgbClr val="BEBF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364" autoAdjust="0"/>
  </p:normalViewPr>
  <p:slideViewPr>
    <p:cSldViewPr snapToGrid="0">
      <p:cViewPr varScale="1">
        <p:scale>
          <a:sx n="127" d="100"/>
          <a:sy n="127" d="100"/>
        </p:scale>
        <p:origin x="178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1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3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2.fntdata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1e68c06c1fa_2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7" name="Google Shape;127;g1e68c06c1fa_2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1e68c06c1fa_2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1e68c06c1fa_2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9061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1e68c06c1fa_2_2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g1e68c06c1fa_2_2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09177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1e68c06c1fa_2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1e68c06c1fa_2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34789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1e68c06c1fa_2_2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g1e68c06c1fa_2_2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95406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1e68c06c1fa_2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1e68c06c1fa_2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1e68c06c1fa_2_2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g1e68c06c1fa_2_2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420240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1e68c06c1fa_2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g1e68c06c1fa_2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45703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1e68c06c1fa_2_2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g1e68c06c1fa_2_2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976817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1e68c06c1fa_2_2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g1e68c06c1fa_2_2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19291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ctrTitle"/>
          </p:nvPr>
        </p:nvSpPr>
        <p:spPr>
          <a:xfrm>
            <a:off x="342900" y="1065213"/>
            <a:ext cx="3886200" cy="735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lvl="0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6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>
            <a:spLocks noGrp="1"/>
          </p:cNvSpPr>
          <p:nvPr>
            <p:ph type="title"/>
          </p:nvPr>
        </p:nvSpPr>
        <p:spPr>
          <a:xfrm>
            <a:off x="361156" y="2203450"/>
            <a:ext cx="3886200" cy="681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body" idx="1"/>
          </p:nvPr>
        </p:nvSpPr>
        <p:spPr>
          <a:xfrm>
            <a:off x="361156" y="1453357"/>
            <a:ext cx="3886200" cy="750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82" name="Google Shape;82;p18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body" idx="1"/>
          </p:nvPr>
        </p:nvSpPr>
        <p:spPr>
          <a:xfrm>
            <a:off x="228600" y="767556"/>
            <a:ext cx="2020094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88" name="Google Shape;88;p19"/>
          <p:cNvSpPr txBox="1">
            <a:spLocks noGrp="1"/>
          </p:cNvSpPr>
          <p:nvPr>
            <p:ph type="body" idx="2"/>
          </p:nvPr>
        </p:nvSpPr>
        <p:spPr>
          <a:xfrm>
            <a:off x="228600" y="1087438"/>
            <a:ext cx="2020094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body" idx="3"/>
          </p:nvPr>
        </p:nvSpPr>
        <p:spPr>
          <a:xfrm>
            <a:off x="2322513" y="767556"/>
            <a:ext cx="2020888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90" name="Google Shape;90;p19"/>
          <p:cNvSpPr txBox="1">
            <a:spLocks noGrp="1"/>
          </p:cNvSpPr>
          <p:nvPr>
            <p:ph type="body" idx="4"/>
          </p:nvPr>
        </p:nvSpPr>
        <p:spPr>
          <a:xfrm>
            <a:off x="2322513" y="1087438"/>
            <a:ext cx="2020888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91" name="Google Shape;91;p19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9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0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0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>
            <a:spLocks noGrp="1"/>
          </p:cNvSpPr>
          <p:nvPr>
            <p:ph type="title"/>
          </p:nvPr>
        </p:nvSpPr>
        <p:spPr>
          <a:xfrm>
            <a:off x="228600" y="136525"/>
            <a:ext cx="1504157" cy="581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body" idx="1"/>
          </p:nvPr>
        </p:nvSpPr>
        <p:spPr>
          <a:xfrm>
            <a:off x="1787525" y="136525"/>
            <a:ext cx="2555875" cy="2926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30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marL="914400" lvl="1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marL="1371600" lvl="2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marL="1828800" lvl="3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marL="2286000" lvl="4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marL="2743200" lvl="5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marL="3200400" lvl="6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marL="3657600" lvl="7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marL="4114800" lvl="8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body" idx="2"/>
          </p:nvPr>
        </p:nvSpPr>
        <p:spPr>
          <a:xfrm>
            <a:off x="228600" y="717550"/>
            <a:ext cx="1504157" cy="2345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1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>
            <a:spLocks noGrp="1"/>
          </p:cNvSpPr>
          <p:nvPr>
            <p:ph type="title"/>
          </p:nvPr>
        </p:nvSpPr>
        <p:spPr>
          <a:xfrm>
            <a:off x="896144" y="2400300"/>
            <a:ext cx="2743200" cy="283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2"/>
          <p:cNvSpPr>
            <a:spLocks noGrp="1"/>
          </p:cNvSpPr>
          <p:nvPr>
            <p:ph type="pic" idx="2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2"/>
          <p:cNvSpPr txBox="1">
            <a:spLocks noGrp="1"/>
          </p:cNvSpPr>
          <p:nvPr>
            <p:ph type="body" idx="1"/>
          </p:nvPr>
        </p:nvSpPr>
        <p:spPr>
          <a:xfrm>
            <a:off x="896144" y="2683669"/>
            <a:ext cx="2743200" cy="402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body" idx="1"/>
          </p:nvPr>
        </p:nvSpPr>
        <p:spPr>
          <a:xfrm rot="5400000">
            <a:off x="1154509" y="-125809"/>
            <a:ext cx="2262982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3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>
            <a:spLocks noGrp="1"/>
          </p:cNvSpPr>
          <p:nvPr>
            <p:ph type="title"/>
          </p:nvPr>
        </p:nvSpPr>
        <p:spPr>
          <a:xfrm rot="5400000">
            <a:off x="2366169" y="1085850"/>
            <a:ext cx="2925763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body" idx="1"/>
          </p:nvPr>
        </p:nvSpPr>
        <p:spPr>
          <a:xfrm rot="5400000">
            <a:off x="270669" y="95250"/>
            <a:ext cx="2925763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2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DBA32C21-FD13-4697-ADCD-F9E33DDFF06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2885D699-091F-4322-9983-565B97A178FD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67302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DBA32C21-FD13-4697-ADCD-F9E33DDFF06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2885D699-091F-4322-9983-565B97A178FD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12247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DBA32C21-FD13-4697-ADCD-F9E33DDFF06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2885D699-091F-4322-9983-565B97A178FD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2074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DBA32C21-FD13-4697-ADCD-F9E33DDFF06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2885D699-091F-4322-9983-565B97A178FD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13940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DBA32C21-FD13-4697-ADCD-F9E33DDFF06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2885D699-091F-4322-9983-565B97A178FD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62660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DBA32C21-FD13-4697-ADCD-F9E33DDFF06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2885D699-091F-4322-9983-565B97A178FD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16705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DBA32C21-FD13-4697-ADCD-F9E33DDFF06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2885D699-091F-4322-9983-565B97A178FD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8081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DBA32C21-FD13-4697-ADCD-F9E33DDFF06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2885D699-091F-4322-9983-565B97A178FD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2784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DBA32C21-FD13-4697-ADCD-F9E33DDFF06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2885D699-091F-4322-9983-565B97A178FD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57822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DBA32C21-FD13-4697-ADCD-F9E33DDFF06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2885D699-091F-4322-9983-565B97A178FD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00586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DBA32C21-FD13-4697-ADCD-F9E33DDFF06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2885D699-091F-4322-9983-565B97A178FD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98257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08ED132D-452A-49E5-B8CD-EA0C46A12A5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9CB03046-9975-4CD1-8163-35C299AA0868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06167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08ED132D-452A-49E5-B8CD-EA0C46A12A5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9CB03046-9975-4CD1-8163-35C299AA0868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17138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08ED132D-452A-49E5-B8CD-EA0C46A12A5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9CB03046-9975-4CD1-8163-35C299AA0868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386178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08ED132D-452A-49E5-B8CD-EA0C46A12A5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9CB03046-9975-4CD1-8163-35C299AA0868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34263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08ED132D-452A-49E5-B8CD-EA0C46A12A5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9CB03046-9975-4CD1-8163-35C299AA0868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994899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08ED132D-452A-49E5-B8CD-EA0C46A12A5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9CB03046-9975-4CD1-8163-35C299AA0868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896027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08ED132D-452A-49E5-B8CD-EA0C46A12A5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9CB03046-9975-4CD1-8163-35C299AA0868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0530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08ED132D-452A-49E5-B8CD-EA0C46A12A5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9CB03046-9975-4CD1-8163-35C299AA0868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01177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08ED132D-452A-49E5-B8CD-EA0C46A12A5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9CB03046-9975-4CD1-8163-35C299AA0868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88379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08ED132D-452A-49E5-B8CD-EA0C46A12A5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9CB03046-9975-4CD1-8163-35C299AA0868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02470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08ED132D-452A-49E5-B8CD-EA0C46A12A5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9CB03046-9975-4CD1-8163-35C299AA0868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8954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marR="0" lvl="0" indent="-3302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2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  <a:defRPr/>
            </a:pPr>
            <a:fld id="{DBA32C21-FD13-4697-ADCD-F9E33DDFF06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  <a:defRPr/>
            </a:pPr>
            <a:fld id="{2885D699-091F-4322-9983-565B97A178FD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7064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  <a:defRPr/>
            </a:pPr>
            <a:fld id="{08ED132D-452A-49E5-B8CD-EA0C46A12A5F}" type="datetimeFigureOut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28/09/2025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  <a:defRPr/>
            </a:pPr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  <a:defRPr/>
            </a:pPr>
            <a:fld id="{9CB03046-9975-4CD1-8163-35C299AA0868}" type="slidenum">
              <a:rPr lang="vi-VN" kern="120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vi-VN" kern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7690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35.png"/><Relationship Id="rId3" Type="http://schemas.openxmlformats.org/officeDocument/2006/relationships/audio" Target="../media/audio2.wav"/><Relationship Id="rId7" Type="http://schemas.openxmlformats.org/officeDocument/2006/relationships/image" Target="../media/image31.png"/><Relationship Id="rId12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3.xml"/><Relationship Id="rId6" Type="http://schemas.microsoft.com/office/2007/relationships/hdphoto" Target="../media/hdphoto1.wdp"/><Relationship Id="rId11" Type="http://schemas.openxmlformats.org/officeDocument/2006/relationships/image" Target="../media/image33.png"/><Relationship Id="rId5" Type="http://schemas.openxmlformats.org/officeDocument/2006/relationships/image" Target="../media/image30.png"/><Relationship Id="rId10" Type="http://schemas.microsoft.com/office/2007/relationships/hdphoto" Target="../media/hdphoto3.wdp"/><Relationship Id="rId4" Type="http://schemas.openxmlformats.org/officeDocument/2006/relationships/audio" Target="../media/audio3.wav"/><Relationship Id="rId9" Type="http://schemas.openxmlformats.org/officeDocument/2006/relationships/image" Target="../media/image32.png"/><Relationship Id="rId1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36.png"/><Relationship Id="rId3" Type="http://schemas.openxmlformats.org/officeDocument/2006/relationships/audio" Target="../media/audio3.wav"/><Relationship Id="rId7" Type="http://schemas.openxmlformats.org/officeDocument/2006/relationships/image" Target="../media/image31.png"/><Relationship Id="rId12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3.xml"/><Relationship Id="rId6" Type="http://schemas.microsoft.com/office/2007/relationships/hdphoto" Target="../media/hdphoto1.wdp"/><Relationship Id="rId11" Type="http://schemas.openxmlformats.org/officeDocument/2006/relationships/image" Target="../media/image35.png"/><Relationship Id="rId5" Type="http://schemas.openxmlformats.org/officeDocument/2006/relationships/image" Target="../media/image30.png"/><Relationship Id="rId10" Type="http://schemas.microsoft.com/office/2007/relationships/hdphoto" Target="../media/hdphoto3.wdp"/><Relationship Id="rId4" Type="http://schemas.openxmlformats.org/officeDocument/2006/relationships/audio" Target="../media/audio2.wav"/><Relationship Id="rId9" Type="http://schemas.openxmlformats.org/officeDocument/2006/relationships/image" Target="../media/image32.png"/><Relationship Id="rId1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35.png"/><Relationship Id="rId3" Type="http://schemas.openxmlformats.org/officeDocument/2006/relationships/audio" Target="../media/audio2.wav"/><Relationship Id="rId7" Type="http://schemas.openxmlformats.org/officeDocument/2006/relationships/image" Target="../media/image31.png"/><Relationship Id="rId12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3.xml"/><Relationship Id="rId6" Type="http://schemas.microsoft.com/office/2007/relationships/hdphoto" Target="../media/hdphoto1.wdp"/><Relationship Id="rId11" Type="http://schemas.openxmlformats.org/officeDocument/2006/relationships/image" Target="../media/image33.png"/><Relationship Id="rId5" Type="http://schemas.openxmlformats.org/officeDocument/2006/relationships/image" Target="../media/image30.png"/><Relationship Id="rId10" Type="http://schemas.microsoft.com/office/2007/relationships/hdphoto" Target="../media/hdphoto3.wdp"/><Relationship Id="rId4" Type="http://schemas.openxmlformats.org/officeDocument/2006/relationships/audio" Target="../media/audio3.wav"/><Relationship Id="rId9" Type="http://schemas.openxmlformats.org/officeDocument/2006/relationships/image" Target="../media/image32.png"/><Relationship Id="rId1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slide" Target="slide9.xml"/><Relationship Id="rId3" Type="http://schemas.openxmlformats.org/officeDocument/2006/relationships/audio" Target="../media/audio3.wav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3.xml"/><Relationship Id="rId6" Type="http://schemas.microsoft.com/office/2007/relationships/hdphoto" Target="../media/hdphoto1.wdp"/><Relationship Id="rId11" Type="http://schemas.openxmlformats.org/officeDocument/2006/relationships/image" Target="../media/image35.png"/><Relationship Id="rId5" Type="http://schemas.openxmlformats.org/officeDocument/2006/relationships/image" Target="../media/image30.png"/><Relationship Id="rId10" Type="http://schemas.microsoft.com/office/2007/relationships/hdphoto" Target="../media/hdphoto3.wdp"/><Relationship Id="rId4" Type="http://schemas.openxmlformats.org/officeDocument/2006/relationships/audio" Target="../media/audio2.wav"/><Relationship Id="rId9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36.png"/><Relationship Id="rId3" Type="http://schemas.openxmlformats.org/officeDocument/2006/relationships/audio" Target="../media/audio3.wav"/><Relationship Id="rId7" Type="http://schemas.openxmlformats.org/officeDocument/2006/relationships/image" Target="../media/image31.png"/><Relationship Id="rId12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3.xml"/><Relationship Id="rId6" Type="http://schemas.microsoft.com/office/2007/relationships/hdphoto" Target="../media/hdphoto1.wdp"/><Relationship Id="rId11" Type="http://schemas.openxmlformats.org/officeDocument/2006/relationships/image" Target="../media/image35.png"/><Relationship Id="rId5" Type="http://schemas.openxmlformats.org/officeDocument/2006/relationships/image" Target="../media/image30.png"/><Relationship Id="rId10" Type="http://schemas.microsoft.com/office/2007/relationships/hdphoto" Target="../media/hdphoto3.wdp"/><Relationship Id="rId4" Type="http://schemas.openxmlformats.org/officeDocument/2006/relationships/audio" Target="../media/audio2.wav"/><Relationship Id="rId9" Type="http://schemas.openxmlformats.org/officeDocument/2006/relationships/image" Target="../media/image32.png"/><Relationship Id="rId1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slide" Target="slide9.xml"/><Relationship Id="rId3" Type="http://schemas.openxmlformats.org/officeDocument/2006/relationships/audio" Target="../media/audio3.wav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3.xml"/><Relationship Id="rId6" Type="http://schemas.microsoft.com/office/2007/relationships/hdphoto" Target="../media/hdphoto1.wdp"/><Relationship Id="rId11" Type="http://schemas.openxmlformats.org/officeDocument/2006/relationships/image" Target="../media/image35.png"/><Relationship Id="rId5" Type="http://schemas.openxmlformats.org/officeDocument/2006/relationships/image" Target="../media/image30.png"/><Relationship Id="rId10" Type="http://schemas.microsoft.com/office/2007/relationships/hdphoto" Target="../media/hdphoto3.wdp"/><Relationship Id="rId4" Type="http://schemas.openxmlformats.org/officeDocument/2006/relationships/audio" Target="../media/audio2.wav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36.png"/><Relationship Id="rId3" Type="http://schemas.openxmlformats.org/officeDocument/2006/relationships/audio" Target="../media/audio3.wav"/><Relationship Id="rId7" Type="http://schemas.openxmlformats.org/officeDocument/2006/relationships/image" Target="../media/image31.png"/><Relationship Id="rId12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3.xml"/><Relationship Id="rId6" Type="http://schemas.microsoft.com/office/2007/relationships/hdphoto" Target="../media/hdphoto1.wdp"/><Relationship Id="rId11" Type="http://schemas.openxmlformats.org/officeDocument/2006/relationships/image" Target="../media/image35.png"/><Relationship Id="rId5" Type="http://schemas.openxmlformats.org/officeDocument/2006/relationships/image" Target="../media/image30.png"/><Relationship Id="rId10" Type="http://schemas.microsoft.com/office/2007/relationships/hdphoto" Target="../media/hdphoto3.wdp"/><Relationship Id="rId4" Type="http://schemas.openxmlformats.org/officeDocument/2006/relationships/audio" Target="../media/audio2.wav"/><Relationship Id="rId9" Type="http://schemas.openxmlformats.org/officeDocument/2006/relationships/image" Target="../media/image32.png"/><Relationship Id="rId14" Type="http://schemas.openxmlformats.org/officeDocument/2006/relationships/slide" Target="slide9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35.png"/><Relationship Id="rId3" Type="http://schemas.openxmlformats.org/officeDocument/2006/relationships/audio" Target="../media/audio2.wav"/><Relationship Id="rId7" Type="http://schemas.openxmlformats.org/officeDocument/2006/relationships/image" Target="../media/image31.png"/><Relationship Id="rId12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3.xml"/><Relationship Id="rId6" Type="http://schemas.microsoft.com/office/2007/relationships/hdphoto" Target="../media/hdphoto1.wdp"/><Relationship Id="rId11" Type="http://schemas.openxmlformats.org/officeDocument/2006/relationships/image" Target="../media/image33.png"/><Relationship Id="rId5" Type="http://schemas.openxmlformats.org/officeDocument/2006/relationships/image" Target="../media/image30.png"/><Relationship Id="rId10" Type="http://schemas.microsoft.com/office/2007/relationships/hdphoto" Target="../media/hdphoto3.wdp"/><Relationship Id="rId4" Type="http://schemas.openxmlformats.org/officeDocument/2006/relationships/audio" Target="../media/audio3.wav"/><Relationship Id="rId9" Type="http://schemas.openxmlformats.org/officeDocument/2006/relationships/image" Target="../media/image32.png"/><Relationship Id="rId1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slide" Target="slide9.xml"/><Relationship Id="rId3" Type="http://schemas.openxmlformats.org/officeDocument/2006/relationships/audio" Target="../media/audio2.wav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3.xml"/><Relationship Id="rId6" Type="http://schemas.microsoft.com/office/2007/relationships/hdphoto" Target="../media/hdphoto1.wdp"/><Relationship Id="rId11" Type="http://schemas.openxmlformats.org/officeDocument/2006/relationships/image" Target="../media/image35.png"/><Relationship Id="rId5" Type="http://schemas.openxmlformats.org/officeDocument/2006/relationships/image" Target="../media/image30.png"/><Relationship Id="rId10" Type="http://schemas.microsoft.com/office/2007/relationships/hdphoto" Target="../media/hdphoto3.wdp"/><Relationship Id="rId4" Type="http://schemas.openxmlformats.org/officeDocument/2006/relationships/audio" Target="../media/audio3.wav"/><Relationship Id="rId9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7.png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png"/><Relationship Id="rId11" Type="http://schemas.openxmlformats.org/officeDocument/2006/relationships/image" Target="../media/image22.svg"/><Relationship Id="rId5" Type="http://schemas.openxmlformats.org/officeDocument/2006/relationships/image" Target="../media/image18.png"/><Relationship Id="rId10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20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.png"/><Relationship Id="rId5" Type="http://schemas.openxmlformats.org/officeDocument/2006/relationships/image" Target="../media/image6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19.xml"/><Relationship Id="rId3" Type="http://schemas.openxmlformats.org/officeDocument/2006/relationships/slideLayout" Target="../slideLayouts/slideLayout23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image" Target="../media/image29.png"/><Relationship Id="rId2" Type="http://schemas.openxmlformats.org/officeDocument/2006/relationships/audio" Target="../media/media1.wav"/><Relationship Id="rId16" Type="http://schemas.openxmlformats.org/officeDocument/2006/relationships/image" Target="../media/image28.gif"/><Relationship Id="rId1" Type="http://schemas.microsoft.com/office/2007/relationships/media" Target="../media/media1.wav"/><Relationship Id="rId6" Type="http://schemas.openxmlformats.org/officeDocument/2006/relationships/slide" Target="slide10.xml"/><Relationship Id="rId11" Type="http://schemas.openxmlformats.org/officeDocument/2006/relationships/slide" Target="slide15.xml"/><Relationship Id="rId5" Type="http://schemas.openxmlformats.org/officeDocument/2006/relationships/image" Target="../media/image26.png"/><Relationship Id="rId15" Type="http://schemas.openxmlformats.org/officeDocument/2006/relationships/image" Target="../media/image27.gif"/><Relationship Id="rId10" Type="http://schemas.openxmlformats.org/officeDocument/2006/relationships/slide" Target="slide14.xml"/><Relationship Id="rId4" Type="http://schemas.openxmlformats.org/officeDocument/2006/relationships/image" Target="../media/image25.png"/><Relationship Id="rId9" Type="http://schemas.openxmlformats.org/officeDocument/2006/relationships/slide" Target="slide13.xml"/><Relationship Id="rId14" Type="http://schemas.openxmlformats.org/officeDocument/2006/relationships/slide" Target="slide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3036" y="4485669"/>
            <a:ext cx="2518012" cy="54137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25"/>
          <p:cNvGrpSpPr/>
          <p:nvPr/>
        </p:nvGrpSpPr>
        <p:grpSpPr>
          <a:xfrm>
            <a:off x="-523018" y="-268370"/>
            <a:ext cx="10115674" cy="5502384"/>
            <a:chOff x="0" y="0"/>
            <a:chExt cx="26975129" cy="14673024"/>
          </a:xfrm>
        </p:grpSpPr>
        <p:pic>
          <p:nvPicPr>
            <p:cNvPr id="130" name="Google Shape;130;p2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2302105" y="0"/>
              <a:ext cx="14673024" cy="146730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1" name="Google Shape;131;p2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0" y="0"/>
              <a:ext cx="14673024" cy="1467302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41" name="Google Shape;141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84422" y="3960099"/>
            <a:ext cx="1078771" cy="1046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74627" y="-143795"/>
            <a:ext cx="2915326" cy="1479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47809" y="4385485"/>
            <a:ext cx="744557" cy="6210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735357" y="3792152"/>
            <a:ext cx="1473225" cy="1382299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5"/>
          <p:cNvSpPr txBox="1"/>
          <p:nvPr/>
        </p:nvSpPr>
        <p:spPr>
          <a:xfrm>
            <a:off x="1762699" y="457853"/>
            <a:ext cx="5743746" cy="231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u="sng" dirty="0">
                <a:solidFill>
                  <a:srgbClr val="CB4552"/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UNIT 10</a:t>
            </a:r>
            <a:r>
              <a:rPr lang="en-US" sz="6600" b="1" dirty="0">
                <a:solidFill>
                  <a:srgbClr val="CB4552"/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: ECOTOURISM</a:t>
            </a:r>
            <a:endParaRPr sz="600" b="1" dirty="0">
              <a:solidFill>
                <a:srgbClr val="CB4552"/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  <p:pic>
        <p:nvPicPr>
          <p:cNvPr id="142" name="Google Shape;142;p25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168601" y="4385486"/>
            <a:ext cx="1631361" cy="511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25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719250" y="-29889"/>
            <a:ext cx="1373479" cy="1484842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40;p25"/>
          <p:cNvSpPr txBox="1"/>
          <p:nvPr/>
        </p:nvSpPr>
        <p:spPr>
          <a:xfrm>
            <a:off x="602899" y="2823881"/>
            <a:ext cx="8063345" cy="631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3997"/>
              </a:lnSpc>
            </a:pPr>
            <a:r>
              <a:rPr lang="en-US" sz="3600" b="1" i="1" u="sng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LESSON 8:</a:t>
            </a:r>
            <a:r>
              <a:rPr lang="en-US" sz="3600" b="1" i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 LOOKING BACK AND PROJECT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2" y="2826848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3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4" y="3847792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624477" y="149902"/>
            <a:ext cx="7895046" cy="1203448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I ____ more free time this summer, I will go to My Son Sanctuary.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32665" y="146201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have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1" y="352687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597961" y="1465151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had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32665" y="2128889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has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597961" y="213203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having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1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3848911" y="1481116"/>
            <a:ext cx="663853" cy="53104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3909362" y="2153912"/>
            <a:ext cx="603402" cy="52806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503" y="2162610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503" y="1496094"/>
            <a:ext cx="603557" cy="530398"/>
          </a:xfrm>
          <a:prstGeom prst="rect">
            <a:avLst/>
          </a:prstGeom>
        </p:spPr>
      </p:pic>
      <p:sp>
        <p:nvSpPr>
          <p:cNvPr id="57" name="Cloud 56">
            <a:hlinkClick r:id="rId14" action="ppaction://hlinksldjump"/>
          </p:cNvPr>
          <p:cNvSpPr/>
          <p:nvPr/>
        </p:nvSpPr>
        <p:spPr>
          <a:xfrm>
            <a:off x="3500621" y="3526874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1800" kern="1200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</a:rPr>
              <a:t>Home</a:t>
            </a:r>
            <a:endParaRPr lang="vi-VN" sz="1800" kern="120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300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2" y="2826848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3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4" y="3847792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624477" y="149902"/>
            <a:ext cx="7895046" cy="1203448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live in the city. If I ___ a house in a village, I ___ turn it into a tourist attraction.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32665" y="146201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have – will	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1" y="352687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597961" y="1465151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had – would 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32665" y="2128889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had – will 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597961" y="213203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have – would 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472" y="1481116"/>
            <a:ext cx="604292" cy="53104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3909362" y="2153912"/>
            <a:ext cx="603402" cy="52806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503" y="2162610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503" y="1519870"/>
            <a:ext cx="603557" cy="482845"/>
          </a:xfrm>
          <a:prstGeom prst="rect">
            <a:avLst/>
          </a:prstGeom>
        </p:spPr>
      </p:pic>
      <p:sp>
        <p:nvSpPr>
          <p:cNvPr id="17" name="Cloud 16">
            <a:hlinkClick r:id="rId14" action="ppaction://hlinksldjump"/>
          </p:cNvPr>
          <p:cNvSpPr/>
          <p:nvPr/>
        </p:nvSpPr>
        <p:spPr>
          <a:xfrm>
            <a:off x="3500621" y="3526874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1800" kern="1200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</a:rPr>
              <a:t>Home</a:t>
            </a:r>
            <a:endParaRPr lang="vi-VN" sz="1800" kern="120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12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2" y="2826848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3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4" y="3847792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624477" y="149902"/>
            <a:ext cx="7895046" cy="1203448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400" kern="1200" dirty="0">
                <a:solidFill>
                  <a:prstClr val="black"/>
                </a:solidFill>
                <a:latin typeface="Arial" panose="020B0604020202020204" pitchFamily="34" charset="0"/>
              </a:rPr>
              <a:t>If Tuan ___ free on Saturday, he could join our trip to the jungle.</a:t>
            </a:r>
            <a:endParaRPr lang="vi-VN" sz="2400" kern="1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32665" y="146201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Arial" panose="020B0604020202020204" pitchFamily="34" charset="0"/>
              </a:rPr>
              <a:t>A. </a:t>
            </a:r>
            <a:r>
              <a:rPr lang="en-US" sz="2400" kern="1200" dirty="0">
                <a:solidFill>
                  <a:prstClr val="black"/>
                </a:solidFill>
                <a:latin typeface="Arial" panose="020B0604020202020204" pitchFamily="34" charset="0"/>
              </a:rPr>
              <a:t>were </a:t>
            </a:r>
            <a:endParaRPr lang="vi-VN" sz="2400" kern="1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1" y="352687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597961" y="1465151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Arial" panose="020B0604020202020204" pitchFamily="34" charset="0"/>
              </a:rPr>
              <a:t>B. </a:t>
            </a:r>
            <a:r>
              <a:rPr lang="en-US" sz="2400" kern="1200" dirty="0">
                <a:solidFill>
                  <a:prstClr val="black"/>
                </a:solidFill>
                <a:latin typeface="Arial" panose="020B0604020202020204" pitchFamily="34" charset="0"/>
              </a:rPr>
              <a:t>being</a:t>
            </a:r>
            <a:endParaRPr lang="vi-VN" sz="2400" kern="1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32665" y="2128889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Arial" panose="020B0604020202020204" pitchFamily="34" charset="0"/>
              </a:rPr>
              <a:t>C. </a:t>
            </a:r>
            <a:r>
              <a:rPr lang="en-US" sz="2400" kern="1200" dirty="0">
                <a:solidFill>
                  <a:prstClr val="black"/>
                </a:solidFill>
                <a:latin typeface="Arial" panose="020B0604020202020204" pitchFamily="34" charset="0"/>
              </a:rPr>
              <a:t>are</a:t>
            </a:r>
            <a:endParaRPr lang="vi-VN" sz="2400" kern="1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597961" y="213203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Arial" panose="020B0604020202020204" pitchFamily="34" charset="0"/>
              </a:rPr>
              <a:t>D. </a:t>
            </a:r>
            <a:r>
              <a:rPr lang="en-US" sz="2400" kern="1200" dirty="0">
                <a:solidFill>
                  <a:prstClr val="black"/>
                </a:solidFill>
                <a:latin typeface="Arial" panose="020B0604020202020204" pitchFamily="34" charset="0"/>
              </a:rPr>
              <a:t>is</a:t>
            </a:r>
            <a:endParaRPr lang="vi-VN" sz="2400" kern="1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1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3848911" y="1481116"/>
            <a:ext cx="663853" cy="53104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3909362" y="2153912"/>
            <a:ext cx="603402" cy="52806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503" y="2162610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503" y="1496094"/>
            <a:ext cx="603557" cy="530398"/>
          </a:xfrm>
          <a:prstGeom prst="rect">
            <a:avLst/>
          </a:prstGeom>
        </p:spPr>
      </p:pic>
      <p:sp>
        <p:nvSpPr>
          <p:cNvPr id="18" name="Cloud 17">
            <a:hlinkClick r:id="rId14" action="ppaction://hlinksldjump"/>
          </p:cNvPr>
          <p:cNvSpPr/>
          <p:nvPr/>
        </p:nvSpPr>
        <p:spPr>
          <a:xfrm>
            <a:off x="3500621" y="3526874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1800" kern="1200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</a:rPr>
              <a:t>Home</a:t>
            </a:r>
            <a:endParaRPr lang="vi-VN" sz="1800" kern="120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15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2" y="2826848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3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4" y="3847792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624477" y="149902"/>
            <a:ext cx="7895046" cy="1203448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it ____ tomorrow, the trip to the craft village will be cancelled.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32665" y="146201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 raining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1" y="352687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597961" y="1465151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rain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32665" y="2128889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rains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597961" y="213203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raining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472" y="1481116"/>
            <a:ext cx="604292" cy="53104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362" y="2176584"/>
            <a:ext cx="603402" cy="48272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503" y="2162610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616" y="1519870"/>
            <a:ext cx="549444" cy="482845"/>
          </a:xfrm>
          <a:prstGeom prst="rect">
            <a:avLst/>
          </a:prstGeom>
        </p:spPr>
      </p:pic>
      <p:sp>
        <p:nvSpPr>
          <p:cNvPr id="17" name="Cloud 16">
            <a:hlinkClick r:id="rId13" action="ppaction://hlinksldjump"/>
          </p:cNvPr>
          <p:cNvSpPr/>
          <p:nvPr/>
        </p:nvSpPr>
        <p:spPr>
          <a:xfrm>
            <a:off x="3500621" y="3526874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1800" kern="1200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</a:rPr>
              <a:t>Home</a:t>
            </a:r>
            <a:endParaRPr lang="vi-VN" sz="1800" kern="120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014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2" y="2826848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3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4" y="3847792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624477" y="149902"/>
            <a:ext cx="7895046" cy="1203448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we ___ on another planet, we ___ what life is like there.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32665" y="146201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live – will see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1" y="352687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597961" y="1465151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lived – would see 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32665" y="2128889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lived – saw 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597961" y="213203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lives - see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472" y="1481116"/>
            <a:ext cx="604292" cy="53104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3909362" y="2153912"/>
            <a:ext cx="603402" cy="52806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503" y="2162610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503" y="1519870"/>
            <a:ext cx="603557" cy="482845"/>
          </a:xfrm>
          <a:prstGeom prst="rect">
            <a:avLst/>
          </a:prstGeom>
        </p:spPr>
      </p:pic>
      <p:sp>
        <p:nvSpPr>
          <p:cNvPr id="17" name="Cloud 16">
            <a:hlinkClick r:id="rId14" action="ppaction://hlinksldjump"/>
          </p:cNvPr>
          <p:cNvSpPr/>
          <p:nvPr/>
        </p:nvSpPr>
        <p:spPr>
          <a:xfrm>
            <a:off x="3500621" y="3526874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1800" kern="1200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</a:rPr>
              <a:t>Home</a:t>
            </a:r>
            <a:endParaRPr lang="vi-VN" sz="1800" kern="120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55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2" y="2826848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3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4" y="3847792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624477" y="149902"/>
            <a:ext cx="7895046" cy="1203448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Come on! If we ___ , we ___ late for the bus.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32665" y="146201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hurry - are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1" y="352687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597961" y="1465151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hurry – will be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32665" y="2128889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don’t hurry – won’t be</a:t>
            </a: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44" name="Rectangle 43"/>
          <p:cNvSpPr/>
          <p:nvPr/>
        </p:nvSpPr>
        <p:spPr>
          <a:xfrm>
            <a:off x="4597961" y="213203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don’t hurry – will be 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472" y="1481116"/>
            <a:ext cx="604292" cy="53104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461" y="2176584"/>
            <a:ext cx="549303" cy="48272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503" y="2186386"/>
            <a:ext cx="603557" cy="482845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616" y="1519870"/>
            <a:ext cx="549444" cy="482845"/>
          </a:xfrm>
          <a:prstGeom prst="rect">
            <a:avLst/>
          </a:prstGeom>
        </p:spPr>
      </p:pic>
      <p:sp>
        <p:nvSpPr>
          <p:cNvPr id="17" name="Cloud 16">
            <a:hlinkClick r:id="rId13" action="ppaction://hlinksldjump"/>
          </p:cNvPr>
          <p:cNvSpPr/>
          <p:nvPr/>
        </p:nvSpPr>
        <p:spPr>
          <a:xfrm>
            <a:off x="3500621" y="3526874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1800" kern="1200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</a:rPr>
              <a:t>Home</a:t>
            </a:r>
            <a:endParaRPr lang="vi-VN" sz="1800" kern="120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76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2" y="2826848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3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4" y="3847792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624477" y="149902"/>
            <a:ext cx="7895046" cy="1203448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Choose the underlined part that contains the mistake and correct it: </a:t>
            </a:r>
          </a:p>
          <a:p>
            <a:pPr algn="ctr" defTabSz="685800">
              <a:buClrTx/>
              <a:defRPr/>
            </a:pPr>
            <a:r>
              <a:rPr lang="en-US" sz="2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I </a:t>
            </a:r>
            <a:r>
              <a:rPr lang="en-US" sz="2000" u="sng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were</a:t>
            </a:r>
            <a:r>
              <a:rPr lang="en-US" sz="2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leader of this group, I </a:t>
            </a:r>
            <a:r>
              <a:rPr lang="en-US" sz="2000" u="sng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will</a:t>
            </a:r>
            <a:r>
              <a:rPr lang="en-US" sz="2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take all </a:t>
            </a:r>
            <a:r>
              <a:rPr lang="en-US" sz="2000" u="sng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n-US" sz="2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you to </a:t>
            </a:r>
            <a:r>
              <a:rPr lang="en-US" sz="2000" kern="1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Cuc</a:t>
            </a:r>
            <a:r>
              <a:rPr lang="en-US" sz="2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Phuong National Park, but actually </a:t>
            </a:r>
            <a:r>
              <a:rPr lang="en-US" sz="2000" u="sng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I’m</a:t>
            </a:r>
            <a:r>
              <a:rPr lang="en-US" sz="2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not. </a:t>
            </a:r>
            <a:endParaRPr lang="vi-VN" sz="20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32665" y="146201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were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1" y="352687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597961" y="1465151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will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32665" y="2128889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597961" y="213203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I’m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472" y="1481116"/>
            <a:ext cx="604292" cy="53104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3909362" y="2153912"/>
            <a:ext cx="603402" cy="52806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503" y="2162610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503" y="1519870"/>
            <a:ext cx="603557" cy="482845"/>
          </a:xfrm>
          <a:prstGeom prst="rect">
            <a:avLst/>
          </a:prstGeom>
        </p:spPr>
      </p:pic>
      <p:sp>
        <p:nvSpPr>
          <p:cNvPr id="17" name="Cloud 16">
            <a:hlinkClick r:id="rId14" action="ppaction://hlinksldjump"/>
          </p:cNvPr>
          <p:cNvSpPr/>
          <p:nvPr/>
        </p:nvSpPr>
        <p:spPr>
          <a:xfrm>
            <a:off x="3500621" y="3526874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1800" kern="1200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</a:rPr>
              <a:t>Home</a:t>
            </a:r>
            <a:endParaRPr lang="vi-VN" sz="1800" kern="120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68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2" y="2826848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3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4" y="3847792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624477" y="149902"/>
            <a:ext cx="7895046" cy="1203448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Choose the underlined part that contains the mistake and correct it:</a:t>
            </a:r>
          </a:p>
          <a:p>
            <a:pPr algn="ctr" defTabSz="685800">
              <a:buClrTx/>
              <a:defRPr/>
            </a:pPr>
            <a:r>
              <a:rPr lang="en-US" sz="2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you </a:t>
            </a:r>
            <a:r>
              <a:rPr lang="en-US" sz="2000" u="sng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took</a:t>
            </a:r>
            <a:r>
              <a:rPr lang="en-US" sz="2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this tour, you </a:t>
            </a:r>
            <a:r>
              <a:rPr lang="en-US" sz="2000" u="sng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will</a:t>
            </a:r>
            <a:r>
              <a:rPr lang="en-US" sz="2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be able to </a:t>
            </a:r>
            <a:r>
              <a:rPr lang="en-US" sz="2000" u="sng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swim</a:t>
            </a:r>
            <a:r>
              <a:rPr lang="en-US" sz="2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the deep blue sea </a:t>
            </a:r>
            <a:r>
              <a:rPr lang="en-US" sz="2000" u="sng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lang="en-US" sz="2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colorful fish.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32665" y="146201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took 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1" y="352687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597961" y="1465151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will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32665" y="2128889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swim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597961" y="213203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with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1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3848911" y="1481116"/>
            <a:ext cx="663853" cy="53104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3909362" y="2153912"/>
            <a:ext cx="603402" cy="52806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503" y="2162610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503" y="1496094"/>
            <a:ext cx="603557" cy="530398"/>
          </a:xfrm>
          <a:prstGeom prst="rect">
            <a:avLst/>
          </a:prstGeom>
        </p:spPr>
      </p:pic>
      <p:sp>
        <p:nvSpPr>
          <p:cNvPr id="18" name="Cloud 17">
            <a:hlinkClick r:id="rId14" action="ppaction://hlinksldjump"/>
          </p:cNvPr>
          <p:cNvSpPr/>
          <p:nvPr/>
        </p:nvSpPr>
        <p:spPr>
          <a:xfrm>
            <a:off x="3500621" y="3526874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1800" kern="1200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</a:rPr>
              <a:t>Home</a:t>
            </a:r>
            <a:endParaRPr lang="vi-VN" sz="1800" kern="120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75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2" y="2826848"/>
            <a:ext cx="814875" cy="88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3" y="3386891"/>
            <a:ext cx="609667" cy="66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4" y="3847792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624477" y="149902"/>
            <a:ext cx="7895046" cy="1203448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Choose the underlined part that contains the mistake and correct it:</a:t>
            </a:r>
          </a:p>
          <a:p>
            <a:pPr algn="ctr" defTabSz="685800">
              <a:buClrTx/>
              <a:defRPr/>
            </a:pPr>
            <a:r>
              <a:rPr lang="en-US" sz="2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today </a:t>
            </a:r>
            <a:r>
              <a:rPr lang="en-US" sz="2000" u="sng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en-US" sz="2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u="sng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2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holiday, my classmates and </a:t>
            </a:r>
            <a:r>
              <a:rPr lang="en-US" sz="2000" u="sng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sz="2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u="sng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would</a:t>
            </a:r>
            <a:r>
              <a:rPr lang="en-US" sz="2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go to the beach.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32665" y="146201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512509" y="367664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0224451" y="352687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597961" y="1465151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32665" y="2128889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597961" y="2132030"/>
            <a:ext cx="3680099" cy="57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lang="vi-VN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D.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would</a:t>
            </a:r>
            <a:endParaRPr lang="vi-VN" sz="2400" kern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472" y="2148782"/>
            <a:ext cx="604292" cy="53104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769" y="1531693"/>
            <a:ext cx="603402" cy="48272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503" y="2162610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616" y="1519870"/>
            <a:ext cx="549444" cy="482845"/>
          </a:xfrm>
          <a:prstGeom prst="rect">
            <a:avLst/>
          </a:prstGeom>
        </p:spPr>
      </p:pic>
      <p:sp>
        <p:nvSpPr>
          <p:cNvPr id="17" name="Cloud 16">
            <a:hlinkClick r:id="rId13" action="ppaction://hlinksldjump"/>
          </p:cNvPr>
          <p:cNvSpPr/>
          <p:nvPr/>
        </p:nvSpPr>
        <p:spPr>
          <a:xfrm>
            <a:off x="3500621" y="3526874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1800" kern="1200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</a:rPr>
              <a:t>Home</a:t>
            </a:r>
            <a:endParaRPr lang="vi-VN" sz="1800" kern="120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015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24375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20920993">
            <a:off x="3664037" y="3884104"/>
            <a:ext cx="5654075" cy="2586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3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66808" y="4377132"/>
            <a:ext cx="1784198" cy="504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3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79385" y="-237358"/>
            <a:ext cx="2218074" cy="2397918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32"/>
          <p:cNvSpPr txBox="1"/>
          <p:nvPr/>
        </p:nvSpPr>
        <p:spPr>
          <a:xfrm>
            <a:off x="1634148" y="1892916"/>
            <a:ext cx="6130081" cy="842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CB45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lee"/>
                <a:ea typeface="Handlee"/>
                <a:cs typeface="Handlee"/>
                <a:sym typeface="Handlee"/>
              </a:rPr>
              <a:t>PROJECT</a:t>
            </a:r>
            <a:endParaRPr sz="900" b="1" dirty="0">
              <a:solidFill>
                <a:srgbClr val="CB455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lee"/>
              <a:ea typeface="Handlee"/>
              <a:cs typeface="Handlee"/>
              <a:sym typeface="Handlee"/>
            </a:endParaRPr>
          </a:p>
        </p:txBody>
      </p:sp>
      <p:pic>
        <p:nvPicPr>
          <p:cNvPr id="271" name="Google Shape;271;p3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275567" y="1765513"/>
            <a:ext cx="3795903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3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10038" y="-94700"/>
            <a:ext cx="1611543" cy="793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3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-268095" y="555221"/>
            <a:ext cx="1798425" cy="26545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6069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24375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20920993">
            <a:off x="3664037" y="3884104"/>
            <a:ext cx="5654075" cy="2586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3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66808" y="4377132"/>
            <a:ext cx="1784198" cy="504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3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79385" y="-237358"/>
            <a:ext cx="2218074" cy="2397918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32"/>
          <p:cNvSpPr txBox="1"/>
          <p:nvPr/>
        </p:nvSpPr>
        <p:spPr>
          <a:xfrm>
            <a:off x="1415809" y="1813303"/>
            <a:ext cx="6464985" cy="842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u="none" strike="noStrike" cap="none" dirty="0">
                <a:solidFill>
                  <a:srgbClr val="CB45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lee"/>
                <a:ea typeface="Handlee"/>
                <a:cs typeface="Handlee"/>
                <a:sym typeface="Handlee"/>
              </a:rPr>
              <a:t>VOCABULARY</a:t>
            </a:r>
            <a:endParaRPr sz="900" b="1" dirty="0">
              <a:solidFill>
                <a:srgbClr val="CB455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lee"/>
              <a:ea typeface="Handlee"/>
              <a:cs typeface="Handlee"/>
              <a:sym typeface="Handlee"/>
            </a:endParaRPr>
          </a:p>
        </p:txBody>
      </p:sp>
      <p:pic>
        <p:nvPicPr>
          <p:cNvPr id="271" name="Google Shape;271;p3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275567" y="1765513"/>
            <a:ext cx="3795903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3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10038" y="-94700"/>
            <a:ext cx="1611543" cy="793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3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-268095" y="555221"/>
            <a:ext cx="1798425" cy="26545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85261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59930" y="-193558"/>
            <a:ext cx="10101386" cy="5502384"/>
            <a:chOff x="-74627" y="-98920"/>
            <a:chExt cx="10101386" cy="5502384"/>
          </a:xfrm>
        </p:grpSpPr>
        <p:pic>
          <p:nvPicPr>
            <p:cNvPr id="190" name="Google Shape;190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1" name="Google Shape;191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" name="Google Shape;289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20822490" flipH="1">
            <a:off x="-134268" y="4204282"/>
            <a:ext cx="1013599" cy="993036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8"/>
          <p:cNvSpPr txBox="1"/>
          <p:nvPr/>
        </p:nvSpPr>
        <p:spPr>
          <a:xfrm>
            <a:off x="761173" y="24744"/>
            <a:ext cx="3068886" cy="491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3995"/>
              </a:lnSpc>
            </a:pPr>
            <a:r>
              <a:rPr lang="en-US" sz="2800" b="1" u="sng" dirty="0">
                <a:solidFill>
                  <a:srgbClr val="CB4552"/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Design an </a:t>
            </a:r>
            <a:r>
              <a:rPr lang="en-US" sz="2800" b="1" u="sng" dirty="0" err="1">
                <a:solidFill>
                  <a:srgbClr val="CB4552"/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ecotour</a:t>
            </a:r>
            <a:endParaRPr lang="en-US" sz="2800" b="1" u="sng" dirty="0">
              <a:solidFill>
                <a:srgbClr val="CB4552"/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  <p:pic>
        <p:nvPicPr>
          <p:cNvPr id="196" name="Google Shape;196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20103851">
            <a:off x="8311600" y="4192676"/>
            <a:ext cx="963521" cy="101625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5BC0812-5D48-79CC-CAC5-08C0EE24163A}"/>
              </a:ext>
            </a:extLst>
          </p:cNvPr>
          <p:cNvSpPr txBox="1"/>
          <p:nvPr/>
        </p:nvSpPr>
        <p:spPr>
          <a:xfrm>
            <a:off x="152159" y="515969"/>
            <a:ext cx="4386579" cy="1328023"/>
          </a:xfrm>
          <a:prstGeom prst="roundRect">
            <a:avLst/>
          </a:prstGeom>
          <a:solidFill>
            <a:srgbClr val="EFB3AC">
              <a:alpha val="49804"/>
            </a:srgb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4202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Work in groups. Design an ecotour to a tourist attraction in your local area.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4202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4202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Present your ideas to the class. Use these questions as cues for your presentation.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C4210C-D9CD-06FE-F865-519E6E39DBFB}"/>
              </a:ext>
            </a:extLst>
          </p:cNvPr>
          <p:cNvSpPr txBox="1"/>
          <p:nvPr/>
        </p:nvSpPr>
        <p:spPr>
          <a:xfrm>
            <a:off x="4680978" y="0"/>
            <a:ext cx="4122781" cy="2126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US" sz="1800" kern="1200" dirty="0">
                <a:solidFill>
                  <a:srgbClr val="242021"/>
                </a:solidFill>
                <a:latin typeface="Calibri" panose="020F0502020204030204"/>
                <a:ea typeface="+mn-ea"/>
                <a:cs typeface="+mn-cs"/>
              </a:rPr>
              <a:t>What is the local tourist attraction?</a:t>
            </a:r>
          </a:p>
          <a:p>
            <a:pPr marL="342900" indent="-34290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US" sz="1800" kern="1200" dirty="0">
                <a:solidFill>
                  <a:srgbClr val="242021"/>
                </a:solidFill>
                <a:latin typeface="Calibri" panose="020F0502020204030204"/>
                <a:ea typeface="+mn-ea"/>
                <a:cs typeface="+mn-cs"/>
              </a:rPr>
              <a:t>What is it famous for?</a:t>
            </a:r>
          </a:p>
          <a:p>
            <a:pPr marL="342900" indent="-34290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US" sz="1800" kern="1200" dirty="0">
                <a:solidFill>
                  <a:srgbClr val="242021"/>
                </a:solidFill>
                <a:latin typeface="Calibri" panose="020F0502020204030204"/>
                <a:ea typeface="+mn-ea"/>
                <a:cs typeface="+mn-cs"/>
              </a:rPr>
              <a:t>What can tourists do there?</a:t>
            </a:r>
          </a:p>
          <a:p>
            <a:pPr marL="342900" indent="-34290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US" sz="1800" kern="1200" dirty="0">
                <a:solidFill>
                  <a:srgbClr val="242021"/>
                </a:solidFill>
                <a:latin typeface="Calibri" panose="020F0502020204030204"/>
                <a:ea typeface="+mn-ea"/>
                <a:cs typeface="+mn-cs"/>
              </a:rPr>
              <a:t>What are some eco-friendly activities that tourists can do there?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04D92ED-9431-BC22-CC1B-28A789921C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9539" y="2158308"/>
            <a:ext cx="6588782" cy="2916618"/>
          </a:xfrm>
          <a:prstGeom prst="rect">
            <a:avLst/>
          </a:prstGeom>
        </p:spPr>
      </p:pic>
      <p:pic>
        <p:nvPicPr>
          <p:cNvPr id="15" name="Google Shape;219;p2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18858116">
            <a:off x="8451301" y="2537396"/>
            <a:ext cx="796131" cy="935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272;p3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61172" y="4812806"/>
            <a:ext cx="731197" cy="3306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018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258184" y="-391993"/>
            <a:ext cx="10101386" cy="5502384"/>
            <a:chOff x="-74627" y="-98920"/>
            <a:chExt cx="10101386" cy="5502384"/>
          </a:xfrm>
        </p:grpSpPr>
        <p:pic>
          <p:nvPicPr>
            <p:cNvPr id="190" name="Google Shape;190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1" name="Google Shape;191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3" name="Google Shape;193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-20446"/>
            <a:ext cx="9144000" cy="742849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8"/>
          <p:cNvSpPr txBox="1"/>
          <p:nvPr/>
        </p:nvSpPr>
        <p:spPr>
          <a:xfrm>
            <a:off x="168852" y="73278"/>
            <a:ext cx="8806296" cy="385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3995"/>
              </a:lnSpc>
            </a:pPr>
            <a:r>
              <a:rPr 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Choose the correct words to complete the conversation. </a:t>
            </a:r>
          </a:p>
        </p:txBody>
      </p:sp>
      <p:pic>
        <p:nvPicPr>
          <p:cNvPr id="24" name="Google Shape;632;p4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8484016" y="4494737"/>
            <a:ext cx="594819" cy="6156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602;p4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19556083">
            <a:off x="-13785" y="4478415"/>
            <a:ext cx="521918" cy="809248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71BB92D3-71DA-2E2D-3497-6C3163403C6A}"/>
              </a:ext>
            </a:extLst>
          </p:cNvPr>
          <p:cNvSpPr txBox="1"/>
          <p:nvPr/>
        </p:nvSpPr>
        <p:spPr>
          <a:xfrm>
            <a:off x="168852" y="829216"/>
            <a:ext cx="8806296" cy="3831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62013" indent="-862013">
              <a:lnSpc>
                <a:spcPct val="150000"/>
              </a:lnSpc>
              <a:buClrTx/>
              <a:buFontTx/>
              <a:buNone/>
              <a:tabLst>
                <a:tab pos="862013" algn="l"/>
              </a:tabLst>
            </a:pPr>
            <a:r>
              <a:rPr lang="en-U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Mai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: 	</a:t>
            </a:r>
            <a:r>
              <a:rPr lang="en-US" sz="1800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Ms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Hoa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, what is (1) </a:t>
            </a:r>
            <a:r>
              <a:rPr lang="en-US" sz="1800" kern="1200" dirty="0">
                <a:solidFill>
                  <a:srgbClr val="0070C0"/>
                </a:solidFill>
                <a:latin typeface="Calibri" panose="020F0502020204030204"/>
                <a:ea typeface="+mn-ea"/>
                <a:cs typeface="+mn-cs"/>
              </a:rPr>
              <a:t>mass / sustainable 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tourism?</a:t>
            </a:r>
          </a:p>
          <a:p>
            <a:pPr marL="862013" indent="-862013">
              <a:lnSpc>
                <a:spcPct val="150000"/>
              </a:lnSpc>
              <a:buClrTx/>
              <a:buFontTx/>
              <a:buNone/>
              <a:tabLst>
                <a:tab pos="862013" algn="l"/>
              </a:tabLst>
            </a:pPr>
            <a:r>
              <a:rPr lang="en-US" sz="1800" b="1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Ms</a:t>
            </a:r>
            <a:r>
              <a:rPr lang="en-U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Hoa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: 	Well, the aim of this kind of tourism is to (2) </a:t>
            </a:r>
            <a:r>
              <a:rPr lang="en-US" sz="1800" kern="1200" dirty="0">
                <a:solidFill>
                  <a:srgbClr val="0070C0"/>
                </a:solidFill>
                <a:latin typeface="Calibri" panose="020F0502020204030204"/>
                <a:ea typeface="+mn-ea"/>
                <a:cs typeface="+mn-cs"/>
              </a:rPr>
              <a:t>protect / damage 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the environment, respect local culture, and keep (3) </a:t>
            </a:r>
            <a:r>
              <a:rPr lang="en-US" sz="1800" kern="1200" dirty="0">
                <a:solidFill>
                  <a:srgbClr val="0070C0"/>
                </a:solidFill>
                <a:latin typeface="Calibri" panose="020F0502020204030204"/>
                <a:ea typeface="+mn-ea"/>
                <a:cs typeface="+mn-cs"/>
              </a:rPr>
              <a:t>benefits / profits 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local.</a:t>
            </a:r>
          </a:p>
          <a:p>
            <a:pPr marL="862013" indent="-862013">
              <a:lnSpc>
                <a:spcPct val="150000"/>
              </a:lnSpc>
              <a:buClrTx/>
              <a:buFontTx/>
              <a:buNone/>
              <a:tabLst>
                <a:tab pos="862013" algn="l"/>
              </a:tabLst>
            </a:pPr>
            <a:r>
              <a:rPr lang="en-U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Mai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: 	Can you give me an example?</a:t>
            </a:r>
          </a:p>
          <a:p>
            <a:pPr marL="862013" indent="-862013">
              <a:lnSpc>
                <a:spcPct val="150000"/>
              </a:lnSpc>
              <a:buClrTx/>
              <a:buFontTx/>
              <a:buNone/>
              <a:tabLst>
                <a:tab pos="862013" algn="l"/>
              </a:tabLst>
            </a:pPr>
            <a:r>
              <a:rPr lang="en-US" sz="1800" b="1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Ms</a:t>
            </a:r>
            <a:r>
              <a:rPr lang="en-U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Hoa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: 	When travelling, we should not (4) </a:t>
            </a:r>
            <a:r>
              <a:rPr lang="en-US" sz="1800" kern="1200" dirty="0">
                <a:solidFill>
                  <a:srgbClr val="0070C0"/>
                </a:solidFill>
                <a:latin typeface="Calibri" panose="020F0502020204030204"/>
                <a:ea typeface="+mn-ea"/>
                <a:cs typeface="+mn-cs"/>
              </a:rPr>
              <a:t>litter / impact 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on the street. We should also be (5) </a:t>
            </a:r>
            <a:r>
              <a:rPr lang="en-US" sz="1800" kern="1200" dirty="0">
                <a:solidFill>
                  <a:srgbClr val="0070C0"/>
                </a:solidFill>
                <a:latin typeface="Calibri" panose="020F0502020204030204"/>
                <a:ea typeface="+mn-ea"/>
                <a:cs typeface="+mn-cs"/>
              </a:rPr>
              <a:t>aware / responsible 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of the local traditions and respect them.</a:t>
            </a:r>
          </a:p>
          <a:p>
            <a:pPr marL="862013" indent="-862013">
              <a:lnSpc>
                <a:spcPct val="150000"/>
              </a:lnSpc>
              <a:buClrTx/>
              <a:buFontTx/>
              <a:buNone/>
              <a:tabLst>
                <a:tab pos="862013" algn="l"/>
              </a:tabLst>
            </a:pPr>
            <a:r>
              <a:rPr lang="en-U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Mai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: 	So is this kind of tourism similar to (6) </a:t>
            </a:r>
            <a:r>
              <a:rPr lang="en-US" sz="1800" kern="1200" dirty="0">
                <a:solidFill>
                  <a:srgbClr val="0070C0"/>
                </a:solidFill>
                <a:latin typeface="Calibri" panose="020F0502020204030204"/>
                <a:ea typeface="+mn-ea"/>
                <a:cs typeface="+mn-cs"/>
              </a:rPr>
              <a:t>ecotourism / mass tourism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?</a:t>
            </a:r>
          </a:p>
          <a:p>
            <a:pPr marL="862013" indent="-862013">
              <a:lnSpc>
                <a:spcPct val="150000"/>
              </a:lnSpc>
              <a:buClrTx/>
              <a:buFontTx/>
              <a:buNone/>
              <a:tabLst>
                <a:tab pos="862013" algn="l"/>
              </a:tabLst>
            </a:pPr>
            <a:r>
              <a:rPr lang="en-US" sz="1800" b="1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Ms</a:t>
            </a:r>
            <a:r>
              <a:rPr lang="en-U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Hoa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: 	Well, it’s a form of sustainable tourism because it has a positive (7) </a:t>
            </a:r>
            <a:r>
              <a:rPr lang="en-US" sz="1800" kern="1200" dirty="0">
                <a:solidFill>
                  <a:srgbClr val="0070C0"/>
                </a:solidFill>
                <a:latin typeface="Calibri" panose="020F0502020204030204"/>
                <a:ea typeface="+mn-ea"/>
                <a:cs typeface="+mn-cs"/>
              </a:rPr>
              <a:t>impact / craft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on the environment.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B905BF7A-47EF-C08B-8C09-F3F99D0C0756}"/>
              </a:ext>
            </a:extLst>
          </p:cNvPr>
          <p:cNvSpPr/>
          <p:nvPr/>
        </p:nvSpPr>
        <p:spPr>
          <a:xfrm>
            <a:off x="3595255" y="922482"/>
            <a:ext cx="1132609" cy="357909"/>
          </a:xfrm>
          <a:prstGeom prst="roundRect">
            <a:avLst/>
          </a:prstGeom>
          <a:noFill/>
          <a:ln w="19050" cap="flat" cmpd="sng" algn="ctr">
            <a:solidFill>
              <a:srgbClr val="CB455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A46CBD66-FFC3-4BD6-EAC9-AC1E671E7ECD}"/>
              </a:ext>
            </a:extLst>
          </p:cNvPr>
          <p:cNvSpPr/>
          <p:nvPr/>
        </p:nvSpPr>
        <p:spPr>
          <a:xfrm>
            <a:off x="5229303" y="1348449"/>
            <a:ext cx="760460" cy="357909"/>
          </a:xfrm>
          <a:prstGeom prst="roundRect">
            <a:avLst/>
          </a:prstGeom>
          <a:noFill/>
          <a:ln w="19050" cap="flat" cmpd="sng" algn="ctr">
            <a:solidFill>
              <a:srgbClr val="CB455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E736F7CD-67DD-11B6-DA82-901433EBF461}"/>
              </a:ext>
            </a:extLst>
          </p:cNvPr>
          <p:cNvSpPr/>
          <p:nvPr/>
        </p:nvSpPr>
        <p:spPr>
          <a:xfrm>
            <a:off x="5229303" y="1768982"/>
            <a:ext cx="670852" cy="357909"/>
          </a:xfrm>
          <a:prstGeom prst="roundRect">
            <a:avLst/>
          </a:prstGeom>
          <a:noFill/>
          <a:ln w="19050" cap="flat" cmpd="sng" algn="ctr">
            <a:solidFill>
              <a:srgbClr val="CB455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9A267021-09C5-52D7-F681-DFC9FDB0FB03}"/>
              </a:ext>
            </a:extLst>
          </p:cNvPr>
          <p:cNvSpPr/>
          <p:nvPr/>
        </p:nvSpPr>
        <p:spPr>
          <a:xfrm>
            <a:off x="4340818" y="2567393"/>
            <a:ext cx="528808" cy="357909"/>
          </a:xfrm>
          <a:prstGeom prst="roundRect">
            <a:avLst/>
          </a:prstGeom>
          <a:noFill/>
          <a:ln w="19050" cap="flat" cmpd="sng" algn="ctr">
            <a:solidFill>
              <a:srgbClr val="CB455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72019E3D-FE3E-710F-A459-C06F2CD5F143}"/>
              </a:ext>
            </a:extLst>
          </p:cNvPr>
          <p:cNvSpPr/>
          <p:nvPr/>
        </p:nvSpPr>
        <p:spPr>
          <a:xfrm>
            <a:off x="1376997" y="3011190"/>
            <a:ext cx="664320" cy="357909"/>
          </a:xfrm>
          <a:prstGeom prst="roundRect">
            <a:avLst/>
          </a:prstGeom>
          <a:noFill/>
          <a:ln w="19050" cap="flat" cmpd="sng" algn="ctr">
            <a:solidFill>
              <a:srgbClr val="CB455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D9D82112-C2C2-9696-AA27-70EBF9C823CB}"/>
              </a:ext>
            </a:extLst>
          </p:cNvPr>
          <p:cNvSpPr/>
          <p:nvPr/>
        </p:nvSpPr>
        <p:spPr>
          <a:xfrm>
            <a:off x="4655128" y="3413893"/>
            <a:ext cx="1091045" cy="357909"/>
          </a:xfrm>
          <a:prstGeom prst="roundRect">
            <a:avLst/>
          </a:prstGeom>
          <a:noFill/>
          <a:ln w="19050" cap="flat" cmpd="sng" algn="ctr">
            <a:solidFill>
              <a:srgbClr val="CB455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69027149-4F7D-B515-997A-9653A090209C}"/>
              </a:ext>
            </a:extLst>
          </p:cNvPr>
          <p:cNvSpPr/>
          <p:nvPr/>
        </p:nvSpPr>
        <p:spPr>
          <a:xfrm>
            <a:off x="7320670" y="3785521"/>
            <a:ext cx="747086" cy="357909"/>
          </a:xfrm>
          <a:prstGeom prst="roundRect">
            <a:avLst/>
          </a:prstGeom>
          <a:noFill/>
          <a:ln w="19050" cap="flat" cmpd="sng" algn="ctr">
            <a:solidFill>
              <a:srgbClr val="CB455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491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24375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20920993">
            <a:off x="3664037" y="3884104"/>
            <a:ext cx="5654075" cy="2586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3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66808" y="4377132"/>
            <a:ext cx="1784198" cy="504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3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79385" y="-237358"/>
            <a:ext cx="2218074" cy="2397918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32"/>
          <p:cNvSpPr txBox="1"/>
          <p:nvPr/>
        </p:nvSpPr>
        <p:spPr>
          <a:xfrm>
            <a:off x="1790502" y="1915435"/>
            <a:ext cx="6019962" cy="842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u="none" strike="noStrike" cap="none" dirty="0">
                <a:solidFill>
                  <a:srgbClr val="CB45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lee"/>
                <a:ea typeface="Handlee"/>
                <a:cs typeface="Handlee"/>
                <a:sym typeface="Handlee"/>
              </a:rPr>
              <a:t>PRONUNCIATION</a:t>
            </a:r>
            <a:endParaRPr sz="900" b="1" dirty="0">
              <a:solidFill>
                <a:srgbClr val="CB455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lee"/>
              <a:ea typeface="Handlee"/>
              <a:cs typeface="Handlee"/>
              <a:sym typeface="Handlee"/>
            </a:endParaRPr>
          </a:p>
        </p:txBody>
      </p:sp>
      <p:pic>
        <p:nvPicPr>
          <p:cNvPr id="271" name="Google Shape;271;p3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275567" y="1765513"/>
            <a:ext cx="3795903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3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10038" y="-94700"/>
            <a:ext cx="1611543" cy="793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3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-268095" y="555221"/>
            <a:ext cx="1798425" cy="26545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5019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59930" y="-193558"/>
            <a:ext cx="10101386" cy="5502384"/>
            <a:chOff x="-74627" y="-98920"/>
            <a:chExt cx="10101386" cy="5502384"/>
          </a:xfrm>
        </p:grpSpPr>
        <p:pic>
          <p:nvPicPr>
            <p:cNvPr id="190" name="Google Shape;190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1" name="Google Shape;191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3" name="Google Shape;193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-23305"/>
            <a:ext cx="9144000" cy="1010441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8"/>
          <p:cNvSpPr txBox="1"/>
          <p:nvPr/>
        </p:nvSpPr>
        <p:spPr>
          <a:xfrm>
            <a:off x="212197" y="101244"/>
            <a:ext cx="8632594" cy="736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13995"/>
              </a:lnSpc>
            </a:pPr>
            <a:r>
              <a:rPr lang="en-US" sz="2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Work in pairs. Role-play the conversation above. Try to use appropriate intonation.</a:t>
            </a:r>
          </a:p>
        </p:txBody>
      </p:sp>
      <p:pic>
        <p:nvPicPr>
          <p:cNvPr id="196" name="Google Shape;196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20103851">
            <a:off x="8488965" y="384328"/>
            <a:ext cx="636949" cy="746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289;p3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20822490" flipH="1">
            <a:off x="-398295" y="4518499"/>
            <a:ext cx="887307" cy="8857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257;p3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2512193">
            <a:off x="8481239" y="4466678"/>
            <a:ext cx="579257" cy="95925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5526F25-22C7-4CB9-F2C7-368FB491D5F2}"/>
              </a:ext>
            </a:extLst>
          </p:cNvPr>
          <p:cNvSpPr txBox="1"/>
          <p:nvPr/>
        </p:nvSpPr>
        <p:spPr>
          <a:xfrm>
            <a:off x="212197" y="976300"/>
            <a:ext cx="8734376" cy="3831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62013" indent="-862013">
              <a:lnSpc>
                <a:spcPct val="150000"/>
              </a:lnSpc>
              <a:buClrTx/>
              <a:buFontTx/>
              <a:buNone/>
              <a:tabLst>
                <a:tab pos="862013" algn="l"/>
              </a:tabLst>
            </a:pPr>
            <a:r>
              <a:rPr lang="en-U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Mai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: 	</a:t>
            </a:r>
            <a:r>
              <a:rPr lang="en-US" sz="1800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Ms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Hoa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, what is sustainable tourism?</a:t>
            </a:r>
          </a:p>
          <a:p>
            <a:pPr marL="862013" indent="-862013">
              <a:lnSpc>
                <a:spcPct val="150000"/>
              </a:lnSpc>
              <a:buClrTx/>
              <a:buFontTx/>
              <a:buNone/>
              <a:tabLst>
                <a:tab pos="862013" algn="l"/>
              </a:tabLst>
            </a:pPr>
            <a:r>
              <a:rPr lang="en-US" sz="1800" b="1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Ms</a:t>
            </a:r>
            <a:r>
              <a:rPr lang="en-U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Hoa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: 	Well, the aim of this kind of tourism is to protect the environment, respect local culture, and keep profits local.</a:t>
            </a:r>
          </a:p>
          <a:p>
            <a:pPr marL="862013" indent="-862013">
              <a:lnSpc>
                <a:spcPct val="150000"/>
              </a:lnSpc>
              <a:buClrTx/>
              <a:buFontTx/>
              <a:buNone/>
              <a:tabLst>
                <a:tab pos="862013" algn="l"/>
              </a:tabLst>
            </a:pPr>
            <a:r>
              <a:rPr lang="en-U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Mai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: 	Can you give me an example?</a:t>
            </a:r>
          </a:p>
          <a:p>
            <a:pPr marL="862013" indent="-862013">
              <a:lnSpc>
                <a:spcPct val="150000"/>
              </a:lnSpc>
              <a:buClrTx/>
              <a:buFontTx/>
              <a:buNone/>
              <a:tabLst>
                <a:tab pos="862013" algn="l"/>
              </a:tabLst>
            </a:pPr>
            <a:r>
              <a:rPr lang="en-US" sz="1800" b="1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Ms</a:t>
            </a:r>
            <a:r>
              <a:rPr lang="en-U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Hoa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: 	When travelling, we should not litter on the street. We should also be aware of the local traditions and respect them.</a:t>
            </a:r>
          </a:p>
          <a:p>
            <a:pPr marL="862013" indent="-862013">
              <a:lnSpc>
                <a:spcPct val="150000"/>
              </a:lnSpc>
              <a:buClrTx/>
              <a:buFontTx/>
              <a:buNone/>
              <a:tabLst>
                <a:tab pos="862013" algn="l"/>
              </a:tabLst>
            </a:pPr>
            <a:r>
              <a:rPr lang="en-U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Mai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: 	So is this kind of tourism similar to ecotourism?</a:t>
            </a:r>
          </a:p>
          <a:p>
            <a:pPr marL="862013" indent="-862013">
              <a:lnSpc>
                <a:spcPct val="150000"/>
              </a:lnSpc>
              <a:buClrTx/>
              <a:buFontTx/>
              <a:buNone/>
              <a:tabLst>
                <a:tab pos="862013" algn="l"/>
              </a:tabLst>
            </a:pPr>
            <a:r>
              <a:rPr lang="en-US" sz="1800" b="1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Ms</a:t>
            </a:r>
            <a:r>
              <a:rPr lang="en-U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Hoa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: 	Well, it’s a form of sustainable tourism because it has a positive impact on the environment.</a:t>
            </a:r>
          </a:p>
        </p:txBody>
      </p:sp>
      <p:pic>
        <p:nvPicPr>
          <p:cNvPr id="13" name="Graphic 7" descr="Back with solid fill">
            <a:extLst>
              <a:ext uri="{FF2B5EF4-FFF2-40B4-BE49-F238E27FC236}">
                <a16:creationId xmlns:a16="http://schemas.microsoft.com/office/drawing/2014/main" id="{4D62C764-8229-AC99-96A8-1C440DD9888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70AD4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781339">
            <a:off x="4754782" y="1017493"/>
            <a:ext cx="650196" cy="475449"/>
          </a:xfrm>
          <a:prstGeom prst="rect">
            <a:avLst/>
          </a:prstGeom>
        </p:spPr>
      </p:pic>
      <p:pic>
        <p:nvPicPr>
          <p:cNvPr id="15" name="Graphic 8" descr="Back with solid fill">
            <a:extLst>
              <a:ext uri="{FF2B5EF4-FFF2-40B4-BE49-F238E27FC236}">
                <a16:creationId xmlns:a16="http://schemas.microsoft.com/office/drawing/2014/main" id="{1EEBE549-457B-CC89-3B8B-6A5BE642229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70AD4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781339">
            <a:off x="3998285" y="1735795"/>
            <a:ext cx="650196" cy="475449"/>
          </a:xfrm>
          <a:prstGeom prst="rect">
            <a:avLst/>
          </a:prstGeom>
        </p:spPr>
      </p:pic>
      <p:pic>
        <p:nvPicPr>
          <p:cNvPr id="16" name="Graphic 9" descr="Arrow: Counter-clockwise curve with solid fill">
            <a:extLst>
              <a:ext uri="{FF2B5EF4-FFF2-40B4-BE49-F238E27FC236}">
                <a16:creationId xmlns:a16="http://schemas.microsoft.com/office/drawing/2014/main" id="{E9722C53-CEBD-B3E3-B2FE-2849B3EA34A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70AD4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5193276">
            <a:off x="3868657" y="2299620"/>
            <a:ext cx="604189" cy="441807"/>
          </a:xfrm>
          <a:prstGeom prst="rect">
            <a:avLst/>
          </a:prstGeom>
        </p:spPr>
      </p:pic>
      <p:pic>
        <p:nvPicPr>
          <p:cNvPr id="17" name="Graphic 10" descr="Back with solid fill">
            <a:extLst>
              <a:ext uri="{FF2B5EF4-FFF2-40B4-BE49-F238E27FC236}">
                <a16:creationId xmlns:a16="http://schemas.microsoft.com/office/drawing/2014/main" id="{4AAE42F0-B029-15C3-D61A-ED3E2448E4A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70AD4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781339">
            <a:off x="4279011" y="3020577"/>
            <a:ext cx="650196" cy="475449"/>
          </a:xfrm>
          <a:prstGeom prst="rect">
            <a:avLst/>
          </a:prstGeom>
        </p:spPr>
      </p:pic>
      <p:pic>
        <p:nvPicPr>
          <p:cNvPr id="19" name="Graphic 11" descr="Arrow: Counter-clockwise curve with solid fill">
            <a:extLst>
              <a:ext uri="{FF2B5EF4-FFF2-40B4-BE49-F238E27FC236}">
                <a16:creationId xmlns:a16="http://schemas.microsoft.com/office/drawing/2014/main" id="{350828FC-1541-3C05-74C3-E0E7455DB2A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70AD4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5083015">
            <a:off x="5537800" y="3512047"/>
            <a:ext cx="604189" cy="441807"/>
          </a:xfrm>
          <a:prstGeom prst="rect">
            <a:avLst/>
          </a:prstGeom>
        </p:spPr>
      </p:pic>
      <p:pic>
        <p:nvPicPr>
          <p:cNvPr id="20" name="Graphic 14" descr="Back with solid fill">
            <a:extLst>
              <a:ext uri="{FF2B5EF4-FFF2-40B4-BE49-F238E27FC236}">
                <a16:creationId xmlns:a16="http://schemas.microsoft.com/office/drawing/2014/main" id="{758B0E69-847D-A548-93AF-7346CFDF4A5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70AD4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781339">
            <a:off x="2422510" y="4309255"/>
            <a:ext cx="650196" cy="475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24375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20920993">
            <a:off x="3664037" y="3884104"/>
            <a:ext cx="5654075" cy="2586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3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66808" y="4377132"/>
            <a:ext cx="1784198" cy="504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3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79385" y="-237358"/>
            <a:ext cx="2218074" cy="2397918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32"/>
          <p:cNvSpPr txBox="1"/>
          <p:nvPr/>
        </p:nvSpPr>
        <p:spPr>
          <a:xfrm>
            <a:off x="1634148" y="1892916"/>
            <a:ext cx="6130081" cy="842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CB45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lee"/>
                <a:ea typeface="Handlee"/>
                <a:cs typeface="Handlee"/>
                <a:sym typeface="Handlee"/>
              </a:rPr>
              <a:t>GRAMMAR</a:t>
            </a:r>
            <a:endParaRPr sz="900" b="1" dirty="0">
              <a:solidFill>
                <a:srgbClr val="CB455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lee"/>
              <a:ea typeface="Handlee"/>
              <a:cs typeface="Handlee"/>
              <a:sym typeface="Handlee"/>
            </a:endParaRPr>
          </a:p>
        </p:txBody>
      </p:sp>
      <p:pic>
        <p:nvPicPr>
          <p:cNvPr id="271" name="Google Shape;271;p3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275567" y="1765513"/>
            <a:ext cx="3795903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3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10038" y="-94700"/>
            <a:ext cx="1611543" cy="793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3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-268095" y="555221"/>
            <a:ext cx="1798425" cy="26545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06496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49516" y="-96612"/>
            <a:ext cx="10101386" cy="5502384"/>
            <a:chOff x="-74627" y="-98920"/>
            <a:chExt cx="10101386" cy="5502384"/>
          </a:xfrm>
        </p:grpSpPr>
        <p:pic>
          <p:nvPicPr>
            <p:cNvPr id="228" name="Google Shape;228;p3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9" name="Google Shape;229;p3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32" name="Google Shape;232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34762" y="4822852"/>
            <a:ext cx="2509238" cy="330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3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-86061"/>
            <a:ext cx="9144000" cy="792643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197;p28"/>
          <p:cNvSpPr txBox="1"/>
          <p:nvPr/>
        </p:nvSpPr>
        <p:spPr>
          <a:xfrm>
            <a:off x="203088" y="80742"/>
            <a:ext cx="8641701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/>
            <a:r>
              <a:rPr 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Put the verbs in brackets in the correct forms. </a:t>
            </a:r>
          </a:p>
        </p:txBody>
      </p:sp>
      <p:pic>
        <p:nvPicPr>
          <p:cNvPr id="29" name="Google Shape;257;p3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19822354">
            <a:off x="13771" y="4405942"/>
            <a:ext cx="517930" cy="833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272;p3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11355450" flipV="1">
            <a:off x="481092" y="4767611"/>
            <a:ext cx="754523" cy="30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30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21380437" flipH="1">
            <a:off x="8588053" y="4193911"/>
            <a:ext cx="601805" cy="922351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6434980B-F742-7BAC-9832-37404C196CFF}"/>
              </a:ext>
            </a:extLst>
          </p:cNvPr>
          <p:cNvSpPr txBox="1"/>
          <p:nvPr/>
        </p:nvSpPr>
        <p:spPr>
          <a:xfrm>
            <a:off x="313363" y="784681"/>
            <a:ext cx="863321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Tx/>
              <a:buFontTx/>
              <a:buNone/>
            </a:pPr>
            <a:r>
              <a:rPr lang="en-US" sz="1800" b="1" kern="1200" dirty="0">
                <a:solidFill>
                  <a:srgbClr val="007B83"/>
                </a:solidFill>
                <a:latin typeface="Calibri" panose="020F0502020204030204"/>
                <a:ea typeface="+mn-ea"/>
                <a:cs typeface="+mn-cs"/>
              </a:rPr>
              <a:t>1. </a:t>
            </a:r>
            <a:r>
              <a:rPr lang="en-US" sz="1800" kern="1200" dirty="0">
                <a:solidFill>
                  <a:srgbClr val="242021"/>
                </a:solidFill>
                <a:latin typeface="Calibri" panose="020F0502020204030204"/>
                <a:ea typeface="+mn-ea"/>
                <a:cs typeface="+mn-cs"/>
              </a:rPr>
              <a:t>If I (be) </a:t>
            </a:r>
            <a:r>
              <a:rPr lang="en-US" sz="1800" kern="1200" dirty="0">
                <a:solidFill>
                  <a:srgbClr val="6D6F71"/>
                </a:solidFill>
                <a:latin typeface="Calibri" panose="020F0502020204030204"/>
                <a:ea typeface="+mn-ea"/>
                <a:cs typeface="+mn-cs"/>
              </a:rPr>
              <a:t>___________ </a:t>
            </a:r>
            <a:r>
              <a:rPr lang="en-US" sz="1800" kern="1200" dirty="0">
                <a:solidFill>
                  <a:srgbClr val="242021"/>
                </a:solidFill>
                <a:latin typeface="Calibri" panose="020F0502020204030204"/>
                <a:ea typeface="+mn-ea"/>
                <a:cs typeface="+mn-cs"/>
              </a:rPr>
              <a:t>you, I (live) </a:t>
            </a:r>
            <a:r>
              <a:rPr lang="en-US" sz="1800" kern="1200" dirty="0">
                <a:solidFill>
                  <a:srgbClr val="6D6F71"/>
                </a:solidFill>
                <a:latin typeface="Calibri" panose="020F0502020204030204"/>
                <a:ea typeface="+mn-ea"/>
                <a:cs typeface="+mn-cs"/>
              </a:rPr>
              <a:t>___________ </a:t>
            </a:r>
            <a:r>
              <a:rPr lang="en-US" sz="1800" kern="1200" dirty="0">
                <a:solidFill>
                  <a:srgbClr val="242021"/>
                </a:solidFill>
                <a:latin typeface="Calibri" panose="020F0502020204030204"/>
                <a:ea typeface="+mn-ea"/>
                <a:cs typeface="+mn-cs"/>
              </a:rPr>
              <a:t>with a host family so that I can learn more about the local culture.</a:t>
            </a:r>
            <a:br>
              <a:rPr lang="en-US" sz="1800" kern="1200" dirty="0">
                <a:solidFill>
                  <a:srgbClr val="242021"/>
                </a:solidFill>
                <a:latin typeface="Calibri" panose="020F0502020204030204"/>
                <a:ea typeface="+mn-ea"/>
                <a:cs typeface="+mn-cs"/>
              </a:rPr>
            </a:br>
            <a:r>
              <a:rPr lang="en-US" sz="1800" b="1" kern="1200" dirty="0">
                <a:solidFill>
                  <a:srgbClr val="007B83"/>
                </a:solidFill>
                <a:latin typeface="Calibri" panose="020F0502020204030204"/>
                <a:ea typeface="+mn-ea"/>
                <a:cs typeface="+mn-cs"/>
              </a:rPr>
              <a:t>2. </a:t>
            </a:r>
            <a:r>
              <a:rPr lang="en-US" sz="1800" kern="1200" dirty="0">
                <a:solidFill>
                  <a:srgbClr val="242021"/>
                </a:solidFill>
                <a:latin typeface="Calibri" panose="020F0502020204030204"/>
                <a:ea typeface="+mn-ea"/>
                <a:cs typeface="+mn-cs"/>
              </a:rPr>
              <a:t>If we (work) </a:t>
            </a:r>
            <a:r>
              <a:rPr lang="en-US" sz="1800" kern="1200" dirty="0">
                <a:solidFill>
                  <a:srgbClr val="6D6F71"/>
                </a:solidFill>
                <a:latin typeface="Calibri" panose="020F0502020204030204"/>
                <a:ea typeface="+mn-ea"/>
                <a:cs typeface="+mn-cs"/>
              </a:rPr>
              <a:t>_________ </a:t>
            </a:r>
            <a:r>
              <a:rPr lang="en-US" sz="1800" kern="1200" dirty="0">
                <a:solidFill>
                  <a:srgbClr val="242021"/>
                </a:solidFill>
                <a:latin typeface="Calibri" panose="020F0502020204030204"/>
                <a:ea typeface="+mn-ea"/>
                <a:cs typeface="+mn-cs"/>
              </a:rPr>
              <a:t>together, we (be) </a:t>
            </a:r>
            <a:r>
              <a:rPr lang="en-US" sz="1800" kern="1200" dirty="0">
                <a:solidFill>
                  <a:srgbClr val="6D6F71"/>
                </a:solidFill>
                <a:latin typeface="Calibri" panose="020F0502020204030204"/>
                <a:ea typeface="+mn-ea"/>
                <a:cs typeface="+mn-cs"/>
              </a:rPr>
              <a:t>_________ </a:t>
            </a:r>
            <a:r>
              <a:rPr lang="en-US" sz="1800" kern="1200" dirty="0">
                <a:solidFill>
                  <a:srgbClr val="242021"/>
                </a:solidFill>
                <a:latin typeface="Calibri" panose="020F0502020204030204"/>
                <a:ea typeface="+mn-ea"/>
                <a:cs typeface="+mn-cs"/>
              </a:rPr>
              <a:t>able to reduce the negative impact of tourism on the environment.</a:t>
            </a:r>
            <a:br>
              <a:rPr lang="en-US" sz="1800" kern="1200" dirty="0">
                <a:solidFill>
                  <a:srgbClr val="242021"/>
                </a:solidFill>
                <a:latin typeface="Calibri" panose="020F0502020204030204"/>
                <a:ea typeface="+mn-ea"/>
                <a:cs typeface="+mn-cs"/>
              </a:rPr>
            </a:br>
            <a:r>
              <a:rPr lang="en-US" sz="1800" b="1" kern="1200" dirty="0">
                <a:solidFill>
                  <a:srgbClr val="007B83"/>
                </a:solidFill>
                <a:latin typeface="Calibri" panose="020F0502020204030204"/>
                <a:ea typeface="+mn-ea"/>
                <a:cs typeface="+mn-cs"/>
              </a:rPr>
              <a:t>3. </a:t>
            </a:r>
            <a:r>
              <a:rPr lang="en-US" sz="1800" kern="1200" dirty="0">
                <a:solidFill>
                  <a:srgbClr val="242021"/>
                </a:solidFill>
                <a:latin typeface="Calibri" panose="020F0502020204030204"/>
                <a:ea typeface="+mn-ea"/>
                <a:cs typeface="+mn-cs"/>
              </a:rPr>
              <a:t>If we (allow) </a:t>
            </a:r>
            <a:r>
              <a:rPr lang="en-US" sz="1800" kern="1200" dirty="0">
                <a:solidFill>
                  <a:srgbClr val="6D6F71"/>
                </a:solidFill>
                <a:latin typeface="Calibri" panose="020F0502020204030204"/>
                <a:ea typeface="+mn-ea"/>
                <a:cs typeface="+mn-cs"/>
              </a:rPr>
              <a:t>_________ </a:t>
            </a:r>
            <a:r>
              <a:rPr lang="en-US" sz="1800" kern="1200" dirty="0">
                <a:solidFill>
                  <a:srgbClr val="242021"/>
                </a:solidFill>
                <a:latin typeface="Calibri" panose="020F0502020204030204"/>
                <a:ea typeface="+mn-ea"/>
                <a:cs typeface="+mn-cs"/>
              </a:rPr>
              <a:t>more people to crowd the city </a:t>
            </a:r>
            <a:r>
              <a:rPr lang="en-US" sz="1800" kern="1200" dirty="0" err="1">
                <a:solidFill>
                  <a:srgbClr val="242021"/>
                </a:solidFill>
                <a:latin typeface="Calibri" panose="020F0502020204030204"/>
                <a:ea typeface="+mn-ea"/>
                <a:cs typeface="+mn-cs"/>
              </a:rPr>
              <a:t>centre</a:t>
            </a:r>
            <a:r>
              <a:rPr lang="en-US" sz="1800" kern="1200" dirty="0">
                <a:solidFill>
                  <a:srgbClr val="242021"/>
                </a:solidFill>
                <a:latin typeface="Calibri" panose="020F0502020204030204"/>
                <a:ea typeface="+mn-ea"/>
                <a:cs typeface="+mn-cs"/>
              </a:rPr>
              <a:t>, we (have) </a:t>
            </a:r>
            <a:r>
              <a:rPr lang="en-US" sz="1800" kern="1200" dirty="0">
                <a:solidFill>
                  <a:srgbClr val="6D6F71"/>
                </a:solidFill>
                <a:latin typeface="Calibri" panose="020F0502020204030204"/>
                <a:ea typeface="+mn-ea"/>
                <a:cs typeface="+mn-cs"/>
              </a:rPr>
              <a:t>______________ </a:t>
            </a:r>
            <a:r>
              <a:rPr lang="en-US" sz="1800" kern="1200" dirty="0">
                <a:solidFill>
                  <a:srgbClr val="242021"/>
                </a:solidFill>
                <a:latin typeface="Calibri" panose="020F0502020204030204"/>
                <a:ea typeface="+mn-ea"/>
                <a:cs typeface="+mn-cs"/>
              </a:rPr>
              <a:t>to deal with environmental pollution in the future.</a:t>
            </a:r>
            <a:br>
              <a:rPr lang="en-US" sz="1800" kern="1200" dirty="0">
                <a:solidFill>
                  <a:srgbClr val="242021"/>
                </a:solidFill>
                <a:latin typeface="Calibri" panose="020F0502020204030204"/>
                <a:ea typeface="+mn-ea"/>
                <a:cs typeface="+mn-cs"/>
              </a:rPr>
            </a:br>
            <a:r>
              <a:rPr lang="en-US" sz="1800" b="1" kern="1200" dirty="0">
                <a:solidFill>
                  <a:srgbClr val="007B83"/>
                </a:solidFill>
                <a:latin typeface="Calibri" panose="020F0502020204030204"/>
                <a:ea typeface="+mn-ea"/>
                <a:cs typeface="+mn-cs"/>
              </a:rPr>
              <a:t>4. </a:t>
            </a:r>
            <a:r>
              <a:rPr lang="en-US" sz="1800" kern="1200" dirty="0">
                <a:solidFill>
                  <a:srgbClr val="242021"/>
                </a:solidFill>
                <a:latin typeface="Calibri" panose="020F0502020204030204"/>
                <a:ea typeface="+mn-ea"/>
                <a:cs typeface="+mn-cs"/>
              </a:rPr>
              <a:t>If we (have) </a:t>
            </a:r>
            <a:r>
              <a:rPr lang="en-US" sz="1800" kern="1200" dirty="0">
                <a:solidFill>
                  <a:srgbClr val="6D6F71"/>
                </a:solidFill>
                <a:latin typeface="Calibri" panose="020F0502020204030204"/>
                <a:ea typeface="+mn-ea"/>
                <a:cs typeface="+mn-cs"/>
              </a:rPr>
              <a:t>_________ </a:t>
            </a:r>
            <a:r>
              <a:rPr lang="en-US" sz="1800" kern="1200" dirty="0">
                <a:solidFill>
                  <a:srgbClr val="242021"/>
                </a:solidFill>
                <a:latin typeface="Calibri" panose="020F0502020204030204"/>
                <a:ea typeface="+mn-ea"/>
                <a:cs typeface="+mn-cs"/>
              </a:rPr>
              <a:t>enough money, we (go) </a:t>
            </a:r>
            <a:r>
              <a:rPr lang="en-US" sz="1800" kern="1200" dirty="0">
                <a:solidFill>
                  <a:srgbClr val="6D6F71"/>
                </a:solidFill>
                <a:latin typeface="Calibri" panose="020F0502020204030204"/>
                <a:ea typeface="+mn-ea"/>
                <a:cs typeface="+mn-cs"/>
              </a:rPr>
              <a:t>____________ </a:t>
            </a:r>
            <a:r>
              <a:rPr lang="en-US" sz="1800" kern="1200" dirty="0">
                <a:solidFill>
                  <a:srgbClr val="242021"/>
                </a:solidFill>
                <a:latin typeface="Calibri" panose="020F0502020204030204"/>
                <a:ea typeface="+mn-ea"/>
                <a:cs typeface="+mn-cs"/>
              </a:rPr>
              <a:t>on an ecotour to Finland. Instead, we’re staying in Viet Nam in the summer.</a:t>
            </a:r>
            <a:r>
              <a:rPr lang="en-US" sz="1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914EE3A-C655-7C61-5AB0-4165F864D3E4}"/>
              </a:ext>
            </a:extLst>
          </p:cNvPr>
          <p:cNvSpPr txBox="1"/>
          <p:nvPr/>
        </p:nvSpPr>
        <p:spPr>
          <a:xfrm>
            <a:off x="1237953" y="903524"/>
            <a:ext cx="15299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800" b="1" kern="1200" dirty="0" err="1">
                <a:solidFill>
                  <a:srgbClr val="C00000"/>
                </a:solidFill>
                <a:latin typeface="Calibri" panose="020F0502020204030204"/>
                <a:ea typeface="+mn-ea"/>
                <a:cs typeface="+mn-cs"/>
              </a:rPr>
              <a:t>were</a:t>
            </a:r>
            <a:r>
              <a:rPr lang="en-US" sz="1800" b="1" kern="1200" dirty="0">
                <a:solidFill>
                  <a:srgbClr val="C00000"/>
                </a:solidFill>
                <a:latin typeface="Calibri" panose="020F0502020204030204"/>
                <a:ea typeface="+mn-ea"/>
                <a:cs typeface="+mn-cs"/>
              </a:rPr>
              <a:t> / was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F874E7A-44F9-29D0-492B-CCEA936ACA3F}"/>
              </a:ext>
            </a:extLst>
          </p:cNvPr>
          <p:cNvSpPr txBox="1"/>
          <p:nvPr/>
        </p:nvSpPr>
        <p:spPr>
          <a:xfrm>
            <a:off x="3610966" y="882698"/>
            <a:ext cx="14564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800" b="1" kern="1200" dirty="0">
                <a:solidFill>
                  <a:srgbClr val="C00000"/>
                </a:solidFill>
                <a:latin typeface="Calibri" panose="020F0502020204030204"/>
                <a:ea typeface="+mn-ea"/>
                <a:cs typeface="+mn-cs"/>
              </a:rPr>
              <a:t>would live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1F49EAD-0FA5-B93F-1369-2FDB90F5F269}"/>
              </a:ext>
            </a:extLst>
          </p:cNvPr>
          <p:cNvSpPr txBox="1"/>
          <p:nvPr/>
        </p:nvSpPr>
        <p:spPr>
          <a:xfrm>
            <a:off x="1767989" y="1698702"/>
            <a:ext cx="10153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800" b="1" kern="1200" dirty="0">
                <a:solidFill>
                  <a:srgbClr val="C00000"/>
                </a:solidFill>
                <a:latin typeface="Calibri" panose="020F0502020204030204"/>
                <a:ea typeface="+mn-ea"/>
                <a:cs typeface="+mn-cs"/>
              </a:rPr>
              <a:t>work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574DA7D-D023-0AEA-BF93-9D38F13EF18B}"/>
              </a:ext>
            </a:extLst>
          </p:cNvPr>
          <p:cNvSpPr txBox="1"/>
          <p:nvPr/>
        </p:nvSpPr>
        <p:spPr>
          <a:xfrm>
            <a:off x="4285781" y="1698702"/>
            <a:ext cx="15299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800" b="1" kern="1200" dirty="0">
                <a:solidFill>
                  <a:srgbClr val="C00000"/>
                </a:solidFill>
                <a:latin typeface="Calibri" panose="020F0502020204030204"/>
                <a:ea typeface="+mn-ea"/>
                <a:cs typeface="+mn-cs"/>
              </a:rPr>
              <a:t>will be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B7A8567-BF34-D160-613E-30D9452A051D}"/>
              </a:ext>
            </a:extLst>
          </p:cNvPr>
          <p:cNvSpPr txBox="1"/>
          <p:nvPr/>
        </p:nvSpPr>
        <p:spPr>
          <a:xfrm>
            <a:off x="1767989" y="2531401"/>
            <a:ext cx="11486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800" b="1" kern="1200" dirty="0">
                <a:solidFill>
                  <a:srgbClr val="C00000"/>
                </a:solidFill>
                <a:latin typeface="Calibri" panose="020F0502020204030204"/>
                <a:ea typeface="+mn-ea"/>
                <a:cs typeface="+mn-cs"/>
              </a:rPr>
              <a:t>allow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8BF2DC2-1CC7-39BD-8F69-8B22DF741ECD}"/>
              </a:ext>
            </a:extLst>
          </p:cNvPr>
          <p:cNvSpPr txBox="1"/>
          <p:nvPr/>
        </p:nvSpPr>
        <p:spPr>
          <a:xfrm>
            <a:off x="599421" y="2949120"/>
            <a:ext cx="12175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800" b="1" kern="1200" dirty="0">
                <a:solidFill>
                  <a:srgbClr val="C00000"/>
                </a:solidFill>
                <a:latin typeface="Calibri" panose="020F0502020204030204"/>
                <a:ea typeface="+mn-ea"/>
                <a:cs typeface="+mn-cs"/>
              </a:rPr>
              <a:t>will have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EBA33D2-3483-E126-CE2B-EC25CB371C1A}"/>
              </a:ext>
            </a:extLst>
          </p:cNvPr>
          <p:cNvSpPr txBox="1"/>
          <p:nvPr/>
        </p:nvSpPr>
        <p:spPr>
          <a:xfrm>
            <a:off x="1742294" y="3361346"/>
            <a:ext cx="10153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800" b="1" kern="1200" dirty="0">
                <a:solidFill>
                  <a:srgbClr val="C00000"/>
                </a:solidFill>
                <a:latin typeface="Calibri" panose="020F0502020204030204"/>
                <a:ea typeface="+mn-ea"/>
                <a:cs typeface="+mn-cs"/>
              </a:rPr>
              <a:t>had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910CA13-7429-82EE-6EF4-B8E27091F0F2}"/>
              </a:ext>
            </a:extLst>
          </p:cNvPr>
          <p:cNvSpPr txBox="1"/>
          <p:nvPr/>
        </p:nvSpPr>
        <p:spPr>
          <a:xfrm>
            <a:off x="5050764" y="3361346"/>
            <a:ext cx="14242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800" b="1" kern="1200" dirty="0">
                <a:solidFill>
                  <a:srgbClr val="C00000"/>
                </a:solidFill>
                <a:latin typeface="Calibri" panose="020F0502020204030204"/>
                <a:ea typeface="+mn-ea"/>
                <a:cs typeface="+mn-cs"/>
              </a:rPr>
              <a:t>would go</a:t>
            </a:r>
          </a:p>
        </p:txBody>
      </p:sp>
    </p:spTree>
    <p:extLst>
      <p:ext uri="{BB962C8B-B14F-4D97-AF65-F5344CB8AC3E}">
        <p14:creationId xmlns:p14="http://schemas.microsoft.com/office/powerpoint/2010/main" val="227032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24375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20920993">
            <a:off x="3664037" y="3884104"/>
            <a:ext cx="5654075" cy="2586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627" y="-98920"/>
            <a:ext cx="5502384" cy="550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3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66808" y="4377132"/>
            <a:ext cx="1784198" cy="504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3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79385" y="-237358"/>
            <a:ext cx="2218074" cy="2397918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32"/>
          <p:cNvSpPr txBox="1"/>
          <p:nvPr/>
        </p:nvSpPr>
        <p:spPr>
          <a:xfrm>
            <a:off x="1833120" y="2035552"/>
            <a:ext cx="5477700" cy="842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u="none" strike="noStrike" cap="none" dirty="0">
                <a:solidFill>
                  <a:srgbClr val="CB45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lee"/>
                <a:ea typeface="Handlee"/>
                <a:cs typeface="Handlee"/>
                <a:sym typeface="Handlee"/>
              </a:rPr>
              <a:t>GAME</a:t>
            </a:r>
            <a:endParaRPr sz="900" b="1" dirty="0">
              <a:solidFill>
                <a:srgbClr val="CB455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lee"/>
              <a:ea typeface="Handlee"/>
              <a:cs typeface="Handlee"/>
              <a:sym typeface="Handlee"/>
            </a:endParaRPr>
          </a:p>
        </p:txBody>
      </p:sp>
      <p:pic>
        <p:nvPicPr>
          <p:cNvPr id="271" name="Google Shape;271;p3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275567" y="1765513"/>
            <a:ext cx="3795903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3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10038" y="-94700"/>
            <a:ext cx="1611543" cy="793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3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-268095" y="555221"/>
            <a:ext cx="1798425" cy="26545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3505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vong quay"/>
          <p:cNvGrpSpPr/>
          <p:nvPr/>
        </p:nvGrpSpPr>
        <p:grpSpPr>
          <a:xfrm>
            <a:off x="4369488" y="358882"/>
            <a:ext cx="3781594" cy="3777641"/>
            <a:chOff x="5425622" y="292790"/>
            <a:chExt cx="5834378" cy="58282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5622" y="292790"/>
              <a:ext cx="5834378" cy="582828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14949661">
              <a:off x="6674685" y="1251479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buClrTx/>
                <a:defRPr/>
              </a:pPr>
              <a:r>
                <a:rPr lang="en-GB" sz="2400" b="1" kern="120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30</a:t>
              </a:r>
              <a:endParaRPr lang="vi-VN" sz="2400" b="1" kern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2232592">
              <a:off x="5742638" y="2167066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buClrTx/>
                <a:defRPr/>
              </a:pPr>
              <a:r>
                <a:rPr lang="en-GB" sz="2400" b="1" kern="1200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40</a:t>
              </a:r>
              <a:endParaRPr lang="vi-VN" sz="2400" b="1" kern="12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7590276">
              <a:off x="8020995" y="1248554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buClrTx/>
                <a:defRPr/>
              </a:pPr>
              <a:r>
                <a:rPr lang="en-GB" sz="2400" b="1" kern="1200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  <a:endParaRPr lang="vi-VN" sz="2400" b="1" kern="12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0155085">
              <a:off x="8917980" y="2171669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buClrTx/>
                <a:defRPr/>
              </a:pPr>
              <a:r>
                <a:rPr lang="en-GB" sz="2400" b="1" kern="120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  <a:endParaRPr lang="vi-VN" sz="2400" b="1" kern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9501114">
              <a:off x="5697322" y="3506858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buClrTx/>
                <a:defRPr/>
              </a:pPr>
              <a:r>
                <a:rPr lang="en-GB" sz="2400" b="1" kern="120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50</a:t>
              </a:r>
              <a:endParaRPr lang="vi-VN" sz="2400" b="1" kern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6703311">
              <a:off x="6660977" y="4475190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buClrTx/>
                <a:defRPr/>
              </a:pPr>
              <a:r>
                <a:rPr lang="en-GB" sz="2400" b="1" kern="1200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60</a:t>
              </a:r>
              <a:endParaRPr lang="vi-VN" sz="2400" b="1" kern="12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3829829">
              <a:off x="8019635" y="4482429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buClrTx/>
                <a:defRPr/>
              </a:pPr>
              <a:r>
                <a:rPr lang="en-GB" sz="2400" b="1" kern="120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70</a:t>
              </a:r>
              <a:endParaRPr lang="vi-VN" sz="2400" b="1" kern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321648">
              <a:off x="8940448" y="3538367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buClrTx/>
                <a:defRPr/>
              </a:pPr>
              <a:r>
                <a:rPr lang="en-GB" sz="2400" b="1" kern="1200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80</a:t>
              </a:r>
              <a:endParaRPr lang="vi-VN" sz="2400" b="1" kern="12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3" name="Isosceles Triangle 22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5" name="quay dung"/>
          <p:cNvSpPr/>
          <p:nvPr/>
        </p:nvSpPr>
        <p:spPr>
          <a:xfrm>
            <a:off x="6965768" y="4408715"/>
            <a:ext cx="2028009" cy="636814"/>
          </a:xfrm>
          <a:prstGeom prst="round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GB" sz="1800" b="1" kern="12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</a:t>
            </a:r>
            <a:endParaRPr lang="vi-VN" sz="1800" b="1" kern="12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ounded Rectangle 25">
            <a:hlinkClick r:id="rId6" action="ppaction://hlinksldjump"/>
          </p:cNvPr>
          <p:cNvSpPr/>
          <p:nvPr/>
        </p:nvSpPr>
        <p:spPr>
          <a:xfrm>
            <a:off x="643354" y="1640232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GB" sz="3300" b="1" kern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vi-VN" sz="3300" b="1" kern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ounded Rectangle 26">
            <a:hlinkClick r:id="rId7" action="ppaction://hlinksldjump"/>
          </p:cNvPr>
          <p:cNvSpPr/>
          <p:nvPr/>
        </p:nvSpPr>
        <p:spPr>
          <a:xfrm>
            <a:off x="1766792" y="1640232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GB" sz="3300" b="1" kern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vi-VN" sz="3300" b="1" kern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ounded Rectangle 27">
            <a:hlinkClick r:id="rId8" action="ppaction://hlinksldjump"/>
          </p:cNvPr>
          <p:cNvSpPr/>
          <p:nvPr/>
        </p:nvSpPr>
        <p:spPr>
          <a:xfrm>
            <a:off x="2890229" y="1640232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GB" sz="3300" b="1" kern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vi-VN" sz="3300" b="1" kern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Rounded Rectangle 34">
            <a:hlinkClick r:id="rId9" action="ppaction://hlinksldjump"/>
          </p:cNvPr>
          <p:cNvSpPr/>
          <p:nvPr/>
        </p:nvSpPr>
        <p:spPr>
          <a:xfrm>
            <a:off x="643922" y="2799787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GB" sz="3300" b="1" kern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vi-VN" sz="3300" b="1" kern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Rounded Rectangle 35">
            <a:hlinkClick r:id="rId10" action="ppaction://hlinksldjump"/>
          </p:cNvPr>
          <p:cNvSpPr/>
          <p:nvPr/>
        </p:nvSpPr>
        <p:spPr>
          <a:xfrm>
            <a:off x="1767360" y="2799787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GB" sz="3300" b="1" kern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vi-VN" sz="3300" b="1" kern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Rounded Rectangle 36">
            <a:hlinkClick r:id="rId11" action="ppaction://hlinksldjump"/>
          </p:cNvPr>
          <p:cNvSpPr/>
          <p:nvPr/>
        </p:nvSpPr>
        <p:spPr>
          <a:xfrm>
            <a:off x="2890797" y="2799787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GB" sz="3300" b="1" kern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vi-VN" sz="3300" b="1" kern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Rounded Rectangle 37">
            <a:hlinkClick r:id="rId12" action="ppaction://hlinksldjump"/>
          </p:cNvPr>
          <p:cNvSpPr/>
          <p:nvPr/>
        </p:nvSpPr>
        <p:spPr>
          <a:xfrm>
            <a:off x="644491" y="3959342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GB" sz="3300" b="1" kern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lang="vi-VN" sz="3300" b="1" kern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Rounded Rectangle 38">
            <a:hlinkClick r:id="rId13" action="ppaction://hlinksldjump"/>
          </p:cNvPr>
          <p:cNvSpPr/>
          <p:nvPr/>
        </p:nvSpPr>
        <p:spPr>
          <a:xfrm>
            <a:off x="1767929" y="3959342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GB" sz="3300" b="1" kern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endParaRPr lang="vi-VN" sz="3300" b="1" kern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Rounded Rectangle 39">
            <a:hlinkClick r:id="rId14" action="ppaction://hlinksldjump"/>
          </p:cNvPr>
          <p:cNvSpPr/>
          <p:nvPr/>
        </p:nvSpPr>
        <p:spPr>
          <a:xfrm>
            <a:off x="2891366" y="3959342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GB" sz="3300" b="1" kern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endParaRPr lang="vi-VN" sz="3300" b="1" kern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05827" y="71333"/>
            <a:ext cx="3833422" cy="1454244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>
              <a:buClrTx/>
              <a:defRPr/>
            </a:pPr>
            <a:r>
              <a:rPr lang="en-US" sz="4500" b="1" kern="120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VÒNG QUAY </a:t>
            </a:r>
          </a:p>
          <a:p>
            <a:pPr algn="ctr" defTabSz="685800">
              <a:buClrTx/>
              <a:defRPr/>
            </a:pPr>
            <a:r>
              <a:rPr lang="en-US" sz="4500" b="1" kern="120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MAY MẮN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5" y="634148"/>
            <a:ext cx="371475" cy="32861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304" y="905604"/>
            <a:ext cx="371475" cy="32861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363" y="510208"/>
            <a:ext cx="371475" cy="32861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645" y="1798009"/>
            <a:ext cx="1015661" cy="866298"/>
          </a:xfrm>
          <a:prstGeom prst="rect">
            <a:avLst/>
          </a:prstGeom>
        </p:spPr>
      </p:pic>
      <p:pic>
        <p:nvPicPr>
          <p:cNvPr id="3" name="vongqu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285614" y="-520300"/>
            <a:ext cx="457200" cy="457200"/>
          </a:xfrm>
          <a:prstGeom prst="rect">
            <a:avLst/>
          </a:prstGeom>
        </p:spPr>
      </p:pic>
      <p:sp>
        <p:nvSpPr>
          <p:cNvPr id="31" name="Isosceles Triangle 30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32" name="Isosceles Triangle 31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33" name="Isosceles Triangle 32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34" name="Isosceles Triangle 33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Isosceles Triangle 41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3" name="Isosceles Triangle 42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8" name="Isosceles Triangle 47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9" name="Isosceles Triangle 48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0" name="Isosceles Triangle 49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1" name="Isosceles Triangle 50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2" name="Isosceles Triangle 51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3" name="Isosceles Triangle 52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4" name="Isosceles Triangle 53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5" name="Isosceles Triangle 54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6" name="Isosceles Triangle 55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7" name="Isosceles Triangle 56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8" name="Isosceles Triangle 57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9" name="Isosceles Triangle 58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60" name="Isosceles Triangle 59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>
            <a:off x="8130403" y="1747985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4" name="Heart 23">
            <a:hlinkClick r:id="" action="ppaction://noaction"/>
          </p:cNvPr>
          <p:cNvSpPr/>
          <p:nvPr/>
        </p:nvSpPr>
        <p:spPr>
          <a:xfrm rot="5400000">
            <a:off x="8513716" y="1939837"/>
            <a:ext cx="587829" cy="587828"/>
          </a:xfrm>
          <a:prstGeom prst="hear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vi-VN" sz="1350" kern="120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" name="Right Arrow 4">
            <a:hlinkClick r:id="rId18" action="ppaction://hlinksldjump"/>
          </p:cNvPr>
          <p:cNvSpPr/>
          <p:nvPr/>
        </p:nvSpPr>
        <p:spPr>
          <a:xfrm>
            <a:off x="7983076" y="129815"/>
            <a:ext cx="1096268" cy="551659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Next part</a:t>
            </a:r>
          </a:p>
        </p:txBody>
      </p:sp>
    </p:spTree>
    <p:extLst>
      <p:ext uri="{BB962C8B-B14F-4D97-AF65-F5344CB8AC3E}">
        <p14:creationId xmlns:p14="http://schemas.microsoft.com/office/powerpoint/2010/main" val="1864143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25E-6 -2.59259E-6 L 1.25E-6 -0.02407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7" dur="304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 vol="80000">
                <p:cTn id="2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1" grpId="0"/>
      <p:bldP spid="31" grpId="0" animBg="1"/>
      <p:bldP spid="32" grpId="0" animBg="1"/>
      <p:bldP spid="33" grpId="0" animBg="1"/>
      <p:bldP spid="34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</TotalTime>
  <Words>887</Words>
  <Application>Microsoft Office PowerPoint</Application>
  <PresentationFormat>On-screen Show (16:9)</PresentationFormat>
  <Paragraphs>115</Paragraphs>
  <Slides>20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Calibri</vt:lpstr>
      <vt:lpstr>Handlee</vt:lpstr>
      <vt:lpstr>Tahoma</vt:lpstr>
      <vt:lpstr>Calibri Light</vt:lpstr>
      <vt:lpstr>Arial</vt:lpstr>
      <vt:lpstr>Times New Roman</vt:lpstr>
      <vt:lpstr>Simple Light</vt:lpstr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PCD TRUNGTIN</cp:lastModifiedBy>
  <cp:revision>206</cp:revision>
  <dcterms:modified xsi:type="dcterms:W3CDTF">2025-09-28T07:50:39Z</dcterms:modified>
</cp:coreProperties>
</file>