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tmp" ContentType="image/png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0" r:id="rId1"/>
    <p:sldMasterId id="2147483671" r:id="rId2"/>
  </p:sldMasterIdLst>
  <p:notesMasterIdLst>
    <p:notesMasterId r:id="rId11"/>
  </p:notesMasterIdLst>
  <p:sldIdLst>
    <p:sldId id="256" r:id="rId3"/>
    <p:sldId id="282" r:id="rId4"/>
    <p:sldId id="311" r:id="rId5"/>
    <p:sldId id="312" r:id="rId6"/>
    <p:sldId id="298" r:id="rId7"/>
    <p:sldId id="300" r:id="rId8"/>
    <p:sldId id="262" r:id="rId9"/>
    <p:sldId id="259" r:id="rId10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>
    <p:extLst>
      <p:ext uri="{19B8F6BF-5375-455C-9EA6-DF929625EA0E}">
        <p15:presenceInfo xmlns:p15="http://schemas.microsoft.com/office/powerpoint/2012/main" userId="55b2d9cc9072879f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4552"/>
    <a:srgbClr val="D77079"/>
    <a:srgbClr val="D60000"/>
    <a:srgbClr val="FFFFFF"/>
    <a:srgbClr val="EFB3AC"/>
    <a:srgbClr val="BEBF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364" autoAdjust="0"/>
  </p:normalViewPr>
  <p:slideViewPr>
    <p:cSldViewPr snapToGrid="0">
      <p:cViewPr varScale="1">
        <p:scale>
          <a:sx n="127" d="100"/>
          <a:sy n="127" d="100"/>
        </p:scale>
        <p:origin x="110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1e68c06c1fa_2_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7" name="Google Shape;127;g1e68c06c1fa_2_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36600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85817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00092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1e68c06c1fa_2_1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g1e68c06c1fa_2_1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347897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1e68c06c1fa_2_1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6" name="Google Shape;226;g1e68c06c1fa_2_1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457032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1e68c06c1fa_2_1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" name="Google Shape;247;g1e68c06c1fa_2_1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1e68c06c1fa_2_1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g1e68c06c1fa_2_1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 txBox="1">
            <a:spLocks noGrp="1"/>
          </p:cNvSpPr>
          <p:nvPr>
            <p:ph type="ctrTitle"/>
          </p:nvPr>
        </p:nvSpPr>
        <p:spPr>
          <a:xfrm>
            <a:off x="342900" y="1065213"/>
            <a:ext cx="3886200" cy="7350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5"/>
          <p:cNvSpPr txBox="1">
            <a:spLocks noGrp="1"/>
          </p:cNvSpPr>
          <p:nvPr>
            <p:ph type="subTitle" idx="1"/>
          </p:nvPr>
        </p:nvSpPr>
        <p:spPr>
          <a:xfrm>
            <a:off x="685800" y="1943100"/>
            <a:ext cx="3200400" cy="87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lvl="0" algn="ctr"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5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5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15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6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6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4114800" cy="2262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marL="914400" lvl="1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marL="1371600" lvl="2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marL="1828800" lvl="3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marL="2286000" lvl="4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marL="2743200" lvl="5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marL="3200400" lvl="6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marL="3657600" lvl="7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marL="4114800" lvl="8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16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6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6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7"/>
          <p:cNvSpPr txBox="1">
            <a:spLocks noGrp="1"/>
          </p:cNvSpPr>
          <p:nvPr>
            <p:ph type="title"/>
          </p:nvPr>
        </p:nvSpPr>
        <p:spPr>
          <a:xfrm>
            <a:off x="361156" y="2203450"/>
            <a:ext cx="3886200" cy="681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body" idx="1"/>
          </p:nvPr>
        </p:nvSpPr>
        <p:spPr>
          <a:xfrm>
            <a:off x="361156" y="1453357"/>
            <a:ext cx="3886200" cy="750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rmAutofit/>
          </a:bodyPr>
          <a:lstStyle>
            <a:lvl1pPr marL="457200" lvl="0" indent="-2286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1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900"/>
              <a:buNone/>
              <a:defRPr sz="9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800"/>
              <a:buNone/>
              <a:defRPr sz="8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7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7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8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2019300" cy="2262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3175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marL="914400" lvl="1" indent="-30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200"/>
            </a:lvl2pPr>
            <a:lvl3pPr marL="1371600" lvl="2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3pPr>
            <a:lvl4pPr marL="1828800" lvl="3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 sz="900"/>
            </a:lvl4pPr>
            <a:lvl5pPr marL="2286000" lvl="4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 sz="900"/>
            </a:lvl5pPr>
            <a:lvl6pPr marL="2743200" lvl="5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6pPr>
            <a:lvl7pPr marL="3200400" lvl="6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7pPr>
            <a:lvl8pPr marL="3657600" lvl="7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8pPr>
            <a:lvl9pPr marL="4114800" lvl="8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body" idx="2"/>
          </p:nvPr>
        </p:nvSpPr>
        <p:spPr>
          <a:xfrm>
            <a:off x="2324100" y="800100"/>
            <a:ext cx="2019300" cy="2262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3175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marL="914400" lvl="1" indent="-30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200"/>
            </a:lvl2pPr>
            <a:lvl3pPr marL="1371600" lvl="2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3pPr>
            <a:lvl4pPr marL="1828800" lvl="3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 sz="900"/>
            </a:lvl4pPr>
            <a:lvl5pPr marL="2286000" lvl="4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 sz="900"/>
            </a:lvl5pPr>
            <a:lvl6pPr marL="2743200" lvl="5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6pPr>
            <a:lvl7pPr marL="3200400" lvl="6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7pPr>
            <a:lvl8pPr marL="3657600" lvl="7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8pPr>
            <a:lvl9pPr marL="4114800" lvl="8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9pPr>
          </a:lstStyle>
          <a:p>
            <a:endParaRPr/>
          </a:p>
        </p:txBody>
      </p:sp>
      <p:sp>
        <p:nvSpPr>
          <p:cNvPr id="82" name="Google Shape;82;p18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8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8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9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body" idx="1"/>
          </p:nvPr>
        </p:nvSpPr>
        <p:spPr>
          <a:xfrm>
            <a:off x="228600" y="767556"/>
            <a:ext cx="2020094" cy="319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rmAutofit/>
          </a:bodyPr>
          <a:lstStyle>
            <a:lvl1pPr marL="457200" lvl="0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1pPr>
            <a:lvl2pPr marL="914400" lvl="1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b="1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 b="1"/>
            </a:lvl3pPr>
            <a:lvl4pPr marL="1828800" lvl="3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4pPr>
            <a:lvl5pPr marL="2286000" lvl="4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5pPr>
            <a:lvl6pPr marL="2743200" lvl="5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6pPr>
            <a:lvl7pPr marL="3200400" lvl="6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7pPr>
            <a:lvl8pPr marL="3657600" lvl="7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8pPr>
            <a:lvl9pPr marL="4114800" lvl="8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9pPr>
          </a:lstStyle>
          <a:p>
            <a:endParaRPr/>
          </a:p>
        </p:txBody>
      </p:sp>
      <p:sp>
        <p:nvSpPr>
          <p:cNvPr id="88" name="Google Shape;88;p19"/>
          <p:cNvSpPr txBox="1">
            <a:spLocks noGrp="1"/>
          </p:cNvSpPr>
          <p:nvPr>
            <p:ph type="body" idx="2"/>
          </p:nvPr>
        </p:nvSpPr>
        <p:spPr>
          <a:xfrm>
            <a:off x="228600" y="1087438"/>
            <a:ext cx="2020094" cy="19756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30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1pPr>
            <a:lvl2pPr marL="914400" lvl="1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2pPr>
            <a:lvl3pPr marL="1371600" lvl="2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3pPr>
            <a:lvl4pPr marL="1828800" lvl="3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–"/>
              <a:defRPr sz="800"/>
            </a:lvl4pPr>
            <a:lvl5pPr marL="2286000" lvl="4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»"/>
              <a:defRPr sz="800"/>
            </a:lvl5pPr>
            <a:lvl6pPr marL="2743200" lvl="5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marL="3200400" lvl="6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marL="3657600" lvl="7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marL="4114800" lvl="8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>
            <a:endParaRPr/>
          </a:p>
        </p:txBody>
      </p:sp>
      <p:sp>
        <p:nvSpPr>
          <p:cNvPr id="89" name="Google Shape;89;p19"/>
          <p:cNvSpPr txBox="1">
            <a:spLocks noGrp="1"/>
          </p:cNvSpPr>
          <p:nvPr>
            <p:ph type="body" idx="3"/>
          </p:nvPr>
        </p:nvSpPr>
        <p:spPr>
          <a:xfrm>
            <a:off x="2322513" y="767556"/>
            <a:ext cx="2020888" cy="319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rmAutofit/>
          </a:bodyPr>
          <a:lstStyle>
            <a:lvl1pPr marL="457200" lvl="0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1pPr>
            <a:lvl2pPr marL="914400" lvl="1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b="1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 b="1"/>
            </a:lvl3pPr>
            <a:lvl4pPr marL="1828800" lvl="3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4pPr>
            <a:lvl5pPr marL="2286000" lvl="4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5pPr>
            <a:lvl6pPr marL="2743200" lvl="5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6pPr>
            <a:lvl7pPr marL="3200400" lvl="6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7pPr>
            <a:lvl8pPr marL="3657600" lvl="7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8pPr>
            <a:lvl9pPr marL="4114800" lvl="8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9pPr>
          </a:lstStyle>
          <a:p>
            <a:endParaRPr/>
          </a:p>
        </p:txBody>
      </p:sp>
      <p:sp>
        <p:nvSpPr>
          <p:cNvPr id="90" name="Google Shape;90;p19"/>
          <p:cNvSpPr txBox="1">
            <a:spLocks noGrp="1"/>
          </p:cNvSpPr>
          <p:nvPr>
            <p:ph type="body" idx="4"/>
          </p:nvPr>
        </p:nvSpPr>
        <p:spPr>
          <a:xfrm>
            <a:off x="2322513" y="1087438"/>
            <a:ext cx="2020888" cy="19756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30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1pPr>
            <a:lvl2pPr marL="914400" lvl="1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2pPr>
            <a:lvl3pPr marL="1371600" lvl="2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3pPr>
            <a:lvl4pPr marL="1828800" lvl="3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–"/>
              <a:defRPr sz="800"/>
            </a:lvl4pPr>
            <a:lvl5pPr marL="2286000" lvl="4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»"/>
              <a:defRPr sz="800"/>
            </a:lvl5pPr>
            <a:lvl6pPr marL="2743200" lvl="5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marL="3200400" lvl="6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marL="3657600" lvl="7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marL="4114800" lvl="8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>
            <a:endParaRPr/>
          </a:p>
        </p:txBody>
      </p:sp>
      <p:sp>
        <p:nvSpPr>
          <p:cNvPr id="91" name="Google Shape;91;p19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9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19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0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20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0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20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1"/>
          <p:cNvSpPr txBox="1">
            <a:spLocks noGrp="1"/>
          </p:cNvSpPr>
          <p:nvPr>
            <p:ph type="title"/>
          </p:nvPr>
        </p:nvSpPr>
        <p:spPr>
          <a:xfrm>
            <a:off x="228600" y="136525"/>
            <a:ext cx="1504157" cy="581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sz="1000" b="1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1"/>
          <p:cNvSpPr txBox="1">
            <a:spLocks noGrp="1"/>
          </p:cNvSpPr>
          <p:nvPr>
            <p:ph type="body" idx="1"/>
          </p:nvPr>
        </p:nvSpPr>
        <p:spPr>
          <a:xfrm>
            <a:off x="1787525" y="136525"/>
            <a:ext cx="2555875" cy="2926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330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1pPr>
            <a:lvl2pPr marL="914400" lvl="1" indent="-3175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 sz="1400"/>
            </a:lvl2pPr>
            <a:lvl3pPr marL="1371600" lvl="2" indent="-30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3pPr>
            <a:lvl4pPr marL="1828800" lvl="3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4pPr>
            <a:lvl5pPr marL="2286000" lvl="4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»"/>
              <a:defRPr sz="1000"/>
            </a:lvl5pPr>
            <a:lvl6pPr marL="2743200" lvl="5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6pPr>
            <a:lvl7pPr marL="3200400" lvl="6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7pPr>
            <a:lvl8pPr marL="3657600" lvl="7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8pPr>
            <a:lvl9pPr marL="4114800" lvl="8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9pPr>
          </a:lstStyle>
          <a:p>
            <a:endParaRPr/>
          </a:p>
        </p:txBody>
      </p:sp>
      <p:sp>
        <p:nvSpPr>
          <p:cNvPr id="102" name="Google Shape;102;p21"/>
          <p:cNvSpPr txBox="1">
            <a:spLocks noGrp="1"/>
          </p:cNvSpPr>
          <p:nvPr>
            <p:ph type="body" idx="2"/>
          </p:nvPr>
        </p:nvSpPr>
        <p:spPr>
          <a:xfrm>
            <a:off x="228600" y="717550"/>
            <a:ext cx="1504157" cy="2345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marL="914400" lvl="1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2pPr>
            <a:lvl3pPr marL="1371600" lvl="2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3pPr>
            <a:lvl4pPr marL="1828800" lvl="3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4pPr>
            <a:lvl5pPr marL="2286000" lvl="4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5pPr>
            <a:lvl6pPr marL="2743200" lvl="5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6pPr>
            <a:lvl7pPr marL="3200400" lvl="6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7pPr>
            <a:lvl8pPr marL="3657600" lvl="7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8pPr>
            <a:lvl9pPr marL="4114800" lvl="8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9pPr>
          </a:lstStyle>
          <a:p>
            <a:endParaRPr/>
          </a:p>
        </p:txBody>
      </p:sp>
      <p:sp>
        <p:nvSpPr>
          <p:cNvPr id="103" name="Google Shape;103;p21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1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21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2"/>
          <p:cNvSpPr txBox="1">
            <a:spLocks noGrp="1"/>
          </p:cNvSpPr>
          <p:nvPr>
            <p:ph type="title"/>
          </p:nvPr>
        </p:nvSpPr>
        <p:spPr>
          <a:xfrm>
            <a:off x="896144" y="2400300"/>
            <a:ext cx="2743200" cy="283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sz="1000" b="1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22"/>
          <p:cNvSpPr>
            <a:spLocks noGrp="1"/>
          </p:cNvSpPr>
          <p:nvPr>
            <p:ph type="pic" idx="2"/>
          </p:nvPr>
        </p:nvSpPr>
        <p:spPr>
          <a:xfrm>
            <a:off x="896144" y="306388"/>
            <a:ext cx="2743200" cy="2057400"/>
          </a:xfrm>
          <a:prstGeom prst="rect">
            <a:avLst/>
          </a:prstGeom>
          <a:noFill/>
          <a:ln>
            <a:noFill/>
          </a:ln>
        </p:spPr>
      </p:sp>
      <p:sp>
        <p:nvSpPr>
          <p:cNvPr id="109" name="Google Shape;109;p22"/>
          <p:cNvSpPr txBox="1">
            <a:spLocks noGrp="1"/>
          </p:cNvSpPr>
          <p:nvPr>
            <p:ph type="body" idx="1"/>
          </p:nvPr>
        </p:nvSpPr>
        <p:spPr>
          <a:xfrm>
            <a:off x="896144" y="2683669"/>
            <a:ext cx="2743200" cy="4024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marL="914400" lvl="1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2pPr>
            <a:lvl3pPr marL="1371600" lvl="2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3pPr>
            <a:lvl4pPr marL="1828800" lvl="3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4pPr>
            <a:lvl5pPr marL="2286000" lvl="4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5pPr>
            <a:lvl6pPr marL="2743200" lvl="5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6pPr>
            <a:lvl7pPr marL="3200400" lvl="6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7pPr>
            <a:lvl8pPr marL="3657600" lvl="7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8pPr>
            <a:lvl9pPr marL="4114800" lvl="8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9pPr>
          </a:lstStyle>
          <a:p>
            <a:endParaRPr/>
          </a:p>
        </p:txBody>
      </p:sp>
      <p:sp>
        <p:nvSpPr>
          <p:cNvPr id="110" name="Google Shape;110;p22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22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22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3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3"/>
          <p:cNvSpPr txBox="1">
            <a:spLocks noGrp="1"/>
          </p:cNvSpPr>
          <p:nvPr>
            <p:ph type="body" idx="1"/>
          </p:nvPr>
        </p:nvSpPr>
        <p:spPr>
          <a:xfrm rot="5400000">
            <a:off x="1154509" y="-125809"/>
            <a:ext cx="2262982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marL="914400" lvl="1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marL="1371600" lvl="2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marL="1828800" lvl="3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marL="2286000" lvl="4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marL="2743200" lvl="5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marL="3200400" lvl="6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marL="3657600" lvl="7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marL="4114800" lvl="8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>
            <a:endParaRPr/>
          </a:p>
        </p:txBody>
      </p:sp>
      <p:sp>
        <p:nvSpPr>
          <p:cNvPr id="116" name="Google Shape;116;p23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23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23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4"/>
          <p:cNvSpPr txBox="1">
            <a:spLocks noGrp="1"/>
          </p:cNvSpPr>
          <p:nvPr>
            <p:ph type="title"/>
          </p:nvPr>
        </p:nvSpPr>
        <p:spPr>
          <a:xfrm rot="5400000">
            <a:off x="2366169" y="1085850"/>
            <a:ext cx="2925763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24"/>
          <p:cNvSpPr txBox="1">
            <a:spLocks noGrp="1"/>
          </p:cNvSpPr>
          <p:nvPr>
            <p:ph type="body" idx="1"/>
          </p:nvPr>
        </p:nvSpPr>
        <p:spPr>
          <a:xfrm rot="5400000">
            <a:off x="270669" y="95250"/>
            <a:ext cx="2925763" cy="300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marL="914400" lvl="1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marL="1371600" lvl="2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marL="1828800" lvl="3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marL="2286000" lvl="4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marL="2743200" lvl="5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marL="3200400" lvl="6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marL="3657600" lvl="7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marL="4114800" lvl="8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>
            <a:endParaRPr/>
          </a:p>
        </p:txBody>
      </p:sp>
      <p:sp>
        <p:nvSpPr>
          <p:cNvPr id="122" name="Google Shape;122;p24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4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24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  <a:defRPr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4114800" cy="2262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marR="0" lvl="0" indent="-3302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175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048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–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»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700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microsoft.com/office/2007/relationships/hdphoto" Target="../media/hdphoto1.wdp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11" Type="http://schemas.openxmlformats.org/officeDocument/2006/relationships/audio" Target="../media/audio2.wav"/><Relationship Id="rId5" Type="http://schemas.openxmlformats.org/officeDocument/2006/relationships/image" Target="../media/image3.png"/><Relationship Id="rId10" Type="http://schemas.openxmlformats.org/officeDocument/2006/relationships/audio" Target="../media/audio1.wav"/><Relationship Id="rId4" Type="http://schemas.openxmlformats.org/officeDocument/2006/relationships/image" Target="../media/image2.png"/><Relationship Id="rId9" Type="http://schemas.openxmlformats.org/officeDocument/2006/relationships/image" Target="../media/image13.tm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3" Type="http://schemas.openxmlformats.org/officeDocument/2006/relationships/audio" Target="../media/audio1.wav"/><Relationship Id="rId7" Type="http://schemas.openxmlformats.org/officeDocument/2006/relationships/image" Target="../media/image10.png"/><Relationship Id="rId12" Type="http://schemas.microsoft.com/office/2007/relationships/hdphoto" Target="../media/hdphoto1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11" Type="http://schemas.openxmlformats.org/officeDocument/2006/relationships/image" Target="../media/image14.png"/><Relationship Id="rId5" Type="http://schemas.openxmlformats.org/officeDocument/2006/relationships/image" Target="../media/image2.png"/><Relationship Id="rId10" Type="http://schemas.openxmlformats.org/officeDocument/2006/relationships/image" Target="../media/image16.tmp"/><Relationship Id="rId4" Type="http://schemas.openxmlformats.org/officeDocument/2006/relationships/image" Target="../media/image9.png"/><Relationship Id="rId9" Type="http://schemas.openxmlformats.org/officeDocument/2006/relationships/image" Target="../media/image15.tm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7.tm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8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9.png"/><Relationship Id="rId5" Type="http://schemas.openxmlformats.org/officeDocument/2006/relationships/image" Target="../media/image4.png"/><Relationship Id="rId10" Type="http://schemas.openxmlformats.org/officeDocument/2006/relationships/image" Target="../media/image22.png"/><Relationship Id="rId4" Type="http://schemas.openxmlformats.org/officeDocument/2006/relationships/image" Target="../media/image2.png"/><Relationship Id="rId9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4.png"/><Relationship Id="rId12" Type="http://schemas.openxmlformats.org/officeDocument/2006/relationships/image" Target="../media/image25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3.png"/><Relationship Id="rId11" Type="http://schemas.openxmlformats.org/officeDocument/2006/relationships/image" Target="../media/image21.png"/><Relationship Id="rId5" Type="http://schemas.openxmlformats.org/officeDocument/2006/relationships/image" Target="../media/image2.png"/><Relationship Id="rId10" Type="http://schemas.openxmlformats.org/officeDocument/2006/relationships/image" Target="../media/image22.png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4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19.png"/><Relationship Id="rId5" Type="http://schemas.openxmlformats.org/officeDocument/2006/relationships/image" Target="../media/image2.png"/><Relationship Id="rId10" Type="http://schemas.openxmlformats.org/officeDocument/2006/relationships/image" Target="../media/image25.png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png"/><Relationship Id="rId5" Type="http://schemas.openxmlformats.org/officeDocument/2006/relationships/image" Target="../media/image4.png"/><Relationship Id="rId4" Type="http://schemas.openxmlformats.org/officeDocument/2006/relationships/image" Target="../media/image6.png"/><Relationship Id="rId9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Google Shape;132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83036" y="4485669"/>
            <a:ext cx="2518012" cy="54137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9" name="Google Shape;129;p25"/>
          <p:cNvGrpSpPr/>
          <p:nvPr/>
        </p:nvGrpSpPr>
        <p:grpSpPr>
          <a:xfrm>
            <a:off x="-523018" y="-268370"/>
            <a:ext cx="10115674" cy="5502384"/>
            <a:chOff x="0" y="0"/>
            <a:chExt cx="26975129" cy="14673024"/>
          </a:xfrm>
        </p:grpSpPr>
        <p:pic>
          <p:nvPicPr>
            <p:cNvPr id="130" name="Google Shape;130;p25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2302105" y="0"/>
              <a:ext cx="14673024" cy="146730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1" name="Google Shape;131;p25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0" y="0"/>
              <a:ext cx="14673024" cy="1467302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41" name="Google Shape;141;p2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84422" y="3960099"/>
            <a:ext cx="1078771" cy="10464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2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-74627" y="-143795"/>
            <a:ext cx="2915326" cy="14795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25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47809" y="4385485"/>
            <a:ext cx="744557" cy="6210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25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735357" y="3792152"/>
            <a:ext cx="1473225" cy="1382299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25"/>
          <p:cNvSpPr txBox="1"/>
          <p:nvPr/>
        </p:nvSpPr>
        <p:spPr>
          <a:xfrm>
            <a:off x="1762699" y="457853"/>
            <a:ext cx="5743746" cy="231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3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 u="sng" dirty="0">
                <a:solidFill>
                  <a:srgbClr val="CB4552"/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UNIT 10</a:t>
            </a:r>
            <a:r>
              <a:rPr lang="en-US" sz="6600" b="1" dirty="0">
                <a:solidFill>
                  <a:srgbClr val="CB4552"/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: ECOTOURISM</a:t>
            </a:r>
            <a:endParaRPr sz="600" b="1" dirty="0">
              <a:solidFill>
                <a:srgbClr val="CB4552"/>
              </a:solidFill>
              <a:latin typeface="Calibri" panose="020F0502020204030204" pitchFamily="34" charset="0"/>
              <a:ea typeface="Handlee"/>
              <a:cs typeface="Calibri" panose="020F0502020204030204" pitchFamily="34" charset="0"/>
              <a:sym typeface="Handlee"/>
            </a:endParaRPr>
          </a:p>
        </p:txBody>
      </p:sp>
      <p:pic>
        <p:nvPicPr>
          <p:cNvPr id="142" name="Google Shape;142;p25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6168601" y="4385486"/>
            <a:ext cx="1631361" cy="5118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25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7719250" y="-29889"/>
            <a:ext cx="1373479" cy="1484842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40;p25"/>
          <p:cNvSpPr txBox="1"/>
          <p:nvPr/>
        </p:nvSpPr>
        <p:spPr>
          <a:xfrm>
            <a:off x="536297" y="2901054"/>
            <a:ext cx="8196549" cy="7718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3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i="1" u="sng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LESSON 5:</a:t>
            </a:r>
            <a:r>
              <a:rPr lang="en-US" sz="4400" b="1" i="1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 LISTENING</a:t>
            </a:r>
            <a:endParaRPr sz="200" b="1" i="1" dirty="0">
              <a:solidFill>
                <a:schemeClr val="accent3">
                  <a:lumMod val="50000"/>
                </a:schemeClr>
              </a:solidFill>
              <a:latin typeface="Calibri" panose="020F0502020204030204" pitchFamily="34" charset="0"/>
              <a:ea typeface="Handlee"/>
              <a:cs typeface="Calibri" panose="020F0502020204030204" pitchFamily="34" charset="0"/>
              <a:sym typeface="Handlee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08E0627-9B64-414D-94C5-F7ECBA1EE60F}"/>
              </a:ext>
            </a:extLst>
          </p:cNvPr>
          <p:cNvSpPr txBox="1"/>
          <p:nvPr/>
        </p:nvSpPr>
        <p:spPr>
          <a:xfrm>
            <a:off x="930712" y="3573385"/>
            <a:ext cx="75641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 </a:t>
            </a:r>
            <a:r>
              <a:rPr lang="en-US" sz="3200" b="1" i="1" dirty="0" err="1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ecotour</a:t>
            </a:r>
            <a:r>
              <a:rPr lang="en-US" sz="3200" b="1" i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 the Mekong Delta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oogle Shape;154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19675385">
            <a:off x="-920538" y="2812828"/>
            <a:ext cx="1949640" cy="298328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" name="Group 5"/>
          <p:cNvGrpSpPr/>
          <p:nvPr/>
        </p:nvGrpSpPr>
        <p:grpSpPr>
          <a:xfrm>
            <a:off x="-74627" y="-98920"/>
            <a:ext cx="10101386" cy="5502384"/>
            <a:chOff x="-74627" y="-98920"/>
            <a:chExt cx="10101386" cy="5502384"/>
          </a:xfrm>
        </p:grpSpPr>
        <p:pic>
          <p:nvPicPr>
            <p:cNvPr id="4" name="Google Shape;190;p28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-74627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" name="Google Shape;191;p28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4524375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2" name="Google Shape;141;p2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flipH="1">
            <a:off x="248385" y="4065713"/>
            <a:ext cx="1119494" cy="1077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219;p2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996119" y="3456169"/>
            <a:ext cx="1147881" cy="16873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6;p2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3130930">
            <a:off x="7955923" y="497963"/>
            <a:ext cx="1393888" cy="3504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74;p27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14064" y="316673"/>
            <a:ext cx="583005" cy="5278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5;p27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34465" y="42735"/>
            <a:ext cx="357053" cy="32495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311699" y="165392"/>
            <a:ext cx="8520600" cy="57270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How many river deltas are there in Viet Nam?</a:t>
            </a:r>
          </a:p>
        </p:txBody>
      </p:sp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521" y="738092"/>
            <a:ext cx="5110956" cy="32823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Rounded Rectangle 2">
            <a:hlinkClick r:id="" action="ppaction://noaction">
              <a:snd r:embed="rId10" name="applause.wav"/>
            </a:hlinkClick>
          </p:cNvPr>
          <p:cNvSpPr/>
          <p:nvPr/>
        </p:nvSpPr>
        <p:spPr>
          <a:xfrm>
            <a:off x="2016521" y="4189033"/>
            <a:ext cx="731520" cy="53035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19" name="Rounded Rectangle 18">
            <a:hlinkClick r:id="" action="ppaction://noaction">
              <a:snd r:embed="rId11" name="crowd-scream-oh-no_fkm3Zu4__NWM.wav"/>
            </a:hlinkClick>
          </p:cNvPr>
          <p:cNvSpPr/>
          <p:nvPr/>
        </p:nvSpPr>
        <p:spPr>
          <a:xfrm>
            <a:off x="4206239" y="4189033"/>
            <a:ext cx="731520" cy="53035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sp>
        <p:nvSpPr>
          <p:cNvPr id="22" name="Rounded Rectangle 21">
            <a:hlinkClick r:id="" action="ppaction://noaction">
              <a:snd r:embed="rId11" name="crowd-scream-oh-no_fkm3Zu4__NWM.wav"/>
            </a:hlinkClick>
          </p:cNvPr>
          <p:cNvSpPr/>
          <p:nvPr/>
        </p:nvSpPr>
        <p:spPr>
          <a:xfrm>
            <a:off x="6391672" y="4189033"/>
            <a:ext cx="731520" cy="53035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911" b="94786" l="15000" r="834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0486" y="4255152"/>
            <a:ext cx="1093264" cy="698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267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oogle Shape;154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19675385">
            <a:off x="-920538" y="2812828"/>
            <a:ext cx="1949640" cy="298328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" name="Group 5"/>
          <p:cNvGrpSpPr/>
          <p:nvPr/>
        </p:nvGrpSpPr>
        <p:grpSpPr>
          <a:xfrm>
            <a:off x="-74627" y="-98920"/>
            <a:ext cx="10101386" cy="5502384"/>
            <a:chOff x="-74627" y="-98920"/>
            <a:chExt cx="10101386" cy="5502384"/>
          </a:xfrm>
        </p:grpSpPr>
        <p:pic>
          <p:nvPicPr>
            <p:cNvPr id="4" name="Google Shape;190;p28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-74627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" name="Google Shape;191;p28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524375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2" name="Google Shape;141;p2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flipH="1">
            <a:off x="248385" y="4065713"/>
            <a:ext cx="1119494" cy="1077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219;p2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279702" y="-30863"/>
            <a:ext cx="864298" cy="112814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132137" y="50301"/>
            <a:ext cx="7096555" cy="47768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 are the names of the 2 river deltas in Vietnam?</a:t>
            </a:r>
          </a:p>
        </p:txBody>
      </p:sp>
      <p:sp>
        <p:nvSpPr>
          <p:cNvPr id="3" name="Rounded Rectangle 2">
            <a:hlinkClick r:id="" action="ppaction://noaction">
              <a:snd r:embed="rId8" name="crowd-scream-oh-no_fkm3Zu4__NWM.wav"/>
            </a:hlinkClick>
          </p:cNvPr>
          <p:cNvSpPr/>
          <p:nvPr/>
        </p:nvSpPr>
        <p:spPr>
          <a:xfrm>
            <a:off x="1672430" y="3188529"/>
            <a:ext cx="6015971" cy="53035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A. Pink River Delta and Cuu Long River Delta.</a:t>
            </a:r>
          </a:p>
        </p:txBody>
      </p:sp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1404" y="635900"/>
            <a:ext cx="2056997" cy="216856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9" descr="Screen Clippi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430" y="635900"/>
            <a:ext cx="3367073" cy="217456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0" name="Rounded Rectangle 19">
            <a:hlinkClick r:id="" action="ppaction://noaction">
              <a:snd r:embed="rId3" name="applause.wav"/>
            </a:hlinkClick>
          </p:cNvPr>
          <p:cNvSpPr/>
          <p:nvPr/>
        </p:nvSpPr>
        <p:spPr>
          <a:xfrm>
            <a:off x="1672430" y="4030821"/>
            <a:ext cx="6015971" cy="53035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B. Red River Delta and Cuu Long River Delta.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911" b="94786" l="15000" r="834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8587" y="3862263"/>
            <a:ext cx="1093264" cy="698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026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oogle Shape;154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19675385">
            <a:off x="-920538" y="2812828"/>
            <a:ext cx="1949640" cy="298328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" name="Group 5"/>
          <p:cNvGrpSpPr/>
          <p:nvPr/>
        </p:nvGrpSpPr>
        <p:grpSpPr>
          <a:xfrm>
            <a:off x="-74627" y="-98920"/>
            <a:ext cx="10101386" cy="5502384"/>
            <a:chOff x="-74627" y="-98920"/>
            <a:chExt cx="10101386" cy="5502384"/>
          </a:xfrm>
        </p:grpSpPr>
        <p:pic>
          <p:nvPicPr>
            <p:cNvPr id="4" name="Google Shape;190;p28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-74627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" name="Google Shape;191;p28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4524375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2" name="Google Shape;141;p2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flipH="1">
            <a:off x="248385" y="4065713"/>
            <a:ext cx="1119494" cy="1077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219;p2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279702" y="-30863"/>
            <a:ext cx="864298" cy="112814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132137" y="463166"/>
            <a:ext cx="7096555" cy="477688"/>
          </a:xfrm>
        </p:spPr>
        <p:txBody>
          <a:bodyPr>
            <a:noAutofit/>
          </a:bodyPr>
          <a:lstStyle/>
          <a:p>
            <a:pPr algn="ctr"/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 you know another name for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Cuu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Long River Delta?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3418049" y="4074256"/>
            <a:ext cx="2524730" cy="53035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Mekong Delta</a:t>
            </a:r>
          </a:p>
        </p:txBody>
      </p:sp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6449" y="1048361"/>
            <a:ext cx="5267930" cy="29490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4290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oogle Shape;632;p4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51844" y="4478489"/>
            <a:ext cx="594819" cy="61565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oup 1"/>
          <p:cNvGrpSpPr/>
          <p:nvPr/>
        </p:nvGrpSpPr>
        <p:grpSpPr>
          <a:xfrm>
            <a:off x="0" y="-65581"/>
            <a:ext cx="10101386" cy="5502384"/>
            <a:chOff x="-74627" y="-98920"/>
            <a:chExt cx="10101386" cy="5502384"/>
          </a:xfrm>
        </p:grpSpPr>
        <p:pic>
          <p:nvPicPr>
            <p:cNvPr id="190" name="Google Shape;190;p28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-74627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1" name="Google Shape;191;p28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4524375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93" name="Google Shape;193;p2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-20446"/>
            <a:ext cx="9144000" cy="1117927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28"/>
          <p:cNvSpPr txBox="1"/>
          <p:nvPr/>
        </p:nvSpPr>
        <p:spPr>
          <a:xfrm>
            <a:off x="244186" y="38535"/>
            <a:ext cx="8806296" cy="8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13995"/>
              </a:lnSpc>
            </a:pPr>
            <a:r>
              <a:rPr lang="en" sz="2400" b="1" i="0" u="sng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Task 1</a:t>
            </a:r>
            <a:r>
              <a:rPr lang="en" sz="2400" b="1" i="0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. </a:t>
            </a: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Work in pairs. Look at the photos from an </a:t>
            </a:r>
            <a:r>
              <a:rPr lang="en-US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ecotour</a:t>
            </a: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 in the Mekong Delta. What do you think </a:t>
            </a:r>
            <a:r>
              <a:rPr lang="en-US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ecotourists</a:t>
            </a: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 can do there? </a:t>
            </a:r>
          </a:p>
          <a:p>
            <a:pPr marL="0" marR="0" lvl="0" indent="0" rtl="0">
              <a:lnSpc>
                <a:spcPct val="113995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Handlee"/>
              <a:cs typeface="Calibri" panose="020F0502020204030204" pitchFamily="34" charset="0"/>
              <a:sym typeface="Handlee"/>
            </a:endParaRPr>
          </a:p>
        </p:txBody>
      </p:sp>
      <p:pic>
        <p:nvPicPr>
          <p:cNvPr id="23" name="Google Shape;602;p4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20616964">
            <a:off x="31173" y="4166040"/>
            <a:ext cx="682032" cy="10333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579;p45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191280" y="4045321"/>
            <a:ext cx="984025" cy="1122218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ED4DA78B-59D3-09D8-E07B-1307457BD39A}"/>
              </a:ext>
            </a:extLst>
          </p:cNvPr>
          <p:cNvSpPr txBox="1"/>
          <p:nvPr/>
        </p:nvSpPr>
        <p:spPr>
          <a:xfrm>
            <a:off x="6119770" y="3169326"/>
            <a:ext cx="292290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rgbClr val="00667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Visit a floating market, buying fruits there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C16D8DA-246F-D83D-A010-ADBA4EEA7EA6}"/>
              </a:ext>
            </a:extLst>
          </p:cNvPr>
          <p:cNvSpPr txBox="1"/>
          <p:nvPr/>
        </p:nvSpPr>
        <p:spPr>
          <a:xfrm>
            <a:off x="3181441" y="3169059"/>
            <a:ext cx="278111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rgbClr val="00667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Visit a weaving village, buying traditional arts and crafts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76BC2B4-E01D-5D63-73A1-9355EF2A90A3}"/>
              </a:ext>
            </a:extLst>
          </p:cNvPr>
          <p:cNvSpPr txBox="1"/>
          <p:nvPr/>
        </p:nvSpPr>
        <p:spPr>
          <a:xfrm>
            <a:off x="206521" y="3169059"/>
            <a:ext cx="288596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rgbClr val="00667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Have a traditional meal / food (with a host family or at a local restaurant)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8"/>
          <a:srcRect l="927" t="1544" r="994" b="1239"/>
          <a:stretch/>
        </p:blipFill>
        <p:spPr>
          <a:xfrm>
            <a:off x="6337281" y="1366745"/>
            <a:ext cx="2388240" cy="1565898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6773" y="1369752"/>
            <a:ext cx="2443319" cy="1562891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406293" y="1366745"/>
            <a:ext cx="2360034" cy="1566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919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-49516" y="-96612"/>
            <a:ext cx="10101386" cy="5502384"/>
            <a:chOff x="-74627" y="-98920"/>
            <a:chExt cx="10101386" cy="5502384"/>
          </a:xfrm>
        </p:grpSpPr>
        <p:pic>
          <p:nvPicPr>
            <p:cNvPr id="228" name="Google Shape;228;p30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-74627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9" name="Google Shape;229;p30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524375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32" name="Google Shape;232;p3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178768" y="4864208"/>
            <a:ext cx="2509238" cy="3304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3;p28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0" y="-86061"/>
            <a:ext cx="9144000" cy="1052416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197;p28"/>
          <p:cNvSpPr txBox="1"/>
          <p:nvPr/>
        </p:nvSpPr>
        <p:spPr>
          <a:xfrm>
            <a:off x="203088" y="80742"/>
            <a:ext cx="8641701" cy="677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/>
            <a:r>
              <a:rPr lang="en" sz="2200" b="1" i="0" u="sng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Task 2</a:t>
            </a:r>
            <a:r>
              <a:rPr lang="en" sz="2200" b="1" i="0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. </a:t>
            </a:r>
            <a:r>
              <a:rPr lang="en-US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Listen to a tour guide introducing the tour. Number the pictures in Task 1 in the order you hear them.</a:t>
            </a:r>
          </a:p>
        </p:txBody>
      </p:sp>
      <p:pic>
        <p:nvPicPr>
          <p:cNvPr id="234" name="Google Shape;234;p30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21380437" flipH="1">
            <a:off x="8435257" y="3891131"/>
            <a:ext cx="819064" cy="127864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" name="Group 5"/>
          <p:cNvGrpSpPr/>
          <p:nvPr/>
        </p:nvGrpSpPr>
        <p:grpSpPr>
          <a:xfrm>
            <a:off x="0" y="1769693"/>
            <a:ext cx="2802908" cy="1626389"/>
            <a:chOff x="31789" y="1366745"/>
            <a:chExt cx="2802908" cy="1626389"/>
          </a:xfrm>
        </p:grpSpPr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9"/>
            <a:srcRect l="927" t="1544" r="994" b="1239"/>
            <a:stretch/>
          </p:blipFill>
          <p:spPr>
            <a:xfrm>
              <a:off x="446457" y="1366745"/>
              <a:ext cx="2388240" cy="1565898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/>
          </p:nvSpPr>
          <p:spPr>
            <a:xfrm>
              <a:off x="31789" y="2654580"/>
              <a:ext cx="43208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D60000"/>
                  </a:solidFill>
                </a:rPr>
                <a:t>a.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2942419" y="1769693"/>
            <a:ext cx="2792119" cy="1566431"/>
            <a:chOff x="2974208" y="1366745"/>
            <a:chExt cx="2792119" cy="1566431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406293" y="1366745"/>
              <a:ext cx="2360034" cy="1566431"/>
            </a:xfrm>
            <a:prstGeom prst="rect">
              <a:avLst/>
            </a:prstGeom>
          </p:spPr>
        </p:pic>
        <p:sp>
          <p:nvSpPr>
            <p:cNvPr id="24" name="TextBox 23"/>
            <p:cNvSpPr txBox="1"/>
            <p:nvPr/>
          </p:nvSpPr>
          <p:spPr>
            <a:xfrm>
              <a:off x="2974208" y="2594089"/>
              <a:ext cx="43208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D60000"/>
                  </a:solidFill>
                </a:rPr>
                <a:t>b.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5874049" y="1772700"/>
            <a:ext cx="2875404" cy="1562891"/>
            <a:chOff x="5905838" y="1369752"/>
            <a:chExt cx="2875404" cy="1562891"/>
          </a:xfrm>
        </p:grpSpPr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6337923" y="1369752"/>
              <a:ext cx="2443319" cy="1562891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>
              <a:off x="5905838" y="2594089"/>
              <a:ext cx="43208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D60000"/>
                  </a:solidFill>
                </a:rPr>
                <a:t>c.</a:t>
              </a:r>
            </a:p>
          </p:txBody>
        </p:sp>
      </p:grpSp>
      <p:sp>
        <p:nvSpPr>
          <p:cNvPr id="5" name="Oval 4"/>
          <p:cNvSpPr/>
          <p:nvPr/>
        </p:nvSpPr>
        <p:spPr>
          <a:xfrm>
            <a:off x="328514" y="2947751"/>
            <a:ext cx="486163" cy="418086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27" name="Oval 26"/>
          <p:cNvSpPr/>
          <p:nvPr/>
        </p:nvSpPr>
        <p:spPr>
          <a:xfrm>
            <a:off x="3305634" y="2947751"/>
            <a:ext cx="486163" cy="418086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28" name="Oval 27"/>
          <p:cNvSpPr/>
          <p:nvPr/>
        </p:nvSpPr>
        <p:spPr>
          <a:xfrm>
            <a:off x="6238105" y="2947751"/>
            <a:ext cx="486163" cy="418086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  <p:pic>
        <p:nvPicPr>
          <p:cNvPr id="32" name="07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7914427" y="60775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328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712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  <p:bldLst>
      <p:bldP spid="5" grpId="0" animBg="1"/>
      <p:bldP spid="27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-74627" y="-98920"/>
            <a:ext cx="10101386" cy="5502384"/>
            <a:chOff x="-74627" y="-98920"/>
            <a:chExt cx="10101386" cy="5502384"/>
          </a:xfrm>
        </p:grpSpPr>
        <p:pic>
          <p:nvPicPr>
            <p:cNvPr id="249" name="Google Shape;249;p31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-74627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0" name="Google Shape;250;p31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524375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57" name="Google Shape;257;p3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19392097">
            <a:off x="84406" y="4152991"/>
            <a:ext cx="665037" cy="11676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93;p28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0" y="-37016"/>
            <a:ext cx="9144000" cy="918332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97;p28"/>
          <p:cNvSpPr txBox="1"/>
          <p:nvPr/>
        </p:nvSpPr>
        <p:spPr>
          <a:xfrm>
            <a:off x="107576" y="46488"/>
            <a:ext cx="7896113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/>
            <a:r>
              <a:rPr lang="en" sz="2400" b="1" i="0" u="sng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Task 3</a:t>
            </a:r>
            <a:r>
              <a:rPr lang="en" sz="2400" b="1" i="0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. </a:t>
            </a: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Listen again. Fill in each gap in the brochure below with one word.</a:t>
            </a: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200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Handlee"/>
              <a:cs typeface="Calibri" panose="020F0502020204030204" pitchFamily="34" charset="0"/>
              <a:sym typeface="Handlee"/>
            </a:endParaRPr>
          </a:p>
        </p:txBody>
      </p:sp>
      <p:pic>
        <p:nvPicPr>
          <p:cNvPr id="256" name="Google Shape;256;p31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880697" flipH="1">
            <a:off x="8249561" y="55749"/>
            <a:ext cx="893618" cy="540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72;p32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 rot="11355450" flipV="1">
            <a:off x="8134423" y="4458849"/>
            <a:ext cx="962692" cy="555903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3AFF9E55-CFC2-6207-54B2-FA3E8AAF6FD8}"/>
              </a:ext>
            </a:extLst>
          </p:cNvPr>
          <p:cNvSpPr txBox="1"/>
          <p:nvPr/>
        </p:nvSpPr>
        <p:spPr>
          <a:xfrm>
            <a:off x="7741135" y="1389755"/>
            <a:ext cx="7096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CB455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endParaRPr lang="en-US" sz="1050" b="1" dirty="0">
              <a:solidFill>
                <a:srgbClr val="CB455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E338951-E2EE-06EE-C972-73FA74CF6B47}"/>
              </a:ext>
            </a:extLst>
          </p:cNvPr>
          <p:cNvSpPr txBox="1"/>
          <p:nvPr/>
        </p:nvSpPr>
        <p:spPr>
          <a:xfrm>
            <a:off x="7741134" y="2075304"/>
            <a:ext cx="7096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CB455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endParaRPr lang="en-US" sz="1050" b="1" dirty="0">
              <a:solidFill>
                <a:srgbClr val="CB455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AE4E62F-21FC-C603-2A36-89CBD46C5547}"/>
              </a:ext>
            </a:extLst>
          </p:cNvPr>
          <p:cNvSpPr txBox="1"/>
          <p:nvPr/>
        </p:nvSpPr>
        <p:spPr>
          <a:xfrm>
            <a:off x="7741134" y="2763257"/>
            <a:ext cx="7096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CB455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  <a:endParaRPr lang="en-US" sz="1050" b="1" dirty="0">
              <a:solidFill>
                <a:srgbClr val="CB455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DA713C0-7606-0FC0-0040-B0BBA808B5D9}"/>
              </a:ext>
            </a:extLst>
          </p:cNvPr>
          <p:cNvSpPr txBox="1"/>
          <p:nvPr/>
        </p:nvSpPr>
        <p:spPr>
          <a:xfrm>
            <a:off x="7741133" y="3426683"/>
            <a:ext cx="7096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CB455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endParaRPr lang="en-US" sz="1050" b="1" dirty="0">
              <a:solidFill>
                <a:srgbClr val="CB455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F237607-6593-66CE-6F1F-26C09B4E435B}"/>
              </a:ext>
            </a:extLst>
          </p:cNvPr>
          <p:cNvSpPr txBox="1"/>
          <p:nvPr/>
        </p:nvSpPr>
        <p:spPr>
          <a:xfrm>
            <a:off x="425711" y="1157207"/>
            <a:ext cx="8197328" cy="3046988"/>
          </a:xfrm>
          <a:prstGeom prst="rect">
            <a:avLst/>
          </a:prstGeom>
          <a:ln w="28575">
            <a:solidFill>
              <a:srgbClr val="D7707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000" b="0" i="0" dirty="0">
                <a:solidFill>
                  <a:srgbClr val="CB455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*** Sunshine travel ***</a:t>
            </a:r>
            <a:br>
              <a:rPr lang="en-US" sz="2000" b="0" i="0" dirty="0">
                <a:solidFill>
                  <a:srgbClr val="CB455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b="0" i="0" dirty="0">
                <a:solidFill>
                  <a:srgbClr val="CB455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MEKONG DELTA ECOTOUR (Day 1)</a:t>
            </a:r>
            <a:br>
              <a:rPr lang="en-US" sz="1800" b="0" i="0" dirty="0">
                <a:solidFill>
                  <a:srgbClr val="CB455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b="1" i="1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Join our </a:t>
            </a:r>
            <a: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(1) </a:t>
            </a:r>
            <a:r>
              <a:rPr lang="en-US" sz="2000" b="0" i="0" dirty="0">
                <a:solidFill>
                  <a:srgbClr val="6D6F7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______________ </a:t>
            </a:r>
            <a:r>
              <a:rPr lang="en-US" sz="2000" b="1" i="1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tour to explore the Mekong Delta:</a:t>
            </a:r>
          </a:p>
          <a:p>
            <a:pPr>
              <a:lnSpc>
                <a:spcPct val="120000"/>
              </a:lnSpc>
            </a:pPr>
            <a: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en-US" sz="2000" b="1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Cai Be Floating market: </a:t>
            </a:r>
            <a: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Experience the daily life of the people on the river.</a:t>
            </a:r>
            <a:b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en-US" sz="2000" b="1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Cham River Village: </a:t>
            </a:r>
            <a: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Visit a weaving workshop and learn about (2) </a:t>
            </a:r>
            <a:r>
              <a:rPr lang="en-US" sz="2000" b="0" i="0" dirty="0">
                <a:solidFill>
                  <a:srgbClr val="6D6F7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_______ </a:t>
            </a:r>
            <a: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people’s weaving skills.</a:t>
            </a:r>
            <a:b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en-US" sz="2000" b="1" dirty="0">
                <a:solidFill>
                  <a:srgbClr val="24202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</a:t>
            </a:r>
            <a:r>
              <a:rPr lang="en-US" sz="2000" b="1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ts and crafts market: </a:t>
            </a:r>
            <a: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Buy locally made (3) </a:t>
            </a:r>
            <a:r>
              <a:rPr lang="en-US" sz="2000" b="0" i="0" dirty="0">
                <a:solidFill>
                  <a:srgbClr val="6D6F7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______________</a:t>
            </a:r>
            <a: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b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en-US" sz="2000" b="1" dirty="0">
                <a:solidFill>
                  <a:srgbClr val="24202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en-US" sz="2000" b="1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vening meal: </a:t>
            </a:r>
            <a: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Enjoy (4) </a:t>
            </a:r>
            <a:r>
              <a:rPr lang="en-US" sz="2000" b="0" i="0" dirty="0">
                <a:solidFill>
                  <a:srgbClr val="6D6F7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______________</a:t>
            </a:r>
            <a:r>
              <a:rPr lang="en-US" sz="2000" b="0" i="0" dirty="0">
                <a:solidFill>
                  <a:srgbClr val="2420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food cooked by the host family.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C84B90D-FECE-9B86-56D8-C2F6F0C8A24D}"/>
              </a:ext>
            </a:extLst>
          </p:cNvPr>
          <p:cNvSpPr txBox="1"/>
          <p:nvPr/>
        </p:nvSpPr>
        <p:spPr>
          <a:xfrm>
            <a:off x="2173395" y="1945485"/>
            <a:ext cx="227074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eco-friendly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30F2740-01E8-78D5-2020-7824E9C95E84}"/>
              </a:ext>
            </a:extLst>
          </p:cNvPr>
          <p:cNvSpPr txBox="1"/>
          <p:nvPr/>
        </p:nvSpPr>
        <p:spPr>
          <a:xfrm>
            <a:off x="7275567" y="2651860"/>
            <a:ext cx="123018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local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6965F4F-2430-9722-301E-60F7B9FF2E92}"/>
              </a:ext>
            </a:extLst>
          </p:cNvPr>
          <p:cNvSpPr txBox="1"/>
          <p:nvPr/>
        </p:nvSpPr>
        <p:spPr>
          <a:xfrm>
            <a:off x="5069745" y="3426683"/>
            <a:ext cx="211974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souvenirs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4C6D4B7-128E-1E7C-94E1-336B4AE41B3C}"/>
              </a:ext>
            </a:extLst>
          </p:cNvPr>
          <p:cNvSpPr txBox="1"/>
          <p:nvPr/>
        </p:nvSpPr>
        <p:spPr>
          <a:xfrm>
            <a:off x="2820200" y="3749848"/>
            <a:ext cx="227074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traditional</a:t>
            </a:r>
          </a:p>
        </p:txBody>
      </p:sp>
      <p:pic>
        <p:nvPicPr>
          <p:cNvPr id="20" name="07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803573" y="42916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049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-159930" y="-193558"/>
            <a:ext cx="10101386" cy="5502384"/>
            <a:chOff x="-74627" y="-98920"/>
            <a:chExt cx="10101386" cy="5502384"/>
          </a:xfrm>
        </p:grpSpPr>
        <p:pic>
          <p:nvPicPr>
            <p:cNvPr id="190" name="Google Shape;190;p2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-74627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1" name="Google Shape;191;p2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524375" y="-98920"/>
              <a:ext cx="5502384" cy="550238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8" name="Google Shape;289;p3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20822490" flipH="1">
            <a:off x="-327364" y="4353034"/>
            <a:ext cx="1013599" cy="9930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2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-23305"/>
            <a:ext cx="9144000" cy="833463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28"/>
          <p:cNvSpPr txBox="1"/>
          <p:nvPr/>
        </p:nvSpPr>
        <p:spPr>
          <a:xfrm>
            <a:off x="124629" y="112853"/>
            <a:ext cx="8632594" cy="4210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13995"/>
              </a:lnSpc>
            </a:pPr>
            <a:r>
              <a:rPr lang="en" sz="2400" b="1" i="0" u="sng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Task 4</a:t>
            </a:r>
            <a:r>
              <a:rPr lang="en" sz="2400" b="1" i="0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. </a:t>
            </a: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Handlee"/>
                <a:cs typeface="Calibri" panose="020F0502020204030204" pitchFamily="34" charset="0"/>
                <a:sym typeface="Handlee"/>
              </a:rPr>
              <a:t>Work in groups and discuss the question. </a:t>
            </a:r>
          </a:p>
        </p:txBody>
      </p:sp>
      <p:pic>
        <p:nvPicPr>
          <p:cNvPr id="196" name="Google Shape;196;p2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20103851">
            <a:off x="8311600" y="4192676"/>
            <a:ext cx="963521" cy="1016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AFF07F9-66F8-EF4F-E897-CBDB6CC76E0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898283">
            <a:off x="4655237" y="946765"/>
            <a:ext cx="2122480" cy="16159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DEF4493-6330-E64F-DA1E-3A4FBB61A62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753337">
            <a:off x="6847445" y="966718"/>
            <a:ext cx="1993847" cy="14149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2F52D88-4FA2-546D-584B-3FDA9384746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82736" y="2667602"/>
            <a:ext cx="2226997" cy="14310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Cloud Callout 2"/>
          <p:cNvSpPr/>
          <p:nvPr/>
        </p:nvSpPr>
        <p:spPr>
          <a:xfrm>
            <a:off x="595652" y="1713160"/>
            <a:ext cx="3976348" cy="1736692"/>
          </a:xfrm>
          <a:prstGeom prst="cloudCallout">
            <a:avLst>
              <a:gd name="adj1" fmla="val -34615"/>
              <a:gd name="adj2" fmla="val 66863"/>
            </a:avLst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Which part of the tour do you like most?</a:t>
            </a:r>
            <a:br>
              <a:rPr lang="en-US" sz="20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Why?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867</TotalTime>
  <Words>316</Words>
  <Application>Microsoft Office PowerPoint</Application>
  <PresentationFormat>On-screen Show (16:9)</PresentationFormat>
  <Paragraphs>36</Paragraphs>
  <Slides>8</Slides>
  <Notes>8</Notes>
  <HiddenSlides>0</HiddenSlides>
  <MMClips>2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Calibri</vt:lpstr>
      <vt:lpstr>Arial</vt:lpstr>
      <vt:lpstr>Simple Light</vt:lpstr>
      <vt:lpstr>Office Theme</vt:lpstr>
      <vt:lpstr>PowerPoint Presentation</vt:lpstr>
      <vt:lpstr>How many river deltas are there in Viet Nam?</vt:lpstr>
      <vt:lpstr>What are the names of the 2 river deltas in Vietnam?</vt:lpstr>
      <vt:lpstr>Do you know another name for Cuu Long River Delta?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PCD TRUNGTIN</cp:lastModifiedBy>
  <cp:revision>154</cp:revision>
  <dcterms:modified xsi:type="dcterms:W3CDTF">2025-09-28T07:49:14Z</dcterms:modified>
</cp:coreProperties>
</file>