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0" r:id="rId3"/>
  </p:sldMasterIdLst>
  <p:notesMasterIdLst>
    <p:notesMasterId r:id="rId29"/>
  </p:notesMasterIdLst>
  <p:sldIdLst>
    <p:sldId id="284" r:id="rId4"/>
    <p:sldId id="261" r:id="rId5"/>
    <p:sldId id="289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302" r:id="rId16"/>
    <p:sldId id="291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277" r:id="rId26"/>
    <p:sldId id="279" r:id="rId27"/>
    <p:sldId id="280" r:id="rId28"/>
  </p:sldIdLst>
  <p:sldSz cx="12192000" cy="6858000"/>
  <p:notesSz cx="6858000" cy="9144000"/>
  <p:embeddedFontLst>
    <p:embeddedFont>
      <p:font typeface="Aharoni" panose="02010803020104030203" pitchFamily="2" charset="-79"/>
      <p:bold r:id="rId30"/>
    </p:embeddedFont>
    <p:embeddedFont>
      <p:font typeface="Montserrat" panose="00000500000000000000" pitchFamily="2" charset="0"/>
      <p:regular r:id="rId31"/>
      <p:bold r:id="rId32"/>
    </p:embeddedFont>
    <p:embeddedFont>
      <p:font typeface="Nunito Light" pitchFamily="2" charset="0"/>
      <p:regular r:id="rId33"/>
    </p:embeddedFont>
    <p:embeddedFont>
      <p:font typeface="Open Sans" panose="020B0606030504020204" pitchFamily="34" charset="0"/>
      <p:regular r:id="rId34"/>
      <p:bold r:id="rId35"/>
      <p:italic r:id="rId36"/>
      <p:boldItalic r:id="rId37"/>
    </p:embeddedFont>
    <p:embeddedFont>
      <p:font typeface="Public Sans" panose="020B0604020202020204" charset="0"/>
      <p:regular r:id="rId38"/>
      <p:bold r:id="rId39"/>
      <p:italic r:id="rId40"/>
      <p:boldItalic r:id="rId41"/>
    </p:embeddedFont>
    <p:embeddedFont>
      <p:font typeface="Public Sans Black" panose="020B0604020202020204" charset="0"/>
      <p:bold r:id="rId42"/>
      <p:boldItalic r:id="rId43"/>
    </p:embeddedFont>
    <p:embeddedFont>
      <p:font typeface="Questrial" pitchFamily="2" charset="0"/>
      <p:regular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iZ/MwVqtmYd1gVpQuSR3t71L/S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5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0.fntdata"/><Relationship Id="rId21" Type="http://schemas.openxmlformats.org/officeDocument/2006/relationships/slide" Target="slides/slide18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7.fntdata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5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20533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5216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6858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7789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70392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9346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9663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9327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9804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1168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853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2667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1190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6355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3685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7871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9713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2367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134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960000" y="3184133"/>
            <a:ext cx="5747200" cy="231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960000" y="5500533"/>
            <a:ext cx="5747200" cy="6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10906861" y="649968"/>
            <a:ext cx="668345" cy="138761"/>
            <a:chOff x="6329500" y="-1097725"/>
            <a:chExt cx="744150" cy="154500"/>
          </a:xfrm>
        </p:grpSpPr>
        <p:sp>
          <p:nvSpPr>
            <p:cNvPr id="25" name="Google Shape;25;p3"/>
            <p:cNvSpPr/>
            <p:nvPr/>
          </p:nvSpPr>
          <p:spPr>
            <a:xfrm>
              <a:off x="632950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6624325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691915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3216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8506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936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3566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675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8891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4703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8960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229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3902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3552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6699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34609261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29563307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1220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A9C2B90-AEB7-4BCE-A710-7BA6E1623174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2C5DEB2-7EDA-4788-A418-A2BC661BC175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977529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8AD6D65-2609-4D91-828C-459B0326C68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09CF818-9F50-4894-8DB3-9B4C656D9E4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825543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707DBA2-655E-405E-B156-BE6F8E03E5C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00D8C54-5DB3-4E0F-A8B4-A534ABA77EA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870013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D3DF574-924C-4624-A171-4EBE6EF18A6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64BFDE1-A584-419E-86FA-DBADEEEA2C29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59482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79258D8-F929-45B6-BFCB-BECECAB971A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0E3D00B-2C1E-4BC0-93BE-6D3A401636D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80470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0FCC5EE-7E7D-4B60-BABC-7CB08C23086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F74E35A-FFF1-4816-ACF6-39378972341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515775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1FAD639-009C-4C8B-ABB2-69AE8C3E6F0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D4C6D71-5249-4B12-B19D-067A265B66B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969626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491AED3-8E67-44F4-8184-8C7E6FCEDBF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152990-61CA-4CC7-8BC2-64661A2D301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034752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0A29EA1-EE28-44B1-8096-D91FBA90CF6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D718A1D-1568-4C1B-AD15-B75E1959381A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835952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081C520-F661-48B4-8AB0-60F7E8A97954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36D82F0-64B1-4569-9AF2-6B3A204C853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9623946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F2C36BF-761C-42CB-8E4F-9507868D0EE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6D01CFA-D061-4E3D-B07E-855F09CF6AC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53141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412515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96620782-1D00-4C9C-A4B6-BA3C7483E76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686B6D4-193B-46F3-B594-5CD331D8725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62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9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1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2.wav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3.png"/><Relationship Id="rId5" Type="http://schemas.openxmlformats.org/officeDocument/2006/relationships/audio" Target="../media/audio4.wav"/><Relationship Id="rId10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8.gif"/><Relationship Id="rId11" Type="http://schemas.openxmlformats.org/officeDocument/2006/relationships/image" Target="../media/image33.png"/><Relationship Id="rId5" Type="http://schemas.openxmlformats.org/officeDocument/2006/relationships/audio" Target="../media/audio4.wav"/><Relationship Id="rId10" Type="http://schemas.openxmlformats.org/officeDocument/2006/relationships/image" Target="../media/image32.png"/><Relationship Id="rId4" Type="http://schemas.openxmlformats.org/officeDocument/2006/relationships/audio" Target="../media/audio3.wav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4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6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2: Language</a:t>
            </a:r>
            <a:br>
              <a:rPr lang="en-US" sz="4267" dirty="0">
                <a:solidFill>
                  <a:schemeClr val="tx1"/>
                </a:solidFill>
              </a:rPr>
            </a:b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74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5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5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6" name="Google Shape;276;p15"/>
          <p:cNvSpPr txBox="1"/>
          <p:nvPr/>
        </p:nvSpPr>
        <p:spPr>
          <a:xfrm>
            <a:off x="2035393" y="3389969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HARDWARE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6951" y="1974464"/>
            <a:ext cx="3752850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20666" y="14051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6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6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8" name="Google Shape;288;p16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SOFTWARE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66119" y="2074824"/>
            <a:ext cx="3514725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34888" y="160735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7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7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0" name="Google Shape;300;p17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EQUIPMENT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1" name="Google Shape;301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3256" y="2033239"/>
            <a:ext cx="3514725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06312" y="20332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8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8"/>
          <p:cNvSpPr txBox="1"/>
          <p:nvPr/>
        </p:nvSpPr>
        <p:spPr>
          <a:xfrm>
            <a:off x="1658813" y="979093"/>
            <a:ext cx="1034657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Match the words with their meanings.</a:t>
            </a: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</a:t>
            </a:r>
            <a:endParaRPr kumimoji="0" sz="5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18"/>
          <p:cNvSpPr/>
          <p:nvPr/>
        </p:nvSpPr>
        <p:spPr>
          <a:xfrm>
            <a:off x="963322" y="1957856"/>
            <a:ext cx="209682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device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8"/>
          <p:cNvSpPr/>
          <p:nvPr/>
        </p:nvSpPr>
        <p:spPr>
          <a:xfrm>
            <a:off x="4192859" y="1960378"/>
            <a:ext cx="7585484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a. the machines and electronic parts in a computer or other electronic system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8"/>
          <p:cNvSpPr/>
          <p:nvPr/>
        </p:nvSpPr>
        <p:spPr>
          <a:xfrm>
            <a:off x="4192859" y="2793850"/>
            <a:ext cx="7585483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b. a scientific test that is done in order to study what happens and to gain new knowledge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8"/>
          <p:cNvSpPr/>
          <p:nvPr/>
        </p:nvSpPr>
        <p:spPr>
          <a:xfrm>
            <a:off x="4204392" y="3558713"/>
            <a:ext cx="757395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c. ​the programs used by a computer for doing particular jobs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8"/>
          <p:cNvSpPr/>
          <p:nvPr/>
        </p:nvSpPr>
        <p:spPr>
          <a:xfrm>
            <a:off x="950221" y="2788586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laboratory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8"/>
          <p:cNvSpPr/>
          <p:nvPr/>
        </p:nvSpPr>
        <p:spPr>
          <a:xfrm>
            <a:off x="937120" y="3565863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experiment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8"/>
          <p:cNvSpPr/>
          <p:nvPr/>
        </p:nvSpPr>
        <p:spPr>
          <a:xfrm>
            <a:off x="920508" y="4367507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equipment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8"/>
          <p:cNvSpPr/>
          <p:nvPr/>
        </p:nvSpPr>
        <p:spPr>
          <a:xfrm>
            <a:off x="913863" y="5192235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software (n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8"/>
          <p:cNvSpPr/>
          <p:nvPr/>
        </p:nvSpPr>
        <p:spPr>
          <a:xfrm>
            <a:off x="4192859" y="4367507"/>
            <a:ext cx="7567305" cy="50113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d. a room or building used for scientific research, experiments, testing, etc.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8"/>
          <p:cNvSpPr/>
          <p:nvPr/>
        </p:nvSpPr>
        <p:spPr>
          <a:xfrm>
            <a:off x="4204392" y="5189603"/>
            <a:ext cx="757395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e. the things that are needed for a particular purpose or activity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1" name="Google Shape;321;p18"/>
          <p:cNvCxnSpPr>
            <a:stCxn id="311" idx="3"/>
            <a:endCxn id="322" idx="1"/>
          </p:cNvCxnSpPr>
          <p:nvPr/>
        </p:nvCxnSpPr>
        <p:spPr>
          <a:xfrm>
            <a:off x="3060142" y="2211056"/>
            <a:ext cx="1132800" cy="40728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3" name="Google Shape;323;p18"/>
          <p:cNvCxnSpPr>
            <a:stCxn id="315" idx="3"/>
            <a:endCxn id="319" idx="1"/>
          </p:cNvCxnSpPr>
          <p:nvPr/>
        </p:nvCxnSpPr>
        <p:spPr>
          <a:xfrm>
            <a:off x="3046851" y="3041786"/>
            <a:ext cx="1146000" cy="15762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4" name="Google Shape;324;p18"/>
          <p:cNvCxnSpPr>
            <a:stCxn id="316" idx="3"/>
            <a:endCxn id="313" idx="1"/>
          </p:cNvCxnSpPr>
          <p:nvPr/>
        </p:nvCxnSpPr>
        <p:spPr>
          <a:xfrm rot="10800000" flipH="1">
            <a:off x="3033750" y="3047163"/>
            <a:ext cx="1159200" cy="7719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5" name="Google Shape;325;p18"/>
          <p:cNvCxnSpPr>
            <a:stCxn id="317" idx="3"/>
            <a:endCxn id="320" idx="1"/>
          </p:cNvCxnSpPr>
          <p:nvPr/>
        </p:nvCxnSpPr>
        <p:spPr>
          <a:xfrm>
            <a:off x="3017138" y="4620707"/>
            <a:ext cx="1187400" cy="822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6" name="Google Shape;326;p18"/>
          <p:cNvCxnSpPr>
            <a:stCxn id="318" idx="3"/>
            <a:endCxn id="314" idx="1"/>
          </p:cNvCxnSpPr>
          <p:nvPr/>
        </p:nvCxnSpPr>
        <p:spPr>
          <a:xfrm rot="10800000" flipH="1">
            <a:off x="3010493" y="3811935"/>
            <a:ext cx="1194000" cy="16335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7" name="Google Shape;327;p18"/>
          <p:cNvSpPr/>
          <p:nvPr/>
        </p:nvSpPr>
        <p:spPr>
          <a:xfrm>
            <a:off x="913863" y="6030772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6.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hardware (n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8"/>
          <p:cNvSpPr/>
          <p:nvPr/>
        </p:nvSpPr>
        <p:spPr>
          <a:xfrm>
            <a:off x="4192859" y="6030772"/>
            <a:ext cx="7567305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f. a piece of computer equipment, especially a small one such as a smartphone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8" name="Google Shape;328;p18"/>
          <p:cNvCxnSpPr>
            <a:endCxn id="312" idx="1"/>
          </p:cNvCxnSpPr>
          <p:nvPr/>
        </p:nvCxnSpPr>
        <p:spPr>
          <a:xfrm rot="10800000" flipH="1">
            <a:off x="2998859" y="2213578"/>
            <a:ext cx="1194000" cy="42297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9" name="Google Shape;329;p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055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6119673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Grammar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121008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 redondeado"/>
          <p:cNvSpPr/>
          <p:nvPr/>
        </p:nvSpPr>
        <p:spPr>
          <a:xfrm>
            <a:off x="1775520" y="188640"/>
            <a:ext cx="8640960" cy="6408712"/>
          </a:xfrm>
          <a:prstGeom prst="roundRect">
            <a:avLst>
              <a:gd name="adj" fmla="val 4777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ArchUpPour">
              <a:avLst/>
            </a:prstTxWarp>
          </a:bodyPr>
          <a:lstStyle/>
          <a:p>
            <a:pPr algn="ctr">
              <a:buClrTx/>
              <a:defRPr/>
            </a:pPr>
            <a:endParaRPr lang="es-ES" sz="6600" kern="1200">
              <a:solidFill>
                <a:srgbClr val="FF00FF"/>
              </a:solidFill>
              <a:latin typeface="#9Slide05 Wolfsbane" pitchFamily="2" charset="0"/>
            </a:endParaRPr>
          </a:p>
        </p:txBody>
      </p:sp>
      <p:pic>
        <p:nvPicPr>
          <p:cNvPr id="307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9" y="225425"/>
            <a:ext cx="8645525" cy="64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ww.melsbrushes.co.uk/wp-content/uploads/2009/09/MELSBRUSHES_Mkids.jpg"/>
          <p:cNvPicPr>
            <a:picLocks noChangeAspect="1" noChangeArrowheads="1"/>
          </p:cNvPicPr>
          <p:nvPr/>
        </p:nvPicPr>
        <p:blipFill rotWithShape="1">
          <a:blip r:embed="rId4"/>
          <a:srcRect b="8567"/>
          <a:stretch/>
        </p:blipFill>
        <p:spPr bwMode="auto">
          <a:xfrm>
            <a:off x="3227389" y="3836988"/>
            <a:ext cx="2251075" cy="1852612"/>
          </a:xfrm>
          <a:prstGeom prst="rect">
            <a:avLst/>
          </a:prstGeom>
          <a:noFill/>
          <a:effectLst>
            <a:outerShdw blurRad="76200" dist="889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melsbrushes.co.uk/wp-content/uploads/2009/09/MELSBRUSHES_Mkids.jpg"/>
          <p:cNvPicPr>
            <a:picLocks noChangeAspect="1" noChangeArrowheads="1"/>
          </p:cNvPicPr>
          <p:nvPr/>
        </p:nvPicPr>
        <p:blipFill rotWithShape="1">
          <a:blip r:embed="rId5"/>
          <a:srcRect l="69926" t="24183" r="-1" b="15374"/>
          <a:stretch/>
        </p:blipFill>
        <p:spPr bwMode="auto">
          <a:xfrm>
            <a:off x="7464425" y="3676650"/>
            <a:ext cx="966788" cy="17478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953722"/>
      </p:ext>
    </p:extLst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41589" y="849253"/>
            <a:ext cx="4383087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have just found 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351088" y="2217738"/>
            <a:ext cx="41767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just found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351088" y="3470276"/>
            <a:ext cx="4176712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just find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873375" y="4797426"/>
            <a:ext cx="423068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is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found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342900" dist="38100" sx="102000" sy="102000" algn="ctr" rotWithShape="0">
              <a:prstClr val="black">
                <a:alpha val="8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2" descr="http://3.bp.blogspot.com/-ufr3_0NWR1k/UnfAXU9RNYI/AAAAAAAACGI/77C7__y2qVI/s1600/STAFILI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13501" y="1219200"/>
            <a:ext cx="4011613" cy="34925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4875" y="1990726"/>
            <a:ext cx="2387600" cy="338296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4106" name="2 Grupo"/>
          <p:cNvGrpSpPr>
            <a:grpSpLocks/>
          </p:cNvGrpSpPr>
          <p:nvPr/>
        </p:nvGrpSpPr>
        <p:grpSpPr bwMode="auto">
          <a:xfrm>
            <a:off x="7680325" y="3409950"/>
            <a:ext cx="617538" cy="615950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1501"/>
              <a:ext cx="309405" cy="308613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7415"/>
              <a:ext cx="155496" cy="154306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107" name="13 Grupo"/>
          <p:cNvGrpSpPr>
            <a:grpSpLocks/>
          </p:cNvGrpSpPr>
          <p:nvPr/>
        </p:nvGrpSpPr>
        <p:grpSpPr bwMode="auto">
          <a:xfrm>
            <a:off x="8502650" y="3460750"/>
            <a:ext cx="617538" cy="617538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8282782" y="4085432"/>
            <a:ext cx="271463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743702" y="938213"/>
            <a:ext cx="3133724" cy="906462"/>
          </a:xfrm>
          <a:prstGeom prst="wedgeRoundRectCallout">
            <a:avLst>
              <a:gd name="adj1" fmla="val -13032"/>
              <a:gd name="adj2" fmla="val 15177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14300" dist="38100" dir="2700000" algn="tl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They ……………………………</a:t>
            </a:r>
          </a:p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a suitable solution to the problem.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7446034" y="799956"/>
            <a:ext cx="222753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have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just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found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9240337"/>
      </p:ext>
    </p:extLst>
  </p:cSld>
  <p:clrMapOvr>
    <a:masterClrMapping/>
  </p:clrMapOvr>
  <p:transition spd="slow">
    <p:fad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18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240463" y="3470276"/>
            <a:ext cx="381635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have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created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167438" y="2217738"/>
            <a:ext cx="38719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375275" y="981076"/>
            <a:ext cx="416083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creates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375275" y="4738688"/>
            <a:ext cx="4249738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create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032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4" descr="http://fastly.fotor.com/fotor.test/da243c49e66842af92e9604ef7d1a8ba/da243c49e66842af92e9604ef7d1a8ba_p_40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0963" y="1443039"/>
            <a:ext cx="3251200" cy="4662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19 Llamada rectangular redondeada"/>
          <p:cNvSpPr/>
          <p:nvPr/>
        </p:nvSpPr>
        <p:spPr>
          <a:xfrm>
            <a:off x="1847851" y="219076"/>
            <a:ext cx="3743325" cy="1206500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Since people invented the first computer, they ………………………… </a:t>
            </a:r>
          </a:p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many more interesting inventions.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3551426" y="346298"/>
            <a:ext cx="196585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have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created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2" name="Picture 2" descr="http://files.softicons.com/download/business-icons/pink-ribbon-shopping-icons-by-dapino/png/512x512/flower.png"/>
          <p:cNvPicPr>
            <a:picLocks noChangeAspect="1" noChangeArrowheads="1"/>
          </p:cNvPicPr>
          <p:nvPr/>
        </p:nvPicPr>
        <p:blipFill rotWithShape="1">
          <a:blip r:embed="rId7"/>
          <a:srcRect l="21674" r="20656"/>
          <a:stretch/>
        </p:blipFill>
        <p:spPr bwMode="auto">
          <a:xfrm>
            <a:off x="2135188" y="1628776"/>
            <a:ext cx="2646362" cy="45878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32" name="2 Grupo"/>
          <p:cNvGrpSpPr>
            <a:grpSpLocks/>
          </p:cNvGrpSpPr>
          <p:nvPr/>
        </p:nvGrpSpPr>
        <p:grpSpPr bwMode="auto">
          <a:xfrm>
            <a:off x="2944814" y="2184400"/>
            <a:ext cx="617537" cy="617538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2339"/>
              <a:ext cx="309407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5133" name="13 Grupo"/>
          <p:cNvGrpSpPr>
            <a:grpSpLocks/>
          </p:cNvGrpSpPr>
          <p:nvPr/>
        </p:nvGrpSpPr>
        <p:grpSpPr bwMode="auto">
          <a:xfrm>
            <a:off x="3768725" y="2235200"/>
            <a:ext cx="617538" cy="617538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3473450" y="2655888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8380338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944813" y="4724400"/>
            <a:ext cx="3816350" cy="99695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has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lost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24113" y="2217738"/>
            <a:ext cx="400050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lost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loses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4" descr="http://wikinista.wikispaces.com/file/view/forest.png/320729680/221x159/fores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4" y="2678113"/>
            <a:ext cx="393382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19 Llamada rectangular redondeada"/>
          <p:cNvSpPr/>
          <p:nvPr/>
        </p:nvSpPr>
        <p:spPr>
          <a:xfrm>
            <a:off x="6456364" y="620713"/>
            <a:ext cx="3743325" cy="906462"/>
          </a:xfrm>
          <a:prstGeom prst="wedgeRoundRectCallout">
            <a:avLst>
              <a:gd name="adj1" fmla="val -4892"/>
              <a:gd name="adj2" fmla="val 13812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The woman is very angry because her son ……………….. his smartphone.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8105199" y="759124"/>
            <a:ext cx="1162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has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lost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2" name="Picture 2" descr="http://th07.deviantart.net/fs71/PRE/i/2011/345/d/6/tree_2_by_kopachris-d4isw7r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53314" y="2420939"/>
            <a:ext cx="2846387" cy="387667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56" name="2 Grupo"/>
          <p:cNvGrpSpPr>
            <a:grpSpLocks/>
          </p:cNvGrpSpPr>
          <p:nvPr/>
        </p:nvGrpSpPr>
        <p:grpSpPr bwMode="auto">
          <a:xfrm>
            <a:off x="7896225" y="2636839"/>
            <a:ext cx="617538" cy="617537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6804"/>
              <a:ext cx="155496" cy="15391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6157" name="13 Grupo"/>
          <p:cNvGrpSpPr>
            <a:grpSpLocks/>
          </p:cNvGrpSpPr>
          <p:nvPr/>
        </p:nvGrpSpPr>
        <p:grpSpPr bwMode="auto">
          <a:xfrm>
            <a:off x="8718550" y="2687639"/>
            <a:ext cx="617538" cy="617537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4"/>
              <a:ext cx="155496" cy="15391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8499475" y="3313113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5434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1876" y="3470276"/>
            <a:ext cx="3871913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using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096001" y="2217738"/>
            <a:ext cx="3871913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use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591176" y="981076"/>
            <a:ext cx="3871913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680076" y="4738688"/>
            <a:ext cx="3871913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921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5" name="24 Grupo"/>
          <p:cNvGrpSpPr/>
          <p:nvPr/>
        </p:nvGrpSpPr>
        <p:grpSpPr>
          <a:xfrm>
            <a:off x="1703513" y="1721894"/>
            <a:ext cx="4525767" cy="3402250"/>
            <a:chOff x="3995936" y="984784"/>
            <a:chExt cx="4525767" cy="34022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6" name="Picture 10" descr="http://wordassociations.ru/image/600x/svg_to_png/Gerald_G_Puppy_Cartoo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071727"/>
              <a:ext cx="1933479" cy="2432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www.wpclipart.com/animals/dogs/cartoon_dogs/cartoon_dogs_2/dogs_funny_pose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984784"/>
              <a:ext cx="2808312" cy="2995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https://encrypted-tbn0.gstatic.com/images?q=tbn:ANd9GcSzxs9LFqTCxSpD6sWZKWjuWONGcqPtQssZOC--zi89WH6zmmRcyw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8885" y="2091508"/>
              <a:ext cx="1990725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https://eltiempohabitado.files.wordpress.com/2012/11/cartoon-dog.png?w=18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2287752"/>
              <a:ext cx="1334968" cy="1903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19 Llamada rectangular redondeada"/>
          <p:cNvSpPr/>
          <p:nvPr/>
        </p:nvSpPr>
        <p:spPr>
          <a:xfrm>
            <a:off x="1847851" y="557213"/>
            <a:ext cx="3743325" cy="908050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Many children enjoy (use) _________ modern devices nowadays.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2130858" y="750243"/>
            <a:ext cx="8595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using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http://images.sodahead.com/polls/004169379/207557491_dog_1_xlarge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63801" y="2327275"/>
            <a:ext cx="2943225" cy="3333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3075782" y="3786982"/>
            <a:ext cx="273050" cy="576263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0270816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56" name="Google Shape;156;p6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GETTING STARTED</a:t>
            </a:r>
            <a:endParaRPr/>
          </a:p>
        </p:txBody>
      </p:sp>
      <p:pic>
        <p:nvPicPr>
          <p:cNvPr id="158" name="Google Shape;158;p6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26967" y="2022703"/>
            <a:ext cx="3987143" cy="398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6"/>
          <p:cNvSpPr/>
          <p:nvPr/>
        </p:nvSpPr>
        <p:spPr>
          <a:xfrm>
            <a:off x="1621448" y="1969560"/>
            <a:ext cx="3880005" cy="249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The Internet 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Refrigerator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Light bulb 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Telephone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Paper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 txBox="1"/>
          <p:nvPr/>
        </p:nvSpPr>
        <p:spPr>
          <a:xfrm>
            <a:off x="5040967" y="30519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6"/>
          <p:cNvSpPr txBox="1"/>
          <p:nvPr/>
        </p:nvSpPr>
        <p:spPr>
          <a:xfrm>
            <a:off x="2601136" y="1113658"/>
            <a:ext cx="827550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48DA4"/>
                </a:solidFill>
                <a:latin typeface="Calibri"/>
                <a:ea typeface="Calibri"/>
                <a:cs typeface="Calibri"/>
                <a:sym typeface="Calibri"/>
              </a:rPr>
              <a:t>WHICH YEAR DID THESE INVENTIONS COME?</a:t>
            </a:r>
            <a:endParaRPr sz="2800" b="1" dirty="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59;p6"/>
          <p:cNvSpPr/>
          <p:nvPr/>
        </p:nvSpPr>
        <p:spPr>
          <a:xfrm>
            <a:off x="4180168" y="199704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1983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59;p6"/>
          <p:cNvSpPr/>
          <p:nvPr/>
        </p:nvSpPr>
        <p:spPr>
          <a:xfrm>
            <a:off x="4180167" y="2379388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1899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59;p6"/>
          <p:cNvSpPr/>
          <p:nvPr/>
        </p:nvSpPr>
        <p:spPr>
          <a:xfrm>
            <a:off x="4145636" y="2712110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1879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59;p6"/>
          <p:cNvSpPr/>
          <p:nvPr/>
        </p:nvSpPr>
        <p:spPr>
          <a:xfrm>
            <a:off x="4139941" y="310658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1876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59;p6"/>
          <p:cNvSpPr/>
          <p:nvPr/>
        </p:nvSpPr>
        <p:spPr>
          <a:xfrm>
            <a:off x="4162706" y="352254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105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414588" y="2205038"/>
            <a:ext cx="3816350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study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030539" y="4797426"/>
            <a:ext cx="40020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studied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study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studying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456364" y="620713"/>
            <a:ext cx="3743325" cy="906462"/>
          </a:xfrm>
          <a:prstGeom prst="wedgeRoundRectCallout">
            <a:avLst>
              <a:gd name="adj1" fmla="val -19816"/>
              <a:gd name="adj2" fmla="val 13532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000" kern="1200">
                <a:solidFill>
                  <a:sysClr val="windowText" lastClr="000000"/>
                </a:solidFill>
              </a:rPr>
              <a:t>I decided (study) ____________  computer science at university.</a:t>
            </a:r>
            <a:endParaRPr lang="es-ES" sz="2000" kern="120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8429124" y="718425"/>
            <a:ext cx="1226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to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study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8202" name="Picture 4" descr="http://www.soloimagen.net/imagenes-animadas/Agua/Burbujas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25" y="2906714"/>
            <a:ext cx="4762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25 Grupo"/>
          <p:cNvGrpSpPr>
            <a:grpSpLocks/>
          </p:cNvGrpSpPr>
          <p:nvPr/>
        </p:nvGrpSpPr>
        <p:grpSpPr bwMode="auto">
          <a:xfrm>
            <a:off x="6907213" y="1704975"/>
            <a:ext cx="3052762" cy="1735138"/>
            <a:chOff x="4355976" y="1165482"/>
            <a:chExt cx="4028779" cy="1916127"/>
          </a:xfrm>
        </p:grpSpPr>
        <p:pic>
          <p:nvPicPr>
            <p:cNvPr id="27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40704" y="1165482"/>
              <a:ext cx="827544" cy="678446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89959" y="1191779"/>
              <a:ext cx="974199" cy="797655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55976" y="2019237"/>
              <a:ext cx="1158562" cy="948421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895837" y="2133187"/>
              <a:ext cx="1158563" cy="94842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261809" y="1982422"/>
              <a:ext cx="1122946" cy="92037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" descr="http://www.clker.com/cliparts/k/m/s/l/J/x/happy-fish-hi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23150" y="3148013"/>
            <a:ext cx="2808288" cy="229711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7743825" y="4076700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8727227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240463" y="3470276"/>
            <a:ext cx="381635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 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Playing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6167438" y="2217738"/>
            <a:ext cx="38719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Played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375275" y="981076"/>
            <a:ext cx="416083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Plays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375275" y="4738688"/>
            <a:ext cx="4249738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Play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032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1847852" y="320676"/>
            <a:ext cx="3098222" cy="906463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(Play) ____________ language games on a smartphone is fun.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2764067" y="202556"/>
            <a:ext cx="11713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Playing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" descr="http://2.bp.blogspot.com/-0udiv620Q4M/UOrJVXckbSI/AAAAAAAAADs/_4sKaufZr14/s1600/f1a5c040a17ce29304c4577683833086.image.475x34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73326" y="1828801"/>
            <a:ext cx="2925763" cy="2130425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24 Grupo"/>
          <p:cNvGrpSpPr>
            <a:grpSpLocks/>
          </p:cNvGrpSpPr>
          <p:nvPr/>
        </p:nvGrpSpPr>
        <p:grpSpPr bwMode="auto">
          <a:xfrm>
            <a:off x="2227263" y="3481388"/>
            <a:ext cx="3770312" cy="1981200"/>
            <a:chOff x="3995936" y="1170754"/>
            <a:chExt cx="4464496" cy="2042222"/>
          </a:xfrm>
        </p:grpSpPr>
        <p:pic>
          <p:nvPicPr>
            <p:cNvPr id="26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18564" y="1170754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98329" y="1599490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95936" y="1645309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375700" y="2074045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5495483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944813" y="4724400"/>
            <a:ext cx="3816350" cy="99695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study</a:t>
            </a:r>
            <a:endParaRPr lang="es-ES_tradnl" sz="4000" kern="1200" dirty="0" err="1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24113" y="2217738"/>
            <a:ext cx="4000500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studied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studies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studying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5" name="24 Grupo"/>
          <p:cNvGrpSpPr>
            <a:grpSpLocks/>
          </p:cNvGrpSpPr>
          <p:nvPr/>
        </p:nvGrpSpPr>
        <p:grpSpPr bwMode="auto">
          <a:xfrm>
            <a:off x="6592889" y="1628775"/>
            <a:ext cx="3679825" cy="2173288"/>
            <a:chOff x="3851920" y="636002"/>
            <a:chExt cx="4754029" cy="2583265"/>
          </a:xfrm>
        </p:grpSpPr>
        <p:pic>
          <p:nvPicPr>
            <p:cNvPr id="26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5796191" y="636002"/>
              <a:ext cx="2204737" cy="1807719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3851920" y="768090"/>
              <a:ext cx="2348301" cy="1926599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7"/>
            <a:srcRect l="17534" t="12714" r="17672" b="14195"/>
            <a:stretch/>
          </p:blipFill>
          <p:spPr bwMode="auto">
            <a:xfrm>
              <a:off x="5254748" y="1845552"/>
              <a:ext cx="1468458" cy="1203888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6723206" y="1673836"/>
              <a:ext cx="1882743" cy="154543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" descr="http://hostforme.net/img/Elephant.png"/>
          <p:cNvPicPr>
            <a:picLocks noChangeAspect="1" noChangeArrowheads="1"/>
          </p:cNvPicPr>
          <p:nvPr/>
        </p:nvPicPr>
        <p:blipFill rotWithShape="1">
          <a:blip r:embed="rId6"/>
          <a:srcRect l="17534" t="12714" r="17672" b="14195"/>
          <a:stretch/>
        </p:blipFill>
        <p:spPr bwMode="auto">
          <a:xfrm>
            <a:off x="6672264" y="2732089"/>
            <a:ext cx="3394075" cy="278447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8206582" y="4320382"/>
            <a:ext cx="273050" cy="519113"/>
          </a:xfrm>
          <a:prstGeom prst="moon">
            <a:avLst>
              <a:gd name="adj" fmla="val 6630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600826" y="722313"/>
            <a:ext cx="3203575" cy="906462"/>
          </a:xfrm>
          <a:prstGeom prst="wedgeRoundRectCallout">
            <a:avLst>
              <a:gd name="adj1" fmla="val -15992"/>
              <a:gd name="adj2" fmla="val 14576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It is very convenient (study) ___________  with a smartphone.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6871285" y="928988"/>
            <a:ext cx="1226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to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study</a:t>
            </a:r>
            <a:endParaRPr lang="es-ES_tradnl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649465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18" grpId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2"/>
          <p:cNvSpPr txBox="1"/>
          <p:nvPr/>
        </p:nvSpPr>
        <p:spPr>
          <a:xfrm>
            <a:off x="432846" y="1594897"/>
            <a:ext cx="7610225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groups.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the sentence strips on the walls.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 as much as you can. 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Run back to your teams and dictate what you remember to the secretary. 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Repeat running and dictating until the whole group has correctly dictated the sentences.</a:t>
            </a:r>
            <a:endParaRPr sz="24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22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917" y="1784487"/>
            <a:ext cx="4072618" cy="305765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22"/>
          <p:cNvSpPr txBox="1"/>
          <p:nvPr/>
        </p:nvSpPr>
        <p:spPr>
          <a:xfrm>
            <a:off x="3626289" y="394609"/>
            <a:ext cx="710362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48DA4"/>
                </a:solidFill>
                <a:latin typeface="Arial"/>
                <a:ea typeface="Arial"/>
                <a:cs typeface="Arial"/>
                <a:sym typeface="Arial"/>
              </a:rPr>
              <a:t>GAME: RUNNING DICTATION </a:t>
            </a:r>
            <a:endParaRPr sz="3600" b="1" dirty="0">
              <a:solidFill>
                <a:srgbClr val="048DA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9" name="Google Shape;419;p2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420" name="Google Shape;420;p24"/>
          <p:cNvSpPr txBox="1"/>
          <p:nvPr/>
        </p:nvSpPr>
        <p:spPr>
          <a:xfrm>
            <a:off x="733099" y="2123749"/>
            <a:ext cx="11004600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 lexical items related to the topic </a:t>
            </a:r>
            <a:r>
              <a:rPr lang="en-US" sz="2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Inventions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dirty="0"/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Pronounce stress in three-syllable nouns correctly;</a:t>
            </a:r>
            <a:endParaRPr sz="2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 the </a:t>
            </a:r>
            <a:r>
              <a:rPr lang="en-US" sz="2800" b="0" i="0" dirty="0" err="1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en-US" sz="2800" b="0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 present perfect, gerunds and to-infinitives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430;p25"/>
          <p:cNvSpPr txBox="1"/>
          <p:nvPr/>
        </p:nvSpPr>
        <p:spPr>
          <a:xfrm>
            <a:off x="3924191" y="302021"/>
            <a:ext cx="704860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5"/>
          <p:cNvSpPr txBox="1"/>
          <p:nvPr/>
        </p:nvSpPr>
        <p:spPr>
          <a:xfrm>
            <a:off x="1679292" y="172534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Prepare for the next lesson: Unit 5 - Reading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 dirty="0"/>
          </a:p>
        </p:txBody>
      </p:sp>
      <p:sp>
        <p:nvSpPr>
          <p:cNvPr id="426" name="Google Shape;426;p2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28" name="Google Shape;428;p2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30" name="Google Shape;430;p25"/>
          <p:cNvSpPr txBox="1"/>
          <p:nvPr/>
        </p:nvSpPr>
        <p:spPr>
          <a:xfrm>
            <a:off x="3924191" y="302021"/>
            <a:ext cx="704860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59999" y="1083135"/>
            <a:ext cx="6341345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Pronunciation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285220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8"/>
          <p:cNvSpPr/>
          <p:nvPr/>
        </p:nvSpPr>
        <p:spPr>
          <a:xfrm>
            <a:off x="794657" y="1410449"/>
            <a:ext cx="10920746" cy="421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788C"/>
                </a:solidFill>
                <a:latin typeface="Calibri"/>
                <a:ea typeface="Calibri"/>
                <a:cs typeface="Calibri"/>
                <a:sym typeface="Calibri"/>
              </a:rPr>
              <a:t>Tips: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three syllable nouns are stressed on the first syllable.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'century</a:t>
            </a:r>
            <a:r>
              <a:rPr lang="en-US"/>
              <a:t>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'holiday			'energy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Nouns ending in “-tion”, “-sion”  or “-al” generally have the stress on the syllable before these suffixes.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en-US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con'sumption			de'nial			in'vention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2" name="Google Shape;192;p9"/>
          <p:cNvSpPr txBox="1"/>
          <p:nvPr/>
        </p:nvSpPr>
        <p:spPr>
          <a:xfrm>
            <a:off x="1523999" y="1129606"/>
            <a:ext cx="103465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Listen and repeat. Pay attention to the stressed syllable in each word.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1153773" y="1710453"/>
            <a:ext cx="10018532" cy="2446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/>
          <p:nvPr/>
        </p:nvSpPr>
        <p:spPr>
          <a:xfrm>
            <a:off x="1013388" y="2094922"/>
            <a:ext cx="1085718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ven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tion		com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		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liday		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tury</a:t>
            </a:r>
            <a:endParaRPr/>
          </a:p>
        </p:txBody>
      </p:sp>
      <p:pic>
        <p:nvPicPr>
          <p:cNvPr id="11" name="036">
            <a:hlinkClick r:id="" action="ppaction://media"/>
            <a:extLst>
              <a:ext uri="{FF2B5EF4-FFF2-40B4-BE49-F238E27FC236}">
                <a16:creationId xmlns:a16="http://schemas.microsoft.com/office/drawing/2014/main" id="{E6E35FC3-5B6C-4496-89C7-6E00471328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7220" y="128160"/>
            <a:ext cx="590396" cy="590396"/>
          </a:xfrm>
          <a:prstGeom prst="rect">
            <a:avLst/>
          </a:prstGeom>
        </p:spPr>
      </p:pic>
      <p:sp>
        <p:nvSpPr>
          <p:cNvPr id="10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"/>
          <p:cNvSpPr txBox="1"/>
          <p:nvPr/>
        </p:nvSpPr>
        <p:spPr>
          <a:xfrm>
            <a:off x="1582496" y="1002108"/>
            <a:ext cx="991281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 all the words with the stress pattern -•- to cross the river. Then listen and check your answers. </a:t>
            </a:r>
            <a:r>
              <a:rPr lang="en-US" sz="24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saying these words in pairs.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08" name="Google Shape;208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47170" y="2131659"/>
            <a:ext cx="7959663" cy="40047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9" name="Google Shape;209;p10"/>
          <p:cNvCxnSpPr/>
          <p:nvPr/>
        </p:nvCxnSpPr>
        <p:spPr>
          <a:xfrm flipH="1">
            <a:off x="6907576" y="3532909"/>
            <a:ext cx="469969" cy="367062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0" name="Google Shape;210;p10"/>
          <p:cNvCxnSpPr/>
          <p:nvPr/>
        </p:nvCxnSpPr>
        <p:spPr>
          <a:xfrm flipH="1">
            <a:off x="4738255" y="4281055"/>
            <a:ext cx="685654" cy="415635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1" name="Google Shape;211;p10"/>
          <p:cNvCxnSpPr/>
          <p:nvPr/>
        </p:nvCxnSpPr>
        <p:spPr>
          <a:xfrm>
            <a:off x="4738254" y="5135588"/>
            <a:ext cx="685655" cy="475503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12" name="037">
            <a:hlinkClick r:id="" action="ppaction://media"/>
            <a:extLst>
              <a:ext uri="{FF2B5EF4-FFF2-40B4-BE49-F238E27FC236}">
                <a16:creationId xmlns:a16="http://schemas.microsoft.com/office/drawing/2014/main" id="{32BB52B9-7721-4447-8B22-94EC96C430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02256" y="232858"/>
            <a:ext cx="643339" cy="643339"/>
          </a:xfrm>
          <a:prstGeom prst="rect">
            <a:avLst/>
          </a:prstGeom>
        </p:spPr>
      </p:pic>
      <p:sp>
        <p:nvSpPr>
          <p:cNvPr id="13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2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0" name="Google Shape;24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82062" y="2075835"/>
            <a:ext cx="3609975" cy="3562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2"/>
          <p:cNvSpPr txBox="1"/>
          <p:nvPr/>
        </p:nvSpPr>
        <p:spPr>
          <a:xfrm>
            <a:off x="6735337" y="3267307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EXPERIMENT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77800" y="11369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3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2" name="Google Shape;252;p13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DEVICES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09359" y="2107180"/>
            <a:ext cx="3949820" cy="38591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7763" y="265770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14"/>
          <p:cNvSpPr txBox="1"/>
          <p:nvPr/>
        </p:nvSpPr>
        <p:spPr>
          <a:xfrm>
            <a:off x="2035393" y="3389969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LABORATORY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5" name="Google Shape;26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31424" y="1709994"/>
            <a:ext cx="3838575" cy="3609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63488" y="18811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599</Words>
  <Application>Microsoft Office PowerPoint</Application>
  <PresentationFormat>Widescreen</PresentationFormat>
  <Paragraphs>151</Paragraphs>
  <Slides>25</Slides>
  <Notes>17</Notes>
  <HiddenSlides>0</HiddenSlides>
  <MMClips>8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Calibri</vt:lpstr>
      <vt:lpstr>Public Sans Black</vt:lpstr>
      <vt:lpstr>Wingdings</vt:lpstr>
      <vt:lpstr>Montserrat</vt:lpstr>
      <vt:lpstr>Times New Roman</vt:lpstr>
      <vt:lpstr>Public Sans</vt:lpstr>
      <vt:lpstr>Aharoni</vt:lpstr>
      <vt:lpstr>Questrial</vt:lpstr>
      <vt:lpstr>Arial</vt:lpstr>
      <vt:lpstr>#9Slide05 Wolfsbane</vt:lpstr>
      <vt:lpstr>Open Sans</vt:lpstr>
      <vt:lpstr>Nunito Light</vt:lpstr>
      <vt:lpstr>Office Theme</vt:lpstr>
      <vt:lpstr>Parts of a Circle by Slidesgo</vt:lpstr>
      <vt:lpstr>Tema de Office</vt:lpstr>
      <vt:lpstr>Unit 5: INVENTIONS Lesson 2: Language  </vt:lpstr>
      <vt:lpstr>PowerPoint Presentation</vt:lpstr>
      <vt:lpstr>Pronunciation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Grammar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25</cp:revision>
  <dcterms:created xsi:type="dcterms:W3CDTF">2020-12-09T02:04:09Z</dcterms:created>
  <dcterms:modified xsi:type="dcterms:W3CDTF">2025-09-27T14:15:50Z</dcterms:modified>
</cp:coreProperties>
</file>