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1" r:id="rId3"/>
  </p:sldMasterIdLst>
  <p:notesMasterIdLst>
    <p:notesMasterId r:id="rId26"/>
  </p:notesMasterIdLst>
  <p:sldIdLst>
    <p:sldId id="309" r:id="rId4"/>
    <p:sldId id="261" r:id="rId5"/>
    <p:sldId id="294" r:id="rId6"/>
    <p:sldId id="292" r:id="rId7"/>
    <p:sldId id="295" r:id="rId8"/>
    <p:sldId id="296" r:id="rId9"/>
    <p:sldId id="297" r:id="rId10"/>
    <p:sldId id="298" r:id="rId11"/>
    <p:sldId id="299" r:id="rId12"/>
    <p:sldId id="300" r:id="rId13"/>
    <p:sldId id="301" r:id="rId14"/>
    <p:sldId id="302" r:id="rId15"/>
    <p:sldId id="268" r:id="rId16"/>
    <p:sldId id="283" r:id="rId17"/>
    <p:sldId id="321" r:id="rId18"/>
    <p:sldId id="322" r:id="rId19"/>
    <p:sldId id="323" r:id="rId20"/>
    <p:sldId id="324" r:id="rId21"/>
    <p:sldId id="325" r:id="rId22"/>
    <p:sldId id="286" r:id="rId23"/>
    <p:sldId id="277" r:id="rId24"/>
    <p:sldId id="288" r:id="rId25"/>
  </p:sldIdLst>
  <p:sldSz cx="12192000" cy="6858000"/>
  <p:notesSz cx="6858000" cy="9144000"/>
  <p:embeddedFontLst>
    <p:embeddedFont>
      <p:font typeface="Asap" panose="020B0604020202020204" charset="0"/>
      <p:regular r:id="rId27"/>
      <p:bold r:id="rId28"/>
      <p:italic r:id="rId29"/>
      <p:boldItalic r:id="rId30"/>
    </p:embeddedFont>
    <p:embeddedFont>
      <p:font typeface="Nunito Light" pitchFamily="2" charset="0"/>
      <p:regular r:id="rId31"/>
    </p:embeddedFont>
    <p:embeddedFont>
      <p:font typeface="Open Sans" panose="020B0606030504020204" pitchFamily="34" charset="0"/>
      <p:regular r:id="rId32"/>
      <p:bold r:id="rId33"/>
      <p:italic r:id="rId34"/>
      <p:boldItalic r:id="rId35"/>
    </p:embeddedFont>
    <p:embeddedFont>
      <p:font typeface="Poppins SemiBold" panose="00000700000000000000" pitchFamily="2" charset="0"/>
      <p:regular r:id="rId36"/>
      <p:bold r:id="rId37"/>
      <p:italic r:id="rId38"/>
      <p:boldItalic r:id="rId3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1" roundtripDataSignature="AMtx7mhJEZVBuSlhFcYbST2hBHfNbedv4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ED083AE6-46FA-4A59-8FB0-9F97EB10719F}" styleName="Light Style 3 - Accent 4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274" y="101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notesMaster" Target="notesMasters/notesMaster1.xml"/><Relationship Id="rId39" Type="http://schemas.openxmlformats.org/officeDocument/2006/relationships/font" Target="fonts/font13.fntdata"/><Relationship Id="rId21" Type="http://schemas.openxmlformats.org/officeDocument/2006/relationships/slide" Target="slides/slide18.xml"/><Relationship Id="rId34" Type="http://schemas.openxmlformats.org/officeDocument/2006/relationships/font" Target="fonts/font8.fntdata"/><Relationship Id="rId63" Type="http://schemas.openxmlformats.org/officeDocument/2006/relationships/viewProps" Target="viewProps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3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font" Target="fonts/font6.fntdata"/><Relationship Id="rId37" Type="http://schemas.openxmlformats.org/officeDocument/2006/relationships/font" Target="fonts/font11.fntdata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font" Target="fonts/font2.fntdata"/><Relationship Id="rId36" Type="http://schemas.openxmlformats.org/officeDocument/2006/relationships/font" Target="fonts/font10.fntdata"/><Relationship Id="rId61" Type="http://customschemas.google.com/relationships/presentationmetadata" Target="metadata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5.fntdata"/><Relationship Id="rId65" Type="http://schemas.openxmlformats.org/officeDocument/2006/relationships/tableStyles" Target="tableStyle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font" Target="fonts/font1.fntdata"/><Relationship Id="rId30" Type="http://schemas.openxmlformats.org/officeDocument/2006/relationships/font" Target="fonts/font4.fntdata"/><Relationship Id="rId35" Type="http://schemas.openxmlformats.org/officeDocument/2006/relationships/font" Target="fonts/font9.fntdata"/><Relationship Id="rId64" Type="http://schemas.openxmlformats.org/officeDocument/2006/relationships/theme" Target="theme/theme1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font" Target="fonts/font7.fntdata"/><Relationship Id="rId38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887494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50633681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62689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5572151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71048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23109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3522702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457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4580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9650D5-24AE-45B4-A708-3B77D3F3D51F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9231939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560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560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18732373-F3CD-4A15-BB2F-F070F83FF4E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246613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C79BD8F-E511-4A80-8D04-AA164A1C5A34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5136059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altLang="en-US"/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8CA22C86-AF20-48DE-8D15-FA48F690B5C1}" type="slidenum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19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94670423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4" name="Google Shape;244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20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449014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0808223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908433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Google Shape;374;p2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5" name="Google Shape;375;p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84482103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7652077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71122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38773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58005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0117041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8449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1" name="Google Shape;16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441394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74561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064806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609475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3165749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29424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7820699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1479779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53419145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6641853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7827098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165783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534533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620620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6414401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4707733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2631A4DB-CA48-4605-A659-9DD06E96489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B5BBC502-625A-457D-A6A8-F8D0B0EEBBC4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3799056"/>
      </p:ext>
    </p:extLst>
  </p:cSld>
  <p:clrMapOvr>
    <a:masterClrMapping/>
  </p:clrMapOvr>
  <p:transition spd="slow">
    <p:circl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C6E9410-9FA9-4D54-810C-003392F971F0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D563B94C-4ACA-4578-A928-73D372829591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77263743"/>
      </p:ext>
    </p:extLst>
  </p:cSld>
  <p:clrMapOvr>
    <a:masterClrMapping/>
  </p:clrMapOvr>
  <p:transition spd="slow">
    <p:circl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8D15859-1997-4B7D-98AA-830D64D7D53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892B69F-D9EC-480F-B2B8-A8B30D4002B6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22086773"/>
      </p:ext>
    </p:extLst>
  </p:cSld>
  <p:clrMapOvr>
    <a:masterClrMapping/>
  </p:clrMapOvr>
  <p:transition spd="slow">
    <p:circl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3D2CBFED-1082-4547-A2C7-E96714D6627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E8D3B71-C0B4-4F93-B359-F1502143D081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56751740"/>
      </p:ext>
    </p:extLst>
  </p:cSld>
  <p:clrMapOvr>
    <a:masterClrMapping/>
  </p:clrMapOvr>
  <p:transition spd="slow">
    <p:circl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E9F4B68D-B3B3-48B8-8B45-5B44366AD165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AD6BA3C-1E2A-47CF-AB18-4E810C66C74D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2497557"/>
      </p:ext>
    </p:extLst>
  </p:cSld>
  <p:clrMapOvr>
    <a:masterClrMapping/>
  </p:clrMapOvr>
  <p:transition spd="slow">
    <p:circl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76AD1F81-C445-4D37-9CB2-D451E2E3F17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3E54843-7CBC-49F9-8A2C-E5ACE71041D2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36554920"/>
      </p:ext>
    </p:extLst>
  </p:cSld>
  <p:clrMapOvr>
    <a:masterClrMapping/>
  </p:clrMapOvr>
  <p:transition spd="slow">
    <p:circl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99111F0E-8065-40C1-890B-EF263AB7DEC2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22D07BB-6C91-4BFD-A5B7-C4A4E527996F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026718"/>
      </p:ext>
    </p:extLst>
  </p:cSld>
  <p:clrMapOvr>
    <a:masterClrMapping/>
  </p:clrMapOvr>
  <p:transition spd="slow">
    <p:circl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26DB3FB6-A372-41E9-A82A-869B3C3221D9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8EE438E-FCFF-4751-80D1-D4AD31A2029E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23890461"/>
      </p:ext>
    </p:extLst>
  </p:cSld>
  <p:clrMapOvr>
    <a:masterClrMapping/>
  </p:clrMapOvr>
  <p:transition spd="slow">
    <p:circl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AD250426-1470-40AB-8E0E-E7CE9EC306D6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91B596F-C57C-4C59-A6E9-061142EBA287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0759580"/>
      </p:ext>
    </p:extLst>
  </p:cSld>
  <p:clrMapOvr>
    <a:masterClrMapping/>
  </p:clrMapOvr>
  <p:transition spd="slow">
    <p:circl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F2039A7-38E2-48A9-A1F4-0FF765990497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3DF25C4D-E118-40BB-BF62-2C3D05778933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4292221"/>
      </p:ext>
    </p:extLst>
  </p:cSld>
  <p:clrMapOvr>
    <a:masterClrMapping/>
  </p:clrMapOvr>
  <p:transition spd="slow">
    <p:circl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fld id="{196507AD-7224-4145-A7B6-946CCEA1581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3BADE10F-1FBD-45AB-A6A6-D52E5AB715A0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8551937"/>
      </p:ext>
    </p:extLst>
  </p:cSld>
  <p:clrMapOvr>
    <a:masterClrMapping/>
  </p:clrMapOvr>
  <p:transition spd="slow">
    <p:circl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9387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13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12" Type="http://schemas.openxmlformats.org/officeDocument/2006/relationships/slideLayout" Target="../slideLayouts/slideLayout20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0.xml"/><Relationship Id="rId16" Type="http://schemas.openxmlformats.org/officeDocument/2006/relationships/slideLayout" Target="../slideLayouts/slideLayout24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11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3.xml"/><Relationship Id="rId15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2.xml"/><Relationship Id="rId9" Type="http://schemas.openxmlformats.org/officeDocument/2006/relationships/slideLayout" Target="../slideLayouts/slideLayout17.xml"/><Relationship Id="rId14" Type="http://schemas.openxmlformats.org/officeDocument/2006/relationships/slideLayout" Target="../slideLayouts/slideLayout2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6" r:id="rId5"/>
    <p:sldLayoutId id="2147483657" r:id="rId6"/>
    <p:sldLayoutId id="2147483658" r:id="rId7"/>
    <p:sldLayoutId id="2147483659" r:id="rId8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35174215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80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1027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fld id="{6FB4D73A-891B-468D-9050-834265A8068B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buClrTx/>
              <a:defRPr/>
            </a:pPr>
            <a:r>
              <a:rPr lang="es-ES" kern="120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t>0967215789</a:t>
            </a: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6E2B1E25-539C-4ACE-A11E-C0D23D1653D0}" type="slidenum">
              <a:rPr lang="es-ES" altLang="en-US" kern="1200" smtClean="0">
                <a:latin typeface="Calibri" panose="020F050202020403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Calibri" panose="020F050202020403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995489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 spd="slow">
    <p:circl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18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notesSlide" Target="../notesSlides/notesSlide15.xml"/><Relationship Id="rId9" Type="http://schemas.openxmlformats.org/officeDocument/2006/relationships/image" Target="../media/image1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16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6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16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16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18.xml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333587" y="3706675"/>
            <a:ext cx="7558138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5: Listening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r>
              <a:rPr lang="fr-FR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Viet </a:t>
            </a:r>
            <a:r>
              <a:rPr lang="fr-FR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Nam’s</a:t>
            </a:r>
            <a:r>
              <a:rPr lang="fr-FR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participation in international organisations </a:t>
            </a:r>
            <a:endParaRPr lang="en-US" sz="900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/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0935820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Asian Infrastructure Investment Bank (AIIB)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4284588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a member. 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9951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New Development Bank </a:t>
            </a:r>
          </a:p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(BRICS Development Bank)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4284588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not a member. 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47146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G-77 – Group of 77 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13034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a member. 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773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"/>
          <p:cNvSpPr txBox="1"/>
          <p:nvPr/>
        </p:nvSpPr>
        <p:spPr>
          <a:xfrm>
            <a:off x="1641422" y="1070381"/>
            <a:ext cx="9445677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pairs. Discuss which of the following statements are true about Viet Nam's foreign relations.</a:t>
            </a:r>
          </a:p>
        </p:txBody>
      </p:sp>
      <p:sp>
        <p:nvSpPr>
          <p:cNvPr id="249" name="Google Shape;249;p13"/>
          <p:cNvSpPr txBox="1"/>
          <p:nvPr/>
        </p:nvSpPr>
        <p:spPr>
          <a:xfrm>
            <a:off x="4628974" y="252341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PRE-LISTENING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50" name="Google Shape;250;p13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3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41423" y="2196197"/>
            <a:ext cx="944567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buClr>
                <a:schemeClr val="accent2">
                  <a:lumMod val="50000"/>
                </a:schemeClr>
              </a:buClr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1. Viet Nam is a member of different international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</a:p>
          <a:p>
            <a:pPr>
              <a:lnSpc>
                <a:spcPct val="200000"/>
              </a:lnSpc>
              <a:buClr>
                <a:schemeClr val="accent2">
                  <a:lumMod val="50000"/>
                </a:schemeClr>
              </a:buClr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2. Viet Nam is willing to develop friendly relations with other countries.</a:t>
            </a:r>
          </a:p>
          <a:p>
            <a:pPr>
              <a:lnSpc>
                <a:spcPct val="200000"/>
              </a:lnSpc>
              <a:buClr>
                <a:schemeClr val="accent2">
                  <a:lumMod val="50000"/>
                </a:schemeClr>
              </a:buClr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3. Viet Nam only wants to form relations with its </a:t>
            </a:r>
            <a:r>
              <a:rPr lang="en-US" sz="2400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neighbours</a:t>
            </a: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pPr>
              <a:lnSpc>
                <a:spcPct val="200000"/>
              </a:lnSpc>
              <a:buClr>
                <a:schemeClr val="accent2">
                  <a:lumMod val="50000"/>
                </a:schemeClr>
              </a:buClr>
            </a:pPr>
            <a:r>
              <a:rPr lang="en-US" sz="24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4. Viet Nam has become more active in the international community.</a:t>
            </a: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"/>
          <p:cNvSpPr txBox="1"/>
          <p:nvPr/>
        </p:nvSpPr>
        <p:spPr>
          <a:xfrm>
            <a:off x="1641422" y="1070381"/>
            <a:ext cx="9940978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to a conversation about Viet Nam’s foreign relations. Decide whether the following statements are true (T) or false (F).</a:t>
            </a:r>
          </a:p>
        </p:txBody>
      </p:sp>
      <p:sp>
        <p:nvSpPr>
          <p:cNvPr id="249" name="Google Shape;249;p13"/>
          <p:cNvSpPr txBox="1"/>
          <p:nvPr/>
        </p:nvSpPr>
        <p:spPr>
          <a:xfrm>
            <a:off x="3834496" y="8123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</a:rPr>
              <a:t>WHILE</a:t>
            </a:r>
            <a:r>
              <a:rPr lang="en-US" sz="3600" b="1" dirty="0">
                <a:solidFill>
                  <a:srgbClr val="FF0000"/>
                </a:solidFill>
                <a:sym typeface="Arial"/>
              </a:rPr>
              <a:t>-LISTENING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50" name="Google Shape;250;p13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3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04275831"/>
              </p:ext>
            </p:extLst>
          </p:nvPr>
        </p:nvGraphicFramePr>
        <p:xfrm>
          <a:off x="1409699" y="2395622"/>
          <a:ext cx="9651235" cy="3806873"/>
        </p:xfrm>
        <a:graphic>
          <a:graphicData uri="http://schemas.openxmlformats.org/drawingml/2006/table">
            <a:tbl>
              <a:tblPr firstRow="1" bandRow="1">
                <a:tableStyleId>{ED083AE6-46FA-4A59-8FB0-9F97EB10719F}</a:tableStyleId>
              </a:tblPr>
              <a:tblGrid>
                <a:gridCol w="8054485">
                  <a:extLst>
                    <a:ext uri="{9D8B030D-6E8A-4147-A177-3AD203B41FA5}">
                      <a16:colId xmlns:a16="http://schemas.microsoft.com/office/drawing/2014/main" val="3399531654"/>
                    </a:ext>
                  </a:extLst>
                </a:gridCol>
                <a:gridCol w="798375">
                  <a:extLst>
                    <a:ext uri="{9D8B030D-6E8A-4147-A177-3AD203B41FA5}">
                      <a16:colId xmlns:a16="http://schemas.microsoft.com/office/drawing/2014/main" val="1033267694"/>
                    </a:ext>
                  </a:extLst>
                </a:gridCol>
                <a:gridCol w="798375">
                  <a:extLst>
                    <a:ext uri="{9D8B030D-6E8A-4147-A177-3AD203B41FA5}">
                      <a16:colId xmlns:a16="http://schemas.microsoft.com/office/drawing/2014/main" val="3171670625"/>
                    </a:ext>
                  </a:extLst>
                </a:gridCol>
              </a:tblGrid>
              <a:tr h="581345">
                <a:tc>
                  <a:txBody>
                    <a:bodyPr/>
                    <a:lstStyle/>
                    <a:p>
                      <a:pPr algn="l"/>
                      <a:endParaRPr lang="en-US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T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F</a:t>
                      </a:r>
                      <a:endParaRPr lang="en-US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77171547"/>
                  </a:ext>
                </a:extLst>
              </a:tr>
              <a:tr h="80638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1. Viet Nam is a member of more than 60 international </a:t>
                      </a:r>
                      <a:r>
                        <a:rPr lang="en-US" sz="1800" dirty="0" err="1"/>
                        <a:t>organisations</a:t>
                      </a:r>
                      <a:r>
                        <a:rPr lang="en-US" sz="1800" dirty="0"/>
                        <a:t>.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indent="0" algn="ctr">
                        <a:buFont typeface="Wingdings" panose="05000000000000000000" pitchFamily="2" charset="2"/>
                        <a:buNone/>
                      </a:pPr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79031770"/>
                  </a:ext>
                </a:extLst>
              </a:tr>
              <a:tr h="80638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2. Viet Nam has relations with 650 non-governmental </a:t>
                      </a:r>
                      <a:r>
                        <a:rPr lang="en-US" sz="1800" dirty="0" err="1"/>
                        <a:t>organisations</a:t>
                      </a:r>
                      <a:r>
                        <a:rPr lang="en-US" sz="1800" dirty="0"/>
                        <a:t>.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346716703"/>
                  </a:ext>
                </a:extLst>
              </a:tr>
              <a:tr h="80638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3. Viet Nam is more active in international activities than in regional ones.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2231116"/>
                  </a:ext>
                </a:extLst>
              </a:tr>
              <a:tr h="806382">
                <a:tc>
                  <a:txBody>
                    <a:bodyPr/>
                    <a:lstStyle/>
                    <a:p>
                      <a:pPr algn="l"/>
                      <a:r>
                        <a:rPr lang="en-US" sz="1800" dirty="0"/>
                        <a:t>4. Viet Nam has been selected as the first training </a:t>
                      </a:r>
                      <a:r>
                        <a:rPr lang="en-US" sz="1800" dirty="0" err="1"/>
                        <a:t>centre</a:t>
                      </a:r>
                      <a:r>
                        <a:rPr lang="en-US" sz="1800" dirty="0"/>
                        <a:t> for international peacekeeping activities in Southeast Asia.</a:t>
                      </a:r>
                      <a:endParaRPr lang="en-US" sz="1800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800" b="1" dirty="0">
                        <a:solidFill>
                          <a:schemeClr val="tx1"/>
                        </a:solidFill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8579159"/>
                  </a:ext>
                </a:extLst>
              </a:tr>
            </a:tbl>
          </a:graphicData>
        </a:graphic>
      </p:graphicFrame>
      <p:pic>
        <p:nvPicPr>
          <p:cNvPr id="4" name="05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972800" y="289072"/>
            <a:ext cx="609600" cy="6096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369" y="3146282"/>
            <a:ext cx="451692" cy="45169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810" y="3976170"/>
            <a:ext cx="451692" cy="45169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4810" y="4719809"/>
            <a:ext cx="451692" cy="45169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1369" y="5535057"/>
            <a:ext cx="451692" cy="451692"/>
          </a:xfrm>
          <a:prstGeom prst="rect">
            <a:avLst/>
          </a:prstGeom>
        </p:spPr>
      </p:pic>
      <p:pic>
        <p:nvPicPr>
          <p:cNvPr id="14" name="Google Shape;356;p30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58;p30"/>
          <p:cNvPicPr preferRelativeResize="0"/>
          <p:nvPr/>
        </p:nvPicPr>
        <p:blipFill>
          <a:blip r:embed="rId8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58080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517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ctángulo"/>
          <p:cNvSpPr/>
          <p:nvPr/>
        </p:nvSpPr>
        <p:spPr>
          <a:xfrm>
            <a:off x="-1" y="0"/>
            <a:ext cx="12192001" cy="6830616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8483601" y="917576"/>
            <a:ext cx="1622425" cy="165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/>
          <a:srcRect b="5682"/>
          <a:stretch>
            <a:fillRect/>
          </a:stretch>
        </p:blipFill>
        <p:spPr bwMode="auto">
          <a:xfrm>
            <a:off x="1789114" y="4133851"/>
            <a:ext cx="2128837" cy="2390775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3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0039" y="4868864"/>
            <a:ext cx="1431925" cy="712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122365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765300" y="4065588"/>
            <a:ext cx="2165350" cy="241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3 CuadroTexto"/>
          <p:cNvSpPr txBox="1"/>
          <p:nvPr/>
        </p:nvSpPr>
        <p:spPr>
          <a:xfrm>
            <a:off x="2038015" y="469214"/>
            <a:ext cx="8394843" cy="1191816"/>
          </a:xfrm>
          <a:prstGeom prst="roundRect">
            <a:avLst/>
          </a:prstGeom>
          <a:solidFill>
            <a:srgbClr val="7474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1. Viet Nam is currently a member of different ___________   </a:t>
            </a:r>
            <a:r>
              <a:rPr lang="en-US" sz="3200" b="1" kern="1200" dirty="0" err="1">
                <a:solidFill>
                  <a:prstClr val="black"/>
                </a:solidFill>
                <a:latin typeface="Calibri"/>
                <a:ea typeface="+mn-ea"/>
                <a:cs typeface="+mn-cs"/>
              </a:rPr>
              <a:t>organisations</a:t>
            </a:r>
            <a:r>
              <a:rPr lang="en-US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.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3231001" y="911477"/>
            <a:ext cx="3276600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36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international</a:t>
            </a:r>
            <a:endParaRPr lang="es-ES_tradnl" sz="3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14348" name="4 CuadroTexto"/>
          <p:cNvSpPr txBox="1">
            <a:spLocks noChangeArrowheads="1"/>
          </p:cNvSpPr>
          <p:nvPr/>
        </p:nvSpPr>
        <p:spPr bwMode="auto">
          <a:xfrm>
            <a:off x="3784144" y="5991186"/>
            <a:ext cx="8316589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000" b="1" kern="1200" dirty="0">
                <a:solidFill>
                  <a:srgbClr val="FF0000"/>
                </a:solidFill>
                <a:latin typeface="#9Slide05 Aphrodite Pro" pitchFamily="2" charset="0"/>
                <a:ea typeface="+mn-ea"/>
                <a:cs typeface="+mn-cs"/>
              </a:rPr>
              <a:t>Listen and complete the sentence with no more than TWO words.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9844088" y="122239"/>
            <a:ext cx="87471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3" name="Picture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4" y="2100263"/>
            <a:ext cx="11525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54" name="Picture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69300" y="1879600"/>
            <a:ext cx="1498600" cy="1536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01787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50977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19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219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038015" y="469214"/>
            <a:ext cx="8394843" cy="1736646"/>
          </a:xfrm>
          <a:prstGeom prst="roundRect">
            <a:avLst/>
          </a:prstGeom>
          <a:solidFill>
            <a:srgbClr val="7474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2. </a:t>
            </a:r>
            <a:r>
              <a:rPr lang="en-US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Viet Nam is a _______________ of many countries in the international community.</a:t>
            </a:r>
          </a:p>
          <a:p>
            <a:pPr algn="ctr">
              <a:buClrTx/>
              <a:defRPr/>
            </a:pPr>
            <a:endParaRPr lang="es-ES" sz="3200" b="1" kern="1200" dirty="0">
              <a:solidFill>
                <a:prstClr val="black"/>
              </a:solidFill>
              <a:latin typeface="Calibri"/>
              <a:ea typeface="+mn-ea"/>
              <a:cs typeface="+mn-cs"/>
            </a:endParaRPr>
          </a:p>
        </p:txBody>
      </p:sp>
      <p:sp>
        <p:nvSpPr>
          <p:cNvPr id="2" name="1 CuadroTexto"/>
          <p:cNvSpPr txBox="1"/>
          <p:nvPr/>
        </p:nvSpPr>
        <p:spPr>
          <a:xfrm>
            <a:off x="4408462" y="449335"/>
            <a:ext cx="4938712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buClrTx/>
              <a:defRPr/>
            </a:pPr>
            <a:r>
              <a:rPr lang="es-ES_tradnl" sz="3600" b="1" kern="1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reliable partner</a:t>
            </a:r>
            <a:endParaRPr lang="es-ES_tradnl" sz="3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15371" name="4 CuadroTexto"/>
          <p:cNvSpPr txBox="1">
            <a:spLocks noChangeArrowheads="1"/>
          </p:cNvSpPr>
          <p:nvPr/>
        </p:nvSpPr>
        <p:spPr bwMode="auto">
          <a:xfrm>
            <a:off x="3719514" y="6146800"/>
            <a:ext cx="8472486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000" b="1" kern="1200" dirty="0">
                <a:solidFill>
                  <a:srgbClr val="FF0000"/>
                </a:solidFill>
                <a:latin typeface="#9Slide05 Aphrodite Pro" pitchFamily="2" charset="0"/>
              </a:rPr>
              <a:t>Listen and complete the sentence with no more than TWO words.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9844088" y="122239"/>
            <a:ext cx="87471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76" name="Picture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4" y="2100263"/>
            <a:ext cx="11525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5300" y="4065588"/>
            <a:ext cx="2165350" cy="241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11101787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079970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219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038015" y="469214"/>
            <a:ext cx="8394843" cy="1191816"/>
          </a:xfrm>
          <a:prstGeom prst="roundRect">
            <a:avLst/>
          </a:prstGeom>
          <a:solidFill>
            <a:srgbClr val="7474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3200" b="1" kern="1200" dirty="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3. Viet Nam has sent officers to ___________ in the UN’s peacekeeping activities.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7341395" y="451333"/>
            <a:ext cx="26971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3600" b="1" kern="1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participate</a:t>
            </a:r>
            <a:endParaRPr lang="es-ES_tradnl" sz="3600" b="1" kern="1200" dirty="0" err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16395" name="4 CuadroTexto"/>
          <p:cNvSpPr txBox="1">
            <a:spLocks noChangeArrowheads="1"/>
          </p:cNvSpPr>
          <p:nvPr/>
        </p:nvSpPr>
        <p:spPr bwMode="auto">
          <a:xfrm>
            <a:off x="3641726" y="6135688"/>
            <a:ext cx="8550274" cy="6771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000" b="1" kern="1200" dirty="0">
                <a:solidFill>
                  <a:srgbClr val="FF0000"/>
                </a:solidFill>
                <a:latin typeface="#9Slide05 Aphrodite Pro" pitchFamily="2" charset="0"/>
              </a:rPr>
              <a:t>Listen and complete the sentence with no more than TWO words.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10144042" y="194206"/>
            <a:ext cx="87471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0" name="Picture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4" y="2100263"/>
            <a:ext cx="11525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5300" y="4065588"/>
            <a:ext cx="2165350" cy="241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402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9976" y="1422400"/>
            <a:ext cx="1743075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01787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474765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19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219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CuadroTexto"/>
          <p:cNvSpPr txBox="1"/>
          <p:nvPr/>
        </p:nvSpPr>
        <p:spPr>
          <a:xfrm>
            <a:off x="2038015" y="469214"/>
            <a:ext cx="8394843" cy="1191816"/>
          </a:xfrm>
          <a:prstGeom prst="roundRect">
            <a:avLst/>
          </a:prstGeom>
          <a:solidFill>
            <a:srgbClr val="7474F0"/>
          </a:solidFill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n-US" sz="3200" b="1" kern="1200">
                <a:solidFill>
                  <a:prstClr val="black"/>
                </a:solidFill>
                <a:latin typeface="Calibri"/>
                <a:ea typeface="+mn-ea"/>
                <a:cs typeface="+mn-cs"/>
              </a:rPr>
              <a:t>Developing foreign relations has helped Viet Nam gain many ___________ benefits.</a:t>
            </a:r>
          </a:p>
        </p:txBody>
      </p:sp>
      <p:sp>
        <p:nvSpPr>
          <p:cNvPr id="2" name="1 CuadroTexto"/>
          <p:cNvSpPr txBox="1"/>
          <p:nvPr/>
        </p:nvSpPr>
        <p:spPr>
          <a:xfrm>
            <a:off x="5314634" y="932079"/>
            <a:ext cx="2697162" cy="6461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3600" b="1" kern="12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ea typeface="+mn-ea"/>
                <a:cs typeface="+mn-cs"/>
              </a:rPr>
              <a:t>economic</a:t>
            </a:r>
            <a:endParaRPr lang="es-ES" sz="3600" b="1" kern="12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  <a:ea typeface="+mn-ea"/>
              <a:cs typeface="+mn-cs"/>
            </a:endParaRPr>
          </a:p>
        </p:txBody>
      </p:sp>
      <p:sp>
        <p:nvSpPr>
          <p:cNvPr id="17419" name="4 CuadroTexto"/>
          <p:cNvSpPr txBox="1">
            <a:spLocks noChangeArrowheads="1"/>
          </p:cNvSpPr>
          <p:nvPr/>
        </p:nvSpPr>
        <p:spPr bwMode="auto">
          <a:xfrm>
            <a:off x="3641726" y="6135688"/>
            <a:ext cx="8550274" cy="5909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lnSpc>
                <a:spcPct val="190000"/>
              </a:lnSpc>
              <a:spcBef>
                <a:spcPct val="0"/>
              </a:spcBef>
              <a:spcAft>
                <a:spcPct val="0"/>
              </a:spcAft>
              <a:buClrTx/>
            </a:pPr>
            <a:r>
              <a:rPr lang="en-US" altLang="en-US" sz="2000" b="1" kern="1200" dirty="0">
                <a:solidFill>
                  <a:srgbClr val="FF0000"/>
                </a:solidFill>
                <a:latin typeface="#9Slide05 Aphrodite Pro" pitchFamily="2" charset="0"/>
              </a:rPr>
              <a:t>Listen and complete the sentence with no more than TWO words.</a:t>
            </a:r>
          </a:p>
        </p:txBody>
      </p:sp>
      <p:sp>
        <p:nvSpPr>
          <p:cNvPr id="13" name="12 Rectángulo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noFill/>
          <a:ln w="127000" cmpd="tri">
            <a:solidFill>
              <a:srgbClr val="FFC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 kern="120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56524">
            <a:off x="9844088" y="122239"/>
            <a:ext cx="874712" cy="890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4" name="Picture 10">
            <a:hlinkClick r:id="" action="ppaction://hlinkshowjump?jump=nextslide"/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1664" y="2100263"/>
            <a:ext cx="1152525" cy="1096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765300" y="4065588"/>
            <a:ext cx="2165350" cy="2413000"/>
          </a:xfrm>
          <a:prstGeom prst="rect">
            <a:avLst/>
          </a:prstGeom>
          <a:noFill/>
          <a:ln>
            <a:noFill/>
          </a:ln>
          <a:effectLst>
            <a:outerShdw blurRad="50800" dist="38100" dir="2700000" algn="tl" rotWithShape="0">
              <a:srgbClr val="000000">
                <a:alpha val="39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6" name="Picture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05863" y="1422400"/>
            <a:ext cx="1509712" cy="1354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055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11101787" y="16290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5245617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9219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49219"/>
                            </p:stCondLst>
                            <p:childTnLst>
                              <p:par>
                                <p:cTn id="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1093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Game: To be or not to be</a:t>
            </a:r>
            <a:endParaRPr sz="40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167" name="Google Shape;167;p6"/>
          <p:cNvSpPr txBox="1"/>
          <p:nvPr/>
        </p:nvSpPr>
        <p:spPr>
          <a:xfrm>
            <a:off x="1233294" y="2224832"/>
            <a:ext cx="10653906" cy="353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indent="-457200">
              <a:buClr>
                <a:schemeClr val="dk1"/>
              </a:buClr>
              <a:buSzPts val="32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Names of </a:t>
            </a:r>
            <a:r>
              <a:rPr lang="en-US" sz="32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international </a:t>
            </a:r>
            <a:r>
              <a:rPr lang="en-US" sz="3200" b="1" dirty="0" err="1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organisations</a:t>
            </a:r>
            <a:r>
              <a:rPr lang="en-US" sz="3200" b="1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 </a:t>
            </a: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will appear on the board.</a:t>
            </a:r>
          </a:p>
          <a:p>
            <a:pPr marL="457200" marR="0" lvl="0" indent="-45720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If you think:</a:t>
            </a:r>
          </a:p>
          <a:p>
            <a:pPr lvl="2">
              <a:buClr>
                <a:schemeClr val="dk1"/>
              </a:buClr>
              <a:buSzPts val="3200"/>
            </a:pP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Calibri"/>
              </a:rPr>
              <a:t>	- Vietnam is a member </a:t>
            </a: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</a:t>
            </a:r>
            <a:r>
              <a:rPr lang="en-US" sz="3200" b="1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 STAND UP!</a:t>
            </a:r>
          </a:p>
          <a:p>
            <a:pPr marR="0"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</a:pP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	- Vietnam is </a:t>
            </a:r>
            <a:r>
              <a:rPr lang="en-US" sz="3200" b="1" u="sng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not</a:t>
            </a:r>
            <a:r>
              <a:rPr lang="en-US" sz="3200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 a member  </a:t>
            </a:r>
            <a:r>
              <a:rPr lang="en-US" sz="3200" b="1" dirty="0">
                <a:solidFill>
                  <a:schemeClr val="dk1"/>
                </a:solidFill>
                <a:latin typeface="Calibri"/>
                <a:cs typeface="Calibri"/>
                <a:sym typeface="Wingdings" panose="05000000000000000000" pitchFamily="2" charset="2"/>
              </a:rPr>
              <a:t>STAY SEATED!</a:t>
            </a:r>
          </a:p>
          <a:p>
            <a:pPr marL="457200" lvl="0" indent="-457200">
              <a:buSzPts val="3200"/>
              <a:buFont typeface="Arial" panose="020B0604020202020204" pitchFamily="34" charset="0"/>
              <a:buChar char="•"/>
            </a:pPr>
            <a:r>
              <a:rPr lang="en-US" sz="3200" dirty="0">
                <a:latin typeface="Calibri"/>
                <a:cs typeface="Calibri"/>
                <a:sym typeface="Calibri"/>
              </a:rPr>
              <a:t>One wrong answer </a:t>
            </a:r>
            <a:r>
              <a:rPr lang="en-US" sz="3200" dirty="0">
                <a:latin typeface="Calibri"/>
                <a:cs typeface="Calibri"/>
                <a:sym typeface="Wingdings" panose="05000000000000000000" pitchFamily="2" charset="2"/>
              </a:rPr>
              <a:t> </a:t>
            </a:r>
            <a:r>
              <a:rPr lang="en-US" sz="3200" b="1" dirty="0">
                <a:latin typeface="Calibri"/>
                <a:cs typeface="Calibri"/>
                <a:sym typeface="Wingdings" panose="05000000000000000000" pitchFamily="2" charset="2"/>
              </a:rPr>
              <a:t>Eliminated</a:t>
            </a:r>
            <a:r>
              <a:rPr lang="en-US" sz="3200" dirty="0">
                <a:latin typeface="Calibri"/>
                <a:cs typeface="Calibri"/>
                <a:sym typeface="Wingdings" panose="05000000000000000000" pitchFamily="2" charset="2"/>
              </a:rPr>
              <a:t>!</a:t>
            </a:r>
          </a:p>
          <a:p>
            <a:pPr marL="457200" lvl="0" indent="-457200">
              <a:buSzPts val="3200"/>
              <a:buFont typeface="Arial" panose="020B0604020202020204" pitchFamily="34" charset="0"/>
              <a:buChar char="•"/>
            </a:pPr>
            <a:r>
              <a:rPr lang="en-US" sz="3200" dirty="0">
                <a:latin typeface="Calibri"/>
                <a:cs typeface="Calibri"/>
                <a:sym typeface="Wingdings" panose="05000000000000000000" pitchFamily="2" charset="2"/>
              </a:rPr>
              <a:t>The final students win.</a:t>
            </a:r>
            <a:endParaRPr lang="en-US" sz="3200" dirty="0">
              <a:latin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1716003" y="1709994"/>
            <a:ext cx="9169399" cy="1049084"/>
          </a:xfrm>
          <a:prstGeom prst="roundRect">
            <a:avLst/>
          </a:prstGeom>
          <a:solidFill>
            <a:schemeClr val="accent5">
              <a:lumMod val="20000"/>
              <a:lumOff val="80000"/>
            </a:schemeClr>
          </a:solidFill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Google Shape;248;p13"/>
          <p:cNvSpPr txBox="1"/>
          <p:nvPr/>
        </p:nvSpPr>
        <p:spPr>
          <a:xfrm>
            <a:off x="1641422" y="1070381"/>
            <a:ext cx="9445677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groups. Discuss the following questions.</a:t>
            </a:r>
          </a:p>
        </p:txBody>
      </p:sp>
      <p:sp>
        <p:nvSpPr>
          <p:cNvPr id="249" name="Google Shape;249;p13"/>
          <p:cNvSpPr txBox="1"/>
          <p:nvPr/>
        </p:nvSpPr>
        <p:spPr>
          <a:xfrm>
            <a:off x="4510498" y="24342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POST-LISTENING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250" name="Google Shape;250;p13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3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659565" y="2821650"/>
            <a:ext cx="953457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200000"/>
              </a:lnSpc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Promoting its culture and getting to know other cultures</a:t>
            </a:r>
          </a:p>
          <a:p>
            <a:pPr marL="342900" indent="-342900">
              <a:lnSpc>
                <a:spcPct val="200000"/>
              </a:lnSpc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Creating more educational opportunities for both Vietnamese and foreign students</a:t>
            </a:r>
          </a:p>
          <a:p>
            <a:pPr marL="342900" indent="-342900">
              <a:lnSpc>
                <a:spcPct val="200000"/>
              </a:lnSpc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Increasing both local and international tours</a:t>
            </a:r>
          </a:p>
          <a:p>
            <a:pPr marL="342900" indent="-342900">
              <a:lnSpc>
                <a:spcPct val="200000"/>
              </a:lnSpc>
              <a:buClrTx/>
              <a:buFont typeface="Arial" panose="020B0604020202020204" pitchFamily="34" charset="0"/>
              <a:buChar char="•"/>
            </a:pPr>
            <a:r>
              <a:rPr lang="en-US" sz="2000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Facilitating imports and exports</a:t>
            </a:r>
          </a:p>
        </p:txBody>
      </p:sp>
      <p:sp>
        <p:nvSpPr>
          <p:cNvPr id="3" name="Rectangle 2"/>
          <p:cNvSpPr/>
          <p:nvPr/>
        </p:nvSpPr>
        <p:spPr>
          <a:xfrm>
            <a:off x="1955800" y="1826961"/>
            <a:ext cx="885502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Which of the following are the benefits for Viet Nam as a member of international </a:t>
            </a:r>
            <a:r>
              <a:rPr lang="en-US" sz="2400" b="1" dirty="0" err="1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r>
              <a:rPr lang="en-US" sz="2400" b="1" dirty="0">
                <a:solidFill>
                  <a:srgbClr val="00206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? Can you add more?</a:t>
            </a:r>
          </a:p>
        </p:txBody>
      </p:sp>
      <p:sp>
        <p:nvSpPr>
          <p:cNvPr id="10" name="Rounded Rectangle 3">
            <a:extLst>
              <a:ext uri="{FF2B5EF4-FFF2-40B4-BE49-F238E27FC236}">
                <a16:creationId xmlns:a16="http://schemas.microsoft.com/office/drawing/2014/main" id="{6E532473-1FB7-4EC3-8210-A3A29214C464}"/>
              </a:ext>
            </a:extLst>
          </p:cNvPr>
          <p:cNvSpPr/>
          <p:nvPr/>
        </p:nvSpPr>
        <p:spPr>
          <a:xfrm>
            <a:off x="1641422" y="5438767"/>
            <a:ext cx="9169399" cy="1049084"/>
          </a:xfrm>
          <a:prstGeom prst="roundRect">
            <a:avLst/>
          </a:prstGeom>
          <a:solidFill>
            <a:srgbClr val="FFFF00"/>
          </a:solidFill>
          <a:ln w="9525" cap="flat" cmpd="sng" algn="ctr">
            <a:solidFill>
              <a:schemeClr val="accent4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r>
              <a:rPr lang="en-US" sz="2000" b="1" u="sng" dirty="0">
                <a:solidFill>
                  <a:schemeClr val="accent5">
                    <a:lumMod val="50000"/>
                  </a:schemeClr>
                </a:solidFill>
              </a:rPr>
              <a:t>In your group: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Choose one international </a:t>
            </a:r>
            <a:r>
              <a:rPr lang="en-US" sz="2000" dirty="0" err="1">
                <a:solidFill>
                  <a:schemeClr val="accent5">
                    <a:lumMod val="50000"/>
                  </a:schemeClr>
                </a:solidFill>
              </a:rPr>
              <a:t>organisation</a:t>
            </a:r>
            <a:r>
              <a:rPr lang="en-US" sz="2000" dirty="0">
                <a:solidFill>
                  <a:schemeClr val="accent5">
                    <a:lumMod val="50000"/>
                  </a:schemeClr>
                </a:solidFill>
              </a:rPr>
              <a:t> and </a:t>
            </a:r>
            <a:r>
              <a:rPr lang="en-US" sz="2000" b="1" dirty="0">
                <a:solidFill>
                  <a:schemeClr val="accent5">
                    <a:lumMod val="50000"/>
                  </a:schemeClr>
                </a:solidFill>
              </a:rPr>
              <a:t>make a mind map!</a:t>
            </a:r>
            <a:endParaRPr lang="en-US" sz="2000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11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0153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20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0" name="Google Shape;380;p20"/>
          <p:cNvSpPr txBox="1"/>
          <p:nvPr/>
        </p:nvSpPr>
        <p:spPr>
          <a:xfrm>
            <a:off x="4218144" y="14864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CONSOLIDATION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381" name="Google Shape;381;p20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/>
          </a:p>
        </p:txBody>
      </p:sp>
      <p:sp>
        <p:nvSpPr>
          <p:cNvPr id="382" name="Google Shape;382;p20"/>
          <p:cNvSpPr txBox="1"/>
          <p:nvPr/>
        </p:nvSpPr>
        <p:spPr>
          <a:xfrm>
            <a:off x="1358390" y="2317712"/>
            <a:ext cx="1052881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lvl="0" indent="-457200"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Listening for specific information skill</a:t>
            </a:r>
          </a:p>
          <a:p>
            <a:pPr marL="457200" lvl="0" indent="-457200"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Knowledge and concepts of international </a:t>
            </a:r>
            <a:r>
              <a:rPr lang="en-US" sz="3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Google Shape;378;p20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20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vi-VN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80" name="Google Shape;380;p20"/>
          <p:cNvSpPr txBox="1"/>
          <p:nvPr/>
        </p:nvSpPr>
        <p:spPr>
          <a:xfrm>
            <a:off x="3970526" y="159157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CONSOLIDATION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381" name="Google Shape;381;p20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 dirty="0"/>
          </a:p>
        </p:txBody>
      </p:sp>
      <p:sp>
        <p:nvSpPr>
          <p:cNvPr id="382" name="Google Shape;382;p20"/>
          <p:cNvSpPr txBox="1"/>
          <p:nvPr/>
        </p:nvSpPr>
        <p:spPr>
          <a:xfrm>
            <a:off x="1358390" y="2317712"/>
            <a:ext cx="9382536" cy="10772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285750" lvl="0" indent="-285750">
              <a:buClrTx/>
              <a:buSzPts val="3200"/>
              <a:buFont typeface="Arial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Exercises in the workbook </a:t>
            </a:r>
          </a:p>
          <a:p>
            <a:pPr marL="285750" lvl="0" indent="-285750">
              <a:buClrTx/>
              <a:buSzPts val="3200"/>
              <a:buFont typeface="Arial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Project preparation</a:t>
            </a: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989195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World Trade </a:t>
            </a:r>
            <a:r>
              <a:rPr lang="en-US" sz="40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(WTO)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69799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Yes! Viet Nam is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11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United Nations Organization (UN)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69799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Yes! Viet Nam is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15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International Monetary Fund (IMF)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69799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Yes! Viet Nam is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100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The World Bank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697995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Yes! Viet Nam is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29999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South Asian Association for Regional Cooperation (SAARC)</a:t>
            </a:r>
          </a:p>
        </p:txBody>
      </p:sp>
      <p:sp>
        <p:nvSpPr>
          <p:cNvPr id="166" name="Google Shape;166;p6"/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/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991910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not a member.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9" name="Google Shape;166;p6"/>
          <p:cNvSpPr txBox="1"/>
          <p:nvPr/>
        </p:nvSpPr>
        <p:spPr>
          <a:xfrm>
            <a:off x="596620" y="2123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/>
          </a:p>
        </p:txBody>
      </p:sp>
    </p:spTree>
    <p:extLst>
      <p:ext uri="{BB962C8B-B14F-4D97-AF65-F5344CB8AC3E}">
        <p14:creationId xmlns:p14="http://schemas.microsoft.com/office/powerpoint/2010/main" val="2108776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Association of Southeast Nations (ASEAN)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3991910"/>
            <a:ext cx="9313245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a member. </a:t>
            </a:r>
          </a:p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a Southeast Asian country!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88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6"/>
          <p:cNvSpPr txBox="1"/>
          <p:nvPr/>
        </p:nvSpPr>
        <p:spPr>
          <a:xfrm>
            <a:off x="2318083" y="2236778"/>
            <a:ext cx="7555832" cy="19389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/>
            <a:r>
              <a:rPr lang="en-US" sz="40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for Economic Cooperation &amp; Development (OECD)</a:t>
            </a:r>
          </a:p>
        </p:txBody>
      </p:sp>
      <p:sp>
        <p:nvSpPr>
          <p:cNvPr id="167" name="Google Shape;167;p6"/>
          <p:cNvSpPr txBox="1"/>
          <p:nvPr/>
        </p:nvSpPr>
        <p:spPr>
          <a:xfrm>
            <a:off x="1439376" y="4284588"/>
            <a:ext cx="931324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algn="ctr">
              <a:buClr>
                <a:schemeClr val="dk1"/>
              </a:buClr>
              <a:buSzPts val="3200"/>
            </a:pPr>
            <a:r>
              <a:rPr lang="en-US" sz="3200" dirty="0">
                <a:latin typeface="Calibri"/>
                <a:cs typeface="Calibri"/>
                <a:sym typeface="Calibri"/>
              </a:rPr>
              <a:t>Viet Nam is not a member. 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848024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82148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Google Shape;166;p6"/>
          <p:cNvSpPr txBox="1"/>
          <p:nvPr/>
        </p:nvSpPr>
        <p:spPr>
          <a:xfrm>
            <a:off x="4883807" y="235843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535813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324</TotalTime>
  <Words>617</Words>
  <Application>Microsoft Office PowerPoint</Application>
  <PresentationFormat>Widescreen</PresentationFormat>
  <Paragraphs>110</Paragraphs>
  <Slides>22</Slides>
  <Notes>21</Notes>
  <HiddenSlides>0</HiddenSlides>
  <MMClips>5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22</vt:i4>
      </vt:variant>
    </vt:vector>
  </HeadingPairs>
  <TitlesOfParts>
    <vt:vector size="33" baseType="lpstr">
      <vt:lpstr>Arial</vt:lpstr>
      <vt:lpstr>#9Slide05 Aphrodite Pro</vt:lpstr>
      <vt:lpstr>Open Sans</vt:lpstr>
      <vt:lpstr>Nunito Light</vt:lpstr>
      <vt:lpstr>Calibri</vt:lpstr>
      <vt:lpstr>Asap</vt:lpstr>
      <vt:lpstr>Poppins SemiBold</vt:lpstr>
      <vt:lpstr>Wingdings</vt:lpstr>
      <vt:lpstr>Office Theme</vt:lpstr>
      <vt:lpstr>UX Senior Designer Portfolio by Slidesgo</vt:lpstr>
      <vt:lpstr>Tema de Office</vt:lpstr>
      <vt:lpstr>Unit 7: Viet Nam And International Organisations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38</cp:revision>
  <dcterms:created xsi:type="dcterms:W3CDTF">2020-12-09T02:04:09Z</dcterms:created>
  <dcterms:modified xsi:type="dcterms:W3CDTF">2025-09-28T03:53:06Z</dcterms:modified>
</cp:coreProperties>
</file>