
<file path=[Content_Types].xml><?xml version="1.0" encoding="utf-8"?>
<Types xmlns="http://schemas.openxmlformats.org/package/2006/content-types">
  <Default Extension="fntdata" ContentType="application/x-fontdata"/>
  <Default Extension="mp4" ContentType="video/mp4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</p:sldMasterIdLst>
  <p:notesMasterIdLst>
    <p:notesMasterId r:id="rId14"/>
  </p:notesMasterIdLst>
  <p:sldIdLst>
    <p:sldId id="301" r:id="rId3"/>
    <p:sldId id="261" r:id="rId4"/>
    <p:sldId id="285" r:id="rId5"/>
    <p:sldId id="287" r:id="rId6"/>
    <p:sldId id="309" r:id="rId7"/>
    <p:sldId id="310" r:id="rId8"/>
    <p:sldId id="311" r:id="rId9"/>
    <p:sldId id="312" r:id="rId10"/>
    <p:sldId id="291" r:id="rId11"/>
    <p:sldId id="272" r:id="rId12"/>
    <p:sldId id="295" r:id="rId13"/>
  </p:sldIdLst>
  <p:sldSz cx="12192000" cy="6858000"/>
  <p:notesSz cx="6858000" cy="9144000"/>
  <p:embeddedFontLst>
    <p:embeddedFont>
      <p:font typeface="Asap" panose="020B0604020202020204" charset="0"/>
      <p:regular r:id="rId15"/>
      <p:bold r:id="rId16"/>
      <p:italic r:id="rId17"/>
      <p:boldItalic r:id="rId18"/>
    </p:embeddedFont>
    <p:embeddedFont>
      <p:font typeface="Open Sans" panose="020B0606030504020204" pitchFamily="34" charset="0"/>
      <p:regular r:id="rId19"/>
      <p:bold r:id="rId20"/>
      <p:italic r:id="rId21"/>
      <p:boldItalic r:id="rId2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1" roundtripDataSignature="AMtx7mhguYXhNcYphiO6mLJQp80Gzg7KE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E71A579-397C-4D89-8B8D-ADB05E124A79}">
  <a:tblStyle styleId="{4E71A579-397C-4D89-8B8D-ADB05E124A79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567" autoAdjust="0"/>
  </p:normalViewPr>
  <p:slideViewPr>
    <p:cSldViewPr snapToGrid="0">
      <p:cViewPr varScale="1">
        <p:scale>
          <a:sx n="93" d="100"/>
          <a:sy n="93" d="100"/>
        </p:scale>
        <p:origin x="274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font" Target="fonts/font4.fntdata"/><Relationship Id="rId51" Type="http://customschemas.google.com/relationships/presentationmetadata" Target="metadata"/><Relationship Id="rId3" Type="http://schemas.openxmlformats.org/officeDocument/2006/relationships/slide" Target="slides/slide1.xml"/><Relationship Id="rId21" Type="http://schemas.openxmlformats.org/officeDocument/2006/relationships/font" Target="fonts/font7.fntdata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3.fntdata"/><Relationship Id="rId2" Type="http://schemas.openxmlformats.org/officeDocument/2006/relationships/slideMaster" Target="slideMasters/slideMaster2.xml"/><Relationship Id="rId16" Type="http://schemas.openxmlformats.org/officeDocument/2006/relationships/font" Target="fonts/font2.fntdata"/><Relationship Id="rId20" Type="http://schemas.openxmlformats.org/officeDocument/2006/relationships/font" Target="fonts/font6.fntdata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10" Type="http://schemas.openxmlformats.org/officeDocument/2006/relationships/slide" Target="slides/slide8.xml"/><Relationship Id="rId19" Type="http://schemas.openxmlformats.org/officeDocument/2006/relationships/font" Target="fonts/font5.fntdata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8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1683646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7aa63b0a6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7aa63b0a6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875771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3" name="Google Shape;16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443856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3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6134776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4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9887259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9</a:t>
            </a:fld>
            <a:endParaRPr kumimoji="0" sz="1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40966626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3" name="Google Shape;31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9364781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3" name="Google Shape;31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62941355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1_Section header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3"/>
          <p:cNvSpPr txBox="1">
            <a:spLocks noGrp="1"/>
          </p:cNvSpPr>
          <p:nvPr>
            <p:ph type="title"/>
          </p:nvPr>
        </p:nvSpPr>
        <p:spPr>
          <a:xfrm>
            <a:off x="4844300" y="3674344"/>
            <a:ext cx="609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4800"/>
            </a:lvl9pPr>
          </a:lstStyle>
          <a:p>
            <a:endParaRPr/>
          </a:p>
        </p:txBody>
      </p:sp>
      <p:sp>
        <p:nvSpPr>
          <p:cNvPr id="20" name="Google Shape;20;p3"/>
          <p:cNvSpPr txBox="1">
            <a:spLocks noGrp="1"/>
          </p:cNvSpPr>
          <p:nvPr>
            <p:ph type="title" idx="2" hasCustomPrompt="1"/>
          </p:nvPr>
        </p:nvSpPr>
        <p:spPr>
          <a:xfrm>
            <a:off x="7099900" y="1840992"/>
            <a:ext cx="1584800" cy="1584800"/>
          </a:xfrm>
          <a:prstGeom prst="rect">
            <a:avLst/>
          </a:prstGeom>
          <a:noFill/>
          <a:ln w="9525" cap="rnd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/>
            </a:lvl1pPr>
            <a:lvl2pPr lvl="1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2pPr>
            <a:lvl3pPr lvl="2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3pPr>
            <a:lvl4pPr lvl="3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4pPr>
            <a:lvl5pPr lvl="4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5pPr>
            <a:lvl6pPr lvl="5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6pPr>
            <a:lvl7pPr lvl="6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7pPr>
            <a:lvl8pPr lvl="7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8pPr>
            <a:lvl9pPr lvl="8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0"/>
              <a:buNone/>
              <a:defRPr sz="8000">
                <a:solidFill>
                  <a:schemeClr val="lt1"/>
                </a:solidFill>
              </a:defRPr>
            </a:lvl9pPr>
          </a:lstStyle>
          <a:p>
            <a:r>
              <a:t>xx%</a:t>
            </a:r>
          </a:p>
        </p:txBody>
      </p:sp>
      <p:sp>
        <p:nvSpPr>
          <p:cNvPr id="21" name="Google Shape;21;p3"/>
          <p:cNvSpPr>
            <a:spLocks noGrp="1"/>
          </p:cNvSpPr>
          <p:nvPr>
            <p:ph type="pic" idx="3"/>
          </p:nvPr>
        </p:nvSpPr>
        <p:spPr>
          <a:xfrm>
            <a:off x="950967" y="1018167"/>
            <a:ext cx="31048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grpSp>
        <p:nvGrpSpPr>
          <p:cNvPr id="22" name="Google Shape;22;p3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3" name="Google Shape;23;p3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4" name="Google Shape;24;p3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" name="Google Shape;25;p3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6" name="Google Shape;26;p3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" name="Google Shape;27;p3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8" name="Google Shape;28;p3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5901024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7" name="Google Shape;17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8" name="Google Shape;18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950830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Title and Conten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29" name="Google Shape;2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0" name="Google Shape;3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75273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 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5" name="Google Shape;3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36" name="Google Shape;3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97788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 Content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2" name="Google Shape;42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43" name="Google Shape;43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922784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Comparison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1" name="Google Shape;51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52" name="Google Shape;52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5134608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Content with Caption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3" name="Google Shape;63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64" name="Google Shape;64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060488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 with Caption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0" name="Google Shape;70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1" name="Google Shape;71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85303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Title and Vertical 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6" name="Google Shape;76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77" name="Google Shape;77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084391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 Title and 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82" name="Google Shape;82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83" name="Google Shape;83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58935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74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3" name="Google Shape;1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  <p:sp>
        <p:nvSpPr>
          <p:cNvPr id="14" name="Google Shape;1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0000000-1234-1234-1234-123412341234}" type="slidenum">
              <a:rPr kumimoji="0" lang="en-US" sz="1200" b="0" i="0" u="none" strike="noStrike" kern="0" cap="none" spc="0" normalizeH="0" baseline="0" noProof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Calibri"/>
                <a:cs typeface="Calibri"/>
                <a:sym typeface="Calibri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sz="1200" b="0" i="0" u="none" strike="noStrike" kern="0" cap="none" spc="0" normalizeH="0" baseline="0" noProof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4879013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8" r:id="rId6"/>
    <p:sldLayoutId id="2147483669" r:id="rId7"/>
    <p:sldLayoutId id="2147483670" r:id="rId8"/>
    <p:sldLayoutId id="2147483671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7" Type="http://schemas.openxmlformats.org/officeDocument/2006/relationships/image" Target="../media/image7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6.png"/><Relationship Id="rId5" Type="http://schemas.openxmlformats.org/officeDocument/2006/relationships/image" Target="../media/image8.pn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audio" Target="../media/audio1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9"/>
          <p:cNvSpPr txBox="1">
            <a:spLocks noGrp="1"/>
          </p:cNvSpPr>
          <p:nvPr>
            <p:ph type="ctrTitle"/>
          </p:nvPr>
        </p:nvSpPr>
        <p:spPr>
          <a:xfrm>
            <a:off x="96707" y="1611808"/>
            <a:ext cx="11144250" cy="219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6000" dirty="0"/>
              <a:t>Unit 7: Viet Nam And International </a:t>
            </a:r>
            <a:r>
              <a:rPr lang="en-US" sz="6000" dirty="0" err="1"/>
              <a:t>Organisations</a:t>
            </a:r>
            <a:endParaRPr lang="en-US" sz="6000" dirty="0"/>
          </a:p>
        </p:txBody>
      </p:sp>
      <p:sp>
        <p:nvSpPr>
          <p:cNvPr id="312" name="Google Shape;312;p29"/>
          <p:cNvSpPr txBox="1">
            <a:spLocks noGrp="1"/>
          </p:cNvSpPr>
          <p:nvPr>
            <p:ph type="subTitle" idx="1"/>
          </p:nvPr>
        </p:nvSpPr>
        <p:spPr>
          <a:xfrm>
            <a:off x="2862681" y="3773208"/>
            <a:ext cx="6096000" cy="54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3200" dirty="0"/>
              <a:t>Lesson 8: Looking Back And Project</a:t>
            </a:r>
          </a:p>
          <a:p>
            <a:pPr marL="0" lvl="0" indent="0"/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en-US" dirty="0"/>
          </a:p>
        </p:txBody>
      </p:sp>
      <p:grpSp>
        <p:nvGrpSpPr>
          <p:cNvPr id="313" name="Google Shape;313;p29"/>
          <p:cNvGrpSpPr/>
          <p:nvPr/>
        </p:nvGrpSpPr>
        <p:grpSpPr>
          <a:xfrm>
            <a:off x="-60960" y="4622601"/>
            <a:ext cx="2662083" cy="1516207"/>
            <a:chOff x="-45720" y="3466950"/>
            <a:chExt cx="1996562" cy="1137155"/>
          </a:xfrm>
        </p:grpSpPr>
        <p:pic>
          <p:nvPicPr>
            <p:cNvPr id="314" name="Google Shape;314;p2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45720" y="4104103"/>
              <a:ext cx="1828802" cy="500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36442" y="3466950"/>
              <a:ext cx="9144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6" name="Google Shape;316;p29"/>
          <p:cNvGrpSpPr/>
          <p:nvPr/>
        </p:nvGrpSpPr>
        <p:grpSpPr>
          <a:xfrm>
            <a:off x="950974" y="3974323"/>
            <a:ext cx="3618335" cy="2311869"/>
            <a:chOff x="713230" y="2980742"/>
            <a:chExt cx="2713751" cy="1733902"/>
          </a:xfrm>
        </p:grpSpPr>
        <p:grpSp>
          <p:nvGrpSpPr>
            <p:cNvPr id="317" name="Google Shape;317;p29"/>
            <p:cNvGrpSpPr/>
            <p:nvPr/>
          </p:nvGrpSpPr>
          <p:grpSpPr>
            <a:xfrm>
              <a:off x="1965960" y="4352544"/>
              <a:ext cx="1461021" cy="362100"/>
              <a:chOff x="1726575" y="1666225"/>
              <a:chExt cx="1461021" cy="362100"/>
            </a:xfrm>
          </p:grpSpPr>
          <p:grpSp>
            <p:nvGrpSpPr>
              <p:cNvPr id="318" name="Google Shape;318;p29"/>
              <p:cNvGrpSpPr/>
              <p:nvPr/>
            </p:nvGrpSpPr>
            <p:grpSpPr>
              <a:xfrm>
                <a:off x="1726575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19" name="Google Shape;319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0" name="Google Shape;320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1" name="Google Shape;321;p29"/>
              <p:cNvGrpSpPr/>
              <p:nvPr/>
            </p:nvGrpSpPr>
            <p:grpSpPr>
              <a:xfrm>
                <a:off x="227603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2" name="Google Shape;322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3" name="Google Shape;323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4" name="Google Shape;324;p29"/>
              <p:cNvGrpSpPr/>
              <p:nvPr/>
            </p:nvGrpSpPr>
            <p:grpSpPr>
              <a:xfrm>
                <a:off x="282549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5" name="Google Shape;325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6" name="Google Shape;326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" name="Google Shape;327;p29"/>
            <p:cNvGrpSpPr/>
            <p:nvPr/>
          </p:nvGrpSpPr>
          <p:grpSpPr>
            <a:xfrm rot="5400000">
              <a:off x="301749" y="3392222"/>
              <a:ext cx="1463100" cy="640140"/>
              <a:chOff x="667512" y="1847088"/>
              <a:chExt cx="1463100" cy="640140"/>
            </a:xfrm>
          </p:grpSpPr>
          <p:sp>
            <p:nvSpPr>
              <p:cNvPr id="328" name="Google Shape;328;p29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29" name="Google Shape;329;p29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0" name="Google Shape;330;p29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1" name="Google Shape;331;p29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2" name="Google Shape;332;p29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333" name="Google Shape;333;p29"/>
          <p:cNvGrpSpPr/>
          <p:nvPr/>
        </p:nvGrpSpPr>
        <p:grpSpPr>
          <a:xfrm>
            <a:off x="9631053" y="719205"/>
            <a:ext cx="2621907" cy="3261871"/>
            <a:chOff x="7223290" y="539403"/>
            <a:chExt cx="1966430" cy="2446403"/>
          </a:xfrm>
        </p:grpSpPr>
        <p:pic>
          <p:nvPicPr>
            <p:cNvPr id="334" name="Google Shape;334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909560" y="539403"/>
              <a:ext cx="1280160" cy="846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064959" y="2254286"/>
              <a:ext cx="731519" cy="731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23290" y="672492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7" name="Google Shape;337;p29"/>
          <p:cNvGrpSpPr/>
          <p:nvPr/>
        </p:nvGrpSpPr>
        <p:grpSpPr>
          <a:xfrm>
            <a:off x="8778240" y="1024128"/>
            <a:ext cx="2345283" cy="3405581"/>
            <a:chOff x="6583680" y="768096"/>
            <a:chExt cx="1758962" cy="2554186"/>
          </a:xfrm>
        </p:grpSpPr>
        <p:grpSp>
          <p:nvGrpSpPr>
            <p:cNvPr id="338" name="Google Shape;338;p29"/>
            <p:cNvGrpSpPr/>
            <p:nvPr/>
          </p:nvGrpSpPr>
          <p:grpSpPr>
            <a:xfrm>
              <a:off x="7830560" y="2810200"/>
              <a:ext cx="512082" cy="512082"/>
              <a:chOff x="3917134" y="511959"/>
              <a:chExt cx="512082" cy="512082"/>
            </a:xfrm>
          </p:grpSpPr>
          <p:sp>
            <p:nvSpPr>
              <p:cNvPr id="339" name="Google Shape;339;p29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340" name="Google Shape;340;p29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341" name="Google Shape;341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42" name="Google Shape;342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43" name="Google Shape;343;p29"/>
            <p:cNvGrpSpPr/>
            <p:nvPr/>
          </p:nvGrpSpPr>
          <p:grpSpPr>
            <a:xfrm flipH="1">
              <a:off x="6583680" y="768096"/>
              <a:ext cx="1006953" cy="91500"/>
              <a:chOff x="712180" y="1362450"/>
              <a:chExt cx="1006953" cy="91500"/>
            </a:xfrm>
          </p:grpSpPr>
          <p:cxnSp>
            <p:nvCxnSpPr>
              <p:cNvPr id="344" name="Google Shape;344;p29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5" name="Google Shape;345;p29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46" name="Google Shape;346;p29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5304757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4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4"/>
          <p:cNvSpPr txBox="1"/>
          <p:nvPr/>
        </p:nvSpPr>
        <p:spPr>
          <a:xfrm>
            <a:off x="774043" y="1017463"/>
            <a:ext cx="44982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vi-VN" sz="40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14"/>
          <p:cNvSpPr/>
          <p:nvPr/>
        </p:nvSpPr>
        <p:spPr>
          <a:xfrm>
            <a:off x="1399333" y="1072045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vi-VN" sz="3200" b="1" dirty="0">
                <a:solidFill>
                  <a:srgbClr val="F26532"/>
                </a:solidFill>
              </a:rPr>
              <a:t>Wrap-up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14"/>
          <p:cNvSpPr txBox="1"/>
          <p:nvPr/>
        </p:nvSpPr>
        <p:spPr>
          <a:xfrm>
            <a:off x="4570132" y="20757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07481" y="2214390"/>
            <a:ext cx="972770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Review the vocabulary and grammar of Unit 7;</a:t>
            </a:r>
          </a:p>
          <a:p>
            <a:pPr marL="571500" indent="-5715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3600" dirty="0">
                <a:latin typeface="Calibri" panose="020F0502020204030204" pitchFamily="34" charset="0"/>
                <a:cs typeface="Calibri" panose="020F0502020204030204" pitchFamily="34" charset="0"/>
              </a:rPr>
              <a:t>Apply what they have learnt (vocabulary and grammar) into practice through a project.</a:t>
            </a: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79725" y="6266305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64163" y="-26174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4"/>
          <p:cNvSpPr txBox="1"/>
          <p:nvPr/>
        </p:nvSpPr>
        <p:spPr>
          <a:xfrm>
            <a:off x="1095632" y="2055511"/>
            <a:ext cx="10280822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3600"/>
              <a:buFont typeface="Arial"/>
              <a:buChar char="•"/>
            </a:pPr>
            <a:r>
              <a:rPr lang="vi-VN" sz="3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Finish w</a:t>
            </a:r>
            <a:r>
              <a:rPr lang="en-US" sz="3600" b="0" i="0" u="none" strike="noStrike" cap="none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orkbook</a:t>
            </a:r>
            <a:r>
              <a:rPr lang="en-US" sz="36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exercises</a:t>
            </a: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3600"/>
              <a:buFont typeface="Arial"/>
              <a:buChar char="•"/>
            </a:pPr>
            <a:r>
              <a:rPr lang="en-US" sz="36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Prepare for the next lesson: Unit 8</a:t>
            </a:r>
            <a:r>
              <a:rPr lang="en-GB" sz="3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- Getting started</a:t>
            </a:r>
            <a:endParaRPr lang="en-US" sz="3600" b="0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14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4"/>
          <p:cNvSpPr txBox="1"/>
          <p:nvPr/>
        </p:nvSpPr>
        <p:spPr>
          <a:xfrm>
            <a:off x="774043" y="1017463"/>
            <a:ext cx="449821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vi-VN" sz="40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14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79725" y="6266305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64163" y="-261744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320;p14"/>
          <p:cNvSpPr txBox="1"/>
          <p:nvPr/>
        </p:nvSpPr>
        <p:spPr>
          <a:xfrm>
            <a:off x="4570132" y="20757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57005195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6"/>
          <p:cNvSpPr txBox="1"/>
          <p:nvPr/>
        </p:nvSpPr>
        <p:spPr>
          <a:xfrm>
            <a:off x="4586729" y="20757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D8C56F8-D453-4A83-912E-1743E8F3CBDF}"/>
              </a:ext>
            </a:extLst>
          </p:cNvPr>
          <p:cNvSpPr txBox="1"/>
          <p:nvPr/>
        </p:nvSpPr>
        <p:spPr>
          <a:xfrm>
            <a:off x="2775702" y="1232278"/>
            <a:ext cx="664059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rgbClr val="0FB7BD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Game: Outlast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D1934D6-11D1-4803-B8B5-48132FDBADDF}"/>
              </a:ext>
            </a:extLst>
          </p:cNvPr>
          <p:cNvSpPr txBox="1"/>
          <p:nvPr/>
        </p:nvSpPr>
        <p:spPr>
          <a:xfrm>
            <a:off x="1502228" y="2623456"/>
            <a:ext cx="10107881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ClrTx/>
              <a:buFont typeface="Courier New" panose="02070309020205020404" pitchFamily="49" charset="0"/>
              <a:buChar char="o"/>
            </a:pP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Play in two teams. Each team has </a:t>
            </a: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</a:t>
            </a: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ife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</a:t>
            </a: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oints.</a:t>
            </a:r>
          </a:p>
          <a:p>
            <a:pPr marL="457200" indent="-457200">
              <a:buClrTx/>
              <a:buFont typeface="Courier New" panose="02070309020205020404" pitchFamily="49" charset="0"/>
              <a:buChar char="o"/>
            </a:pP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Team 1:</a:t>
            </a: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say the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name of an international </a:t>
            </a:r>
            <a:r>
              <a:rPr lang="en-US" sz="28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learned in Unit 7. </a:t>
            </a:r>
            <a:endParaRPr lang="vi-VN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ClrTx/>
              <a:buFont typeface="Courier New" panose="02070309020205020404" pitchFamily="49" charset="0"/>
              <a:buChar char="o"/>
            </a:pP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Team 2:</a:t>
            </a: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respond by saying the 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function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of that 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endParaRPr lang="vi-VN" sz="28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457200" indent="-457200">
              <a:buClrTx/>
              <a:buFont typeface="Courier New" panose="02070309020205020404" pitchFamily="49" charset="0"/>
              <a:buChar char="o"/>
            </a:pP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Switch roles after 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each </a:t>
            </a: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round.</a:t>
            </a:r>
          </a:p>
          <a:p>
            <a:pPr marL="457200" indent="-457200">
              <a:buClrTx/>
              <a:buFont typeface="Courier New" panose="02070309020205020404" pitchFamily="49" charset="0"/>
              <a:buChar char="o"/>
            </a:pP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If you: r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epeat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what was said</a:t>
            </a: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/ c</a:t>
            </a:r>
            <a:r>
              <a:rPr lang="en-US" sz="28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annot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remember anything else</a:t>
            </a: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/ </a:t>
            </a:r>
            <a:r>
              <a:rPr lang="en-US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fail to respond </a:t>
            </a:r>
            <a:r>
              <a:rPr lang="vi-VN" sz="28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 </a:t>
            </a:r>
            <a:r>
              <a:rPr lang="vi-VN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Wingdings" panose="05000000000000000000" pitchFamily="2" charset="2"/>
              </a:rPr>
              <a:t>-</a:t>
            </a:r>
            <a:r>
              <a:rPr lang="en-US" sz="28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 life point.</a:t>
            </a:r>
            <a:endParaRPr lang="vi-VN" sz="2800" b="1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79725" y="6266305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64163" y="-26174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5"/>
          <p:cNvSpPr txBox="1"/>
          <p:nvPr/>
        </p:nvSpPr>
        <p:spPr>
          <a:xfrm>
            <a:off x="1590440" y="1007514"/>
            <a:ext cx="10423760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Listen and mark the primary stress in the words in bold. Then </a:t>
            </a:r>
            <a:r>
              <a:rPr lang="en-US" sz="2800" b="1" dirty="0" err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practise</a:t>
            </a: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saying the sentences. 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FB7BD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4239022" y="80518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PRONUNCIATION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937120" y="2349904"/>
            <a:ext cx="10825777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WWF is the world’s largest non-profit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environmental </a:t>
            </a:r>
            <a:r>
              <a:rPr 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Viet Nam has become a more active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participant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the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international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community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Japan is the biggest financial provider to this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economic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UNICEF helps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disadvantaged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teenagers continue their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education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There are more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educational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opportunities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for Vietnamese students now</a:t>
            </a:r>
            <a:r>
              <a:rPr lang="vi-VN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</p:txBody>
      </p:sp>
      <p:sp>
        <p:nvSpPr>
          <p:cNvPr id="8" name="Google Shape;194;p1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</a:p>
        </p:txBody>
      </p:sp>
      <p:pic>
        <p:nvPicPr>
          <p:cNvPr id="2" name="057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47094" y="240946"/>
            <a:ext cx="609600" cy="609600"/>
          </a:xfrm>
          <a:prstGeom prst="rect">
            <a:avLst/>
          </a:prstGeom>
        </p:spPr>
      </p:pic>
      <p:sp>
        <p:nvSpPr>
          <p:cNvPr id="10" name="Google Shape;153;p5"/>
          <p:cNvSpPr txBox="1"/>
          <p:nvPr/>
        </p:nvSpPr>
        <p:spPr>
          <a:xfrm>
            <a:off x="937120" y="2349904"/>
            <a:ext cx="10879021" cy="28622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WWF is the world’s largest non-profit </a:t>
            </a:r>
            <a:r>
              <a:rPr lang="en-US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viron'mental</a:t>
            </a:r>
            <a:r>
              <a:rPr lang="en-US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organi'sation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Viet Nam has become a more active 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par'ticipant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in the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inter'national</a:t>
            </a:r>
            <a:r>
              <a:rPr lang="en-US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com'munity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Japan is the biggest financial provider to this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,eco'nomic ,organi'sation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UNICEF helps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disad'vantaged</a:t>
            </a:r>
            <a:r>
              <a:rPr lang="en-US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teenagers continue their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edu'cation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5. There are more </a:t>
            </a: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edu'cational</a:t>
            </a:r>
            <a:r>
              <a:rPr lang="en-US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vi-VN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</a:t>
            </a:r>
            <a:r>
              <a:rPr lang="en-US" sz="2400" b="1" dirty="0" err="1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oppor'tunities</a:t>
            </a:r>
            <a:r>
              <a:rPr lang="en-US" sz="2400" b="1" dirty="0">
                <a:solidFill>
                  <a:srgbClr val="00B05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 Vietnamese students now</a:t>
            </a:r>
            <a:r>
              <a:rPr lang="vi-VN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</p:txBody>
      </p:sp>
      <p:pic>
        <p:nvPicPr>
          <p:cNvPr id="9" name="Google Shape;356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-179725" y="6266305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58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11964163" y="-26174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342508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98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153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2806700" y="1769305"/>
            <a:ext cx="5676900" cy="529395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 w="952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Google Shape;151;p5"/>
          <p:cNvSpPr txBox="1"/>
          <p:nvPr/>
        </p:nvSpPr>
        <p:spPr>
          <a:xfrm>
            <a:off x="1565040" y="1104748"/>
            <a:ext cx="1042376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Complete the text with the correct forms of the verbs in the box.</a:t>
            </a:r>
            <a:endParaRPr kumimoji="0" sz="2800" b="1" i="0" u="none" strike="noStrike" kern="0" cap="none" spc="0" normalizeH="0" baseline="0" noProof="0" dirty="0">
              <a:ln>
                <a:noFill/>
              </a:ln>
              <a:solidFill>
                <a:srgbClr val="0FB7BD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4673737" y="238368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/>
                <a:ea typeface="Arial"/>
                <a:cs typeface="Arial"/>
                <a:sym typeface="Arial"/>
              </a:rPr>
              <a:t>VOCABULARY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1188423" y="2614776"/>
            <a:ext cx="10265560" cy="32777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3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As a member of various international </a:t>
            </a:r>
            <a:r>
              <a:rPr lang="en-US" sz="23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r>
              <a:rPr lang="en-US" sz="23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, Viet Nam can (1) ________ into relations with other countries in the international community. Our country </a:t>
            </a:r>
          </a:p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3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(2) ________ to work closely with these </a:t>
            </a:r>
            <a:r>
              <a:rPr lang="en-US" sz="23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r>
              <a:rPr lang="en-US" sz="23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to achieve their aims. As Viet Nam (3) ________ to develop its economy, it (4) __________ foreign investors. Viet Nam also creates good conditions for both international and local businesses. This will help (5) ________ our economic growth.</a:t>
            </a:r>
            <a:endParaRPr kumimoji="0" sz="23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</p:txBody>
      </p:sp>
      <p:sp>
        <p:nvSpPr>
          <p:cNvPr id="8" name="Google Shape;194;p1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algn="ctr">
              <a:buSzPts val="1800"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55458362"/>
              </p:ext>
            </p:extLst>
          </p:nvPr>
        </p:nvGraphicFramePr>
        <p:xfrm>
          <a:off x="2806420" y="1844852"/>
          <a:ext cx="5677180" cy="37084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1135436">
                  <a:extLst>
                    <a:ext uri="{9D8B030D-6E8A-4147-A177-3AD203B41FA5}">
                      <a16:colId xmlns:a16="http://schemas.microsoft.com/office/drawing/2014/main" val="1661988767"/>
                    </a:ext>
                  </a:extLst>
                </a:gridCol>
                <a:gridCol w="1135436">
                  <a:extLst>
                    <a:ext uri="{9D8B030D-6E8A-4147-A177-3AD203B41FA5}">
                      <a16:colId xmlns:a16="http://schemas.microsoft.com/office/drawing/2014/main" val="4256609620"/>
                    </a:ext>
                  </a:extLst>
                </a:gridCol>
                <a:gridCol w="1135436">
                  <a:extLst>
                    <a:ext uri="{9D8B030D-6E8A-4147-A177-3AD203B41FA5}">
                      <a16:colId xmlns:a16="http://schemas.microsoft.com/office/drawing/2014/main" val="2847045661"/>
                    </a:ext>
                  </a:extLst>
                </a:gridCol>
                <a:gridCol w="1135436">
                  <a:extLst>
                    <a:ext uri="{9D8B030D-6E8A-4147-A177-3AD203B41FA5}">
                      <a16:colId xmlns:a16="http://schemas.microsoft.com/office/drawing/2014/main" val="2704788392"/>
                    </a:ext>
                  </a:extLst>
                </a:gridCol>
                <a:gridCol w="1135436">
                  <a:extLst>
                    <a:ext uri="{9D8B030D-6E8A-4147-A177-3AD203B41FA5}">
                      <a16:colId xmlns:a16="http://schemas.microsoft.com/office/drawing/2014/main" val="217453715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aim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commit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enter 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welcome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chemeClr val="accent2">
                              <a:lumMod val="50000"/>
                            </a:schemeClr>
                          </a:solidFill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promote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30290525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9838063" y="2732183"/>
            <a:ext cx="1013552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enter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74564" y="3776162"/>
            <a:ext cx="122103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commits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566930" y="4315376"/>
            <a:ext cx="1002688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aims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225227" y="4315376"/>
            <a:ext cx="1445046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welcomes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706503" y="5361790"/>
            <a:ext cx="1380755" cy="4462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3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promote</a:t>
            </a:r>
          </a:p>
        </p:txBody>
      </p:sp>
      <p:pic>
        <p:nvPicPr>
          <p:cNvPr id="15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79725" y="6266305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6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64163" y="-26174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7712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11" y="4168169"/>
            <a:ext cx="1731414" cy="25117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9833" y="1699882"/>
            <a:ext cx="106264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Write another sentence using the word(s) in brackets. Make sure it has the same meaning as the previous one. </a:t>
            </a:r>
          </a:p>
        </p:txBody>
      </p:sp>
      <p:sp>
        <p:nvSpPr>
          <p:cNvPr id="8" name="Rectangle 7"/>
          <p:cNvSpPr/>
          <p:nvPr/>
        </p:nvSpPr>
        <p:spPr>
          <a:xfrm>
            <a:off x="1025236" y="2931309"/>
            <a:ext cx="1037705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1. Viet Nam wasn’t as attractive to foreign tourists as it is nowadays. (more attractive)</a:t>
            </a:r>
          </a:p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_____________________________________________________________________________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78878" y="3381084"/>
            <a:ext cx="9408345" cy="5477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Viet Nam is more attractive to foreign tourists nowadays than it was in the past. </a:t>
            </a:r>
          </a:p>
        </p:txBody>
      </p:sp>
      <p:pic>
        <p:nvPicPr>
          <p:cNvPr id="11" name="30s countdow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1283" y="260381"/>
            <a:ext cx="2700854" cy="151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85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11" y="4168169"/>
            <a:ext cx="1731414" cy="25117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9833" y="1699882"/>
            <a:ext cx="106264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Write another sentence using the word(s) in brackets. Make sure it has the same meaning as the previous one. </a:t>
            </a:r>
          </a:p>
        </p:txBody>
      </p:sp>
      <p:sp>
        <p:nvSpPr>
          <p:cNvPr id="8" name="Rectangle 7"/>
          <p:cNvSpPr/>
          <p:nvPr/>
        </p:nvSpPr>
        <p:spPr>
          <a:xfrm>
            <a:off x="1025236" y="2931309"/>
            <a:ext cx="1037705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2. The United Nations is the largest international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. (larger) </a:t>
            </a:r>
          </a:p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_____________________________________________________________________________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25032" y="3381084"/>
            <a:ext cx="7417415" cy="5477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No international organisation is larger than the United Nations.</a:t>
            </a:r>
            <a:endParaRPr lang="en-US" sz="2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30s countdow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1283" y="260381"/>
            <a:ext cx="2700854" cy="151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0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11" y="4168169"/>
            <a:ext cx="1731414" cy="25117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9833" y="1699882"/>
            <a:ext cx="106264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Write another sentence using the word(s) in brackets. Make sure it has the same meaning as the previous one. </a:t>
            </a:r>
          </a:p>
        </p:txBody>
      </p:sp>
      <p:sp>
        <p:nvSpPr>
          <p:cNvPr id="8" name="Rectangle 7"/>
          <p:cNvSpPr/>
          <p:nvPr/>
        </p:nvSpPr>
        <p:spPr>
          <a:xfrm>
            <a:off x="1025236" y="2931309"/>
            <a:ext cx="10377055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3. The international market wasn’t as competitive as it is now. (more competitive) </a:t>
            </a:r>
          </a:p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_____________________________________________________________________________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07720" y="3381084"/>
            <a:ext cx="8621271" cy="5477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The international market now is more competitive than it was in the past.</a:t>
            </a:r>
            <a:endParaRPr lang="en-US" sz="2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30s countdow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1283" y="260381"/>
            <a:ext cx="2700854" cy="151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66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511" y="4168169"/>
            <a:ext cx="1731414" cy="2511770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769833" y="1699882"/>
            <a:ext cx="1062643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32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Write another sentence using the word(s) in brackets. Make sure it has the same meaning as the previous one. </a:t>
            </a:r>
          </a:p>
        </p:txBody>
      </p:sp>
      <p:sp>
        <p:nvSpPr>
          <p:cNvPr id="8" name="Rectangle 7"/>
          <p:cNvSpPr/>
          <p:nvPr/>
        </p:nvSpPr>
        <p:spPr>
          <a:xfrm>
            <a:off x="1025236" y="2931309"/>
            <a:ext cx="10956901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No other country is a bigger financial provider to this </a:t>
            </a:r>
            <a:r>
              <a:rPr lang="en-US" sz="2200" dirty="0" err="1"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200" dirty="0">
                <a:latin typeface="Calibri" panose="020F0502020204030204" pitchFamily="34" charset="0"/>
                <a:cs typeface="Calibri" panose="020F0502020204030204" pitchFamily="34" charset="0"/>
              </a:rPr>
              <a:t> than Japan. (the biggest) </a:t>
            </a:r>
          </a:p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  <a:sym typeface="Symbol" panose="05050102010706020507" pitchFamily="18" charset="2"/>
              </a:rPr>
              <a:t>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_____________________________________________________________________________ </a:t>
            </a:r>
          </a:p>
        </p:txBody>
      </p:sp>
      <p:sp>
        <p:nvSpPr>
          <p:cNvPr id="10" name="Rectangle 9"/>
          <p:cNvSpPr/>
          <p:nvPr/>
        </p:nvSpPr>
        <p:spPr>
          <a:xfrm>
            <a:off x="1306793" y="3381084"/>
            <a:ext cx="6824304" cy="54771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20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Japan is the biggest financial provider to this organisation.</a:t>
            </a:r>
            <a:endParaRPr lang="en-US" sz="22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1" name="30s countdown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9281283" y="260381"/>
            <a:ext cx="2700854" cy="1519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748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video>
              <p:cMediaNode vol="80000">
                <p:cTn id="14" fill="hold" display="0">
                  <p:stCondLst>
                    <p:cond delay="indefinite"/>
                  </p:stCondLst>
                </p:cTn>
                <p:tgtEl>
                  <p:spTgt spid="11"/>
                </p:tgtEl>
              </p:cMediaNode>
            </p:video>
          </p:childTnLst>
        </p:cTn>
      </p:par>
    </p:tnLst>
    <p:bldLst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5"/>
          <p:cNvSpPr txBox="1"/>
          <p:nvPr/>
        </p:nvSpPr>
        <p:spPr>
          <a:xfrm>
            <a:off x="963219" y="1064219"/>
            <a:ext cx="9977843" cy="8309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Work in groups. Do research on an international </a:t>
            </a:r>
            <a:r>
              <a:rPr lang="en-US" sz="2400" b="1" dirty="0" err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2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and present </a:t>
            </a:r>
          </a:p>
          <a:p>
            <a:pPr lvl="0"/>
            <a:r>
              <a:rPr lang="en-US" sz="2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your findings to the class</a:t>
            </a:r>
            <a:r>
              <a:rPr lang="vi-VN" sz="2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kumimoji="0" sz="2400" b="1" i="0" u="none" strike="noStrike" kern="0" cap="none" spc="0" normalizeH="0" baseline="0" noProof="0" dirty="0">
              <a:ln>
                <a:noFill/>
              </a:ln>
              <a:solidFill>
                <a:srgbClr val="0FB7BD"/>
              </a:solidFill>
              <a:effectLst/>
              <a:uLnTx/>
              <a:uFillTx/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431520" y="108842"/>
            <a:ext cx="948536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lang="en-US" sz="3200" b="1" noProof="0" dirty="0">
                <a:solidFill>
                  <a:srgbClr val="FF0000"/>
                </a:solidFill>
              </a:rPr>
              <a:t>PROJECT</a:t>
            </a:r>
            <a:r>
              <a:rPr lang="vi-VN" sz="3200" b="1" noProof="0" dirty="0">
                <a:solidFill>
                  <a:srgbClr val="FF0000"/>
                </a:solidFill>
              </a:rPr>
              <a:t>: An international organization </a:t>
            </a:r>
            <a:endParaRPr kumimoji="0" sz="32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sym typeface="Arial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679912" y="2076071"/>
            <a:ext cx="11228781" cy="39702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b="1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Your presentation should include: 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What is the name of the international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When and where was it formed?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How many member countries does it have? Is Viet Nam a member of this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What are the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organisation’s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aims?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What are the current activities / projects of this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</a:t>
            </a:r>
          </a:p>
          <a:p>
            <a:pPr lvl="0">
              <a:lnSpc>
                <a:spcPct val="150000"/>
              </a:lnSpc>
              <a:buClr>
                <a:srgbClr val="833C0B"/>
              </a:buClr>
              <a:buSzPct val="100000"/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• What has this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done to help Viet Nam?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179725" y="6266305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964163" y="-26174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085451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315</TotalTime>
  <Words>720</Words>
  <Application>Microsoft Office PowerPoint</Application>
  <PresentationFormat>Widescreen</PresentationFormat>
  <Paragraphs>78</Paragraphs>
  <Slides>11</Slides>
  <Notes>7</Notes>
  <HiddenSlides>0</HiddenSlides>
  <MMClips>5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Open Sans</vt:lpstr>
      <vt:lpstr>Asap</vt:lpstr>
      <vt:lpstr>Courier New</vt:lpstr>
      <vt:lpstr>Office Theme</vt:lpstr>
      <vt:lpstr>1_Office Theme</vt:lpstr>
      <vt:lpstr>Unit 7: Viet Nam And International Organisations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34</cp:revision>
  <dcterms:created xsi:type="dcterms:W3CDTF">2020-12-09T02:04:09Z</dcterms:created>
  <dcterms:modified xsi:type="dcterms:W3CDTF">2025-09-28T04:01:51Z</dcterms:modified>
</cp:coreProperties>
</file>