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omments/modernComment_124_448F09FE.xml" ContentType="application/vnd.ms-powerpoint.comments+xml"/>
  <Override PartName="/ppt/notesSlides/notesSlide2.xml" ContentType="application/vnd.openxmlformats-officedocument.presentationml.notesSlide+xml"/>
  <Override PartName="/ppt/comments/modernComment_125_ABE24562.xml" ContentType="application/vnd.ms-powerpoint.comments+xml"/>
  <Override PartName="/ppt/notesSlides/notesSlide3.xml" ContentType="application/vnd.openxmlformats-officedocument.presentationml.notesSlide+xml"/>
  <Override PartName="/ppt/comments/modernComment_127_E76CC5F2.xml" ContentType="application/vnd.ms-powerpoint.comments+xml"/>
  <Override PartName="/ppt/comments/modernComment_12B_809E730.xml" ContentType="application/vnd.ms-powerpoint.comments+xml"/>
  <Override PartName="/ppt/comments/modernComment_130_6C41D380.xml" ContentType="application/vnd.ms-powerpoint.comment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68" r:id="rId2"/>
  </p:sldMasterIdLst>
  <p:notesMasterIdLst>
    <p:notesMasterId r:id="rId22"/>
  </p:notesMasterIdLst>
  <p:sldIdLst>
    <p:sldId id="278" r:id="rId3"/>
    <p:sldId id="282" r:id="rId4"/>
    <p:sldId id="283" r:id="rId5"/>
    <p:sldId id="313" r:id="rId6"/>
    <p:sldId id="314" r:id="rId7"/>
    <p:sldId id="315" r:id="rId8"/>
    <p:sldId id="316" r:id="rId9"/>
    <p:sldId id="317" r:id="rId10"/>
    <p:sldId id="318" r:id="rId11"/>
    <p:sldId id="292" r:id="rId12"/>
    <p:sldId id="293" r:id="rId13"/>
    <p:sldId id="295" r:id="rId14"/>
    <p:sldId id="299" r:id="rId15"/>
    <p:sldId id="300" r:id="rId16"/>
    <p:sldId id="319" r:id="rId17"/>
    <p:sldId id="303" r:id="rId18"/>
    <p:sldId id="304" r:id="rId19"/>
    <p:sldId id="306" r:id="rId20"/>
    <p:sldId id="307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 varScale="1">
        <p:scale>
          <a:sx n="96" d="100"/>
          <a:sy n="96" d="100"/>
        </p:scale>
        <p:origin x="178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/Relationships>
</file>

<file path=ppt/comments/modernComment_124_448F09FE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F163262A-A02E-4430-9DD7-AFF1304550F0}" authorId="{EF6767FD-3504-EF2F-27A7-16E96FA613E4}" created="2022-02-23T08:48:04.649">
    <pc:sldMkLst xmlns:pc="http://schemas.microsoft.com/office/powerpoint/2013/main/command">
      <pc:docMk/>
      <pc:sldMk cId="677141087" sldId="285"/>
    </pc:sldMkLst>
    <p188:txBody>
      <a:bodyPr/>
      <a:lstStyle/>
      <a:p>
        <a:r>
          <a:rPr lang="en-US"/>
          <a:t>Phần này cô có thể chia hai cột: 1 tiếng Anh, 1 nghĩa tiếng Việt và giải thích phần nghĩa bằng tiếng Việt cho học sinh khi giảng</a:t>
        </a:r>
      </a:p>
    </p188:txBody>
  </p188:cm>
</p188:cmLst>
</file>

<file path=ppt/comments/modernComment_125_ABE2456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38EAD00B-64DC-49C8-8841-C45D7B1A33B1}" authorId="{EF6767FD-3504-EF2F-27A7-16E96FA613E4}" created="2022-02-23T08:48:25.903">
    <pc:sldMkLst xmlns:pc="http://schemas.microsoft.com/office/powerpoint/2013/main/command">
      <pc:docMk/>
      <pc:sldMk cId="2793607083" sldId="347"/>
    </pc:sldMkLst>
    <p188:txBody>
      <a:bodyPr/>
      <a:lstStyle/>
      <a:p>
        <a:r>
          <a:rPr lang="en-US"/>
          <a:t>QA thay ảnh chất lượng hơn, nếu ko có thì sử dụng text thay thế</a:t>
        </a:r>
      </a:p>
    </p188:txBody>
  </p188:cm>
</p188:cmLst>
</file>

<file path=ppt/comments/modernComment_127_E76CC5F2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61F218A-D454-4FC0-9DE9-960285A6951B}" authorId="{EF6767FD-3504-EF2F-27A7-16E96FA613E4}" created="2022-02-23T08:58:46.562">
    <pc:sldMkLst xmlns:pc="http://schemas.microsoft.com/office/powerpoint/2013/main/command">
      <pc:docMk/>
      <pc:sldMk cId="1516293486" sldId="275"/>
    </pc:sldMkLst>
    <p188:txBody>
      <a:bodyPr/>
      <a:lstStyle/>
      <a:p>
        <a:r>
          <a:rPr lang="en-US"/>
          <a:t>Audio này chưa phải bản cuối
</a:t>
        </a:r>
      </a:p>
    </p188:txBody>
  </p188:cm>
</p188:cmLst>
</file>

<file path=ppt/comments/modernComment_12B_809E73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6C802EE4-4C67-48DD-A598-2E78C002CB4D}" authorId="{EF6767FD-3504-EF2F-27A7-16E96FA613E4}" created="2022-02-23T09:23:28.805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2468355633" sldId="261"/>
      <ac:spMk id="10" creationId="{00000000-0000-0000-0000-000000000000}"/>
    </ac:deMkLst>
    <p188:replyLst>
      <p188:reply id="{153C2CA1-5A16-46C4-B827-58EE27DCA2F7}" authorId="{EF6767FD-3504-EF2F-27A7-16E96FA613E4}" created="2022-02-23T09:24:07.838">
        <p188:txBody>
          <a:bodyPr/>
          <a:lstStyle/>
          <a:p>
            <a:r>
              <a:rPr lang="en-US"/>
              <a:t>Cap lại ảnh nét hơn</a:t>
            </a:r>
          </a:p>
        </p188:txBody>
      </p188:reply>
    </p188:replyLst>
    <p188:txBody>
      <a:bodyPr/>
      <a:lstStyle/>
      <a:p>
        <a:r>
          <a:rPr lang="en-US"/>
          <a:t>Check audio bản mới nhất</a:t>
        </a:r>
      </a:p>
    </p188:txBody>
  </p188:cm>
</p188:cmLst>
</file>

<file path=ppt/comments/modernComment_130_6C41D380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0A4F3116-6803-4DB2-8633-A388FF84F8A2}" authorId="{EF6767FD-3504-EF2F-27A7-16E96FA613E4}" created="2022-02-23T09:25:48.437">
    <ac:deMkLst xmlns:ac="http://schemas.microsoft.com/office/drawing/2013/main/command">
      <pc:docMk xmlns:pc="http://schemas.microsoft.com/office/powerpoint/2013/main/command"/>
      <pc:sldMk xmlns:pc="http://schemas.microsoft.com/office/powerpoint/2013/main/command" cId="722801483" sldId="349"/>
      <ac:picMk id="12" creationId="{362FAEFE-2F29-408D-B59B-D8D6155924AD}"/>
    </ac:deMkLst>
    <p188:txBody>
      <a:bodyPr/>
      <a:lstStyle/>
      <a:p>
        <a:r>
          <a:rPr lang="en-US"/>
          <a:t>Dùng text, ko dùng ảnh (bị mờ)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507AFC8-6B14-4EAD-8F6A-BCF2F83DB2C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205F915-9A80-41C5-B499-7C4F96B6B1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10120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9347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4567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B62FB90-C021-40C3-ACC1-60A35BBA1602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85690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bg>
      <p:bgPr>
        <a:solidFill>
          <a:schemeClr val="lt1"/>
        </a:solidFill>
        <a:effectLst/>
      </p:bgPr>
    </p:bg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6"/>
          <p:cNvSpPr/>
          <p:nvPr/>
        </p:nvSpPr>
        <p:spPr>
          <a:xfrm>
            <a:off x="10066067" y="-3445099"/>
            <a:ext cx="4764735" cy="5461041"/>
          </a:xfrm>
          <a:custGeom>
            <a:avLst/>
            <a:gdLst/>
            <a:ahLst/>
            <a:cxnLst/>
            <a:rect l="l" t="t" r="r" b="b"/>
            <a:pathLst>
              <a:path w="52649" h="60343" extrusionOk="0">
                <a:moveTo>
                  <a:pt x="24055" y="1"/>
                </a:moveTo>
                <a:cubicBezTo>
                  <a:pt x="17235" y="1"/>
                  <a:pt x="10851" y="5532"/>
                  <a:pt x="8351" y="11961"/>
                </a:cubicBezTo>
                <a:cubicBezTo>
                  <a:pt x="3962" y="23631"/>
                  <a:pt x="0" y="33668"/>
                  <a:pt x="3025" y="46167"/>
                </a:cubicBezTo>
                <a:cubicBezTo>
                  <a:pt x="3908" y="49861"/>
                  <a:pt x="5541" y="53153"/>
                  <a:pt x="7709" y="55589"/>
                </a:cubicBezTo>
                <a:cubicBezTo>
                  <a:pt x="8860" y="57034"/>
                  <a:pt x="10118" y="58239"/>
                  <a:pt x="11296" y="58988"/>
                </a:cubicBezTo>
                <a:cubicBezTo>
                  <a:pt x="12693" y="59957"/>
                  <a:pt x="14065" y="60342"/>
                  <a:pt x="15402" y="60342"/>
                </a:cubicBezTo>
                <a:cubicBezTo>
                  <a:pt x="15985" y="60342"/>
                  <a:pt x="16561" y="60269"/>
                  <a:pt x="17130" y="60139"/>
                </a:cubicBezTo>
                <a:cubicBezTo>
                  <a:pt x="17182" y="60140"/>
                  <a:pt x="17233" y="60140"/>
                  <a:pt x="17285" y="60140"/>
                </a:cubicBezTo>
                <a:cubicBezTo>
                  <a:pt x="19302" y="60140"/>
                  <a:pt x="21471" y="59630"/>
                  <a:pt x="23742" y="58560"/>
                </a:cubicBezTo>
                <a:cubicBezTo>
                  <a:pt x="27756" y="56552"/>
                  <a:pt x="31771" y="54920"/>
                  <a:pt x="36188" y="54518"/>
                </a:cubicBezTo>
                <a:cubicBezTo>
                  <a:pt x="36919" y="54482"/>
                  <a:pt x="37607" y="54474"/>
                  <a:pt x="38264" y="54474"/>
                </a:cubicBezTo>
                <a:cubicBezTo>
                  <a:pt x="38824" y="54474"/>
                  <a:pt x="39361" y="54480"/>
                  <a:pt x="39884" y="54480"/>
                </a:cubicBezTo>
                <a:cubicBezTo>
                  <a:pt x="41934" y="54480"/>
                  <a:pt x="43756" y="54387"/>
                  <a:pt x="45823" y="53474"/>
                </a:cubicBezTo>
                <a:cubicBezTo>
                  <a:pt x="51123" y="51012"/>
                  <a:pt x="52060" y="46970"/>
                  <a:pt x="52060" y="41938"/>
                </a:cubicBezTo>
                <a:cubicBezTo>
                  <a:pt x="52595" y="39690"/>
                  <a:pt x="52648" y="37442"/>
                  <a:pt x="52220" y="35327"/>
                </a:cubicBezTo>
                <a:cubicBezTo>
                  <a:pt x="50989" y="29091"/>
                  <a:pt x="43361" y="23497"/>
                  <a:pt x="38891" y="19482"/>
                </a:cubicBezTo>
                <a:cubicBezTo>
                  <a:pt x="33645" y="14664"/>
                  <a:pt x="37472" y="6447"/>
                  <a:pt x="31209" y="2218"/>
                </a:cubicBezTo>
                <a:cubicBezTo>
                  <a:pt x="28869" y="674"/>
                  <a:pt x="26436" y="1"/>
                  <a:pt x="24055" y="1"/>
                </a:cubicBezTo>
                <a:close/>
              </a:path>
            </a:pathLst>
          </a:custGeom>
          <a:solidFill>
            <a:srgbClr val="EFD5D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5" name="Google Shape;35;p6"/>
          <p:cNvSpPr/>
          <p:nvPr/>
        </p:nvSpPr>
        <p:spPr>
          <a:xfrm>
            <a:off x="-2088200" y="4670104"/>
            <a:ext cx="3876067" cy="3429781"/>
          </a:xfrm>
          <a:custGeom>
            <a:avLst/>
            <a:gdLst/>
            <a:ahLst/>
            <a:cxnLst/>
            <a:rect l="l" t="t" r="r" b="b"/>
            <a:pathLst>
              <a:path w="75040" h="66400" extrusionOk="0">
                <a:moveTo>
                  <a:pt x="42323" y="0"/>
                </a:moveTo>
                <a:cubicBezTo>
                  <a:pt x="39634" y="0"/>
                  <a:pt x="36949" y="959"/>
                  <a:pt x="34088" y="2334"/>
                </a:cubicBezTo>
                <a:cubicBezTo>
                  <a:pt x="31438" y="2977"/>
                  <a:pt x="28949" y="4074"/>
                  <a:pt x="26835" y="5680"/>
                </a:cubicBezTo>
                <a:cubicBezTo>
                  <a:pt x="20652" y="10337"/>
                  <a:pt x="18564" y="21739"/>
                  <a:pt x="16530" y="28725"/>
                </a:cubicBezTo>
                <a:cubicBezTo>
                  <a:pt x="14041" y="37076"/>
                  <a:pt x="2933" y="37263"/>
                  <a:pt x="1675" y="46364"/>
                </a:cubicBezTo>
                <a:cubicBezTo>
                  <a:pt x="0" y="58824"/>
                  <a:pt x="11871" y="66399"/>
                  <a:pt x="22757" y="66399"/>
                </a:cubicBezTo>
                <a:cubicBezTo>
                  <a:pt x="23352" y="66399"/>
                  <a:pt x="23945" y="66377"/>
                  <a:pt x="24533" y="66331"/>
                </a:cubicBezTo>
                <a:cubicBezTo>
                  <a:pt x="39682" y="64939"/>
                  <a:pt x="52878" y="63975"/>
                  <a:pt x="64922" y="53992"/>
                </a:cubicBezTo>
                <a:cubicBezTo>
                  <a:pt x="68562" y="51021"/>
                  <a:pt x="71292" y="47461"/>
                  <a:pt x="72818" y="43714"/>
                </a:cubicBezTo>
                <a:cubicBezTo>
                  <a:pt x="73755" y="41760"/>
                  <a:pt x="74370" y="39753"/>
                  <a:pt x="74585" y="38066"/>
                </a:cubicBezTo>
                <a:cubicBezTo>
                  <a:pt x="75040" y="35095"/>
                  <a:pt x="74237" y="32847"/>
                  <a:pt x="72765" y="31054"/>
                </a:cubicBezTo>
                <a:cubicBezTo>
                  <a:pt x="71694" y="28725"/>
                  <a:pt x="69954" y="26557"/>
                  <a:pt x="67492" y="24576"/>
                </a:cubicBezTo>
                <a:cubicBezTo>
                  <a:pt x="63129" y="21231"/>
                  <a:pt x="59221" y="17698"/>
                  <a:pt x="56411" y="13067"/>
                </a:cubicBezTo>
                <a:cubicBezTo>
                  <a:pt x="54136" y="8999"/>
                  <a:pt x="53413" y="5814"/>
                  <a:pt x="50121" y="3030"/>
                </a:cubicBezTo>
                <a:cubicBezTo>
                  <a:pt x="47415" y="857"/>
                  <a:pt x="44867" y="0"/>
                  <a:pt x="42323" y="0"/>
                </a:cubicBez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sz="1867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36" name="Google Shape;36;p6"/>
          <p:cNvSpPr txBox="1">
            <a:spLocks noGrp="1"/>
          </p:cNvSpPr>
          <p:nvPr>
            <p:ph type="title"/>
          </p:nvPr>
        </p:nvSpPr>
        <p:spPr>
          <a:xfrm>
            <a:off x="935467" y="836533"/>
            <a:ext cx="10305600" cy="670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2pPr>
            <a:lvl3pPr lvl="2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3pPr>
            <a:lvl4pPr lvl="3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4pPr>
            <a:lvl5pPr lvl="4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5pPr>
            <a:lvl6pPr lvl="5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6pPr>
            <a:lvl7pPr lvl="6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7pPr>
            <a:lvl8pPr lvl="7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8pPr>
            <a:lvl9pPr lvl="8" rtl="0">
              <a:spcBef>
                <a:spcPts val="0"/>
              </a:spcBef>
              <a:spcAft>
                <a:spcPts val="0"/>
              </a:spcAft>
              <a:buSzPts val="4800"/>
              <a:buNone/>
              <a:defRPr sz="64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2608213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45CD961-234E-4CF8-B0EF-237952B825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A917F9D-08A6-466A-864D-D2F376CC9B1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EDF56FB-BF1A-451B-AFCC-8E5E82A91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85A4458-ED35-410C-9316-3AE12AF069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9057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26121E3-1542-49D2-AFE7-215B078A3D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DB79D1B-E5A5-4FF6-B1AF-3C1CE82BE9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A32E8B-A5B1-45B5-9A9F-B5EF9E6E9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239848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34EF36-1426-4285-828F-C8CFBFE984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2C0F19-B360-4B7D-8B84-54564343E2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61CC49-77D0-4E31-A9D2-D30F8EDAEAD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2AB92D8-AB77-44F5-B9DD-F7A3C2F631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0A841E-88D4-4D0A-97C4-E4897B6185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454F814-BBE2-4CE3-B3C8-C4A938E781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140556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E247E2-3FF2-44B7-B10F-3C06FDF7CF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C9E9FEF-3FB3-4E4C-A935-958BA93288C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F12C7B-8B90-4958-A986-27D36990BDA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4EFE80-B253-4A84-BE72-FE13374734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70AA07-12BD-4E8C-B324-9F0CBE23C2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5AF4ED2-925B-495F-9A04-20C40D1E41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72560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E5AAED-E4CB-438E-BAE6-D874C01F59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CA6078-7021-47C7-8ADD-30EB0D4D7E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F7DC22C-267E-4ADC-AF05-BEB7219003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ACB2E6-036D-489B-AF95-7F191F409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86DBCEB-45FD-4CA2-89E1-0743C2C241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13340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F1447-7437-45B5-955F-F450CFC6FBB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2DF0BE9-59DA-4877-8D0D-735633F5CFF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E9A8181-2D82-4E5A-A55B-C3850F3088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6443D1-9D50-4347-8EF4-C71123BDF4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A7B7A19-FC92-4734-BBA7-FBC0512D27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75091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Background">
    <p:bg>
      <p:bgPr>
        <a:solidFill>
          <a:schemeClr val="dk2"/>
        </a:solidFill>
        <a:effectLst/>
      </p:bgPr>
    </p:bg>
    <p:spTree>
      <p:nvGrpSpPr>
        <p:cNvPr id="1" name="Shape 1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6" name="Google Shape;1946;p30"/>
          <p:cNvGrpSpPr/>
          <p:nvPr/>
        </p:nvGrpSpPr>
        <p:grpSpPr>
          <a:xfrm>
            <a:off x="1" y="0"/>
            <a:ext cx="12192121" cy="6858197"/>
            <a:chOff x="0" y="0"/>
            <a:chExt cx="7440875" cy="4152456"/>
          </a:xfrm>
        </p:grpSpPr>
        <p:sp>
          <p:nvSpPr>
            <p:cNvPr id="1947" name="Google Shape;1947;p30"/>
            <p:cNvSpPr/>
            <p:nvPr/>
          </p:nvSpPr>
          <p:spPr>
            <a:xfrm>
              <a:off x="26505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8" name="Google Shape;1948;p30"/>
            <p:cNvSpPr/>
            <p:nvPr/>
          </p:nvSpPr>
          <p:spPr>
            <a:xfrm>
              <a:off x="583651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49" name="Google Shape;1949;p30"/>
            <p:cNvSpPr/>
            <p:nvPr/>
          </p:nvSpPr>
          <p:spPr>
            <a:xfrm>
              <a:off x="902179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0" name="Google Shape;1950;p30"/>
            <p:cNvSpPr/>
            <p:nvPr/>
          </p:nvSpPr>
          <p:spPr>
            <a:xfrm>
              <a:off x="1220641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1" name="Google Shape;1951;p30"/>
            <p:cNvSpPr/>
            <p:nvPr/>
          </p:nvSpPr>
          <p:spPr>
            <a:xfrm>
              <a:off x="1539169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2" name="Google Shape;1952;p30"/>
            <p:cNvSpPr/>
            <p:nvPr/>
          </p:nvSpPr>
          <p:spPr>
            <a:xfrm>
              <a:off x="185776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3" name="Google Shape;1953;p30"/>
            <p:cNvSpPr/>
            <p:nvPr/>
          </p:nvSpPr>
          <p:spPr>
            <a:xfrm>
              <a:off x="2176224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4" name="Google Shape;1954;p30"/>
            <p:cNvSpPr/>
            <p:nvPr/>
          </p:nvSpPr>
          <p:spPr>
            <a:xfrm>
              <a:off x="2494752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5" name="Google Shape;1955;p30"/>
            <p:cNvSpPr/>
            <p:nvPr/>
          </p:nvSpPr>
          <p:spPr>
            <a:xfrm>
              <a:off x="2813346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6" name="Google Shape;1956;p30"/>
            <p:cNvSpPr/>
            <p:nvPr/>
          </p:nvSpPr>
          <p:spPr>
            <a:xfrm>
              <a:off x="3131874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7" name="Google Shape;1957;p30"/>
            <p:cNvSpPr/>
            <p:nvPr/>
          </p:nvSpPr>
          <p:spPr>
            <a:xfrm>
              <a:off x="3450336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8" name="Google Shape;1958;p30"/>
            <p:cNvSpPr/>
            <p:nvPr/>
          </p:nvSpPr>
          <p:spPr>
            <a:xfrm>
              <a:off x="3768929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59" name="Google Shape;1959;p30"/>
            <p:cNvSpPr/>
            <p:nvPr/>
          </p:nvSpPr>
          <p:spPr>
            <a:xfrm>
              <a:off x="4087457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0" name="Google Shape;1960;p30"/>
            <p:cNvSpPr/>
            <p:nvPr/>
          </p:nvSpPr>
          <p:spPr>
            <a:xfrm>
              <a:off x="4405920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1" name="Google Shape;1961;p30"/>
            <p:cNvSpPr/>
            <p:nvPr/>
          </p:nvSpPr>
          <p:spPr>
            <a:xfrm>
              <a:off x="4724447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2" name="Google Shape;1962;p30"/>
            <p:cNvSpPr/>
            <p:nvPr/>
          </p:nvSpPr>
          <p:spPr>
            <a:xfrm>
              <a:off x="5043041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3" name="Google Shape;1963;p30"/>
            <p:cNvSpPr/>
            <p:nvPr/>
          </p:nvSpPr>
          <p:spPr>
            <a:xfrm>
              <a:off x="536163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4" name="Google Shape;1964;p30"/>
            <p:cNvSpPr/>
            <p:nvPr/>
          </p:nvSpPr>
          <p:spPr>
            <a:xfrm>
              <a:off x="5680031" y="0"/>
              <a:ext cx="7545" cy="2884827"/>
            </a:xfrm>
            <a:custGeom>
              <a:avLst/>
              <a:gdLst/>
              <a:ahLst/>
              <a:cxnLst/>
              <a:rect l="l" t="t" r="r" b="b"/>
              <a:pathLst>
                <a:path w="115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5" name="Google Shape;1965;p30"/>
            <p:cNvSpPr/>
            <p:nvPr/>
          </p:nvSpPr>
          <p:spPr>
            <a:xfrm>
              <a:off x="5998624" y="0"/>
              <a:ext cx="7348" cy="2884827"/>
            </a:xfrm>
            <a:custGeom>
              <a:avLst/>
              <a:gdLst/>
              <a:ahLst/>
              <a:cxnLst/>
              <a:rect l="l" t="t" r="r" b="b"/>
              <a:pathLst>
                <a:path w="112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6" name="Google Shape;1966;p30"/>
            <p:cNvSpPr/>
            <p:nvPr/>
          </p:nvSpPr>
          <p:spPr>
            <a:xfrm>
              <a:off x="6317152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7" name="Google Shape;1967;p30"/>
            <p:cNvSpPr/>
            <p:nvPr/>
          </p:nvSpPr>
          <p:spPr>
            <a:xfrm>
              <a:off x="6635615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8" name="Google Shape;1968;p30"/>
            <p:cNvSpPr/>
            <p:nvPr/>
          </p:nvSpPr>
          <p:spPr>
            <a:xfrm>
              <a:off x="6954208" y="0"/>
              <a:ext cx="7479" cy="2884827"/>
            </a:xfrm>
            <a:custGeom>
              <a:avLst/>
              <a:gdLst/>
              <a:ahLst/>
              <a:cxnLst/>
              <a:rect l="l" t="t" r="r" b="b"/>
              <a:pathLst>
                <a:path w="114" h="43971" extrusionOk="0">
                  <a:moveTo>
                    <a:pt x="0" y="1"/>
                  </a:moveTo>
                  <a:lnTo>
                    <a:pt x="0" y="43970"/>
                  </a:lnTo>
                  <a:lnTo>
                    <a:pt x="114" y="43970"/>
                  </a:lnTo>
                  <a:lnTo>
                    <a:pt x="1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69" name="Google Shape;1969;p30"/>
            <p:cNvSpPr/>
            <p:nvPr/>
          </p:nvSpPr>
          <p:spPr>
            <a:xfrm>
              <a:off x="7272736" y="0"/>
              <a:ext cx="7414" cy="2884827"/>
            </a:xfrm>
            <a:custGeom>
              <a:avLst/>
              <a:gdLst/>
              <a:ahLst/>
              <a:cxnLst/>
              <a:rect l="l" t="t" r="r" b="b"/>
              <a:pathLst>
                <a:path w="113" h="43971" extrusionOk="0">
                  <a:moveTo>
                    <a:pt x="1" y="1"/>
                  </a:moveTo>
                  <a:lnTo>
                    <a:pt x="1" y="43970"/>
                  </a:lnTo>
                  <a:lnTo>
                    <a:pt x="112" y="43970"/>
                  </a:lnTo>
                  <a:lnTo>
                    <a:pt x="112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0" name="Google Shape;1970;p30"/>
            <p:cNvSpPr/>
            <p:nvPr/>
          </p:nvSpPr>
          <p:spPr>
            <a:xfrm>
              <a:off x="0" y="7085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1" name="Google Shape;1971;p30"/>
            <p:cNvSpPr/>
            <p:nvPr/>
          </p:nvSpPr>
          <p:spPr>
            <a:xfrm>
              <a:off x="0" y="37488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2" name="Google Shape;1972;p30"/>
            <p:cNvSpPr/>
            <p:nvPr/>
          </p:nvSpPr>
          <p:spPr>
            <a:xfrm>
              <a:off x="0" y="67878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3" name="Google Shape;1973;p30"/>
            <p:cNvSpPr/>
            <p:nvPr/>
          </p:nvSpPr>
          <p:spPr>
            <a:xfrm>
              <a:off x="0" y="982811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4" name="Google Shape;1974;p30"/>
            <p:cNvSpPr/>
            <p:nvPr/>
          </p:nvSpPr>
          <p:spPr>
            <a:xfrm>
              <a:off x="0" y="1286708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5" name="Google Shape;1975;p30"/>
            <p:cNvSpPr/>
            <p:nvPr/>
          </p:nvSpPr>
          <p:spPr>
            <a:xfrm>
              <a:off x="0" y="1590737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6" name="Google Shape;1976;p30"/>
            <p:cNvSpPr/>
            <p:nvPr/>
          </p:nvSpPr>
          <p:spPr>
            <a:xfrm>
              <a:off x="0" y="189470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7" name="Google Shape;1977;p30"/>
            <p:cNvSpPr/>
            <p:nvPr/>
          </p:nvSpPr>
          <p:spPr>
            <a:xfrm>
              <a:off x="0" y="2198597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8" name="Google Shape;1978;p30"/>
            <p:cNvSpPr/>
            <p:nvPr/>
          </p:nvSpPr>
          <p:spPr>
            <a:xfrm>
              <a:off x="0" y="2502625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79" name="Google Shape;1979;p30"/>
            <p:cNvSpPr/>
            <p:nvPr/>
          </p:nvSpPr>
          <p:spPr>
            <a:xfrm>
              <a:off x="0" y="2806523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0" name="Google Shape;1980;p30"/>
            <p:cNvSpPr/>
            <p:nvPr/>
          </p:nvSpPr>
          <p:spPr>
            <a:xfrm>
              <a:off x="26505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1" name="Google Shape;1981;p30"/>
            <p:cNvSpPr/>
            <p:nvPr/>
          </p:nvSpPr>
          <p:spPr>
            <a:xfrm>
              <a:off x="583651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2" name="Google Shape;1982;p30"/>
            <p:cNvSpPr/>
            <p:nvPr/>
          </p:nvSpPr>
          <p:spPr>
            <a:xfrm>
              <a:off x="902179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3" name="Google Shape;1983;p30"/>
            <p:cNvSpPr/>
            <p:nvPr/>
          </p:nvSpPr>
          <p:spPr>
            <a:xfrm>
              <a:off x="1220641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4" name="Google Shape;1984;p30"/>
            <p:cNvSpPr/>
            <p:nvPr/>
          </p:nvSpPr>
          <p:spPr>
            <a:xfrm>
              <a:off x="1539169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5" name="Google Shape;1985;p30"/>
            <p:cNvSpPr/>
            <p:nvPr/>
          </p:nvSpPr>
          <p:spPr>
            <a:xfrm>
              <a:off x="185776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6" name="Google Shape;1986;p30"/>
            <p:cNvSpPr/>
            <p:nvPr/>
          </p:nvSpPr>
          <p:spPr>
            <a:xfrm>
              <a:off x="2176224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7" name="Google Shape;1987;p30"/>
            <p:cNvSpPr/>
            <p:nvPr/>
          </p:nvSpPr>
          <p:spPr>
            <a:xfrm>
              <a:off x="2494752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8" name="Google Shape;1988;p30"/>
            <p:cNvSpPr/>
            <p:nvPr/>
          </p:nvSpPr>
          <p:spPr>
            <a:xfrm>
              <a:off x="2813346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89" name="Google Shape;1989;p30"/>
            <p:cNvSpPr/>
            <p:nvPr/>
          </p:nvSpPr>
          <p:spPr>
            <a:xfrm>
              <a:off x="3131874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0" name="Google Shape;1990;p30"/>
            <p:cNvSpPr/>
            <p:nvPr/>
          </p:nvSpPr>
          <p:spPr>
            <a:xfrm>
              <a:off x="3450336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1" name="Google Shape;1991;p30"/>
            <p:cNvSpPr/>
            <p:nvPr/>
          </p:nvSpPr>
          <p:spPr>
            <a:xfrm>
              <a:off x="3768929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2" name="Google Shape;1992;p30"/>
            <p:cNvSpPr/>
            <p:nvPr/>
          </p:nvSpPr>
          <p:spPr>
            <a:xfrm>
              <a:off x="4087457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3" name="Google Shape;1993;p30"/>
            <p:cNvSpPr/>
            <p:nvPr/>
          </p:nvSpPr>
          <p:spPr>
            <a:xfrm>
              <a:off x="4405920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4" name="Google Shape;1994;p30"/>
            <p:cNvSpPr/>
            <p:nvPr/>
          </p:nvSpPr>
          <p:spPr>
            <a:xfrm>
              <a:off x="4724447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5" name="Google Shape;1995;p30"/>
            <p:cNvSpPr/>
            <p:nvPr/>
          </p:nvSpPr>
          <p:spPr>
            <a:xfrm>
              <a:off x="5043041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6" name="Google Shape;1996;p30"/>
            <p:cNvSpPr/>
            <p:nvPr/>
          </p:nvSpPr>
          <p:spPr>
            <a:xfrm>
              <a:off x="536163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7" name="Google Shape;1997;p30"/>
            <p:cNvSpPr/>
            <p:nvPr/>
          </p:nvSpPr>
          <p:spPr>
            <a:xfrm>
              <a:off x="5680031" y="2431703"/>
              <a:ext cx="7545" cy="1720754"/>
            </a:xfrm>
            <a:custGeom>
              <a:avLst/>
              <a:gdLst/>
              <a:ahLst/>
              <a:cxnLst/>
              <a:rect l="l" t="t" r="r" b="b"/>
              <a:pathLst>
                <a:path w="115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8" name="Google Shape;1998;p30"/>
            <p:cNvSpPr/>
            <p:nvPr/>
          </p:nvSpPr>
          <p:spPr>
            <a:xfrm>
              <a:off x="5998624" y="2431703"/>
              <a:ext cx="7348" cy="1720754"/>
            </a:xfrm>
            <a:custGeom>
              <a:avLst/>
              <a:gdLst/>
              <a:ahLst/>
              <a:cxnLst/>
              <a:rect l="l" t="t" r="r" b="b"/>
              <a:pathLst>
                <a:path w="112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1999" name="Google Shape;1999;p30"/>
            <p:cNvSpPr/>
            <p:nvPr/>
          </p:nvSpPr>
          <p:spPr>
            <a:xfrm>
              <a:off x="6317152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0" name="Google Shape;2000;p30"/>
            <p:cNvSpPr/>
            <p:nvPr/>
          </p:nvSpPr>
          <p:spPr>
            <a:xfrm>
              <a:off x="6635615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1" name="Google Shape;2001;p30"/>
            <p:cNvSpPr/>
            <p:nvPr/>
          </p:nvSpPr>
          <p:spPr>
            <a:xfrm>
              <a:off x="6954208" y="2431703"/>
              <a:ext cx="7479" cy="1720754"/>
            </a:xfrm>
            <a:custGeom>
              <a:avLst/>
              <a:gdLst/>
              <a:ahLst/>
              <a:cxnLst/>
              <a:rect l="l" t="t" r="r" b="b"/>
              <a:pathLst>
                <a:path w="114" h="26228" extrusionOk="0">
                  <a:moveTo>
                    <a:pt x="0" y="0"/>
                  </a:moveTo>
                  <a:lnTo>
                    <a:pt x="0" y="26227"/>
                  </a:lnTo>
                  <a:lnTo>
                    <a:pt x="114" y="26227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2" name="Google Shape;2002;p30"/>
            <p:cNvSpPr/>
            <p:nvPr/>
          </p:nvSpPr>
          <p:spPr>
            <a:xfrm>
              <a:off x="7272736" y="2431703"/>
              <a:ext cx="7414" cy="1720754"/>
            </a:xfrm>
            <a:custGeom>
              <a:avLst/>
              <a:gdLst/>
              <a:ahLst/>
              <a:cxnLst/>
              <a:rect l="l" t="t" r="r" b="b"/>
              <a:pathLst>
                <a:path w="113" h="26228" extrusionOk="0">
                  <a:moveTo>
                    <a:pt x="1" y="0"/>
                  </a:moveTo>
                  <a:lnTo>
                    <a:pt x="1" y="26227"/>
                  </a:lnTo>
                  <a:lnTo>
                    <a:pt x="112" y="26227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3" name="Google Shape;2003;p30"/>
            <p:cNvSpPr/>
            <p:nvPr/>
          </p:nvSpPr>
          <p:spPr>
            <a:xfrm>
              <a:off x="0" y="2502494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4" name="Google Shape;2004;p30"/>
            <p:cNvSpPr/>
            <p:nvPr/>
          </p:nvSpPr>
          <p:spPr>
            <a:xfrm>
              <a:off x="0" y="2806523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5" name="Google Shape;2005;p30"/>
            <p:cNvSpPr/>
            <p:nvPr/>
          </p:nvSpPr>
          <p:spPr>
            <a:xfrm>
              <a:off x="0" y="3110420"/>
              <a:ext cx="7440875" cy="7545"/>
            </a:xfrm>
            <a:custGeom>
              <a:avLst/>
              <a:gdLst/>
              <a:ahLst/>
              <a:cxnLst/>
              <a:rect l="l" t="t" r="r" b="b"/>
              <a:pathLst>
                <a:path w="113415" h="115" extrusionOk="0">
                  <a:moveTo>
                    <a:pt x="0" y="1"/>
                  </a:moveTo>
                  <a:lnTo>
                    <a:pt x="0" y="114"/>
                  </a:lnTo>
                  <a:lnTo>
                    <a:pt x="113414" y="114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6" name="Google Shape;2006;p30"/>
            <p:cNvSpPr/>
            <p:nvPr/>
          </p:nvSpPr>
          <p:spPr>
            <a:xfrm>
              <a:off x="0" y="3414448"/>
              <a:ext cx="7440875" cy="7414"/>
            </a:xfrm>
            <a:custGeom>
              <a:avLst/>
              <a:gdLst/>
              <a:ahLst/>
              <a:cxnLst/>
              <a:rect l="l" t="t" r="r" b="b"/>
              <a:pathLst>
                <a:path w="113415" h="113" extrusionOk="0">
                  <a:moveTo>
                    <a:pt x="0" y="1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1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7" name="Google Shape;2007;p30"/>
            <p:cNvSpPr/>
            <p:nvPr/>
          </p:nvSpPr>
          <p:spPr>
            <a:xfrm>
              <a:off x="0" y="3718411"/>
              <a:ext cx="7440875" cy="7479"/>
            </a:xfrm>
            <a:custGeom>
              <a:avLst/>
              <a:gdLst/>
              <a:ahLst/>
              <a:cxnLst/>
              <a:rect l="l" t="t" r="r" b="b"/>
              <a:pathLst>
                <a:path w="113415" h="114" extrusionOk="0">
                  <a:moveTo>
                    <a:pt x="0" y="0"/>
                  </a:moveTo>
                  <a:lnTo>
                    <a:pt x="0" y="113"/>
                  </a:lnTo>
                  <a:lnTo>
                    <a:pt x="113414" y="113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08" name="Google Shape;2008;p30"/>
            <p:cNvSpPr/>
            <p:nvPr/>
          </p:nvSpPr>
          <p:spPr>
            <a:xfrm>
              <a:off x="0" y="4022440"/>
              <a:ext cx="7440875" cy="7348"/>
            </a:xfrm>
            <a:custGeom>
              <a:avLst/>
              <a:gdLst/>
              <a:ahLst/>
              <a:cxnLst/>
              <a:rect l="l" t="t" r="r" b="b"/>
              <a:pathLst>
                <a:path w="113415" h="112" extrusionOk="0">
                  <a:moveTo>
                    <a:pt x="0" y="0"/>
                  </a:moveTo>
                  <a:lnTo>
                    <a:pt x="0" y="112"/>
                  </a:lnTo>
                  <a:lnTo>
                    <a:pt x="113414" y="112"/>
                  </a:lnTo>
                  <a:lnTo>
                    <a:pt x="113414" y="0"/>
                  </a:lnTo>
                  <a:close/>
                </a:path>
              </a:pathLst>
            </a:custGeom>
            <a:solidFill>
              <a:schemeClr val="hlink">
                <a:alpha val="12090"/>
              </a:scheme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  <p:grpSp>
        <p:nvGrpSpPr>
          <p:cNvPr id="2009" name="Google Shape;2009;p30"/>
          <p:cNvGrpSpPr/>
          <p:nvPr/>
        </p:nvGrpSpPr>
        <p:grpSpPr>
          <a:xfrm>
            <a:off x="669954" y="533232"/>
            <a:ext cx="10852092" cy="5791541"/>
            <a:chOff x="916986" y="2500875"/>
            <a:chExt cx="2280618" cy="1217119"/>
          </a:xfrm>
        </p:grpSpPr>
        <p:sp>
          <p:nvSpPr>
            <p:cNvPr id="2010" name="Google Shape;2010;p30"/>
            <p:cNvSpPr/>
            <p:nvPr/>
          </p:nvSpPr>
          <p:spPr>
            <a:xfrm>
              <a:off x="930568" y="2514572"/>
              <a:ext cx="105996" cy="1189768"/>
            </a:xfrm>
            <a:custGeom>
              <a:avLst/>
              <a:gdLst/>
              <a:ahLst/>
              <a:cxnLst/>
              <a:rect l="l" t="t" r="r" b="b"/>
              <a:pathLst>
                <a:path w="1834" h="20586" extrusionOk="0">
                  <a:moveTo>
                    <a:pt x="1147" y="1"/>
                  </a:moveTo>
                  <a:cubicBezTo>
                    <a:pt x="515" y="1"/>
                    <a:pt x="1" y="509"/>
                    <a:pt x="1" y="1139"/>
                  </a:cubicBezTo>
                  <a:lnTo>
                    <a:pt x="1" y="1854"/>
                  </a:lnTo>
                  <a:cubicBezTo>
                    <a:pt x="440" y="1854"/>
                    <a:pt x="796" y="2209"/>
                    <a:pt x="796" y="2645"/>
                  </a:cubicBezTo>
                  <a:cubicBezTo>
                    <a:pt x="796" y="3081"/>
                    <a:pt x="440" y="3433"/>
                    <a:pt x="1" y="3433"/>
                  </a:cubicBezTo>
                  <a:lnTo>
                    <a:pt x="1" y="4390"/>
                  </a:lnTo>
                  <a:cubicBezTo>
                    <a:pt x="440" y="4390"/>
                    <a:pt x="796" y="4745"/>
                    <a:pt x="796" y="5181"/>
                  </a:cubicBezTo>
                  <a:cubicBezTo>
                    <a:pt x="796" y="5615"/>
                    <a:pt x="440" y="5969"/>
                    <a:pt x="1" y="5969"/>
                  </a:cubicBezTo>
                  <a:lnTo>
                    <a:pt x="1" y="6924"/>
                  </a:lnTo>
                  <a:cubicBezTo>
                    <a:pt x="440" y="6924"/>
                    <a:pt x="796" y="7281"/>
                    <a:pt x="796" y="7717"/>
                  </a:cubicBezTo>
                  <a:cubicBezTo>
                    <a:pt x="796" y="8151"/>
                    <a:pt x="440" y="8505"/>
                    <a:pt x="1" y="8505"/>
                  </a:cubicBezTo>
                  <a:lnTo>
                    <a:pt x="1" y="9460"/>
                  </a:lnTo>
                  <a:cubicBezTo>
                    <a:pt x="440" y="9460"/>
                    <a:pt x="796" y="9815"/>
                    <a:pt x="796" y="10251"/>
                  </a:cubicBezTo>
                  <a:cubicBezTo>
                    <a:pt x="796" y="10687"/>
                    <a:pt x="440" y="11041"/>
                    <a:pt x="1" y="11041"/>
                  </a:cubicBezTo>
                  <a:lnTo>
                    <a:pt x="1" y="11996"/>
                  </a:lnTo>
                  <a:cubicBezTo>
                    <a:pt x="440" y="11996"/>
                    <a:pt x="796" y="12351"/>
                    <a:pt x="796" y="12787"/>
                  </a:cubicBezTo>
                  <a:cubicBezTo>
                    <a:pt x="796" y="13222"/>
                    <a:pt x="440" y="13575"/>
                    <a:pt x="1" y="13575"/>
                  </a:cubicBezTo>
                  <a:lnTo>
                    <a:pt x="1" y="14532"/>
                  </a:lnTo>
                  <a:cubicBezTo>
                    <a:pt x="440" y="14532"/>
                    <a:pt x="796" y="14886"/>
                    <a:pt x="796" y="15322"/>
                  </a:cubicBezTo>
                  <a:cubicBezTo>
                    <a:pt x="796" y="15758"/>
                    <a:pt x="440" y="16111"/>
                    <a:pt x="1" y="16111"/>
                  </a:cubicBezTo>
                  <a:lnTo>
                    <a:pt x="1" y="17068"/>
                  </a:lnTo>
                  <a:cubicBezTo>
                    <a:pt x="440" y="17068"/>
                    <a:pt x="796" y="17422"/>
                    <a:pt x="796" y="17856"/>
                  </a:cubicBezTo>
                  <a:cubicBezTo>
                    <a:pt x="796" y="18292"/>
                    <a:pt x="440" y="18647"/>
                    <a:pt x="1" y="18647"/>
                  </a:cubicBezTo>
                  <a:lnTo>
                    <a:pt x="1" y="19448"/>
                  </a:lnTo>
                  <a:cubicBezTo>
                    <a:pt x="1" y="20077"/>
                    <a:pt x="515" y="20586"/>
                    <a:pt x="1147" y="20586"/>
                  </a:cubicBezTo>
                  <a:lnTo>
                    <a:pt x="1833" y="20586"/>
                  </a:lnTo>
                  <a:lnTo>
                    <a:pt x="1833" y="1"/>
                  </a:ln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1" name="Google Shape;2011;p30"/>
            <p:cNvSpPr/>
            <p:nvPr/>
          </p:nvSpPr>
          <p:spPr>
            <a:xfrm>
              <a:off x="1036508" y="2514572"/>
              <a:ext cx="2147431" cy="1189768"/>
            </a:xfrm>
            <a:custGeom>
              <a:avLst/>
              <a:gdLst/>
              <a:ahLst/>
              <a:cxnLst/>
              <a:rect l="l" t="t" r="r" b="b"/>
              <a:pathLst>
                <a:path w="37156" h="20586" extrusionOk="0">
                  <a:moveTo>
                    <a:pt x="0" y="1"/>
                  </a:moveTo>
                  <a:lnTo>
                    <a:pt x="0" y="20586"/>
                  </a:lnTo>
                  <a:lnTo>
                    <a:pt x="36303" y="20586"/>
                  </a:lnTo>
                  <a:cubicBezTo>
                    <a:pt x="36773" y="20586"/>
                    <a:pt x="37156" y="20205"/>
                    <a:pt x="37156" y="19733"/>
                  </a:cubicBezTo>
                  <a:lnTo>
                    <a:pt x="37156" y="851"/>
                  </a:lnTo>
                  <a:cubicBezTo>
                    <a:pt x="37156" y="382"/>
                    <a:pt x="36773" y="1"/>
                    <a:pt x="36303" y="1"/>
                  </a:cubicBezTo>
                  <a:close/>
                </a:path>
              </a:pathLst>
            </a:custGeom>
            <a:solidFill>
              <a:schemeClr val="l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2" name="Google Shape;2012;p30"/>
            <p:cNvSpPr/>
            <p:nvPr/>
          </p:nvSpPr>
          <p:spPr>
            <a:xfrm>
              <a:off x="916986" y="2500875"/>
              <a:ext cx="93570" cy="139459"/>
            </a:xfrm>
            <a:custGeom>
              <a:avLst/>
              <a:gdLst/>
              <a:ahLst/>
              <a:cxnLst/>
              <a:rect l="l" t="t" r="r" b="b"/>
              <a:pathLst>
                <a:path w="1619" h="2413" extrusionOk="0">
                  <a:moveTo>
                    <a:pt x="1382" y="0"/>
                  </a:moveTo>
                  <a:cubicBezTo>
                    <a:pt x="620" y="0"/>
                    <a:pt x="0" y="617"/>
                    <a:pt x="0" y="1376"/>
                  </a:cubicBezTo>
                  <a:lnTo>
                    <a:pt x="0" y="2177"/>
                  </a:lnTo>
                  <a:cubicBezTo>
                    <a:pt x="0" y="2308"/>
                    <a:pt x="106" y="2412"/>
                    <a:pt x="236" y="2412"/>
                  </a:cubicBezTo>
                  <a:cubicBezTo>
                    <a:pt x="367" y="2412"/>
                    <a:pt x="473" y="2308"/>
                    <a:pt x="473" y="2177"/>
                  </a:cubicBezTo>
                  <a:lnTo>
                    <a:pt x="473" y="1376"/>
                  </a:lnTo>
                  <a:cubicBezTo>
                    <a:pt x="473" y="878"/>
                    <a:pt x="881" y="474"/>
                    <a:pt x="1382" y="474"/>
                  </a:cubicBezTo>
                  <a:cubicBezTo>
                    <a:pt x="1512" y="474"/>
                    <a:pt x="1618" y="367"/>
                    <a:pt x="1618" y="238"/>
                  </a:cubicBezTo>
                  <a:cubicBezTo>
                    <a:pt x="1618" y="107"/>
                    <a:pt x="1512" y="0"/>
                    <a:pt x="1382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3" name="Google Shape;2013;p30"/>
            <p:cNvSpPr/>
            <p:nvPr/>
          </p:nvSpPr>
          <p:spPr>
            <a:xfrm>
              <a:off x="916986" y="3578650"/>
              <a:ext cx="133160" cy="139344"/>
            </a:xfrm>
            <a:custGeom>
              <a:avLst/>
              <a:gdLst/>
              <a:ahLst/>
              <a:cxnLst/>
              <a:rect l="l" t="t" r="r" b="b"/>
              <a:pathLst>
                <a:path w="2304" h="2411" extrusionOk="0">
                  <a:moveTo>
                    <a:pt x="236" y="0"/>
                  </a:moveTo>
                  <a:cubicBezTo>
                    <a:pt x="106" y="0"/>
                    <a:pt x="0" y="106"/>
                    <a:pt x="0" y="236"/>
                  </a:cubicBezTo>
                  <a:lnTo>
                    <a:pt x="0" y="1037"/>
                  </a:lnTo>
                  <a:cubicBezTo>
                    <a:pt x="0" y="1795"/>
                    <a:pt x="620" y="2410"/>
                    <a:pt x="1382" y="2410"/>
                  </a:cubicBezTo>
                  <a:lnTo>
                    <a:pt x="2068" y="2410"/>
                  </a:lnTo>
                  <a:cubicBezTo>
                    <a:pt x="2199" y="2410"/>
                    <a:pt x="2304" y="2306"/>
                    <a:pt x="2304" y="2175"/>
                  </a:cubicBezTo>
                  <a:cubicBezTo>
                    <a:pt x="2304" y="2043"/>
                    <a:pt x="2199" y="1939"/>
                    <a:pt x="2068" y="1939"/>
                  </a:cubicBezTo>
                  <a:lnTo>
                    <a:pt x="1382" y="1939"/>
                  </a:lnTo>
                  <a:cubicBezTo>
                    <a:pt x="881" y="1939"/>
                    <a:pt x="473" y="1535"/>
                    <a:pt x="473" y="1037"/>
                  </a:cubicBezTo>
                  <a:lnTo>
                    <a:pt x="473" y="236"/>
                  </a:lnTo>
                  <a:cubicBezTo>
                    <a:pt x="473" y="106"/>
                    <a:pt x="367" y="0"/>
                    <a:pt x="236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  <p:sp>
          <p:nvSpPr>
            <p:cNvPr id="2014" name="Google Shape;2014;p30"/>
            <p:cNvSpPr/>
            <p:nvPr/>
          </p:nvSpPr>
          <p:spPr>
            <a:xfrm>
              <a:off x="2917819" y="3493113"/>
              <a:ext cx="279786" cy="224880"/>
            </a:xfrm>
            <a:custGeom>
              <a:avLst/>
              <a:gdLst/>
              <a:ahLst/>
              <a:cxnLst/>
              <a:rect l="l" t="t" r="r" b="b"/>
              <a:pathLst>
                <a:path w="4841" h="3891" extrusionOk="0">
                  <a:moveTo>
                    <a:pt x="4605" y="0"/>
                  </a:moveTo>
                  <a:cubicBezTo>
                    <a:pt x="4473" y="0"/>
                    <a:pt x="4367" y="107"/>
                    <a:pt x="4367" y="236"/>
                  </a:cubicBezTo>
                  <a:lnTo>
                    <a:pt x="4367" y="2802"/>
                  </a:lnTo>
                  <a:cubicBezTo>
                    <a:pt x="4367" y="3142"/>
                    <a:pt x="4092" y="3419"/>
                    <a:pt x="3752" y="3419"/>
                  </a:cubicBezTo>
                  <a:lnTo>
                    <a:pt x="238" y="3419"/>
                  </a:lnTo>
                  <a:cubicBezTo>
                    <a:pt x="107" y="3419"/>
                    <a:pt x="1" y="3523"/>
                    <a:pt x="1" y="3655"/>
                  </a:cubicBezTo>
                  <a:cubicBezTo>
                    <a:pt x="1" y="3786"/>
                    <a:pt x="107" y="3890"/>
                    <a:pt x="238" y="3890"/>
                  </a:cubicBezTo>
                  <a:lnTo>
                    <a:pt x="3752" y="3890"/>
                  </a:lnTo>
                  <a:cubicBezTo>
                    <a:pt x="4353" y="3890"/>
                    <a:pt x="4840" y="3403"/>
                    <a:pt x="4840" y="2802"/>
                  </a:cubicBezTo>
                  <a:lnTo>
                    <a:pt x="4840" y="236"/>
                  </a:lnTo>
                  <a:cubicBezTo>
                    <a:pt x="4840" y="107"/>
                    <a:pt x="4734" y="0"/>
                    <a:pt x="4605" y="0"/>
                  </a:cubicBez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6785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3B526A92-8AAF-4BF0-85FE-B336BF0F8D2D}" type="datetimeFigureOut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121917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Tx/>
              <a:buNone/>
              <a:tabLst/>
              <a:defRPr/>
            </a:pPr>
            <a:fld id="{52AF2F91-6C79-4775-9E01-5F8EDCA63F89}" type="slidenum">
              <a:rPr kumimoji="0" lang="en-US" sz="1867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Arial"/>
                <a:sym typeface="Arial"/>
              </a:rPr>
              <a:pPr marL="0" marR="0" lvl="0" indent="0" algn="l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Tx/>
                <a:buNone/>
                <a:tabLst/>
                <a:defRPr/>
              </a:pPr>
              <a:t>‹#›</a:t>
            </a:fld>
            <a:endParaRPr kumimoji="0" lang="en-US" sz="1867" b="0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45996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04DA77-0714-4226-8456-DE0FB00C87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9B9EE9-F3BF-4B40-83E7-C9BC68FDDB0E}" type="datetimeFigureOut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5A3E3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5A3E3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8689CE-C57C-4CCE-B5D7-91A284CB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5A3E3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440DF66-3D9B-4E31-B419-8D199F9463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7F55963-6440-4C45-BA09-4E6A99D1BBE0}" type="slidenum">
              <a:rPr kumimoji="0" lang="en-US" sz="1800" b="0" i="0" u="none" strike="noStrike" kern="1200" cap="none" spc="0" normalizeH="0" baseline="0" noProof="0" smtClean="0">
                <a:ln>
                  <a:noFill/>
                </a:ln>
                <a:solidFill>
                  <a:srgbClr val="5A3E3A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srgbClr val="5A3E3A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34601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A15578-682B-4A01-9638-014C16DE11E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5AAC1EE-97A3-4603-AA67-B9B86F55FF8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70C8B9-3AC5-46CF-A12A-6DF4288A12B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98CA0AF-530D-4EBD-B965-8B94F5F1B2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59C82-3A0F-48FF-926E-5D04481A0D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537889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41855-5658-46FC-B1E4-D8A33D0404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1E48DD4-982E-4DF5-83BC-71D4D6BCEB6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8C6D471-1D4A-4A93-8DC4-6EC44FFF71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F56D3-DE4D-452A-8EDB-00A20AD178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F3EE1EB-0B3D-4FD7-B6AB-2BD17542B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6861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AAF01F-173B-42F4-B79E-090D56ACB1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F68C77-CBFA-461F-A51E-325EB95509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1E92DB-083F-452B-B9A8-07F35FD158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0284B60-C1EA-4B69-AA90-8F1E5FB94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62BA63-766D-48C7-962C-260FED02A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374620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4F6C79-9DB9-41C2-AB7F-EE2DBD4CB5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0B300A1-412B-4D8E-A682-9491921A938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449AE0-B2AB-4AC5-AD17-D5485CF0B2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D4E3E69-8221-46DF-8417-9117474D93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C0CA87B-A6B0-4084-8ABD-22FC70DE928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59FFCA0-2136-413A-9FC4-8666492A9D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36255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CC1165-B1EA-4947-A1FB-D9CF6BE2F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949C6E-764C-4F36-94CB-FE2A2DF8CB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A9B79E8-DF7C-4EBB-9F3B-6BE1496FD9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42F9A33-7E46-4A42-A0A4-E18DB17B89B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68AAA32-05F2-47FB-B9B2-30397B27C75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50AE778-A2FD-4AD5-B23E-61A0D2506C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AF383F0-95C5-45CA-90E7-CB2237487A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417D151-FD6A-419A-A7B0-CA8BE2A25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7368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3" Type="http://schemas.openxmlformats.org/officeDocument/2006/relationships/slideLayout" Target="../slideLayouts/slideLayout7.xml"/><Relationship Id="rId7" Type="http://schemas.openxmlformats.org/officeDocument/2006/relationships/slideLayout" Target="../slideLayouts/slideLayout1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5.xml"/><Relationship Id="rId5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4.xml"/><Relationship Id="rId4" Type="http://schemas.openxmlformats.org/officeDocument/2006/relationships/slideLayout" Target="../slideLayouts/slideLayout8.xml"/><Relationship Id="rId9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Libre Baskerville"/>
              <a:buNone/>
              <a:defRPr sz="2800">
                <a:solidFill>
                  <a:schemeClr val="dk1"/>
                </a:solidFill>
                <a:latin typeface="Libre Baskerville"/>
                <a:ea typeface="Libre Baskerville"/>
                <a:cs typeface="Libre Baskerville"/>
                <a:sym typeface="Libre Baskerville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1pPr>
            <a:lvl2pPr marL="914400" lvl="1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2pPr>
            <a:lvl3pPr marL="1371600" lvl="2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3pPr>
            <a:lvl4pPr marL="1828800" lvl="3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4pPr>
            <a:lvl5pPr marL="2286000" lvl="4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5pPr>
            <a:lvl6pPr marL="2743200" lvl="5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6pPr>
            <a:lvl7pPr marL="3200400" lvl="6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●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7pPr>
            <a:lvl8pPr marL="3657600" lvl="7" indent="-317500">
              <a:lnSpc>
                <a:spcPct val="115000"/>
              </a:lnSpc>
              <a:spcBef>
                <a:spcPts val="16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Nunito"/>
              <a:buChar char="○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8pPr>
            <a:lvl9pPr marL="4114800" lvl="8" indent="-317500">
              <a:lnSpc>
                <a:spcPct val="115000"/>
              </a:lnSpc>
              <a:spcBef>
                <a:spcPts val="1600"/>
              </a:spcBef>
              <a:spcAft>
                <a:spcPts val="1600"/>
              </a:spcAft>
              <a:buClr>
                <a:schemeClr val="dk1"/>
              </a:buClr>
              <a:buSzPts val="1400"/>
              <a:buFont typeface="Nunito"/>
              <a:buChar char="■"/>
              <a:defRPr>
                <a:solidFill>
                  <a:schemeClr val="dk1"/>
                </a:solidFill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362968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507F965-6FBF-4E4A-99CF-0D8736C95F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441528-4D68-4198-AA39-08CEF828A99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895987-3F38-4722-83D8-2292FDC3820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B8C012C-B1B7-47F6-B168-A941E97A73A9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8B2F808-3920-4A01-9D82-C1D249E036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6A23AC-28FD-47E2-A9E1-1773F85438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EC7793-07B9-4429-92E8-8730EA77026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37798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0" r:id="rId2"/>
    <p:sldLayoutId id="2147483671" r:id="rId3"/>
    <p:sldLayoutId id="2147483672" r:id="rId4"/>
    <p:sldLayoutId id="2147483673" r:id="rId5"/>
    <p:sldLayoutId id="2147483674" r:id="rId6"/>
    <p:sldLayoutId id="2147483675" r:id="rId7"/>
    <p:sldLayoutId id="2147483676" r:id="rId8"/>
    <p:sldLayoutId id="2147483677" r:id="rId9"/>
    <p:sldLayoutId id="2147483678" r:id="rId10"/>
    <p:sldLayoutId id="21474836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4_448F09FE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18/10/relationships/comments" Target="../comments/modernComment_125_ABE2456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2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9.png"/><Relationship Id="rId5" Type="http://schemas.microsoft.com/office/2018/10/relationships/comments" Target="../comments/modernComment_127_E76CC5F2.xml"/><Relationship Id="rId4" Type="http://schemas.openxmlformats.org/officeDocument/2006/relationships/notesSlide" Target="../notesSlides/notesSlide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5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3.png"/><Relationship Id="rId5" Type="http://schemas.openxmlformats.org/officeDocument/2006/relationships/image" Target="../media/image9.png"/><Relationship Id="rId4" Type="http://schemas.microsoft.com/office/2018/10/relationships/comments" Target="../comments/modernComment_12B_809E7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9.mp3"/><Relationship Id="rId1" Type="http://schemas.microsoft.com/office/2007/relationships/media" Target="../media/media9.mp3"/><Relationship Id="rId6" Type="http://schemas.openxmlformats.org/officeDocument/2006/relationships/image" Target="../media/image9.png"/><Relationship Id="rId5" Type="http://schemas.openxmlformats.org/officeDocument/2006/relationships/image" Target="../media/image5.png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microsoft.com/office/2018/10/relationships/comments" Target="../comments/modernComment_130_6C41D38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jp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2.png"/><Relationship Id="rId5" Type="http://schemas.openxmlformats.org/officeDocument/2006/relationships/hyperlink" Target="https://create.kahoot.it/share/new-learning-activities/e8e880dc-82c5-49f2-b944-747e2451e166" TargetMode="External"/><Relationship Id="rId4" Type="http://schemas.openxmlformats.org/officeDocument/2006/relationships/hyperlink" Target="https://www.youtube.com/watch?v=-bwhR1ZKGRE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13" Type="http://schemas.openxmlformats.org/officeDocument/2006/relationships/image" Target="../media/image5.png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4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slideLayout" Target="../slideLayouts/slideLayout5.xml"/><Relationship Id="rId5" Type="http://schemas.microsoft.com/office/2007/relationships/media" Target="../media/media4.mp3"/><Relationship Id="rId10" Type="http://schemas.openxmlformats.org/officeDocument/2006/relationships/audio" Target="../media/media6.mp3"/><Relationship Id="rId4" Type="http://schemas.openxmlformats.org/officeDocument/2006/relationships/audio" Target="../media/media3.mp3"/><Relationship Id="rId9" Type="http://schemas.microsoft.com/office/2007/relationships/media" Target="../media/media6.mp3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3" Type="http://schemas.microsoft.com/office/2007/relationships/media" Target="../media/media3.mp3"/><Relationship Id="rId7" Type="http://schemas.microsoft.com/office/2007/relationships/media" Target="../media/media5.mp3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5.png"/><Relationship Id="rId5" Type="http://schemas.microsoft.com/office/2007/relationships/media" Target="../media/media4.mp3"/><Relationship Id="rId10" Type="http://schemas.openxmlformats.org/officeDocument/2006/relationships/image" Target="../media/image4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6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5.png"/><Relationship Id="rId5" Type="http://schemas.microsoft.com/office/2007/relationships/media" Target="../media/media4.mp3"/><Relationship Id="rId10" Type="http://schemas.openxmlformats.org/officeDocument/2006/relationships/image" Target="../media/image4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7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5.png"/><Relationship Id="rId5" Type="http://schemas.microsoft.com/office/2007/relationships/media" Target="../media/media4.mp3"/><Relationship Id="rId10" Type="http://schemas.openxmlformats.org/officeDocument/2006/relationships/image" Target="../media/image4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3" Type="http://schemas.microsoft.com/office/2007/relationships/media" Target="../media/media3.mp3"/><Relationship Id="rId7" Type="http://schemas.microsoft.com/office/2007/relationships/media" Target="../media/media5.mp3"/><Relationship Id="rId12" Type="http://schemas.openxmlformats.org/officeDocument/2006/relationships/image" Target="../media/image8.jp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5.png"/><Relationship Id="rId5" Type="http://schemas.microsoft.com/office/2007/relationships/media" Target="../media/media4.mp3"/><Relationship Id="rId10" Type="http://schemas.openxmlformats.org/officeDocument/2006/relationships/image" Target="../media/image4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audio" Target="../media/media5.mp3"/><Relationship Id="rId3" Type="http://schemas.microsoft.com/office/2007/relationships/media" Target="../media/media3.mp3"/><Relationship Id="rId7" Type="http://schemas.microsoft.com/office/2007/relationships/media" Target="../media/media5.mp3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audio" Target="../media/media4.mp3"/><Relationship Id="rId11" Type="http://schemas.openxmlformats.org/officeDocument/2006/relationships/image" Target="../media/image5.png"/><Relationship Id="rId5" Type="http://schemas.microsoft.com/office/2007/relationships/media" Target="../media/media4.mp3"/><Relationship Id="rId10" Type="http://schemas.openxmlformats.org/officeDocument/2006/relationships/image" Target="../media/image4.png"/><Relationship Id="rId4" Type="http://schemas.openxmlformats.org/officeDocument/2006/relationships/audio" Target="../media/media3.mp3"/><Relationship Id="rId9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225168" y="2805341"/>
            <a:ext cx="4506662" cy="627454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193475" y="381699"/>
            <a:ext cx="118258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72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2892" y="627919"/>
            <a:ext cx="495893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FAMILY LIFE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08E0627-9B64-414D-94C5-F7ECBA1EE60F}"/>
              </a:ext>
            </a:extLst>
          </p:cNvPr>
          <p:cNvSpPr txBox="1"/>
          <p:nvPr/>
        </p:nvSpPr>
        <p:spPr>
          <a:xfrm>
            <a:off x="3784767" y="3763537"/>
            <a:ext cx="547621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>
                <a:solidFill>
                  <a:srgbClr val="0FB7BD"/>
                </a:solidFill>
              </a:rPr>
              <a:t>Blended Learning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D5601C0-0307-40CF-BC94-87B6505FACA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7481"/>
          <a:stretch/>
        </p:blipFill>
        <p:spPr>
          <a:xfrm>
            <a:off x="0" y="92197"/>
            <a:ext cx="12192000" cy="21873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5DF77EB-655D-46EF-9E8B-FA2AF8707694}"/>
              </a:ext>
            </a:extLst>
          </p:cNvPr>
          <p:cNvSpPr txBox="1"/>
          <p:nvPr/>
        </p:nvSpPr>
        <p:spPr>
          <a:xfrm>
            <a:off x="1093673" y="474033"/>
            <a:ext cx="1267591" cy="169277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24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</a:p>
          <a:p>
            <a:pPr algn="ctr"/>
            <a:r>
              <a:rPr lang="en-US" sz="8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8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46E80DA-3B73-476A-B480-C5F8FDFD8CB4}"/>
              </a:ext>
            </a:extLst>
          </p:cNvPr>
          <p:cNvSpPr txBox="1"/>
          <p:nvPr/>
        </p:nvSpPr>
        <p:spPr>
          <a:xfrm>
            <a:off x="3103419" y="776633"/>
            <a:ext cx="722667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UTM Facebook K&amp;T" pitchFamily="18" charset="0"/>
                <a:cs typeface="Arial" panose="020B0604020202020204" pitchFamily="34" charset="0"/>
              </a:rPr>
              <a:t>NEW WAYS  TO LEARN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B47DCBC-9091-47D9-B368-F9923F624982}"/>
              </a:ext>
            </a:extLst>
          </p:cNvPr>
          <p:cNvSpPr txBox="1"/>
          <p:nvPr/>
        </p:nvSpPr>
        <p:spPr>
          <a:xfrm>
            <a:off x="6152709" y="2805341"/>
            <a:ext cx="266251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schemeClr val="bg1"/>
                </a:solidFill>
                <a:latin typeface="UTM Facebook K&amp;T" pitchFamily="18" charset="0"/>
              </a:rPr>
              <a:t>LISTENING</a:t>
            </a:r>
          </a:p>
        </p:txBody>
      </p:sp>
      <p:sp>
        <p:nvSpPr>
          <p:cNvPr id="25" name="Rectangle 24"/>
          <p:cNvSpPr/>
          <p:nvPr/>
        </p:nvSpPr>
        <p:spPr>
          <a:xfrm>
            <a:off x="2167671" y="2805341"/>
            <a:ext cx="2878040" cy="627454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2027861" y="2823227"/>
            <a:ext cx="320824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rgbClr val="048DA4"/>
                </a:solidFill>
                <a:latin typeface="Bookman Old Style" pitchFamily="18" charset="0"/>
              </a:rPr>
              <a:t>LESSON 5</a:t>
            </a:r>
          </a:p>
        </p:txBody>
      </p:sp>
    </p:spTree>
    <p:extLst>
      <p:ext uri="{BB962C8B-B14F-4D97-AF65-F5344CB8AC3E}">
        <p14:creationId xmlns:p14="http://schemas.microsoft.com/office/powerpoint/2010/main" val="3240672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3">
            <a:extLst>
              <a:ext uri="{FF2B5EF4-FFF2-40B4-BE49-F238E27FC236}">
                <a16:creationId xmlns:a16="http://schemas.microsoft.com/office/drawing/2014/main" id="{FECF935D-471C-4852-A1F3-34E502DCFE11}"/>
              </a:ext>
            </a:extLst>
          </p:cNvPr>
          <p:cNvGraphicFramePr>
            <a:graphicFrameLocks noGrp="1"/>
          </p:cNvGraphicFramePr>
          <p:nvPr/>
        </p:nvGraphicFramePr>
        <p:xfrm>
          <a:off x="2112134" y="1475060"/>
          <a:ext cx="8306874" cy="3959825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153437">
                  <a:extLst>
                    <a:ext uri="{9D8B030D-6E8A-4147-A177-3AD203B41FA5}">
                      <a16:colId xmlns:a16="http://schemas.microsoft.com/office/drawing/2014/main" val="3651172509"/>
                    </a:ext>
                  </a:extLst>
                </a:gridCol>
                <a:gridCol w="4153437">
                  <a:extLst>
                    <a:ext uri="{9D8B030D-6E8A-4147-A177-3AD203B41FA5}">
                      <a16:colId xmlns:a16="http://schemas.microsoft.com/office/drawing/2014/main" val="1617479960"/>
                    </a:ext>
                  </a:extLst>
                </a:gridCol>
              </a:tblGrid>
              <a:tr h="969926">
                <a:tc gridSpan="2">
                  <a:txBody>
                    <a:bodyPr/>
                    <a:lstStyle/>
                    <a:p>
                      <a:pPr algn="ctr"/>
                      <a:r>
                        <a:rPr lang="en-US" sz="4400" dirty="0"/>
                        <a:t>Vocabulary 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17347605"/>
                  </a:ext>
                </a:extLst>
              </a:tr>
              <a:tr h="969926">
                <a:tc>
                  <a:txBody>
                    <a:bodyPr/>
                    <a:lstStyle/>
                    <a:p>
                      <a:r>
                        <a:rPr lang="en-US" sz="2800" dirty="0"/>
                        <a:t>1. upload (v)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4. take notes (</a:t>
                      </a:r>
                      <a:r>
                        <a:rPr lang="en-US" sz="2800" dirty="0" err="1"/>
                        <a:t>vp</a:t>
                      </a:r>
                      <a:r>
                        <a:rPr lang="en-US" sz="2800" dirty="0"/>
                        <a:t>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72217790"/>
                  </a:ext>
                </a:extLst>
              </a:tr>
              <a:tr h="1050047">
                <a:tc>
                  <a:txBody>
                    <a:bodyPr/>
                    <a:lstStyle/>
                    <a:p>
                      <a:pPr algn="l"/>
                      <a:r>
                        <a:rPr lang="en-US" sz="2800" dirty="0"/>
                        <a:t>2. </a:t>
                      </a:r>
                      <a:r>
                        <a:rPr lang="en-US" sz="2800" dirty="0" err="1"/>
                        <a:t>Eclass</a:t>
                      </a:r>
                      <a:r>
                        <a:rPr lang="en-US" sz="2800" dirty="0"/>
                        <a:t> (n)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5. population growth (np)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3565878"/>
                  </a:ext>
                </a:extLst>
              </a:tr>
              <a:tr h="969926">
                <a:tc>
                  <a:txBody>
                    <a:bodyPr/>
                    <a:lstStyle/>
                    <a:p>
                      <a:r>
                        <a:rPr lang="en-US" sz="2800" dirty="0"/>
                        <a:t>3. folder (n)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2800" dirty="0"/>
                        <a:t>6. log in (phrasal verb)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224385"/>
                  </a:ext>
                </a:extLst>
              </a:tr>
            </a:tbl>
          </a:graphicData>
        </a:graphic>
      </p:graphicFrame>
      <p:pic>
        <p:nvPicPr>
          <p:cNvPr id="7" name="Picture 6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47604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</p:spTree>
    <p:extLst>
      <p:ext uri="{BB962C8B-B14F-4D97-AF65-F5344CB8AC3E}">
        <p14:creationId xmlns:p14="http://schemas.microsoft.com/office/powerpoint/2010/main" val="1150224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E7D65C88-332F-4012-90B9-B938C35ACFC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504"/>
          <a:stretch/>
        </p:blipFill>
        <p:spPr>
          <a:xfrm>
            <a:off x="1909762" y="2691685"/>
            <a:ext cx="8372475" cy="22922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38D68336-0D6D-4C42-85B1-04DC3F9A6DAA}"/>
              </a:ext>
            </a:extLst>
          </p:cNvPr>
          <p:cNvSpPr txBox="1"/>
          <p:nvPr/>
        </p:nvSpPr>
        <p:spPr>
          <a:xfrm>
            <a:off x="1326523" y="1166225"/>
            <a:ext cx="9633397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800" b="1" i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 in pairs. Tick   what you often do to prepare before a new lesson. </a:t>
            </a:r>
          </a:p>
        </p:txBody>
      </p:sp>
      <p:pic>
        <p:nvPicPr>
          <p:cNvPr id="2050" name="Picture 2" descr="tick mark symbol - Manuals+">
            <a:extLst>
              <a:ext uri="{FF2B5EF4-FFF2-40B4-BE49-F238E27FC236}">
                <a16:creationId xmlns:a16="http://schemas.microsoft.com/office/drawing/2014/main" id="{033E5C8C-DF8E-466C-B62B-F9D8697954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8539" y="1188848"/>
            <a:ext cx="372000" cy="3801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2785E25-1EBB-4B29-833F-A76FC2DF05F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962"/>
            <a:ext cx="12192000" cy="880278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547604" y="123935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PRE-LISTENING</a:t>
            </a:r>
          </a:p>
        </p:txBody>
      </p:sp>
      <p:sp>
        <p:nvSpPr>
          <p:cNvPr id="12" name="Rounded Rectangle 11"/>
          <p:cNvSpPr/>
          <p:nvPr/>
        </p:nvSpPr>
        <p:spPr>
          <a:xfrm>
            <a:off x="813647" y="1188848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43819" y="1093201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3732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3"/>
    </p:ext>
  </p:extLs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18">
            <a:extLst>
              <a:ext uri="{FF2B5EF4-FFF2-40B4-BE49-F238E27FC236}">
                <a16:creationId xmlns:a16="http://schemas.microsoft.com/office/drawing/2014/main" id="{AB1EA671-944A-40F3-BE3A-E9AE7A06A2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5300" y="8054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814493" y="1058532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44665" y="962885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1317099" y="1024094"/>
            <a:ext cx="1029964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to the first part of the conversation between a teacher and her students, then answer the following questions. 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7640E0A8-CC3C-465D-8059-9BD5897612BD}"/>
              </a:ext>
            </a:extLst>
          </p:cNvPr>
          <p:cNvSpPr txBox="1"/>
          <p:nvPr/>
        </p:nvSpPr>
        <p:spPr>
          <a:xfrm>
            <a:off x="2005108" y="2258760"/>
            <a:ext cx="7882536" cy="8309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</a:rPr>
              <a:t>1. What is the teacher talking about?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2. What has she uploaded on </a:t>
            </a:r>
            <a:r>
              <a:rPr lang="en-US" sz="2400" b="1" dirty="0" err="1">
                <a:solidFill>
                  <a:srgbClr val="0070C0"/>
                </a:solidFill>
              </a:rPr>
              <a:t>Eclass</a:t>
            </a:r>
            <a:r>
              <a:rPr lang="en-US" sz="2400" b="1" dirty="0">
                <a:solidFill>
                  <a:srgbClr val="0070C0"/>
                </a:solidFill>
              </a:rPr>
              <a:t>? </a:t>
            </a:r>
          </a:p>
        </p:txBody>
      </p:sp>
      <p:pic>
        <p:nvPicPr>
          <p:cNvPr id="28" name="Picture 27" descr="A person teaching a class&#10;&#10;Description automatically generated with low confidence">
            <a:extLst>
              <a:ext uri="{FF2B5EF4-FFF2-40B4-BE49-F238E27FC236}">
                <a16:creationId xmlns:a16="http://schemas.microsoft.com/office/drawing/2014/main" id="{22164D15-C4E6-4955-B936-365CF8E9BE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412" y="3279339"/>
            <a:ext cx="7892759" cy="3546780"/>
          </a:xfrm>
          <a:prstGeom prst="rect">
            <a:avLst/>
          </a:prstGeom>
        </p:spPr>
      </p:pic>
      <p:pic>
        <p:nvPicPr>
          <p:cNvPr id="2" name="06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0589111" y="167713"/>
            <a:ext cx="609600" cy="609600"/>
          </a:xfrm>
          <a:prstGeom prst="rect">
            <a:avLst/>
          </a:prstGeom>
        </p:spPr>
      </p:pic>
      <p:sp>
        <p:nvSpPr>
          <p:cNvPr id="29" name="TextBox 28">
            <a:extLst>
              <a:ext uri="{FF2B5EF4-FFF2-40B4-BE49-F238E27FC236}">
                <a16:creationId xmlns:a16="http://schemas.microsoft.com/office/drawing/2014/main" id="{42F0A5D6-1A1C-49C1-A616-53EA83CB7F3A}"/>
              </a:ext>
            </a:extLst>
          </p:cNvPr>
          <p:cNvSpPr txBox="1"/>
          <p:nvPr/>
        </p:nvSpPr>
        <p:spPr>
          <a:xfrm>
            <a:off x="1955099" y="3428999"/>
            <a:ext cx="8923572" cy="8568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1. She is talking about the homework given to the class.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2. She has uploaded materials and videos on </a:t>
            </a:r>
            <a:r>
              <a:rPr lang="en-US" sz="2400" b="1" dirty="0" err="1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Eclass</a:t>
            </a:r>
            <a:r>
              <a:rPr lang="en-US" sz="2400" b="1" dirty="0">
                <a:solidFill>
                  <a:srgbClr val="FF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3882665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62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29" grpId="0"/>
    </p:bldLst>
  </p:timing>
  <p:extLst>
    <p:ext uri="{6950BFC3-D8DA-4A85-94F7-54DA5524770B}">
      <p188:commentRel xmlns:p188="http://schemas.microsoft.com/office/powerpoint/2018/8/main" r:id="rId5"/>
    </p:ext>
  </p:extLs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AB1EA671-944A-40F3-BE3A-E9AE7A06A2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5300" y="8054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574273" y="982969"/>
            <a:ext cx="10055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to the second part of the conversation and complete the flow chart with no more than TWO words (starting from 0:12s )</a:t>
            </a:r>
            <a:endParaRPr lang="en-U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1033220" y="943295"/>
            <a:ext cx="63101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6070" y="823949"/>
            <a:ext cx="5647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CD8B0AA-DD6E-40C6-8CB3-8E310ED02EB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806590" y="1716157"/>
            <a:ext cx="8898427" cy="3333686"/>
          </a:xfrm>
          <a:prstGeom prst="rect">
            <a:avLst/>
          </a:prstGeom>
        </p:spPr>
      </p:pic>
      <p:graphicFrame>
        <p:nvGraphicFramePr>
          <p:cNvPr id="16" name="Table 16">
            <a:extLst>
              <a:ext uri="{FF2B5EF4-FFF2-40B4-BE49-F238E27FC236}">
                <a16:creationId xmlns:a16="http://schemas.microsoft.com/office/drawing/2014/main" id="{078B6771-F881-4AF8-833D-FEE7700E3204}"/>
              </a:ext>
            </a:extLst>
          </p:cNvPr>
          <p:cNvGraphicFramePr>
            <a:graphicFrameLocks noGrp="1"/>
          </p:cNvGraphicFramePr>
          <p:nvPr/>
        </p:nvGraphicFramePr>
        <p:xfrm>
          <a:off x="1935676" y="5772150"/>
          <a:ext cx="8394685" cy="1209167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1678937">
                  <a:extLst>
                    <a:ext uri="{9D8B030D-6E8A-4147-A177-3AD203B41FA5}">
                      <a16:colId xmlns:a16="http://schemas.microsoft.com/office/drawing/2014/main" val="2112591218"/>
                    </a:ext>
                  </a:extLst>
                </a:gridCol>
                <a:gridCol w="1678937">
                  <a:extLst>
                    <a:ext uri="{9D8B030D-6E8A-4147-A177-3AD203B41FA5}">
                      <a16:colId xmlns:a16="http://schemas.microsoft.com/office/drawing/2014/main" val="1410439984"/>
                    </a:ext>
                  </a:extLst>
                </a:gridCol>
                <a:gridCol w="1678937">
                  <a:extLst>
                    <a:ext uri="{9D8B030D-6E8A-4147-A177-3AD203B41FA5}">
                      <a16:colId xmlns:a16="http://schemas.microsoft.com/office/drawing/2014/main" val="3640304615"/>
                    </a:ext>
                  </a:extLst>
                </a:gridCol>
                <a:gridCol w="1678937">
                  <a:extLst>
                    <a:ext uri="{9D8B030D-6E8A-4147-A177-3AD203B41FA5}">
                      <a16:colId xmlns:a16="http://schemas.microsoft.com/office/drawing/2014/main" val="2570688630"/>
                    </a:ext>
                  </a:extLst>
                </a:gridCol>
                <a:gridCol w="1678937">
                  <a:extLst>
                    <a:ext uri="{9D8B030D-6E8A-4147-A177-3AD203B41FA5}">
                      <a16:colId xmlns:a16="http://schemas.microsoft.com/office/drawing/2014/main" val="3632664637"/>
                    </a:ext>
                  </a:extLst>
                </a:gridCol>
              </a:tblGrid>
              <a:tr h="93600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1. an adj, noun</a:t>
                      </a:r>
                    </a:p>
                    <a:p>
                      <a:endParaRPr lang="en-US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2. a verb (infinitive) </a:t>
                      </a:r>
                    </a:p>
                    <a:p>
                      <a:endParaRPr lang="en-US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3.</a:t>
                      </a:r>
                      <a:r>
                        <a:rPr lang="en-US" sz="18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 noun/noun phrase</a:t>
                      </a:r>
                    </a:p>
                    <a:p>
                      <a:endParaRPr lang="en-US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chemeClr val="accent1">
                              <a:lumMod val="75000"/>
                            </a:schemeClr>
                          </a:solidFill>
                        </a:rPr>
                        <a:t>4.</a:t>
                      </a:r>
                      <a:r>
                        <a:rPr lang="en-US" sz="18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 verb (infinitive)</a:t>
                      </a:r>
                    </a:p>
                    <a:p>
                      <a:endParaRPr lang="en-US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b="1" kern="1200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5. a verb (infinitive) </a:t>
                      </a:r>
                    </a:p>
                    <a:p>
                      <a:endParaRPr lang="en-US" dirty="0">
                        <a:solidFill>
                          <a:schemeClr val="accent1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26105111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166254D0-6611-4562-8F29-1419327451F0}"/>
              </a:ext>
            </a:extLst>
          </p:cNvPr>
          <p:cNvSpPr txBox="1"/>
          <p:nvPr/>
        </p:nvSpPr>
        <p:spPr>
          <a:xfrm>
            <a:off x="3159998" y="5139540"/>
            <a:ext cx="6701552" cy="400110"/>
          </a:xfrm>
          <a:prstGeom prst="rect">
            <a:avLst/>
          </a:prstGeom>
          <a:solidFill>
            <a:srgbClr val="A3DBE1"/>
          </a:solidFill>
        </p:spPr>
        <p:txBody>
          <a:bodyPr wrap="square" rtlCol="0">
            <a:spAutoFit/>
          </a:bodyPr>
          <a:lstStyle/>
          <a:p>
            <a:r>
              <a:rPr lang="en-US" sz="2000" b="1">
                <a:latin typeface="Myriad Pro"/>
              </a:rPr>
              <a:t>What type of word? (Noun/Verb/Adjective/Adverb)</a:t>
            </a:r>
            <a:endParaRPr lang="en-US" sz="2000" b="1" dirty="0">
              <a:latin typeface="Myriad Pro"/>
            </a:endParaRPr>
          </a:p>
        </p:txBody>
      </p:sp>
      <p:pic>
        <p:nvPicPr>
          <p:cNvPr id="2" name="06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10185400" y="214349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8667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725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7" grpId="0" animBg="1"/>
    </p:bldLst>
  </p:timing>
  <p:extLst>
    <p:ext uri="{6950BFC3-D8DA-4A85-94F7-54DA5524770B}">
      <p188:commentRel xmlns:p188="http://schemas.microsoft.com/office/powerpoint/2018/8/main" r:id="rId4"/>
    </p:ext>
  </p:extLs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CD8B0AA-DD6E-40C6-8CB3-8E310ED02E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24000" y="1817896"/>
            <a:ext cx="9144000" cy="3425687"/>
          </a:xfrm>
          <a:prstGeom prst="rect">
            <a:avLst/>
          </a:prstGeom>
        </p:spPr>
      </p:pic>
      <p:pic>
        <p:nvPicPr>
          <p:cNvPr id="12" name="019">
            <a:hlinkClick r:id="" action="ppaction://media"/>
            <a:extLst>
              <a:ext uri="{FF2B5EF4-FFF2-40B4-BE49-F238E27FC236}">
                <a16:creationId xmlns:a16="http://schemas.microsoft.com/office/drawing/2014/main" id="{74A9DA13-7020-4988-9A3C-E7923BCFC4D8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9455150" y="241589"/>
            <a:ext cx="406400" cy="4064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B1EA671-944A-40F3-BE3A-E9AE7A06A24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5300" y="8054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WHILE-LISTENING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574273" y="982969"/>
            <a:ext cx="1005535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20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Listen to the second part of the conversation and complete the flow chart with no more than TWO words (starting from 0:12s )</a:t>
            </a:r>
            <a:endParaRPr lang="en-US" sz="2400" b="1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1033220" y="943295"/>
            <a:ext cx="63101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59614" y="823949"/>
            <a:ext cx="56474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3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825203" y="1730529"/>
            <a:ext cx="1351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>
                <a:solidFill>
                  <a:srgbClr val="FF0000"/>
                </a:solidFill>
              </a:rPr>
              <a:t>homework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439721" y="2385922"/>
            <a:ext cx="1351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>
                <a:solidFill>
                  <a:srgbClr val="FF0000"/>
                </a:solidFill>
              </a:rPr>
              <a:t>take notes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694279" y="3837235"/>
            <a:ext cx="1351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>
                <a:solidFill>
                  <a:srgbClr val="FF0000"/>
                </a:solidFill>
              </a:rPr>
              <a:t>discuss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213088" y="4648541"/>
            <a:ext cx="13515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>
                <a:solidFill>
                  <a:srgbClr val="FF0000"/>
                </a:solidFill>
              </a:rPr>
              <a:t>email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345774" y="3161407"/>
            <a:ext cx="1605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b="1" dirty="0">
                <a:solidFill>
                  <a:srgbClr val="FF0000"/>
                </a:solidFill>
              </a:rPr>
              <a:t>information</a:t>
            </a:r>
          </a:p>
        </p:txBody>
      </p:sp>
    </p:spTree>
    <p:extLst>
      <p:ext uri="{BB962C8B-B14F-4D97-AF65-F5344CB8AC3E}">
        <p14:creationId xmlns:p14="http://schemas.microsoft.com/office/powerpoint/2010/main" val="34880128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263067" y="1241268"/>
            <a:ext cx="115206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cs typeface="Arial" panose="020B0604020202020204" pitchFamily="34" charset="0"/>
              </a:rPr>
              <a:t>DISCUSSION: Compare Blended Learning with Traditional Learning</a:t>
            </a:r>
          </a:p>
        </p:txBody>
      </p:sp>
      <p:sp>
        <p:nvSpPr>
          <p:cNvPr id="2" name="AutoShape 4" descr="Cách để Ghi chép tốt hơn: 14 Bước (kèm Ảnh) – wikiHow">
            <a:extLst>
              <a:ext uri="{FF2B5EF4-FFF2-40B4-BE49-F238E27FC236}">
                <a16:creationId xmlns:a16="http://schemas.microsoft.com/office/drawing/2014/main" id="{66986AC0-7CC8-4563-8D5E-927B863608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7" name="Table 17">
            <a:extLst>
              <a:ext uri="{FF2B5EF4-FFF2-40B4-BE49-F238E27FC236}">
                <a16:creationId xmlns:a16="http://schemas.microsoft.com/office/drawing/2014/main" id="{5CA239E6-AC00-4AF1-8856-39083FCEB9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3423290"/>
              </p:ext>
            </p:extLst>
          </p:nvPr>
        </p:nvGraphicFramePr>
        <p:xfrm>
          <a:off x="1755381" y="2063923"/>
          <a:ext cx="8681238" cy="3195645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05048">
                  <a:extLst>
                    <a:ext uri="{9D8B030D-6E8A-4147-A177-3AD203B41FA5}">
                      <a16:colId xmlns:a16="http://schemas.microsoft.com/office/drawing/2014/main" val="1966696356"/>
                    </a:ext>
                  </a:extLst>
                </a:gridCol>
                <a:gridCol w="3418247">
                  <a:extLst>
                    <a:ext uri="{9D8B030D-6E8A-4147-A177-3AD203B41FA5}">
                      <a16:colId xmlns:a16="http://schemas.microsoft.com/office/drawing/2014/main" val="298878229"/>
                    </a:ext>
                  </a:extLst>
                </a:gridCol>
                <a:gridCol w="3157943">
                  <a:extLst>
                    <a:ext uri="{9D8B030D-6E8A-4147-A177-3AD203B41FA5}">
                      <a16:colId xmlns:a16="http://schemas.microsoft.com/office/drawing/2014/main" val="2875948651"/>
                    </a:ext>
                  </a:extLst>
                </a:gridCol>
              </a:tblGrid>
              <a:tr h="60159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Criteria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Blended Learning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Traditional Learning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319155"/>
                  </a:ext>
                </a:extLst>
              </a:tr>
              <a:tr h="64851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4931340"/>
                  </a:ext>
                </a:extLst>
              </a:tr>
              <a:tr h="64851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Activities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723947"/>
                  </a:ext>
                </a:extLst>
              </a:tr>
              <a:tr h="648513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Sources of information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24042"/>
                  </a:ext>
                </a:extLst>
              </a:tr>
              <a:tr h="64851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Means of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323413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AB1EA671-944A-40F3-BE3A-E9AE7A06A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5300" y="8054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POST-LISTENING</a:t>
            </a:r>
          </a:p>
        </p:txBody>
      </p:sp>
    </p:spTree>
    <p:extLst>
      <p:ext uri="{BB962C8B-B14F-4D97-AF65-F5344CB8AC3E}">
        <p14:creationId xmlns:p14="http://schemas.microsoft.com/office/powerpoint/2010/main" val="2355966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263067" y="1241268"/>
            <a:ext cx="1152060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cs typeface="Arial" panose="020B0604020202020204" pitchFamily="34" charset="0"/>
              </a:rPr>
              <a:t>DISCUSSION: Compare Blended Learning with Traditional Learning</a:t>
            </a:r>
          </a:p>
        </p:txBody>
      </p:sp>
      <p:sp>
        <p:nvSpPr>
          <p:cNvPr id="2" name="AutoShape 4" descr="Cách để Ghi chép tốt hơn: 14 Bước (kèm Ảnh) – wikiHow">
            <a:extLst>
              <a:ext uri="{FF2B5EF4-FFF2-40B4-BE49-F238E27FC236}">
                <a16:creationId xmlns:a16="http://schemas.microsoft.com/office/drawing/2014/main" id="{66986AC0-7CC8-4563-8D5E-927B8636087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graphicFrame>
        <p:nvGraphicFramePr>
          <p:cNvPr id="17" name="Table 17">
            <a:extLst>
              <a:ext uri="{FF2B5EF4-FFF2-40B4-BE49-F238E27FC236}">
                <a16:creationId xmlns:a16="http://schemas.microsoft.com/office/drawing/2014/main" id="{5CA239E6-AC00-4AF1-8856-39083FCEB99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0226865"/>
              </p:ext>
            </p:extLst>
          </p:nvPr>
        </p:nvGraphicFramePr>
        <p:xfrm>
          <a:off x="1755381" y="2063923"/>
          <a:ext cx="8681238" cy="3461532"/>
        </p:xfrm>
        <a:graphic>
          <a:graphicData uri="http://schemas.openxmlformats.org/drawingml/2006/table">
            <a:tbl>
              <a:tblPr firstRow="1" bandRow="1">
                <a:tableStyleId>{8799B23B-EC83-4686-B30A-512413B5E67A}</a:tableStyleId>
              </a:tblPr>
              <a:tblGrid>
                <a:gridCol w="2105048">
                  <a:extLst>
                    <a:ext uri="{9D8B030D-6E8A-4147-A177-3AD203B41FA5}">
                      <a16:colId xmlns:a16="http://schemas.microsoft.com/office/drawing/2014/main" val="1966696356"/>
                    </a:ext>
                  </a:extLst>
                </a:gridCol>
                <a:gridCol w="3418247">
                  <a:extLst>
                    <a:ext uri="{9D8B030D-6E8A-4147-A177-3AD203B41FA5}">
                      <a16:colId xmlns:a16="http://schemas.microsoft.com/office/drawing/2014/main" val="298878229"/>
                    </a:ext>
                  </a:extLst>
                </a:gridCol>
                <a:gridCol w="3157943">
                  <a:extLst>
                    <a:ext uri="{9D8B030D-6E8A-4147-A177-3AD203B41FA5}">
                      <a16:colId xmlns:a16="http://schemas.microsoft.com/office/drawing/2014/main" val="2875948651"/>
                    </a:ext>
                  </a:extLst>
                </a:gridCol>
              </a:tblGrid>
              <a:tr h="60159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Criteria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Blended Learning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solidFill>
                            <a:schemeClr val="bg1"/>
                          </a:solidFill>
                        </a:rPr>
                        <a:t>Traditional Learning</a:t>
                      </a: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5319155"/>
                  </a:ext>
                </a:extLst>
              </a:tr>
              <a:tr h="64851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Location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 err="1"/>
                        <a:t>Eclass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In class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34931340"/>
                  </a:ext>
                </a:extLst>
              </a:tr>
              <a:tr h="64851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Activities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Read materials, watch videos, take notes, mind-map, discuss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800" dirty="0"/>
                        <a:t>Read materials, watch videos, take notes, mind-map, discuss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07723947"/>
                  </a:ext>
                </a:extLst>
              </a:tr>
              <a:tr h="648513">
                <a:tc>
                  <a:txBody>
                    <a:bodyPr/>
                    <a:lstStyle/>
                    <a:p>
                      <a:pPr algn="ctr"/>
                      <a:r>
                        <a:rPr lang="en-US" sz="1800"/>
                        <a:t>Sources of information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Libraries, newspapers, articles, Internet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Textbooks,</a:t>
                      </a:r>
                      <a:r>
                        <a:rPr lang="en-US" sz="1800" baseline="0" dirty="0"/>
                        <a:t> library, materials given by teachers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8524042"/>
                  </a:ext>
                </a:extLst>
              </a:tr>
              <a:tr h="648513"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Means of communication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Work</a:t>
                      </a:r>
                      <a:r>
                        <a:rPr lang="en-US" sz="1800" baseline="0" dirty="0"/>
                        <a:t> in group, discuss with friends, email teacher</a:t>
                      </a:r>
                      <a:endParaRPr 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/>
                        <a:t>Work</a:t>
                      </a:r>
                      <a:r>
                        <a:rPr lang="en-US" sz="1800" baseline="0" dirty="0"/>
                        <a:t> in group, discuss with friends</a:t>
                      </a:r>
                      <a:endParaRPr lang="en-US" sz="1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64323413"/>
                  </a:ext>
                </a:extLst>
              </a:tr>
            </a:tbl>
          </a:graphicData>
        </a:graphic>
      </p:graphicFrame>
      <p:pic>
        <p:nvPicPr>
          <p:cNvPr id="12" name="Picture 11">
            <a:extLst>
              <a:ext uri="{FF2B5EF4-FFF2-40B4-BE49-F238E27FC236}">
                <a16:creationId xmlns:a16="http://schemas.microsoft.com/office/drawing/2014/main" id="{AB1EA671-944A-40F3-BE3A-E9AE7A06A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5300" y="8054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POST-LISTENING</a:t>
            </a:r>
          </a:p>
        </p:txBody>
      </p:sp>
    </p:spTree>
    <p:extLst>
      <p:ext uri="{BB962C8B-B14F-4D97-AF65-F5344CB8AC3E}">
        <p14:creationId xmlns:p14="http://schemas.microsoft.com/office/powerpoint/2010/main" val="8217648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D4E63983-83C2-48BC-BF64-AF60C52B5D27}"/>
              </a:ext>
            </a:extLst>
          </p:cNvPr>
          <p:cNvSpPr txBox="1"/>
          <p:nvPr/>
        </p:nvSpPr>
        <p:spPr>
          <a:xfrm>
            <a:off x="1390653" y="1022343"/>
            <a:ext cx="8453398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cs typeface="Arial" panose="020B0604020202020204" pitchFamily="34" charset="0"/>
              </a:rPr>
              <a:t>Work in groups. Discuss the questions.</a:t>
            </a:r>
          </a:p>
        </p:txBody>
      </p:sp>
      <p:sp>
        <p:nvSpPr>
          <p:cNvPr id="8" name="Rounded Rectangle 7"/>
          <p:cNvSpPr/>
          <p:nvPr/>
        </p:nvSpPr>
        <p:spPr>
          <a:xfrm>
            <a:off x="861655" y="1046723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88047" y="94408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4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B1EA671-944A-40F3-BE3A-E9AE7A06A2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5300" y="8054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POST-LISTENING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61655" y="1731787"/>
            <a:ext cx="11509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>
                <a:solidFill>
                  <a:srgbClr val="0070C0"/>
                </a:solidFill>
              </a:rPr>
              <a:t>Which is more effective: blended or traditional learning? Why?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1300" y="3114853"/>
            <a:ext cx="6667500" cy="355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2533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extLst>
    <p:ext uri="{6950BFC3-D8DA-4A85-94F7-54DA5524770B}">
      <p188:commentRel xmlns:p188="http://schemas.microsoft.com/office/powerpoint/2018/8/main" r:id="rId2"/>
    </p:ext>
  </p:extLs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457588" y="1279001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487760" y="1183354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2086239" y="1258653"/>
            <a:ext cx="794704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9FB7A97-2050-4E17-AB89-5199898D9829}"/>
              </a:ext>
            </a:extLst>
          </p:cNvPr>
          <p:cNvSpPr txBox="1"/>
          <p:nvPr/>
        </p:nvSpPr>
        <p:spPr>
          <a:xfrm>
            <a:off x="689516" y="2289963"/>
            <a:ext cx="11359049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800" b="1" dirty="0">
                <a:latin typeface="Arial" panose="020B0604020202020204" pitchFamily="34" charset="0"/>
                <a:cs typeface="Arial" panose="020B0604020202020204" pitchFamily="34" charset="0"/>
              </a:rPr>
              <a:t>What have we learnt today? </a:t>
            </a:r>
            <a:endParaRPr lang="en-US" sz="2800" dirty="0"/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2800" dirty="0"/>
              <a:t>Learn language items: </a:t>
            </a:r>
          </a:p>
          <a:p>
            <a:pPr algn="just"/>
            <a:r>
              <a:rPr lang="en-US" sz="2800" dirty="0"/>
              <a:t>     + Words/phrases related to topic “Blended learning”</a:t>
            </a:r>
          </a:p>
          <a:p>
            <a:pPr algn="just"/>
            <a:r>
              <a:rPr lang="en-US" sz="2800" dirty="0"/>
              <a:t>     + Listening for main idea and for specific information</a:t>
            </a:r>
          </a:p>
          <a:p>
            <a:pPr marL="457200" indent="-457200" algn="just">
              <a:buFont typeface="Wingdings" panose="05000000000000000000" pitchFamily="2" charset="2"/>
              <a:buChar char="ü"/>
            </a:pPr>
            <a:r>
              <a:rPr lang="en-US" sz="2800" dirty="0"/>
              <a:t>Be familiarized with blended learning and how  they are done in and out of class.  </a:t>
            </a:r>
          </a:p>
          <a:p>
            <a:endParaRPr lang="en-US" sz="2800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B1EA671-944A-40F3-BE3A-E9AE7A06A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5300" y="8054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409648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1753805" y="1072937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783977" y="977290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401002" y="103884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0EAE18B-74BB-4E9B-A993-6A75A87EF350}"/>
              </a:ext>
            </a:extLst>
          </p:cNvPr>
          <p:cNvSpPr txBox="1"/>
          <p:nvPr/>
        </p:nvSpPr>
        <p:spPr>
          <a:xfrm>
            <a:off x="2516912" y="1935020"/>
            <a:ext cx="79587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/>
              <a:t>Do the exercises: Unit 8 - Lesson 3, Workbook. 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B1EA671-944A-40F3-BE3A-E9AE7A06A24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880278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95300" y="80540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chemeClr val="bg1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87002" y="3319554"/>
            <a:ext cx="2630760" cy="196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39837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22" name="Rounded Rectangle 21"/>
          <p:cNvSpPr/>
          <p:nvPr/>
        </p:nvSpPr>
        <p:spPr>
          <a:xfrm>
            <a:off x="1107583" y="999380"/>
            <a:ext cx="10277341" cy="891472"/>
          </a:xfrm>
          <a:prstGeom prst="roundRect">
            <a:avLst/>
          </a:prstGeom>
          <a:solidFill>
            <a:srgbClr val="FFC000"/>
          </a:solidFill>
          <a:ln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u="sng" dirty="0">
                <a:solidFill>
                  <a:schemeClr val="tx1"/>
                </a:solidFill>
                <a:ea typeface="Adobe Gothic Std B" panose="020B0800000000000000" pitchFamily="34" charset="-128"/>
              </a:rPr>
              <a:t>*WARM-UP</a:t>
            </a:r>
            <a:r>
              <a:rPr lang="en-US" sz="2400" b="1" dirty="0">
                <a:solidFill>
                  <a:schemeClr val="tx1"/>
                </a:solidFill>
                <a:ea typeface="Adobe Gothic Std B" panose="020B0800000000000000" pitchFamily="34" charset="-128"/>
              </a:rPr>
              <a:t>: Video Watching</a:t>
            </a:r>
          </a:p>
          <a:p>
            <a:r>
              <a:rPr lang="en-US" u="sng" dirty="0">
                <a:solidFill>
                  <a:srgbClr val="0563C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https://www.youtube.com/watch?v=-bwhR1ZKGRE</a:t>
            </a:r>
            <a:r>
              <a:rPr lang="en-US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400" b="1" i="1" dirty="0">
              <a:solidFill>
                <a:schemeClr val="tx1"/>
              </a:solidFill>
              <a:ea typeface="Adobe Gothic Std B" panose="020B0800000000000000" pitchFamily="34" charset="-128"/>
              <a:hlinkClick r:id="rId5">
                <a:extLst>
                  <a:ext uri="{A12FA001-AC4F-418D-AE19-62706E023703}">
                    <ahyp:hlinkClr xmlns:ahyp="http://schemas.microsoft.com/office/drawing/2018/hyperlinkcolor" val="tx"/>
                  </a:ext>
                </a:extLst>
              </a:hlinkClick>
            </a:endParaRP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5</a:t>
            </a:r>
          </a:p>
        </p:txBody>
      </p:sp>
      <p:sp>
        <p:nvSpPr>
          <p:cNvPr id="2" name="Rectangle 1"/>
          <p:cNvSpPr/>
          <p:nvPr/>
        </p:nvSpPr>
        <p:spPr>
          <a:xfrm>
            <a:off x="6029977" y="660547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GETTING STARTED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9" y="361347"/>
            <a:ext cx="16081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LISTENING</a:t>
            </a:r>
          </a:p>
        </p:txBody>
      </p:sp>
      <p:pic>
        <p:nvPicPr>
          <p:cNvPr id="3" name="What is…Blended Learning_">
            <a:hlinkClick r:id="" action="ppaction://media"/>
            <a:extLst>
              <a:ext uri="{FF2B5EF4-FFF2-40B4-BE49-F238E27FC236}">
                <a16:creationId xmlns:a16="http://schemas.microsoft.com/office/drawing/2014/main" id="{F6832E44-8E57-4667-9FC6-E3C00105AE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107583" y="2020770"/>
            <a:ext cx="10277341" cy="4837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65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085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Rectangle 37"/>
          <p:cNvSpPr/>
          <p:nvPr/>
        </p:nvSpPr>
        <p:spPr>
          <a:xfrm>
            <a:off x="3742137" y="367160"/>
            <a:ext cx="1733740" cy="502303"/>
          </a:xfrm>
          <a:prstGeom prst="rect">
            <a:avLst/>
          </a:prstGeom>
          <a:solidFill>
            <a:srgbClr val="A3DB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920834" y="716817"/>
            <a:ext cx="11825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Myriad Pro" pitchFamily="34" charset="0"/>
              </a:rPr>
              <a:t>Unit</a:t>
            </a:r>
          </a:p>
        </p:txBody>
      </p:sp>
      <p:sp>
        <p:nvSpPr>
          <p:cNvPr id="20" name="Freeform 19"/>
          <p:cNvSpPr/>
          <p:nvPr/>
        </p:nvSpPr>
        <p:spPr>
          <a:xfrm>
            <a:off x="4576036" y="2196674"/>
            <a:ext cx="2162852" cy="845902"/>
          </a:xfrm>
          <a:custGeom>
            <a:avLst/>
            <a:gdLst>
              <a:gd name="connsiteX0" fmla="*/ 0 w 1728196"/>
              <a:gd name="connsiteY0" fmla="*/ 0 h 941884"/>
              <a:gd name="connsiteX1" fmla="*/ 1728196 w 1728196"/>
              <a:gd name="connsiteY1" fmla="*/ 0 h 941884"/>
              <a:gd name="connsiteX2" fmla="*/ 1728196 w 1728196"/>
              <a:gd name="connsiteY2" fmla="*/ 941884 h 941884"/>
              <a:gd name="connsiteX3" fmla="*/ 0 w 1728196"/>
              <a:gd name="connsiteY3" fmla="*/ 941884 h 941884"/>
              <a:gd name="connsiteX4" fmla="*/ 0 w 1728196"/>
              <a:gd name="connsiteY4" fmla="*/ 0 h 941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728196" h="941884">
                <a:moveTo>
                  <a:pt x="0" y="0"/>
                </a:moveTo>
                <a:lnTo>
                  <a:pt x="1728196" y="0"/>
                </a:lnTo>
                <a:lnTo>
                  <a:pt x="1728196" y="941884"/>
                </a:lnTo>
                <a:lnTo>
                  <a:pt x="0" y="941884"/>
                </a:lnTo>
                <a:lnTo>
                  <a:pt x="0" y="0"/>
                </a:lnTo>
                <a:close/>
              </a:path>
            </a:pathLst>
          </a:custGeom>
        </p:spPr>
        <p:style>
          <a:lnRef idx="0">
            <a:schemeClr val="dk1">
              <a:alpha val="0"/>
              <a:hueOff val="0"/>
              <a:satOff val="0"/>
              <a:lumOff val="0"/>
              <a:alphaOff val="0"/>
            </a:schemeClr>
          </a:lnRef>
          <a:fillRef idx="0">
            <a:schemeClr val="lt1">
              <a:alpha val="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0"/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11430" tIns="11430" rIns="11430" bIns="11430" numCol="1" spcCol="1270" anchor="ctr" anchorCtr="0">
            <a:noAutofit/>
          </a:bodyPr>
          <a:lstStyle/>
          <a:p>
            <a:pPr marL="0" lvl="1" defTabSz="800100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</a:pPr>
            <a:endParaRPr lang="en-US" b="1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31CEF878-588C-4D1A-8EFD-9AE7A71F41C4}"/>
              </a:ext>
            </a:extLst>
          </p:cNvPr>
          <p:cNvSpPr txBox="1"/>
          <p:nvPr/>
        </p:nvSpPr>
        <p:spPr>
          <a:xfrm>
            <a:off x="3078355" y="416279"/>
            <a:ext cx="320824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solidFill>
                  <a:srgbClr val="048DA4"/>
                </a:solidFill>
                <a:latin typeface="Bookman Old Style" pitchFamily="18" charset="0"/>
              </a:rPr>
              <a:t>LESSON 5</a:t>
            </a:r>
          </a:p>
        </p:txBody>
      </p:sp>
      <p:sp>
        <p:nvSpPr>
          <p:cNvPr id="2" name="Rectangle 1"/>
          <p:cNvSpPr/>
          <p:nvPr/>
        </p:nvSpPr>
        <p:spPr>
          <a:xfrm>
            <a:off x="6029977" y="660547"/>
            <a:ext cx="2593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GETTING STARTED</a:t>
            </a:r>
          </a:p>
        </p:txBody>
      </p:sp>
      <p:sp>
        <p:nvSpPr>
          <p:cNvPr id="40" name="Rectangle 39"/>
          <p:cNvSpPr/>
          <p:nvPr/>
        </p:nvSpPr>
        <p:spPr>
          <a:xfrm>
            <a:off x="5580309" y="366077"/>
            <a:ext cx="3464434" cy="500517"/>
          </a:xfrm>
          <a:prstGeom prst="rect">
            <a:avLst/>
          </a:prstGeom>
          <a:solidFill>
            <a:srgbClr val="05788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66319" y="361347"/>
            <a:ext cx="16081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  <a:latin typeface="UTM Facebook K&amp;T" pitchFamily="18" charset="0"/>
              </a:rPr>
              <a:t>LISTENING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5A69A7-D3D8-45CD-B07E-BE0E2312874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4094" y="1553784"/>
            <a:ext cx="8072415" cy="3304273"/>
          </a:xfrm>
          <a:prstGeom prst="rect">
            <a:avLst/>
          </a:prstGeom>
        </p:spPr>
      </p:pic>
      <p:sp>
        <p:nvSpPr>
          <p:cNvPr id="13" name="Oval 12">
            <a:extLst>
              <a:ext uri="{FF2B5EF4-FFF2-40B4-BE49-F238E27FC236}">
                <a16:creationId xmlns:a16="http://schemas.microsoft.com/office/drawing/2014/main" id="{7420E167-79F8-49DA-AF36-FFEDE86CE5DC}"/>
              </a:ext>
            </a:extLst>
          </p:cNvPr>
          <p:cNvSpPr/>
          <p:nvPr/>
        </p:nvSpPr>
        <p:spPr>
          <a:xfrm>
            <a:off x="1682031" y="5183329"/>
            <a:ext cx="2926976" cy="994919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face-to face</a:t>
            </a:r>
          </a:p>
          <a:p>
            <a:pPr algn="ctr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 learning activities</a:t>
            </a:r>
          </a:p>
          <a:p>
            <a:pPr algn="ctr"/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324CE24E-A7BF-464C-8D6E-9B8B218242F9}"/>
              </a:ext>
            </a:extLst>
          </p:cNvPr>
          <p:cNvSpPr/>
          <p:nvPr/>
        </p:nvSpPr>
        <p:spPr>
          <a:xfrm>
            <a:off x="4753749" y="5183329"/>
            <a:ext cx="2926976" cy="994919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digital learning objects</a:t>
            </a: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2A73382-8897-49BD-8EED-7C58220DB8FF}"/>
              </a:ext>
            </a:extLst>
          </p:cNvPr>
          <p:cNvSpPr/>
          <p:nvPr/>
        </p:nvSpPr>
        <p:spPr>
          <a:xfrm>
            <a:off x="7825467" y="5183329"/>
            <a:ext cx="2926976" cy="986997"/>
          </a:xfrm>
          <a:prstGeom prst="ellipse">
            <a:avLst/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accent1">
                    <a:lumMod val="75000"/>
                  </a:schemeClr>
                </a:solidFill>
              </a:rPr>
              <a:t>independent study time</a:t>
            </a:r>
          </a:p>
        </p:txBody>
      </p:sp>
    </p:spTree>
    <p:extLst>
      <p:ext uri="{BB962C8B-B14F-4D97-AF65-F5344CB8AC3E}">
        <p14:creationId xmlns:p14="http://schemas.microsoft.com/office/powerpoint/2010/main" val="1276443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44">
            <a:extLst>
              <a:ext uri="{FF2B5EF4-FFF2-40B4-BE49-F238E27FC236}">
                <a16:creationId xmlns:a16="http://schemas.microsoft.com/office/drawing/2014/main" id="{2AB8A841-494C-4C05-B559-B83B93E2701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084" y="-49894"/>
            <a:ext cx="3468041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6260480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5397218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4194709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659905" y="3584278"/>
            <a:ext cx="10872190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384917" y="3616546"/>
            <a:ext cx="9383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2400" dirty="0">
                <a:solidFill>
                  <a:prstClr val="white"/>
                </a:solidFill>
              </a:rPr>
              <a:t>You can ............ your own videos on YouTube. </a:t>
            </a:r>
          </a:p>
        </p:txBody>
      </p:sp>
      <p:sp>
        <p:nvSpPr>
          <p:cNvPr id="15" name="bang a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806332" y="5094962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806332" y="5958224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dap an a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1106008" y="5197163"/>
            <a:ext cx="4650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Clr>
                <a:prstClr val="white"/>
              </a:buClr>
              <a:buFont typeface="Wingdings" panose="05000000000000000000" pitchFamily="2" charset="2"/>
              <a:buChar char=""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sz="2000" dirty="0">
                <a:solidFill>
                  <a:prstClr val="white"/>
                </a:solidFill>
                <a:ea typeface="Tahoma" panose="020B0604030504040204" pitchFamily="34" charset="0"/>
                <a:cs typeface="Tahoma" panose="020B0604030504040204" pitchFamily="34" charset="0"/>
              </a:rPr>
              <a:t>upload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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dap an c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1106008" y="6060425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log in</a:t>
            </a:r>
          </a:p>
        </p:txBody>
      </p:sp>
      <p:sp>
        <p:nvSpPr>
          <p:cNvPr id="31" name="bang b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6135895" y="5094962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6135895" y="5958224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dap an b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6435571" y="5197163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save</a:t>
            </a:r>
          </a:p>
        </p:txBody>
      </p:sp>
      <p:sp>
        <p:nvSpPr>
          <p:cNvPr id="34" name="dap an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6435571" y="6060425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D.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download</a:t>
            </a: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192000" y="863859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192000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202905" y="2074155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202905" y="2630411"/>
            <a:ext cx="487363" cy="487363"/>
          </a:xfrm>
          <a:prstGeom prst="rect">
            <a:avLst/>
          </a:prstGeom>
        </p:spPr>
      </p:pic>
      <p:pic>
        <p:nvPicPr>
          <p:cNvPr id="20" name="UPLOAD - Định nghĩa trong Từ điển tiếng Anh Cambridge">
            <a:hlinkClick r:id="" action="ppaction://media"/>
            <a:extLst>
              <a:ext uri="{FF2B5EF4-FFF2-40B4-BE49-F238E27FC236}">
                <a16:creationId xmlns:a16="http://schemas.microsoft.com/office/drawing/2014/main" id="{9F9C6F38-67FF-4CFE-AA79-8CBCD78771F5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7586925" y="3676897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2686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3" dur="888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9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0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51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2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8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9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60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61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7" fill="hold">
                      <p:stCondLst>
                        <p:cond delay="0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80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1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82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83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4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7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1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2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23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4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5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6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7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8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4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5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62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3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4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5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0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7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6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7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8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9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4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9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9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9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  <p:audio>
              <p:cMediaNode vol="80000">
                <p:cTn id="19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4294F01-75A2-47C6-8975-F699C21E23C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084" y="-49894"/>
            <a:ext cx="3468041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6260480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5397218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4194709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659905" y="3584278"/>
            <a:ext cx="10872190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444046" y="3584278"/>
            <a:ext cx="9383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dirty="0">
                <a:solidFill>
                  <a:prstClr val="white"/>
                </a:solidFill>
              </a:rPr>
              <a:t>Another word for ONLINE CLASS?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bang b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135895" y="5100583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806332" y="5958224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cau hoi b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6435571" y="5202784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E-class</a:t>
            </a:r>
          </a:p>
        </p:txBody>
      </p:sp>
      <p:sp>
        <p:nvSpPr>
          <p:cNvPr id="27" name="cau hoi c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1106008" y="6060425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Workshop</a:t>
            </a: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806332" y="5094961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6135895" y="5958224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1106008" y="5197162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sz="2000" dirty="0">
                <a:solidFill>
                  <a:prstClr val="white"/>
                </a:solidFill>
                <a:ea typeface="Tahoma" panose="020B0604030504040204" pitchFamily="34" charset="0"/>
                <a:cs typeface="Tahoma" panose="020B0604030504040204" pitchFamily="34" charset="0"/>
              </a:rPr>
              <a:t>Small group discovery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6435571" y="6060425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D.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Blended</a:t>
            </a:r>
            <a:r>
              <a:rPr kumimoji="0" lang="en-US" sz="2000" b="0" i="0" u="none" strike="noStrike" kern="1200" cap="none" spc="0" normalizeH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 learning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863859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074155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63041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7280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C975AF1-8BB4-444D-993E-F98C38C51C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084" y="-49894"/>
            <a:ext cx="3468041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6260480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5397218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4194709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659905" y="3584278"/>
            <a:ext cx="10872190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2001971" y="3630636"/>
            <a:ext cx="9383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dirty="0">
                <a:solidFill>
                  <a:prstClr val="white"/>
                </a:solidFill>
              </a:rPr>
              <a:t>What is it?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bang c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804609" y="5961292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135895" y="5094961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cau hoi c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1104285" y="6063493"/>
            <a:ext cx="4650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r>
              <a:rPr lang="en-US" sz="2000" dirty="0">
                <a:solidFill>
                  <a:prstClr val="white"/>
                </a:solidFill>
                <a:ea typeface="Tahoma" panose="020B0604030504040204" pitchFamily="34" charset="0"/>
                <a:cs typeface="Tahoma" panose="020B0604030504040204" pitchFamily="34" charset="0"/>
              </a:rPr>
              <a:t>A folder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6435571" y="5197162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A group</a:t>
            </a: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806332" y="5094961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6135895" y="5958224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1106008" y="5197162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A file</a:t>
            </a: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6435571" y="6060425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D. </a:t>
            </a:r>
            <a:r>
              <a:rPr lang="en-US" sz="2000" dirty="0">
                <a:solidFill>
                  <a:prstClr val="white"/>
                </a:solidFill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Shortcut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863859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074155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630411"/>
            <a:ext cx="487363" cy="48736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429494" y="3498338"/>
            <a:ext cx="1152265" cy="14944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318954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084" y="-49894"/>
            <a:ext cx="3468041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6260480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5397218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4194709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659905" y="3584278"/>
            <a:ext cx="10872190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384917" y="3616546"/>
            <a:ext cx="93836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dirty="0">
                <a:solidFill>
                  <a:prstClr val="white"/>
                </a:solidFill>
              </a:rPr>
              <a:t>What is he doing?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135895" y="5958223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135895" y="5094960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6435571" y="6060424"/>
            <a:ext cx="465041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D. </a:t>
            </a:r>
            <a:r>
              <a:rPr lang="en-US" sz="2000" dirty="0">
                <a:solidFill>
                  <a:prstClr val="white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take notes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6435571" y="5197161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r>
              <a:rPr lang="en-US" sz="2000" dirty="0">
                <a:solidFill>
                  <a:prstClr val="white"/>
                </a:solidFill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take care of sick person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806332" y="5094961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806332" y="5958223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1106008" y="5197162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sz="2000" dirty="0">
                <a:solidFill>
                  <a:prstClr val="white"/>
                </a:solidFill>
                <a:ea typeface="Tahoma" panose="020B0604030504040204" pitchFamily="34" charset="0"/>
                <a:cs typeface="Tahoma" panose="020B0604030504040204" pitchFamily="34" charset="0"/>
              </a:rPr>
              <a:t>take a picture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1106008" y="6060424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take time</a:t>
            </a: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863859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074155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630411"/>
            <a:ext cx="487363" cy="487363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48782" y="3627406"/>
            <a:ext cx="2782647" cy="1123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460217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69C01B56-DA3A-41A9-AE57-D9F13F2E1984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084" y="-49894"/>
            <a:ext cx="3468041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6260480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5397218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4194709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659905" y="3584278"/>
            <a:ext cx="10872190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384917" y="3616546"/>
            <a:ext cx="93836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dirty="0">
                <a:solidFill>
                  <a:prstClr val="white"/>
                </a:solidFill>
              </a:rPr>
              <a:t>What does the picture describe? </a:t>
            </a:r>
          </a:p>
        </p:txBody>
      </p:sp>
      <p:sp>
        <p:nvSpPr>
          <p:cNvPr id="15" name="bang d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135895" y="5958223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bang b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6135895" y="5094960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marR="0" lvl="0" indent="-2857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cau hoi d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6435571" y="6060424"/>
            <a:ext cx="465041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D. </a:t>
            </a:r>
            <a:r>
              <a:rPr lang="en-US" sz="2000" dirty="0">
                <a:solidFill>
                  <a:prstClr val="white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population growth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7" name="cau hoi b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6435571" y="5197161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r>
              <a:rPr lang="en-US" sz="2000" dirty="0">
                <a:solidFill>
                  <a:prstClr val="white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population area</a:t>
            </a: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806332" y="5094961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bang c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806332" y="5958223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1106008" y="5197162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lang="en-US" sz="2000" dirty="0">
                <a:solidFill>
                  <a:prstClr val="white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population rate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34" name="cau hoi c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1106008" y="6060424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r>
              <a:rPr lang="en-US" sz="2000" dirty="0">
                <a:solidFill>
                  <a:prstClr val="white"/>
                </a:solidFill>
                <a:ea typeface="Tahoma" panose="020B0604030504040204" pitchFamily="34" charset="0"/>
                <a:cs typeface="Tahoma" panose="020B0604030504040204" pitchFamily="34" charset="0"/>
              </a:rPr>
              <a:t>population distribution</a:t>
            </a:r>
            <a:endParaRPr kumimoji="0" 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863859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074155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630411"/>
            <a:ext cx="487363" cy="487363"/>
          </a:xfrm>
          <a:prstGeom prst="rect">
            <a:avLst/>
          </a:prstGeom>
        </p:spPr>
      </p:pic>
      <p:pic>
        <p:nvPicPr>
          <p:cNvPr id="28" name="Picture 27" descr="Diagram&#10;&#10;Description automatically generated">
            <a:extLst>
              <a:ext uri="{FF2B5EF4-FFF2-40B4-BE49-F238E27FC236}">
                <a16:creationId xmlns:a16="http://schemas.microsoft.com/office/drawing/2014/main" id="{66D0FC48-5F82-4CE2-8525-9FE2B0E2C60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6171" y="1076948"/>
            <a:ext cx="2825913" cy="25165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3693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>
            <a:extLst>
              <a:ext uri="{FF2B5EF4-FFF2-40B4-BE49-F238E27FC236}">
                <a16:creationId xmlns:a16="http://schemas.microsoft.com/office/drawing/2014/main" id="{34294F01-75A2-47C6-8975-F699C21E23C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2084" y="-49894"/>
            <a:ext cx="3468041" cy="3468041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C7B0FE9C-F303-49FF-B30D-C4457E06642A}"/>
              </a:ext>
            </a:extLst>
          </p:cNvPr>
          <p:cNvCxnSpPr/>
          <p:nvPr/>
        </p:nvCxnSpPr>
        <p:spPr>
          <a:xfrm>
            <a:off x="0" y="6260480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F7D700C-B032-496C-9680-57633EB31182}"/>
              </a:ext>
            </a:extLst>
          </p:cNvPr>
          <p:cNvCxnSpPr/>
          <p:nvPr/>
        </p:nvCxnSpPr>
        <p:spPr>
          <a:xfrm>
            <a:off x="0" y="5397218"/>
            <a:ext cx="12192000" cy="0"/>
          </a:xfrm>
          <a:prstGeom prst="line">
            <a:avLst/>
          </a:prstGeom>
          <a:ln w="381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4199134-2609-4E66-A329-2863BCCC5133}"/>
              </a:ext>
            </a:extLst>
          </p:cNvPr>
          <p:cNvCxnSpPr/>
          <p:nvPr/>
        </p:nvCxnSpPr>
        <p:spPr>
          <a:xfrm>
            <a:off x="0" y="4194709"/>
            <a:ext cx="12192000" cy="0"/>
          </a:xfrm>
          <a:prstGeom prst="line">
            <a:avLst/>
          </a:prstGeom>
          <a:ln w="76200"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2254BD6F-C222-4EBF-A18A-FDA724EC8AEA}"/>
              </a:ext>
            </a:extLst>
          </p:cNvPr>
          <p:cNvSpPr/>
          <p:nvPr/>
        </p:nvSpPr>
        <p:spPr>
          <a:xfrm flipH="1">
            <a:off x="659905" y="3584278"/>
            <a:ext cx="10872190" cy="1251934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rgbClr val="0070C0"/>
          </a:solidFill>
          <a:ln w="38100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4605F6AC-8356-4661-B6A4-309609CF4CCF}"/>
              </a:ext>
            </a:extLst>
          </p:cNvPr>
          <p:cNvSpPr txBox="1"/>
          <p:nvPr/>
        </p:nvSpPr>
        <p:spPr>
          <a:xfrm>
            <a:off x="1444046" y="3584278"/>
            <a:ext cx="98030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defRPr/>
            </a:pPr>
            <a:r>
              <a:rPr lang="en-US" sz="2400" dirty="0">
                <a:solidFill>
                  <a:prstClr val="white"/>
                </a:solidFill>
              </a:rPr>
              <a:t>To _ _ _  _ _ to your email, you need to type in your account and password.  </a:t>
            </a:r>
          </a:p>
          <a:p>
            <a:pPr lvl="0">
              <a:defRPr/>
            </a:pPr>
            <a:endParaRPr lang="en-US" sz="2400" dirty="0">
              <a:solidFill>
                <a:prstClr val="white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bang b">
            <a:extLst>
              <a:ext uri="{FF2B5EF4-FFF2-40B4-BE49-F238E27FC236}">
                <a16:creationId xmlns:a16="http://schemas.microsoft.com/office/drawing/2014/main" id="{D0E6AFB4-275F-4728-9A13-27E00F9EA3A2}"/>
              </a:ext>
            </a:extLst>
          </p:cNvPr>
          <p:cNvSpPr/>
          <p:nvPr/>
        </p:nvSpPr>
        <p:spPr>
          <a:xfrm flipH="1">
            <a:off x="6135895" y="5100583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6" name="bang c">
            <a:extLst>
              <a:ext uri="{FF2B5EF4-FFF2-40B4-BE49-F238E27FC236}">
                <a16:creationId xmlns:a16="http://schemas.microsoft.com/office/drawing/2014/main" id="{CA2E0476-BE10-4768-BE1B-A9C0072703C2}"/>
              </a:ext>
            </a:extLst>
          </p:cNvPr>
          <p:cNvSpPr/>
          <p:nvPr/>
        </p:nvSpPr>
        <p:spPr>
          <a:xfrm flipH="1">
            <a:off x="806332" y="5958224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5" name="cau hoi b">
            <a:extLst>
              <a:ext uri="{FF2B5EF4-FFF2-40B4-BE49-F238E27FC236}">
                <a16:creationId xmlns:a16="http://schemas.microsoft.com/office/drawing/2014/main" id="{9897B1B9-EB78-41AF-AC33-1E8F7714B11F}"/>
              </a:ext>
            </a:extLst>
          </p:cNvPr>
          <p:cNvSpPr txBox="1"/>
          <p:nvPr/>
        </p:nvSpPr>
        <p:spPr>
          <a:xfrm>
            <a:off x="6435571" y="5202784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Clr>
                <a:prstClr val="white"/>
              </a:buClr>
              <a:buFont typeface="Wingdings" panose="05000000000000000000" pitchFamily="2" charset="2"/>
              <a:buChar char="w"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B. </a:t>
            </a:r>
            <a:r>
              <a:rPr lang="en-US" sz="2000" dirty="0">
                <a:solidFill>
                  <a:prstClr val="white"/>
                </a:solidFill>
                <a:ea typeface="Tahoma" panose="020B0604030504040204" pitchFamily="34" charset="0"/>
                <a:cs typeface="Tahoma" panose="020B0604030504040204" pitchFamily="34" charset="0"/>
              </a:rPr>
              <a:t>log  in</a:t>
            </a:r>
          </a:p>
        </p:txBody>
      </p:sp>
      <p:sp>
        <p:nvSpPr>
          <p:cNvPr id="27" name="cau hoi c">
            <a:extLst>
              <a:ext uri="{FF2B5EF4-FFF2-40B4-BE49-F238E27FC236}">
                <a16:creationId xmlns:a16="http://schemas.microsoft.com/office/drawing/2014/main" id="{D96707EC-5A82-4050-B897-6DBAB63AC957}"/>
              </a:ext>
            </a:extLst>
          </p:cNvPr>
          <p:cNvSpPr txBox="1"/>
          <p:nvPr/>
        </p:nvSpPr>
        <p:spPr>
          <a:xfrm>
            <a:off x="1106008" y="6060425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C.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get on</a:t>
            </a:r>
          </a:p>
        </p:txBody>
      </p:sp>
      <p:sp>
        <p:nvSpPr>
          <p:cNvPr id="31" name="bang a">
            <a:extLst>
              <a:ext uri="{FF2B5EF4-FFF2-40B4-BE49-F238E27FC236}">
                <a16:creationId xmlns:a16="http://schemas.microsoft.com/office/drawing/2014/main" id="{8DD63B39-09F3-4F04-83CD-408FC7619A90}"/>
              </a:ext>
            </a:extLst>
          </p:cNvPr>
          <p:cNvSpPr/>
          <p:nvPr/>
        </p:nvSpPr>
        <p:spPr>
          <a:xfrm flipH="1">
            <a:off x="806332" y="5094961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bang d">
            <a:extLst>
              <a:ext uri="{FF2B5EF4-FFF2-40B4-BE49-F238E27FC236}">
                <a16:creationId xmlns:a16="http://schemas.microsoft.com/office/drawing/2014/main" id="{A6F11D1C-4D08-4BAF-9A3D-4AC673B9036B}"/>
              </a:ext>
            </a:extLst>
          </p:cNvPr>
          <p:cNvSpPr/>
          <p:nvPr/>
        </p:nvSpPr>
        <p:spPr>
          <a:xfrm flipH="1">
            <a:off x="6135895" y="5958224"/>
            <a:ext cx="5249773" cy="604512"/>
          </a:xfrm>
          <a:custGeom>
            <a:avLst/>
            <a:gdLst>
              <a:gd name="connsiteX0" fmla="*/ 9976447 w 10872190"/>
              <a:gd name="connsiteY0" fmla="*/ 130 h 1251934"/>
              <a:gd name="connsiteX1" fmla="*/ 9946352 w 10872190"/>
              <a:gd name="connsiteY1" fmla="*/ 4530 h 1251934"/>
              <a:gd name="connsiteX2" fmla="*/ 8262152 w 10872190"/>
              <a:gd name="connsiteY2" fmla="*/ 4530 h 1251934"/>
              <a:gd name="connsiteX3" fmla="*/ 2610038 w 10872190"/>
              <a:gd name="connsiteY3" fmla="*/ 4530 h 1251934"/>
              <a:gd name="connsiteX4" fmla="*/ 925838 w 10872190"/>
              <a:gd name="connsiteY4" fmla="*/ 4530 h 1251934"/>
              <a:gd name="connsiteX5" fmla="*/ 895743 w 10872190"/>
              <a:gd name="connsiteY5" fmla="*/ 130 h 1251934"/>
              <a:gd name="connsiteX6" fmla="*/ 0 w 10872190"/>
              <a:gd name="connsiteY6" fmla="*/ 625967 h 1251934"/>
              <a:gd name="connsiteX7" fmla="*/ 895743 w 10872190"/>
              <a:gd name="connsiteY7" fmla="*/ 1251804 h 1251934"/>
              <a:gd name="connsiteX8" fmla="*/ 925838 w 10872190"/>
              <a:gd name="connsiteY8" fmla="*/ 1247404 h 1251934"/>
              <a:gd name="connsiteX9" fmla="*/ 2610038 w 10872190"/>
              <a:gd name="connsiteY9" fmla="*/ 1247404 h 1251934"/>
              <a:gd name="connsiteX10" fmla="*/ 8262152 w 10872190"/>
              <a:gd name="connsiteY10" fmla="*/ 1247404 h 1251934"/>
              <a:gd name="connsiteX11" fmla="*/ 9946352 w 10872190"/>
              <a:gd name="connsiteY11" fmla="*/ 1247404 h 1251934"/>
              <a:gd name="connsiteX12" fmla="*/ 9976447 w 10872190"/>
              <a:gd name="connsiteY12" fmla="*/ 1251804 h 1251934"/>
              <a:gd name="connsiteX13" fmla="*/ 10872190 w 10872190"/>
              <a:gd name="connsiteY13" fmla="*/ 625967 h 1251934"/>
              <a:gd name="connsiteX14" fmla="*/ 9976447 w 10872190"/>
              <a:gd name="connsiteY14" fmla="*/ 130 h 1251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872190" h="1251934">
                <a:moveTo>
                  <a:pt x="9976447" y="130"/>
                </a:moveTo>
                <a:lnTo>
                  <a:pt x="9946352" y="4530"/>
                </a:lnTo>
                <a:lnTo>
                  <a:pt x="8262152" y="4530"/>
                </a:lnTo>
                <a:lnTo>
                  <a:pt x="2610038" y="4530"/>
                </a:lnTo>
                <a:lnTo>
                  <a:pt x="925838" y="4530"/>
                </a:lnTo>
                <a:lnTo>
                  <a:pt x="895743" y="130"/>
                </a:lnTo>
                <a:cubicBezTo>
                  <a:pt x="669986" y="-5180"/>
                  <a:pt x="349558" y="150180"/>
                  <a:pt x="0" y="625967"/>
                </a:cubicBezTo>
                <a:cubicBezTo>
                  <a:pt x="349558" y="1101755"/>
                  <a:pt x="669986" y="1257114"/>
                  <a:pt x="895743" y="1251804"/>
                </a:cubicBezTo>
                <a:lnTo>
                  <a:pt x="925838" y="1247404"/>
                </a:lnTo>
                <a:lnTo>
                  <a:pt x="2610038" y="1247404"/>
                </a:lnTo>
                <a:lnTo>
                  <a:pt x="8262152" y="1247404"/>
                </a:lnTo>
                <a:lnTo>
                  <a:pt x="9946352" y="1247404"/>
                </a:lnTo>
                <a:lnTo>
                  <a:pt x="9976447" y="1251804"/>
                </a:lnTo>
                <a:cubicBezTo>
                  <a:pt x="10202204" y="1257114"/>
                  <a:pt x="10522632" y="1101755"/>
                  <a:pt x="10872190" y="625967"/>
                </a:cubicBezTo>
                <a:cubicBezTo>
                  <a:pt x="10522632" y="150180"/>
                  <a:pt x="10202204" y="-5180"/>
                  <a:pt x="9976447" y="130"/>
                </a:cubicBezTo>
                <a:close/>
              </a:path>
            </a:pathLst>
          </a:custGeom>
          <a:solidFill>
            <a:schemeClr val="accent5">
              <a:lumMod val="50000"/>
            </a:schemeClr>
          </a:solidFill>
          <a:ln w="28575">
            <a:solidFill>
              <a:schemeClr val="bg1"/>
            </a:solidFill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cau hoi a">
            <a:extLst>
              <a:ext uri="{FF2B5EF4-FFF2-40B4-BE49-F238E27FC236}">
                <a16:creationId xmlns:a16="http://schemas.microsoft.com/office/drawing/2014/main" id="{9B5DABB8-849A-4D2D-930C-9CA07BFC5BDE}"/>
              </a:ext>
            </a:extLst>
          </p:cNvPr>
          <p:cNvSpPr txBox="1"/>
          <p:nvPr/>
        </p:nvSpPr>
        <p:spPr>
          <a:xfrm>
            <a:off x="1106008" y="5197162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A.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cut up</a:t>
            </a:r>
          </a:p>
        </p:txBody>
      </p:sp>
      <p:sp>
        <p:nvSpPr>
          <p:cNvPr id="34" name="cau hoi d">
            <a:extLst>
              <a:ext uri="{FF2B5EF4-FFF2-40B4-BE49-F238E27FC236}">
                <a16:creationId xmlns:a16="http://schemas.microsoft.com/office/drawing/2014/main" id="{42A746A3-96B8-42A5-8EFA-A104DB6B2F69}"/>
              </a:ext>
            </a:extLst>
          </p:cNvPr>
          <p:cNvSpPr txBox="1"/>
          <p:nvPr/>
        </p:nvSpPr>
        <p:spPr>
          <a:xfrm>
            <a:off x="6435571" y="6060425"/>
            <a:ext cx="4650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prstClr val="white"/>
              </a:buClr>
              <a:buSzTx/>
              <a:buFont typeface="Wingdings" panose="05000000000000000000" pitchFamily="2" charset="2"/>
              <a:buChar char="w"/>
              <a:tabLst/>
              <a:defRPr/>
            </a:pP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D. </a:t>
            </a:r>
            <a:r>
              <a:rPr kumimoji="0" 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Tahoma" panose="020B0604030504040204" pitchFamily="34" charset="0"/>
                <a:cs typeface="Tahoma" panose="020B0604030504040204" pitchFamily="34" charset="0"/>
              </a:rPr>
              <a:t>hit up</a:t>
            </a:r>
          </a:p>
        </p:txBody>
      </p:sp>
      <p:pic>
        <p:nvPicPr>
          <p:cNvPr id="38" name="Question">
            <a:hlinkClick r:id="" action="ppaction://media"/>
            <a:extLst>
              <a:ext uri="{FF2B5EF4-FFF2-40B4-BE49-F238E27FC236}">
                <a16:creationId xmlns:a16="http://schemas.microsoft.com/office/drawing/2014/main" id="{94477BC5-B6D0-442B-AA84-FC52C48B009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863859"/>
            <a:ext cx="487363" cy="487363"/>
          </a:xfrm>
          <a:prstGeom prst="rect">
            <a:avLst/>
          </a:prstGeom>
        </p:spPr>
      </p:pic>
      <p:pic>
        <p:nvPicPr>
          <p:cNvPr id="39" name="Final Answer">
            <a:hlinkClick r:id="" action="ppaction://media"/>
            <a:extLst>
              <a:ext uri="{FF2B5EF4-FFF2-40B4-BE49-F238E27FC236}">
                <a16:creationId xmlns:a16="http://schemas.microsoft.com/office/drawing/2014/main" id="{68BE9F49-5BDC-4DC0-880E-ABA272EC2901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192000" y="1478693"/>
            <a:ext cx="487363" cy="487363"/>
          </a:xfrm>
          <a:prstGeom prst="rect">
            <a:avLst/>
          </a:prstGeom>
        </p:spPr>
      </p:pic>
      <p:pic>
        <p:nvPicPr>
          <p:cNvPr id="40" name="Win">
            <a:hlinkClick r:id="" action="ppaction://media"/>
            <a:extLst>
              <a:ext uri="{FF2B5EF4-FFF2-40B4-BE49-F238E27FC236}">
                <a16:creationId xmlns:a16="http://schemas.microsoft.com/office/drawing/2014/main" id="{7942E890-12CD-490E-BBD3-364B92887EF6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074155"/>
            <a:ext cx="487363" cy="487363"/>
          </a:xfrm>
          <a:prstGeom prst="rect">
            <a:avLst/>
          </a:prstGeom>
        </p:spPr>
      </p:pic>
      <p:pic>
        <p:nvPicPr>
          <p:cNvPr id="41" name="Lose">
            <a:hlinkClick r:id="" action="ppaction://media"/>
            <a:extLst>
              <a:ext uri="{FF2B5EF4-FFF2-40B4-BE49-F238E27FC236}">
                <a16:creationId xmlns:a16="http://schemas.microsoft.com/office/drawing/2014/main" id="{1959E413-37BE-4F97-ADD0-1237CBCB68D0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12202905" y="2630411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1744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0339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3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8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3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6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47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8" presetID="19" presetClass="emph" presetSubtype="0" repeatCount="400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5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5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54" dur="7732" fill="hold"/>
                                        <p:tgtEl>
                                          <p:spTgt spid="4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5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56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57" presetID="24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5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5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7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7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7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6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7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78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9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8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8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9" presetClass="emph" presetSubtype="0" repeatCount="400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8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90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1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92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93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9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4" presetClass="emph" presetSubtype="0" fill="hold" grpId="3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03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4" fill="hold">
                      <p:stCondLst>
                        <p:cond delay="0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0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0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1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animClr clrSpc="rgb" dir="cw">
                                      <p:cBhvr>
                                        <p:cTn id="1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C000"/>
                                      </p:to>
                                    </p:animClr>
                                    <p:set>
                                      <p:cBhvr>
                                        <p:cTn id="1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7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8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19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20" presetID="19" presetClass="emph" presetSubtype="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9" presetClass="emph" presetSubtype="0" repeatCount="4000" fill="hold" grpId="3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2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2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0" presetID="1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1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2" presetID="3" presetClass="mediacall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cmd type="call" cmd="stop">
                                      <p:cBhvr>
                                        <p:cTn id="133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34" presetID="30" presetClass="emph" presetSubtype="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3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3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3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24" presetClass="emph" presetSubtype="0" fill="hold" grpId="4" nodeType="withEffect">
                                  <p:stCondLst>
                                    <p:cond delay="35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4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0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4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4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5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5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19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 dir="cw">
                                      <p:cBhvr>
                                        <p:cTn id="15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8" dur="20218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59" presetID="3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stop">
                                      <p:cBhvr>
                                        <p:cTn id="160" dur="1" fill="hold"/>
                                        <p:tgtEl>
                                          <p:spTgt spid="3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61" presetID="19" presetClass="emph" presetSubtype="0" fill="hold" grpId="1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animClr clrSpc="rgb" dir="cw">
                                      <p:cBhvr>
                                        <p:cTn id="16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16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6" presetID="19" presetClass="emph" presetSubtype="0" repeatCount="4000" fill="hold" grpId="4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animClr clrSpc="rgb" dir="cw">
                                      <p:cBhvr>
                                        <p:cTn id="16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92D050"/>
                                      </p:to>
                                    </p:animClr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2" dur="5903" fill="hold"/>
                                        <p:tgtEl>
                                          <p:spTgt spid="4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3" presetID="3" presetClass="mediacall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cmd type="call" cmd="stop">
                                      <p:cBhvr>
                                        <p:cTn id="174" dur="1" fill="hold"/>
                                        <p:tgtEl>
                                          <p:spTgt spid="3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75" presetID="30" presetClass="emph" presetSubtype="0" fill="hold" grpId="2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animClr clrSpc="hsl" dir="cw">
                                      <p:cBhvr>
                                        <p:cTn id="1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12549" l="25098"/>
                                      </p:by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24" presetClass="emph" presetSubtype="0" fill="hold" grpId="5" nodeType="withEffect">
                                  <p:stCondLst>
                                    <p:cond delay="300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18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18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18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audio>
              <p:cMediaNode vol="80000">
                <p:cTn id="18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9"/>
                </p:tgtEl>
              </p:cMediaNode>
            </p:audio>
            <p:audio>
              <p:cMediaNode vol="80000">
                <p:cTn id="18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0"/>
                </p:tgtEl>
              </p:cMediaNode>
            </p:audio>
            <p:audio>
              <p:cMediaNode vol="80000">
                <p:cTn id="18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1"/>
                </p:tgtEl>
              </p:cMediaNode>
            </p:audio>
          </p:childTnLst>
        </p:cTn>
      </p:par>
    </p:tnLst>
    <p:bldLst>
      <p:bldP spid="24" grpId="0"/>
      <p:bldP spid="15" grpId="0" animBg="1"/>
      <p:bldP spid="15" grpId="1" animBg="1"/>
      <p:bldP spid="15" grpId="2" animBg="1"/>
      <p:bldP spid="15" grpId="3" animBg="1"/>
      <p:bldP spid="15" grpId="4" animBg="1"/>
      <p:bldP spid="16" grpId="0" animBg="1"/>
      <p:bldP spid="16" grpId="1" animBg="1"/>
      <p:bldP spid="25" grpId="0"/>
      <p:bldP spid="25" grpId="1"/>
      <p:bldP spid="25" grpId="2"/>
      <p:bldP spid="25" grpId="3"/>
      <p:bldP spid="25" grpId="4"/>
      <p:bldP spid="25" grpId="5"/>
      <p:bldP spid="27" grpId="0"/>
      <p:bldP spid="27" grpId="1"/>
      <p:bldP spid="27" grpId="2"/>
      <p:bldP spid="31" grpId="0" animBg="1"/>
      <p:bldP spid="31" grpId="1" animBg="1"/>
      <p:bldP spid="32" grpId="0" animBg="1"/>
      <p:bldP spid="32" grpId="1" animBg="1"/>
      <p:bldP spid="33" grpId="0"/>
      <p:bldP spid="33" grpId="1"/>
      <p:bldP spid="33" grpId="2"/>
      <p:bldP spid="34" grpId="0"/>
      <p:bldP spid="34" grpId="1"/>
      <p:bldP spid="34" grpId="2"/>
    </p:bldLst>
  </p:timing>
</p:sld>
</file>

<file path=ppt/theme/theme1.xml><?xml version="1.0" encoding="utf-8"?>
<a:theme xmlns:a="http://schemas.openxmlformats.org/drawingml/2006/main" name="Fashion trends presetation by Slidesgo">
  <a:themeElements>
    <a:clrScheme name="Simple Light">
      <a:dk1>
        <a:srgbClr val="5A3E3A"/>
      </a:dk1>
      <a:lt1>
        <a:srgbClr val="FEF6F4"/>
      </a:lt1>
      <a:dk2>
        <a:srgbClr val="D9B6A2"/>
      </a:dk2>
      <a:lt2>
        <a:srgbClr val="E5ADAC"/>
      </a:lt2>
      <a:accent1>
        <a:srgbClr val="AC2526"/>
      </a:accent1>
      <a:accent2>
        <a:srgbClr val="535353"/>
      </a:accent2>
      <a:accent3>
        <a:srgbClr val="C06273"/>
      </a:accent3>
      <a:accent4>
        <a:srgbClr val="FFFFFF"/>
      </a:accent4>
      <a:accent5>
        <a:srgbClr val="FFFFFF"/>
      </a:accent5>
      <a:accent6>
        <a:srgbClr val="FFFFFF"/>
      </a:accent6>
      <a:hlink>
        <a:srgbClr val="5A3E3A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</TotalTime>
  <Words>626</Words>
  <Application>Microsoft Office PowerPoint</Application>
  <PresentationFormat>Widescreen</PresentationFormat>
  <Paragraphs>134</Paragraphs>
  <Slides>19</Slides>
  <Notes>3</Notes>
  <HiddenSlides>0</HiddenSlides>
  <MMClips>29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19</vt:i4>
      </vt:variant>
    </vt:vector>
  </HeadingPairs>
  <TitlesOfParts>
    <vt:vector size="33" baseType="lpstr">
      <vt:lpstr>Adobe Gothic Std B</vt:lpstr>
      <vt:lpstr>Arial</vt:lpstr>
      <vt:lpstr>Bookman Old Style</vt:lpstr>
      <vt:lpstr>Calibri</vt:lpstr>
      <vt:lpstr>Calibri Light</vt:lpstr>
      <vt:lpstr>Libre Baskerville</vt:lpstr>
      <vt:lpstr>Myriad Pro</vt:lpstr>
      <vt:lpstr>Nunito</vt:lpstr>
      <vt:lpstr>Tahoma</vt:lpstr>
      <vt:lpstr>Times New Roman</vt:lpstr>
      <vt:lpstr>UTM Facebook K&amp;T</vt:lpstr>
      <vt:lpstr>Wingdings</vt:lpstr>
      <vt:lpstr>Fashion trends presetation by Slidesgo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PCD TRUNGTIN</cp:lastModifiedBy>
  <cp:revision>16</cp:revision>
  <dcterms:created xsi:type="dcterms:W3CDTF">2023-11-15T02:22:09Z</dcterms:created>
  <dcterms:modified xsi:type="dcterms:W3CDTF">2025-09-28T04:05:56Z</dcterms:modified>
</cp:coreProperties>
</file>