
<file path=[Content_Types].xml><?xml version="1.0" encoding="utf-8"?>
<Types xmlns="http://schemas.openxmlformats.org/package/2006/content-types"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media/audio2.wav" ContentType="audio/wav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87" r:id="rId2"/>
    <p:sldId id="292" r:id="rId3"/>
    <p:sldId id="295" r:id="rId4"/>
    <p:sldId id="296" r:id="rId5"/>
    <p:sldId id="311" r:id="rId6"/>
    <p:sldId id="312" r:id="rId7"/>
    <p:sldId id="321" r:id="rId8"/>
    <p:sldId id="322" r:id="rId9"/>
    <p:sldId id="323" r:id="rId10"/>
    <p:sldId id="324" r:id="rId11"/>
    <p:sldId id="325" r:id="rId12"/>
    <p:sldId id="326" r:id="rId13"/>
    <p:sldId id="327" r:id="rId14"/>
    <p:sldId id="328" r:id="rId15"/>
    <p:sldId id="298" r:id="rId16"/>
    <p:sldId id="300" r:id="rId17"/>
    <p:sldId id="301" r:id="rId18"/>
    <p:sldId id="302" r:id="rId19"/>
    <p:sldId id="304" r:id="rId20"/>
    <p:sldId id="305" r:id="rId21"/>
    <p:sldId id="306" r:id="rId2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 snapToGrid="0">
      <p:cViewPr varScale="1">
        <p:scale>
          <a:sx n="96" d="100"/>
          <a:sy n="96" d="100"/>
        </p:scale>
        <p:origin x="28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A61431-0B8F-44E4-A1C5-C1E5CE3D2EB7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53115A-BED4-4B2F-A28A-69AD110E05E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7923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4446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2598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950993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111823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98323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1246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8601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39960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289821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0899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77996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96896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12864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57586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2588" y="685800"/>
            <a:ext cx="6094412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5875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6327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782610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803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5745319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726802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8.xml"/><Relationship Id="rId9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1.xml"/><Relationship Id="rId9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12.xml"/><Relationship Id="rId9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3.xml"/><Relationship Id="rId9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4.xml"/><Relationship Id="rId9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5.xml"/><Relationship Id="rId9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6.xml"/><Relationship Id="rId9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6.gif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notesSlide" Target="../notesSlides/notesSlide7.xml"/><Relationship Id="rId9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0"/>
            <a:ext cx="12192000" cy="2188296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1027615" y="401650"/>
            <a:ext cx="147885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6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244105" y="716817"/>
            <a:ext cx="57854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NEW WAYS TO LEARN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5426503" y="2790736"/>
            <a:ext cx="41039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WRITING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6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678508" y="3695897"/>
            <a:ext cx="1135749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rgbClr val="0FB7BD"/>
                </a:solidFill>
              </a:rPr>
              <a:t>Writing about the benefits of blended learning</a:t>
            </a:r>
          </a:p>
        </p:txBody>
      </p:sp>
    </p:spTree>
    <p:extLst>
      <p:ext uri="{BB962C8B-B14F-4D97-AF65-F5344CB8AC3E}">
        <p14:creationId xmlns:p14="http://schemas.microsoft.com/office/powerpoint/2010/main" val="18836580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608" y="966216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6. The first/second benefit of … is   +N/V-</a:t>
            </a:r>
            <a:r>
              <a:rPr lang="en-US" sz="3600" dirty="0" err="1"/>
              <a:t>ing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6288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b="0" dirty="0"/>
              <a:t>7. </a:t>
            </a:r>
            <a:r>
              <a:rPr lang="en-US" sz="3600" dirty="0"/>
              <a:t>We will be able + to-V</a:t>
            </a:r>
            <a:br>
              <a:rPr lang="en-US" sz="3600" dirty="0"/>
            </a:b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561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98523" y="409425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98523" y="300372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 dirty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</p:txBody>
      </p:sp>
    </p:spTree>
    <p:extLst>
      <p:ext uri="{BB962C8B-B14F-4D97-AF65-F5344CB8AC3E}">
        <p14:creationId xmlns:p14="http://schemas.microsoft.com/office/powerpoint/2010/main" val="259336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608" y="966216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8. First and foremost,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434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608" y="966216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9. Last but not least,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218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608" y="966216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10. In conclusion,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572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259117"/>
              </p:ext>
            </p:extLst>
          </p:nvPr>
        </p:nvGraphicFramePr>
        <p:xfrm>
          <a:off x="1164579" y="1853206"/>
          <a:ext cx="10590026" cy="4304856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5443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6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17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Linking words/structures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Expressions about the benefits of something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91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Firstly/Secondly/Finally,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First/Second,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The first/second benefit of … is   +N/V-</a:t>
                      </a:r>
                      <a:r>
                        <a:rPr lang="en-US" sz="2400" dirty="0" err="1">
                          <a:effectLst/>
                        </a:rPr>
                        <a:t>ing</a:t>
                      </a:r>
                      <a:endParaRPr lang="en-US" sz="2400" dirty="0">
                        <a:effectLst/>
                      </a:endParaRP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To conclude,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In conclusion,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In brief,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First and foremost,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Last but not least,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We will be able + to-V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This enables + us + to-V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It helps us + V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This allows students to +V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9" name="Rectangle 8"/>
          <p:cNvSpPr/>
          <p:nvPr/>
        </p:nvSpPr>
        <p:spPr>
          <a:xfrm>
            <a:off x="1406186" y="1139844"/>
            <a:ext cx="9658054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Noted!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2" y="1094227"/>
            <a:ext cx="612701" cy="51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204548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solidFill>
            <a:srgbClr val="F2653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8" name="Rectangle 7"/>
          <p:cNvSpPr/>
          <p:nvPr/>
        </p:nvSpPr>
        <p:spPr>
          <a:xfrm>
            <a:off x="1358389" y="1107630"/>
            <a:ext cx="1044661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outline in Task 2 and expressions below to write a paragraph (120 – 150 words) about the benefits of blended learning.</a:t>
            </a:r>
          </a:p>
        </p:txBody>
      </p:sp>
    </p:spTree>
    <p:extLst>
      <p:ext uri="{BB962C8B-B14F-4D97-AF65-F5344CB8AC3E}">
        <p14:creationId xmlns:p14="http://schemas.microsoft.com/office/powerpoint/2010/main" val="21446459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95377300"/>
              </p:ext>
            </p:extLst>
          </p:nvPr>
        </p:nvGraphicFramePr>
        <p:xfrm>
          <a:off x="1137685" y="2078997"/>
          <a:ext cx="10590026" cy="4304856"/>
        </p:xfrm>
        <a:graphic>
          <a:graphicData uri="http://schemas.openxmlformats.org/drawingml/2006/table">
            <a:tbl>
              <a:tblPr firstRow="1" firstCol="1" bandRow="1">
                <a:tableStyleId>{8799B23B-EC83-4686-B30A-512413B5E67A}</a:tableStyleId>
              </a:tblPr>
              <a:tblGrid>
                <a:gridCol w="54432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14673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11741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Linking words/structures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Expressions about the benefits of something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9188"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Firstly/Secondly/Finally,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First/Second,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The first/second benefit of … is   +N/V-</a:t>
                      </a:r>
                      <a:r>
                        <a:rPr lang="en-US" sz="2400" dirty="0" err="1">
                          <a:effectLst/>
                        </a:rPr>
                        <a:t>ing</a:t>
                      </a:r>
                      <a:endParaRPr lang="en-US" sz="2400" dirty="0">
                        <a:effectLst/>
                      </a:endParaRP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To conclude,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In conclusion,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In brief,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First and foremost,</a:t>
                      </a:r>
                    </a:p>
                    <a:p>
                      <a:pPr marL="107950" marR="0" indent="-10795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Last but not least,</a:t>
                      </a:r>
                      <a:endParaRPr lang="en-US" sz="2400" b="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We will be able + to-V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This enables + us + to-V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It helps us + V</a:t>
                      </a:r>
                    </a:p>
                    <a:p>
                      <a:pPr marL="0" marR="0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2400" dirty="0">
                          <a:effectLst/>
                        </a:rPr>
                        <a:t>- This allows students to +V</a:t>
                      </a:r>
                      <a:endParaRPr lang="en-US" sz="24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pic>
        <p:nvPicPr>
          <p:cNvPr id="5" name="Picture 4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4667692" y="1139844"/>
            <a:ext cx="6396547" cy="5533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Useful expressions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852" y="1094227"/>
            <a:ext cx="612701" cy="5178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7179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WHILE-WRITING</a:t>
            </a:r>
          </a:p>
        </p:txBody>
      </p:sp>
      <p:sp>
        <p:nvSpPr>
          <p:cNvPr id="8" name="Horizontal Scroll 7"/>
          <p:cNvSpPr/>
          <p:nvPr/>
        </p:nvSpPr>
        <p:spPr>
          <a:xfrm>
            <a:off x="1078787" y="1199646"/>
            <a:ext cx="10459092" cy="5467159"/>
          </a:xfrm>
          <a:prstGeom prst="horizontalScroll">
            <a:avLst/>
          </a:prstGeom>
          <a:solidFill>
            <a:srgbClr val="FCC197"/>
          </a:solidFill>
          <a:ln>
            <a:solidFill>
              <a:srgbClr val="EE864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2065106" y="2404153"/>
            <a:ext cx="8979613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200" dirty="0"/>
              <a:t>First, _________________________________________________________</a:t>
            </a:r>
          </a:p>
          <a:p>
            <a:r>
              <a:rPr lang="en-US" sz="2200" dirty="0"/>
              <a:t>______________________________________________________________</a:t>
            </a:r>
          </a:p>
          <a:p>
            <a:r>
              <a:rPr lang="en-US" sz="2200" dirty="0"/>
              <a:t>______________________________________________________________</a:t>
            </a:r>
          </a:p>
          <a:p>
            <a:r>
              <a:rPr lang="en-US" sz="2200" dirty="0"/>
              <a:t>Second, _______________________________________________________</a:t>
            </a:r>
          </a:p>
          <a:p>
            <a:r>
              <a:rPr lang="en-US" sz="2200" dirty="0"/>
              <a:t>____________________________________________________________________________________________________________________________</a:t>
            </a:r>
          </a:p>
          <a:p>
            <a:r>
              <a:rPr lang="en-US" sz="2200" dirty="0"/>
              <a:t>Finally, ________________________________________________________</a:t>
            </a:r>
          </a:p>
          <a:p>
            <a:r>
              <a:rPr lang="en-US" sz="2200" dirty="0"/>
              <a:t>______________________________________________________________</a:t>
            </a:r>
          </a:p>
          <a:p>
            <a:r>
              <a:rPr lang="en-US" sz="2200" dirty="0"/>
              <a:t>______________________________________________________________</a:t>
            </a:r>
          </a:p>
          <a:p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71404422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POST-WRITING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236123" y="2219499"/>
            <a:ext cx="7390015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/>
              <a:t>Topic sentence: …/10</a:t>
            </a:r>
          </a:p>
          <a:p>
            <a:pPr marL="342900" indent="-342900">
              <a:buFontTx/>
              <a:buAutoNum type="arabicPeriod"/>
            </a:pPr>
            <a:r>
              <a:rPr lang="en-US" sz="3200" dirty="0"/>
              <a:t>Supporting detail sentences: …/10</a:t>
            </a:r>
          </a:p>
          <a:p>
            <a:pPr marL="342900" indent="-342900">
              <a:buFontTx/>
              <a:buAutoNum type="arabicPeriod"/>
            </a:pPr>
            <a:r>
              <a:rPr lang="en-US" sz="3200" dirty="0"/>
              <a:t>Elaborating detail sentences: …/10</a:t>
            </a:r>
          </a:p>
          <a:p>
            <a:pPr marL="342900" indent="-342900">
              <a:buAutoNum type="arabicPeriod"/>
            </a:pPr>
            <a:r>
              <a:rPr lang="en-US" sz="3200" dirty="0"/>
              <a:t>Legibility: …/10</a:t>
            </a:r>
          </a:p>
          <a:p>
            <a:pPr marL="342900" indent="-342900">
              <a:buAutoNum type="arabicPeriod"/>
            </a:pPr>
            <a:r>
              <a:rPr lang="en-US" sz="3200" dirty="0"/>
              <a:t>Spelling and grammar: …/10</a:t>
            </a:r>
          </a:p>
          <a:p>
            <a:r>
              <a:rPr lang="en-US" sz="3200" dirty="0">
                <a:solidFill>
                  <a:srgbClr val="FF0000"/>
                </a:solidFill>
              </a:rPr>
              <a:t>TOTAL:</a:t>
            </a:r>
            <a:r>
              <a:rPr lang="en-US" sz="3200" dirty="0"/>
              <a:t> </a:t>
            </a:r>
            <a:r>
              <a:rPr lang="en-US" sz="3200" dirty="0">
                <a:solidFill>
                  <a:srgbClr val="FF0000"/>
                </a:solidFill>
              </a:rPr>
              <a:t>…/50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66407" y="1338349"/>
            <a:ext cx="488788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rgbClr val="E26714"/>
                </a:solidFill>
                <a:latin typeface="UTM Facebook K&amp;T" panose="02040603050506020204"/>
              </a:rPr>
              <a:t>WRITING CRITERIA</a:t>
            </a:r>
          </a:p>
        </p:txBody>
      </p:sp>
    </p:spTree>
    <p:extLst>
      <p:ext uri="{BB962C8B-B14F-4D97-AF65-F5344CB8AC3E}">
        <p14:creationId xmlns:p14="http://schemas.microsoft.com/office/powerpoint/2010/main" val="13880239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WARM-UP</a:t>
            </a:r>
          </a:p>
        </p:txBody>
      </p:sp>
      <p:sp>
        <p:nvSpPr>
          <p:cNvPr id="2" name="Cloud 1"/>
          <p:cNvSpPr/>
          <p:nvPr/>
        </p:nvSpPr>
        <p:spPr>
          <a:xfrm>
            <a:off x="1734803" y="772501"/>
            <a:ext cx="9143868" cy="2758062"/>
          </a:xfrm>
          <a:prstGeom prst="cloud">
            <a:avLst/>
          </a:prstGeom>
          <a:solidFill>
            <a:srgbClr val="FCC19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en-US" sz="3200" b="1" dirty="0"/>
              <a:t>Write down all types of learning that you have learnt.</a:t>
            </a:r>
          </a:p>
          <a:p>
            <a:pPr algn="ctr"/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4"/>
          <a:srcRect t="23546"/>
          <a:stretch/>
        </p:blipFill>
        <p:spPr>
          <a:xfrm>
            <a:off x="2882620" y="3530563"/>
            <a:ext cx="5507442" cy="3105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1866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51751" y="1772201"/>
            <a:ext cx="9188389" cy="43700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1. Knowledge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marR="0" lvl="0" indent="-342900"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Use the lexical items related to the topic </a:t>
            </a:r>
            <a:r>
              <a:rPr lang="en-US" sz="2400" i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New ways to learn </a:t>
            </a:r>
            <a:r>
              <a:rPr lang="en-US" sz="24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to write a paragraph about the benefits of blended learning.</a:t>
            </a:r>
          </a:p>
          <a:p>
            <a:pPr>
              <a:lnSpc>
                <a:spcPct val="107000"/>
              </a:lnSpc>
            </a:pP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2. Core competence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Develop communication skills and creativity;</a:t>
            </a: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collaborative and supportive in pair work and team work;</a:t>
            </a: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Actively join in class activities.</a:t>
            </a:r>
          </a:p>
          <a:p>
            <a:pPr>
              <a:lnSpc>
                <a:spcPct val="107000"/>
              </a:lnSpc>
            </a:pPr>
            <a:r>
              <a:rPr lang="en-US" sz="2400" b="1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3. Personal qualities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Recognize the benefits of blended learning so that students can make use of their time in class to study better;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107000"/>
              </a:lnSpc>
              <a:buFont typeface="Wingdings" panose="05000000000000000000" pitchFamily="2" charset="2"/>
              <a:buChar char="ü"/>
            </a:pPr>
            <a:r>
              <a:rPr lang="en-US" sz="2400" dirty="0">
                <a:solidFill>
                  <a:srgbClr val="231F2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Be more active in blended learning classrooms.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629384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extBox 21">
            <a:extLst>
              <a:ext uri="{FF2B5EF4-FFF2-40B4-BE49-F238E27FC236}">
                <a16:creationId xmlns:a16="http://schemas.microsoft.com/office/drawing/2014/main" id="{8A4690D4-BED2-4414-A159-D786E74D1CDB}"/>
              </a:ext>
            </a:extLst>
          </p:cNvPr>
          <p:cNvSpPr txBox="1"/>
          <p:nvPr/>
        </p:nvSpPr>
        <p:spPr>
          <a:xfrm>
            <a:off x="1394869" y="2055511"/>
            <a:ext cx="9974158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571500" lvl="0" indent="-571500">
              <a:buFont typeface="Arial" panose="020B0604020202020204" pitchFamily="34" charset="0"/>
              <a:buChar char="•"/>
            </a:pPr>
            <a:r>
              <a:rPr lang="en-US" sz="2800" dirty="0"/>
              <a:t>Do exercises in the workbook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2800" dirty="0"/>
              <a:t>Prepare for the next lesson: Communication and Culture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8684594-0778-46CC-A6AA-01BEEF6372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2847" y="13718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4057861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898672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solidFill>
            <a:srgbClr val="F26532"/>
          </a:solidFill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1358389" y="1107630"/>
            <a:ext cx="1044661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 and tick the benefits of blended learning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1089060" y="2239766"/>
            <a:ext cx="885322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1. It helps students have more control over their own learning.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089061" y="2891401"/>
            <a:ext cx="8219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2. It is easier to get access to lesson materials.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089061" y="3543036"/>
            <a:ext cx="82193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3. It may not prepare students well for tests.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89061" y="4194671"/>
            <a:ext cx="9310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4. Students can develop better communication and teamwork skills.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89061" y="4846306"/>
            <a:ext cx="101286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5. It is not suitable for students who have no Internet connection or computers.</a:t>
            </a:r>
          </a:p>
        </p:txBody>
      </p:sp>
      <p:sp>
        <p:nvSpPr>
          <p:cNvPr id="3" name="Rectangle 2"/>
          <p:cNvSpPr/>
          <p:nvPr/>
        </p:nvSpPr>
        <p:spPr>
          <a:xfrm>
            <a:off x="10763890" y="2940025"/>
            <a:ext cx="472611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0745056" y="2299700"/>
            <a:ext cx="472611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0755329" y="3580350"/>
            <a:ext cx="472611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10763890" y="4220675"/>
            <a:ext cx="472611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10755329" y="4861000"/>
            <a:ext cx="472611" cy="461665"/>
          </a:xfrm>
          <a:prstGeom prst="rect">
            <a:avLst/>
          </a:prstGeom>
          <a:noFill/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1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3117" y="2014207"/>
            <a:ext cx="836488" cy="836488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052" y="2695771"/>
            <a:ext cx="836488" cy="836488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96079" y="3978945"/>
            <a:ext cx="836488" cy="83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569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365" y="2103297"/>
            <a:ext cx="11339472" cy="4294887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337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806003" y="83603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PRE-WRITING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solidFill>
            <a:srgbClr val="F26532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58389" y="1107630"/>
            <a:ext cx="10446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5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Use the benefits in Task 1 and your own ideas to complete the following outline.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14152" y="4301062"/>
            <a:ext cx="869384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000" dirty="0">
                <a:solidFill>
                  <a:srgbClr val="FF0000"/>
                </a:solidFill>
              </a:rPr>
              <a:t>students can develop better communication and teamwork skills.</a:t>
            </a: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665219" y="4759893"/>
            <a:ext cx="79419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We can use different ways to communicate in class.</a:t>
            </a:r>
          </a:p>
          <a:p>
            <a:pPr lvl="0"/>
            <a:endParaRPr lang="en-US" sz="2200" dirty="0">
              <a:solidFill>
                <a:srgbClr val="FF0000"/>
              </a:solidFill>
            </a:endParaRPr>
          </a:p>
          <a:p>
            <a:endParaRPr lang="en-US" sz="2400" dirty="0">
              <a:solidFill>
                <a:srgbClr val="FF0000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743599" y="5633289"/>
            <a:ext cx="89830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</a:rPr>
              <a:t>I think we should have more blended learning classes at school because they keep us engaged and help us learn useful skills.</a:t>
            </a:r>
          </a:p>
        </p:txBody>
      </p:sp>
    </p:spTree>
    <p:extLst>
      <p:ext uri="{BB962C8B-B14F-4D97-AF65-F5344CB8AC3E}">
        <p14:creationId xmlns:p14="http://schemas.microsoft.com/office/powerpoint/2010/main" val="2212261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0911" y="1008190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1. First/Second,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264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b="0" dirty="0"/>
              <a:t>2. </a:t>
            </a:r>
            <a:r>
              <a:rPr lang="en-US" sz="3600" dirty="0"/>
              <a:t>This allows students to +V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561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98523" y="409425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98523" y="300372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Linking words/structures</a:t>
            </a:r>
            <a:endParaRPr lang="en-US" sz="2400" b="1" kern="0" dirty="0">
              <a:solidFill>
                <a:srgbClr val="FEF6F4"/>
              </a:solidFill>
              <a:latin typeface="Fredoka"/>
              <a:cs typeface="Fredoka"/>
              <a:sym typeface="Fredoka"/>
            </a:endParaRPr>
          </a:p>
        </p:txBody>
      </p:sp>
    </p:spTree>
    <p:extLst>
      <p:ext uri="{BB962C8B-B14F-4D97-AF65-F5344CB8AC3E}">
        <p14:creationId xmlns:p14="http://schemas.microsoft.com/office/powerpoint/2010/main" val="42213557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608" y="1132045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3. Last but not least,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925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1608" y="966216"/>
            <a:ext cx="10305600" cy="670000"/>
          </a:xfrm>
        </p:spPr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dirty="0"/>
              <a:t>4. In brief,</a:t>
            </a: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225" y="-155447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2413968" y="2882696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A. Linking words/structures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413968" y="3909883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algn="ctr" defTabSz="829544">
              <a:buClr>
                <a:srgbClr val="000000"/>
              </a:buClr>
            </a:pPr>
            <a:endParaRPr lang="en-US" sz="127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8692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br>
              <a:rPr lang="en-US" sz="3600" dirty="0"/>
            </a:br>
            <a:br>
              <a:rPr lang="en-US" sz="3600" dirty="0"/>
            </a:br>
            <a:r>
              <a:rPr lang="en-US" sz="3600" b="0" dirty="0"/>
              <a:t>5. </a:t>
            </a:r>
            <a:r>
              <a:rPr lang="en-US" sz="3600" dirty="0"/>
              <a:t>It helps us + V</a:t>
            </a:r>
            <a:br>
              <a:rPr lang="en-US" sz="3600" dirty="0"/>
            </a:br>
            <a:br>
              <a:rPr lang="en-US" sz="3600" dirty="0"/>
            </a:br>
            <a:endParaRPr lang="en-US" sz="36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96561"/>
            <a:ext cx="1658767" cy="1658767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7553" y="5184780"/>
            <a:ext cx="2007630" cy="1216745"/>
          </a:xfrm>
          <a:prstGeom prst="rect">
            <a:avLst/>
          </a:prstGeom>
        </p:spPr>
      </p:pic>
      <p:pic>
        <p:nvPicPr>
          <p:cNvPr id="8" name="15 seconds Countdown Timer with Alarm">
            <a:hlinkClick r:id="" action="ppaction://media"/>
            <a:extLst>
              <a:ext uri="{FF2B5EF4-FFF2-40B4-BE49-F238E27FC236}">
                <a16:creationId xmlns:a16="http://schemas.microsoft.com/office/drawing/2014/main" id="{7406FD2B-4566-4843-8676-6C9C3782F31A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607553" y="429112"/>
            <a:ext cx="1909702" cy="1074208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398523" y="409425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defTabSz="829544">
              <a:buClr>
                <a:srgbClr val="000000"/>
              </a:buClr>
            </a:pPr>
            <a:r>
              <a:rPr lang="en-US" sz="2400" b="1" kern="0" dirty="0">
                <a:solidFill>
                  <a:schemeClr val="bg1"/>
                </a:solidFill>
                <a:latin typeface="Fredoka"/>
                <a:cs typeface="Fredoka"/>
                <a:sym typeface="Fredoka"/>
              </a:rPr>
              <a:t>B. Expressions about the benefits of something</a:t>
            </a:r>
          </a:p>
          <a:p>
            <a:pPr defTabSz="829544">
              <a:buClr>
                <a:srgbClr val="000000"/>
              </a:buClr>
            </a:pPr>
            <a:endParaRPr lang="en-US" sz="2400" kern="0" dirty="0">
              <a:solidFill>
                <a:schemeClr val="bg1"/>
              </a:solidFill>
              <a:latin typeface="Arial"/>
              <a:sym typeface="Arial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398523" y="3003720"/>
            <a:ext cx="7379487" cy="677447"/>
          </a:xfrm>
          <a:prstGeom prst="rect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lvl="0" defTabSz="829544">
              <a:buClr>
                <a:srgbClr val="000000"/>
              </a:buClr>
            </a:pPr>
            <a:r>
              <a:rPr lang="en-US" sz="2400" b="1" kern="0">
                <a:solidFill>
                  <a:srgbClr val="FEF6F4"/>
                </a:solidFill>
                <a:latin typeface="Fredoka"/>
                <a:cs typeface="Fredoka"/>
                <a:sym typeface="Fredoka"/>
              </a:rPr>
              <a:t>A. Linking words/structures</a:t>
            </a:r>
            <a:endParaRPr lang="en-US" sz="2400" b="1" kern="0" dirty="0">
              <a:solidFill>
                <a:srgbClr val="FEF6F4"/>
              </a:solidFill>
              <a:latin typeface="Fredoka"/>
              <a:cs typeface="Fredoka"/>
              <a:sym typeface="Fredoka"/>
            </a:endParaRPr>
          </a:p>
        </p:txBody>
      </p:sp>
    </p:spTree>
    <p:extLst>
      <p:ext uri="{BB962C8B-B14F-4D97-AF65-F5344CB8AC3E}">
        <p14:creationId xmlns:p14="http://schemas.microsoft.com/office/powerpoint/2010/main" val="150740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71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100000">
                <p:cTn id="12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8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" dur="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B050"/>
                                      </p:to>
                                    </p:animClr>
                                    <p:set>
                                      <p:cBhvr>
                                        <p:cTn id="25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7" presetID="30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69</TotalTime>
  <Words>779</Words>
  <Application>Microsoft Office PowerPoint</Application>
  <PresentationFormat>Widescreen</PresentationFormat>
  <Paragraphs>129</Paragraphs>
  <Slides>21</Slides>
  <Notes>15</Notes>
  <HiddenSlides>0</HiddenSlides>
  <MMClips>10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31" baseType="lpstr">
      <vt:lpstr>Arial</vt:lpstr>
      <vt:lpstr>Bookman Old Style</vt:lpstr>
      <vt:lpstr>Calibri</vt:lpstr>
      <vt:lpstr>Fredoka</vt:lpstr>
      <vt:lpstr>Libre Baskerville</vt:lpstr>
      <vt:lpstr>Myriad Pro</vt:lpstr>
      <vt:lpstr>Nunito</vt:lpstr>
      <vt:lpstr>UTM Facebook K&amp;T</vt:lpstr>
      <vt:lpstr>Wingdings</vt:lpstr>
      <vt:lpstr>Fashion trends presetation by Slidesgo</vt:lpstr>
      <vt:lpstr>PowerPoint Presentation</vt:lpstr>
      <vt:lpstr>PowerPoint Presentation</vt:lpstr>
      <vt:lpstr>PowerPoint Presentation</vt:lpstr>
      <vt:lpstr>PowerPoint Presentation</vt:lpstr>
      <vt:lpstr>  1. First/Second,  </vt:lpstr>
      <vt:lpstr>  2. This allows students to +V  </vt:lpstr>
      <vt:lpstr>  3. Last but not least,  </vt:lpstr>
      <vt:lpstr>  4. In brief, </vt:lpstr>
      <vt:lpstr>  5. It helps us + V  </vt:lpstr>
      <vt:lpstr>  6. The first/second benefit of … is   +N/V-ing </vt:lpstr>
      <vt:lpstr>  7. We will be able + to-V   </vt:lpstr>
      <vt:lpstr>  8. First and foremost,  </vt:lpstr>
      <vt:lpstr>  9. Last but not least, </vt:lpstr>
      <vt:lpstr>  10. In conclusion,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14</cp:revision>
  <dcterms:created xsi:type="dcterms:W3CDTF">2023-11-15T09:47:04Z</dcterms:created>
  <dcterms:modified xsi:type="dcterms:W3CDTF">2025-09-28T04:06:37Z</dcterms:modified>
</cp:coreProperties>
</file>