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wav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media1.wav" ContentType="audio/x-wav"/>
  <Override PartName="/ppt/notesSlides/notesSlide1.xml" ContentType="application/vnd.openxmlformats-officedocument.presentationml.notesSlide+xml"/>
  <Override PartName="/ppt/media/media2.wav" ContentType="audio/x-wav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0" r:id="rId2"/>
  </p:sldMasterIdLst>
  <p:notesMasterIdLst>
    <p:notesMasterId r:id="rId23"/>
  </p:notesMasterIdLst>
  <p:sldIdLst>
    <p:sldId id="289" r:id="rId3"/>
    <p:sldId id="328" r:id="rId4"/>
    <p:sldId id="329" r:id="rId5"/>
    <p:sldId id="330" r:id="rId6"/>
    <p:sldId id="331" r:id="rId7"/>
    <p:sldId id="332" r:id="rId8"/>
    <p:sldId id="333" r:id="rId9"/>
    <p:sldId id="334" r:id="rId10"/>
    <p:sldId id="294" r:id="rId11"/>
    <p:sldId id="296" r:id="rId12"/>
    <p:sldId id="298" r:id="rId13"/>
    <p:sldId id="300" r:id="rId14"/>
    <p:sldId id="301" r:id="rId15"/>
    <p:sldId id="302" r:id="rId16"/>
    <p:sldId id="303" r:id="rId17"/>
    <p:sldId id="304" r:id="rId18"/>
    <p:sldId id="305" r:id="rId19"/>
    <p:sldId id="306" r:id="rId20"/>
    <p:sldId id="308" r:id="rId21"/>
    <p:sldId id="309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E5AA60-0B39-4A37-9101-74F457B65E0E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E86265-59B1-4099-99E0-BCDA271A53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09349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750439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13025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20238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494813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7041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87896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748626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506012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30262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81723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93237322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417634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77112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35305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67273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21580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41422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91350773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3D835F-DAE6-4C7A-A7C8-1B3F02B4D5AD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28/09/2025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BB8287-26D3-4559-9FE3-53F253AD02D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2072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media" Target="../media/media2.wav"/><Relationship Id="rId7" Type="http://schemas.openxmlformats.org/officeDocument/2006/relationships/image" Target="../media/image18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notesSlide" Target="../notesSlides/notesSlide2.xml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22.jpg"/><Relationship Id="rId4" Type="http://schemas.openxmlformats.org/officeDocument/2006/relationships/audio" Target="../media/media2.wav"/><Relationship Id="rId9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3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microsoft.com/office/2007/relationships/hdphoto" Target="../media/hdphoto1.wdp"/><Relationship Id="rId7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png"/><Relationship Id="rId11" Type="http://schemas.openxmlformats.org/officeDocument/2006/relationships/image" Target="../media/image9.png"/><Relationship Id="rId5" Type="http://schemas.openxmlformats.org/officeDocument/2006/relationships/image" Target="../media/image5.png"/><Relationship Id="rId10" Type="http://schemas.microsoft.com/office/2007/relationships/hdphoto" Target="../media/hdphoto3.wdp"/><Relationship Id="rId4" Type="http://schemas.openxmlformats.org/officeDocument/2006/relationships/image" Target="../media/image4.jpeg"/><Relationship Id="rId9" Type="http://schemas.openxmlformats.org/officeDocument/2006/relationships/image" Target="../media/image8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1.png"/><Relationship Id="rId4" Type="http://schemas.openxmlformats.org/officeDocument/2006/relationships/image" Target="../media/image7.pn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audio" Target="../media/audio2.wav"/><Relationship Id="rId7" Type="http://schemas.microsoft.com/office/2007/relationships/hdphoto" Target="../media/hdphoto3.wdp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11" Type="http://schemas.openxmlformats.org/officeDocument/2006/relationships/image" Target="../media/image12.png"/><Relationship Id="rId5" Type="http://schemas.microsoft.com/office/2007/relationships/hdphoto" Target="../media/hdphoto2.wdp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0.jpeg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10.jpe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14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10.jpe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15.png"/><Relationship Id="rId9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10.jpe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16.png"/><Relationship Id="rId9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3.wdp"/><Relationship Id="rId3" Type="http://schemas.openxmlformats.org/officeDocument/2006/relationships/audio" Target="../media/audio2.wav"/><Relationship Id="rId7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11" Type="http://schemas.openxmlformats.org/officeDocument/2006/relationships/image" Target="../media/image10.jpeg"/><Relationship Id="rId5" Type="http://schemas.openxmlformats.org/officeDocument/2006/relationships/image" Target="../media/image7.png"/><Relationship Id="rId10" Type="http://schemas.openxmlformats.org/officeDocument/2006/relationships/image" Target="../media/image5.png"/><Relationship Id="rId4" Type="http://schemas.openxmlformats.org/officeDocument/2006/relationships/image" Target="../media/image17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0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4202877" y="2886207"/>
            <a:ext cx="7845687" cy="707886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2666998" y="3962400"/>
            <a:ext cx="861060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>
                <a:solidFill>
                  <a:srgbClr val="0070C0"/>
                </a:solidFill>
              </a:rPr>
              <a:t>EVERYDAY ENGLISH &amp; CULTURE 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1999" cy="196788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1093673" y="341236"/>
            <a:ext cx="1267591" cy="150810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72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500251" y="663741"/>
            <a:ext cx="623157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NEW WAYS TO LEARN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4220751" y="2947415"/>
            <a:ext cx="79391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chemeClr val="bg1"/>
                </a:solidFill>
                <a:latin typeface="UTM Facebook K&amp;T" pitchFamily="18" charset="0"/>
              </a:rPr>
              <a:t>COMMUNICATION AND CULTURE / CLIL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100485" y="2926076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5FF528C-E2C3-446A-9210-E6FDCFD1C989}"/>
              </a:ext>
            </a:extLst>
          </p:cNvPr>
          <p:cNvSpPr txBox="1"/>
          <p:nvPr/>
        </p:nvSpPr>
        <p:spPr>
          <a:xfrm>
            <a:off x="883280" y="2926076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>
                <a:solidFill>
                  <a:srgbClr val="048DA4"/>
                </a:solidFill>
                <a:latin typeface="Bookman Old Style" pitchFamily="18" charset="0"/>
              </a:rPr>
              <a:t>LESSON 7</a:t>
            </a:r>
            <a:endParaRPr lang="en-US" sz="3600" dirty="0">
              <a:solidFill>
                <a:srgbClr val="048DA4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52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878041" y="1111574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908213" y="1015927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58034" y="1090960"/>
            <a:ext cx="8395566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26532"/>
                </a:solidFill>
                <a:cs typeface="Arial" panose="020B0604020202020204" pitchFamily="34" charset="0"/>
              </a:rPr>
              <a:t>Listen and complete the conversation.</a:t>
            </a:r>
          </a:p>
        </p:txBody>
      </p:sp>
      <p:pic>
        <p:nvPicPr>
          <p:cNvPr id="2" name="058">
            <a:hlinkClick r:id="" action="ppaction://media"/>
            <a:extLst>
              <a:ext uri="{FF2B5EF4-FFF2-40B4-BE49-F238E27FC236}">
                <a16:creationId xmlns:a16="http://schemas.microsoft.com/office/drawing/2014/main" id="{6FFDEFB7-E706-4FE0-9BCE-DA1FE04B4F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9003213" y="239777"/>
            <a:ext cx="487363" cy="4873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4" y="123935"/>
            <a:ext cx="5346753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51F0D622-4642-4153-B790-90EA88987B7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22212" y="2709241"/>
            <a:ext cx="11720680" cy="3361157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B2635BEB-86DD-4A64-AA85-E3A841BFF97E}"/>
              </a:ext>
            </a:extLst>
          </p:cNvPr>
          <p:cNvSpPr/>
          <p:nvPr/>
        </p:nvSpPr>
        <p:spPr>
          <a:xfrm>
            <a:off x="3532094" y="4342311"/>
            <a:ext cx="609600" cy="338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go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6A0EF79-D6E8-4087-AFA9-BDF587DC3D4F}"/>
              </a:ext>
            </a:extLst>
          </p:cNvPr>
          <p:cNvSpPr/>
          <p:nvPr/>
        </p:nvSpPr>
        <p:spPr>
          <a:xfrm>
            <a:off x="9601200" y="4369206"/>
            <a:ext cx="914400" cy="3129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type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0CE82908-E7D1-4648-9ADA-B0AE9E6D4A00}"/>
              </a:ext>
            </a:extLst>
          </p:cNvPr>
          <p:cNvSpPr/>
          <p:nvPr/>
        </p:nvSpPr>
        <p:spPr>
          <a:xfrm>
            <a:off x="6979025" y="4681034"/>
            <a:ext cx="1089210" cy="33981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click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27C131B4-2DAE-451A-9B0A-6BC08BB01BCA}"/>
              </a:ext>
            </a:extLst>
          </p:cNvPr>
          <p:cNvSpPr/>
          <p:nvPr/>
        </p:nvSpPr>
        <p:spPr>
          <a:xfrm>
            <a:off x="7086600" y="5597679"/>
            <a:ext cx="831432" cy="3387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>
                <a:solidFill>
                  <a:srgbClr val="FF0000"/>
                </a:solidFill>
              </a:rPr>
              <a:t>wait</a:t>
            </a:r>
          </a:p>
        </p:txBody>
      </p:sp>
      <p:pic>
        <p:nvPicPr>
          <p:cNvPr id="16" name="Picture 15" descr="A picture containing text, device, gauge&#10;&#10;Description automatically generated">
            <a:extLst>
              <a:ext uri="{FF2B5EF4-FFF2-40B4-BE49-F238E27FC236}">
                <a16:creationId xmlns:a16="http://schemas.microsoft.com/office/drawing/2014/main" id="{9200AF5E-CFC3-4A73-93D2-77F92A2E626F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3332" y="1090960"/>
            <a:ext cx="1597667" cy="1597667"/>
          </a:xfrm>
          <a:prstGeom prst="rect">
            <a:avLst/>
          </a:prstGeom>
        </p:spPr>
      </p:pic>
      <p:pic>
        <p:nvPicPr>
          <p:cNvPr id="3" name="062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402565" y="25991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559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012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  <p:audio>
              <p:cMediaNode vol="80000">
                <p:cTn id="3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18" grpId="0" animBg="1"/>
      <p:bldP spid="19" grpId="0" animBg="1"/>
      <p:bldP spid="22" grpId="0" animBg="1"/>
      <p:bldP spid="2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ounded Rectangle 9"/>
          <p:cNvSpPr/>
          <p:nvPr/>
        </p:nvSpPr>
        <p:spPr>
          <a:xfrm>
            <a:off x="421138" y="106165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21138" y="976318"/>
            <a:ext cx="47999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901131" y="1139741"/>
            <a:ext cx="111926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Make a similar conversation: how to install </a:t>
            </a:r>
            <a:r>
              <a:rPr 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Zoom</a:t>
            </a:r>
            <a:r>
              <a:rPr lang="en-US" sz="28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on your phone.</a:t>
            </a:r>
          </a:p>
        </p:txBody>
      </p:sp>
      <p:pic>
        <p:nvPicPr>
          <p:cNvPr id="2" name="058">
            <a:hlinkClick r:id="" action="ppaction://media"/>
            <a:extLst>
              <a:ext uri="{FF2B5EF4-FFF2-40B4-BE49-F238E27FC236}">
                <a16:creationId xmlns:a16="http://schemas.microsoft.com/office/drawing/2014/main" id="{6FFDEFB7-E706-4FE0-9BCE-DA1FE04B4F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03213" y="239777"/>
            <a:ext cx="487363" cy="4873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BB601584-3264-4E7D-8FA8-4C75ADEA21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8333" y="1660190"/>
            <a:ext cx="1835436" cy="1835436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AD50DE32-FCC1-436A-96B9-D1B6699BF10B}"/>
              </a:ext>
            </a:extLst>
          </p:cNvPr>
          <p:cNvSpPr txBox="1"/>
          <p:nvPr/>
        </p:nvSpPr>
        <p:spPr>
          <a:xfrm>
            <a:off x="533400" y="3553599"/>
            <a:ext cx="2093462" cy="276999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l"/>
            <a:r>
              <a:rPr lang="en-US" b="1" dirty="0">
                <a:solidFill>
                  <a:srgbClr val="FF0000"/>
                </a:solidFill>
              </a:rPr>
              <a:t>Example:</a:t>
            </a:r>
            <a:endParaRPr lang="en-US" sz="1700" dirty="0">
              <a:solidFill>
                <a:srgbClr val="FF0000"/>
              </a:solidFill>
            </a:endParaRP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1FF43AFC-9C3E-4056-A886-7851BAF24B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28600" y="3969096"/>
            <a:ext cx="11825136" cy="2431703"/>
          </a:xfrm>
          <a:prstGeom prst="rect">
            <a:avLst/>
          </a:prstGeom>
        </p:spPr>
      </p:pic>
      <p:sp>
        <p:nvSpPr>
          <p:cNvPr id="41" name="Rectangle 40">
            <a:extLst>
              <a:ext uri="{FF2B5EF4-FFF2-40B4-BE49-F238E27FC236}">
                <a16:creationId xmlns:a16="http://schemas.microsoft.com/office/drawing/2014/main" id="{C4BDF02F-6F29-4426-B957-CDDAD8F03B51}"/>
              </a:ext>
            </a:extLst>
          </p:cNvPr>
          <p:cNvSpPr/>
          <p:nvPr/>
        </p:nvSpPr>
        <p:spPr>
          <a:xfrm>
            <a:off x="6459355" y="3947853"/>
            <a:ext cx="923079" cy="395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Zoom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38DED04-192C-414A-B785-4F751763AD6A}"/>
              </a:ext>
            </a:extLst>
          </p:cNvPr>
          <p:cNvSpPr/>
          <p:nvPr/>
        </p:nvSpPr>
        <p:spPr>
          <a:xfrm>
            <a:off x="4330998" y="5900458"/>
            <a:ext cx="1034378" cy="34468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'Zoom'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221102A5-9616-4CF7-9CA1-6C6262383F20}"/>
              </a:ext>
            </a:extLst>
          </p:cNvPr>
          <p:cNvSpPr/>
          <p:nvPr/>
        </p:nvSpPr>
        <p:spPr>
          <a:xfrm>
            <a:off x="10134600" y="4744817"/>
            <a:ext cx="1066800" cy="3048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'Zoom'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48741385-4AE3-4019-9DDC-9CBF0714703E}"/>
              </a:ext>
            </a:extLst>
          </p:cNvPr>
          <p:cNvSpPr/>
          <p:nvPr/>
        </p:nvSpPr>
        <p:spPr>
          <a:xfrm>
            <a:off x="1524000" y="4314963"/>
            <a:ext cx="1678902" cy="3955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rgbClr val="FF0000"/>
                </a:solidFill>
              </a:rPr>
              <a:t>study online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565115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EVERYDAY ENGLISH</a:t>
            </a:r>
          </a:p>
        </p:txBody>
      </p:sp>
    </p:spTree>
    <p:extLst>
      <p:ext uri="{BB962C8B-B14F-4D97-AF65-F5344CB8AC3E}">
        <p14:creationId xmlns:p14="http://schemas.microsoft.com/office/powerpoint/2010/main" val="991966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41" grpId="0" animBg="1"/>
      <p:bldP spid="43" grpId="0" animBg="1"/>
      <p:bldP spid="44" grpId="0" animBg="1"/>
      <p:bldP spid="4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22427" y="1129851"/>
            <a:ext cx="10312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text about modern schools and answer the questions.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2606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sp>
        <p:nvSpPr>
          <p:cNvPr id="24" name="TextBox 2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942434" y="2221200"/>
            <a:ext cx="10908960" cy="215443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indent="-342900" algn="l">
              <a:buAutoNum type="arabicPeriod"/>
            </a:pPr>
            <a:r>
              <a:rPr lang="en-US" sz="3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role of teachers in modern schools?</a:t>
            </a:r>
          </a:p>
          <a:p>
            <a:pPr marL="342900" indent="-342900" algn="l">
              <a:buAutoNum type="arabicPeriod"/>
            </a:pPr>
            <a:r>
              <a:rPr lang="en-US" sz="3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are two common features of modern schools?</a:t>
            </a:r>
          </a:p>
          <a:p>
            <a:pPr marL="342900" indent="-342900" algn="l">
              <a:buAutoNum type="arabicPeriod"/>
            </a:pPr>
            <a:r>
              <a:rPr lang="en-US" sz="3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do students use computers in the learning process?</a:t>
            </a:r>
          </a:p>
          <a:p>
            <a:pPr marL="342900" indent="-342900" algn="l">
              <a:buAutoNum type="arabicPeriod"/>
            </a:pPr>
            <a:r>
              <a:rPr lang="en-US" sz="35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How do students learn about the real world?</a:t>
            </a:r>
          </a:p>
        </p:txBody>
      </p:sp>
    </p:spTree>
    <p:extLst>
      <p:ext uri="{BB962C8B-B14F-4D97-AF65-F5344CB8AC3E}">
        <p14:creationId xmlns:p14="http://schemas.microsoft.com/office/powerpoint/2010/main" val="315810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2606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2C05BF-B20A-4D34-A4ED-E4BF11A28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807" y="2438400"/>
            <a:ext cx="9601200" cy="40700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BB2FE3-EBA4-4E83-9C42-D0F1786611BE}"/>
              </a:ext>
            </a:extLst>
          </p:cNvPr>
          <p:cNvCxnSpPr>
            <a:cxnSpLocks/>
          </p:cNvCxnSpPr>
          <p:nvPr/>
        </p:nvCxnSpPr>
        <p:spPr>
          <a:xfrm flipV="1">
            <a:off x="8023294" y="3180995"/>
            <a:ext cx="3025706" cy="23094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6530C1-88A6-4D14-9593-131C863BB96A}"/>
              </a:ext>
            </a:extLst>
          </p:cNvPr>
          <p:cNvCxnSpPr>
            <a:cxnSpLocks/>
          </p:cNvCxnSpPr>
          <p:nvPr/>
        </p:nvCxnSpPr>
        <p:spPr>
          <a:xfrm>
            <a:off x="1635437" y="3501390"/>
            <a:ext cx="4473262" cy="15471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22427" y="1129851"/>
            <a:ext cx="10312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text about modern schools and answer the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2209800" y="1737959"/>
            <a:ext cx="847924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What is the role of teachers in modern schools?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234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2606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2C05BF-B20A-4D34-A4ED-E4BF11A28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807" y="2438400"/>
            <a:ext cx="9601200" cy="40700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BB2FE3-EBA4-4E83-9C42-D0F1786611BE}"/>
              </a:ext>
            </a:extLst>
          </p:cNvPr>
          <p:cNvCxnSpPr>
            <a:cxnSpLocks/>
          </p:cNvCxnSpPr>
          <p:nvPr/>
        </p:nvCxnSpPr>
        <p:spPr>
          <a:xfrm>
            <a:off x="1635437" y="4125323"/>
            <a:ext cx="3088963" cy="3356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6530C1-88A6-4D14-9593-131C863BB96A}"/>
              </a:ext>
            </a:extLst>
          </p:cNvPr>
          <p:cNvCxnSpPr>
            <a:cxnSpLocks/>
          </p:cNvCxnSpPr>
          <p:nvPr/>
        </p:nvCxnSpPr>
        <p:spPr>
          <a:xfrm>
            <a:off x="5410200" y="4693943"/>
            <a:ext cx="38100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22427" y="1129851"/>
            <a:ext cx="10312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text about modern schools and answer the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1971646" y="1710414"/>
            <a:ext cx="921393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What are two common features of modern schools?</a:t>
            </a:r>
          </a:p>
        </p:txBody>
      </p:sp>
    </p:spTree>
    <p:extLst>
      <p:ext uri="{BB962C8B-B14F-4D97-AF65-F5344CB8AC3E}">
        <p14:creationId xmlns:p14="http://schemas.microsoft.com/office/powerpoint/2010/main" val="109431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2606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2C05BF-B20A-4D34-A4ED-E4BF11A28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807" y="2438400"/>
            <a:ext cx="9601200" cy="40700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BB2FE3-EBA4-4E83-9C42-D0F1786611BE}"/>
              </a:ext>
            </a:extLst>
          </p:cNvPr>
          <p:cNvCxnSpPr>
            <a:cxnSpLocks/>
          </p:cNvCxnSpPr>
          <p:nvPr/>
        </p:nvCxnSpPr>
        <p:spPr>
          <a:xfrm>
            <a:off x="3581400" y="5332952"/>
            <a:ext cx="5348046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22427" y="1129851"/>
            <a:ext cx="10312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text about modern schools and answer the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1445040" y="1795523"/>
            <a:ext cx="995881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How do students use computers in the learning process?</a:t>
            </a:r>
          </a:p>
        </p:txBody>
      </p:sp>
    </p:spTree>
    <p:extLst>
      <p:ext uri="{BB962C8B-B14F-4D97-AF65-F5344CB8AC3E}">
        <p14:creationId xmlns:p14="http://schemas.microsoft.com/office/powerpoint/2010/main" val="1066322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72606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F2C05BF-B20A-4D34-A4ED-E4BF11A282F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41807" y="2362200"/>
            <a:ext cx="9601200" cy="4070074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CBBB2FE3-EBA4-4E83-9C42-D0F1786611BE}"/>
              </a:ext>
            </a:extLst>
          </p:cNvPr>
          <p:cNvCxnSpPr>
            <a:cxnSpLocks/>
          </p:cNvCxnSpPr>
          <p:nvPr/>
        </p:nvCxnSpPr>
        <p:spPr>
          <a:xfrm>
            <a:off x="2819400" y="5719737"/>
            <a:ext cx="79248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D56530C1-88A6-4D14-9593-131C863BB96A}"/>
              </a:ext>
            </a:extLst>
          </p:cNvPr>
          <p:cNvCxnSpPr>
            <a:cxnSpLocks/>
          </p:cNvCxnSpPr>
          <p:nvPr/>
        </p:nvCxnSpPr>
        <p:spPr>
          <a:xfrm>
            <a:off x="1656185" y="6001443"/>
            <a:ext cx="5159063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22427" y="1129851"/>
            <a:ext cx="10312373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6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Read the text about modern schools and answer the questions.</a:t>
            </a:r>
          </a:p>
        </p:txBody>
      </p:sp>
      <p:sp>
        <p:nvSpPr>
          <p:cNvPr id="2" name="Rectangle 1"/>
          <p:cNvSpPr/>
          <p:nvPr/>
        </p:nvSpPr>
        <p:spPr>
          <a:xfrm>
            <a:off x="2342722" y="1659528"/>
            <a:ext cx="805868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2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How do students learn about the real world?</a:t>
            </a:r>
          </a:p>
        </p:txBody>
      </p:sp>
    </p:spTree>
    <p:extLst>
      <p:ext uri="{BB962C8B-B14F-4D97-AF65-F5344CB8AC3E}">
        <p14:creationId xmlns:p14="http://schemas.microsoft.com/office/powerpoint/2010/main" val="419786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884228" y="1159333"/>
            <a:ext cx="112776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  </a:t>
            </a:r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Vote and discuss</a:t>
            </a:r>
          </a:p>
          <a:p>
            <a:endParaRPr lang="en-US" sz="2000" b="1" dirty="0">
              <a:solidFill>
                <a:srgbClr val="F265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1. Go to vote on:  </a:t>
            </a:r>
            <a:r>
              <a:rPr lang="en-US" sz="2000" b="1" i="1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https://www.mentimeter.com/s/fe6c01ee75718dbc5388aa0665509af6/22db24998c7f/edit</a:t>
            </a:r>
          </a:p>
          <a:p>
            <a:endParaRPr lang="en-US" sz="2000" b="1" dirty="0">
              <a:solidFill>
                <a:srgbClr val="F265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0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algn="just"/>
            <a:endParaRPr lang="en-US" sz="2000" b="1" dirty="0">
              <a:solidFill>
                <a:srgbClr val="F2653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942434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2434" y="962332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012E901-EB50-4116-B130-806113FD4CE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7000" y="2819400"/>
            <a:ext cx="7142917" cy="3549593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</p:spTree>
    <p:extLst>
      <p:ext uri="{BB962C8B-B14F-4D97-AF65-F5344CB8AC3E}">
        <p14:creationId xmlns:p14="http://schemas.microsoft.com/office/powerpoint/2010/main" val="103028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id="{91373887-B414-480C-9CE6-E865B2DED120}"/>
              </a:ext>
            </a:extLst>
          </p:cNvPr>
          <p:cNvSpPr txBox="1"/>
          <p:nvPr/>
        </p:nvSpPr>
        <p:spPr>
          <a:xfrm>
            <a:off x="8929446" y="2723457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FC1FD59-B4E9-4741-B480-D77688A2F09D}"/>
              </a:ext>
            </a:extLst>
          </p:cNvPr>
          <p:cNvSpPr txBox="1"/>
          <p:nvPr/>
        </p:nvSpPr>
        <p:spPr>
          <a:xfrm>
            <a:off x="8101629" y="3451044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DF2A0A3-5717-4487-84C3-D272D071BA57}"/>
              </a:ext>
            </a:extLst>
          </p:cNvPr>
          <p:cNvSpPr txBox="1"/>
          <p:nvPr/>
        </p:nvSpPr>
        <p:spPr>
          <a:xfrm>
            <a:off x="8101628" y="437563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B441D53-84EF-4D83-99A1-6DD121D48D7D}"/>
              </a:ext>
            </a:extLst>
          </p:cNvPr>
          <p:cNvSpPr txBox="1"/>
          <p:nvPr/>
        </p:nvSpPr>
        <p:spPr>
          <a:xfrm>
            <a:off x="8929446" y="5265156"/>
            <a:ext cx="1847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sz="3600" dirty="0">
              <a:solidFill>
                <a:srgbClr val="00B050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1447179" y="1025365"/>
            <a:ext cx="38868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Vote and discuss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14400" y="987961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44572" y="89231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9D54BF07-BCBC-4C9E-BA4F-C9A3867D68A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32744"/>
            <a:ext cx="12192000" cy="482525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536B75F6-31FB-4A3D-93E8-5353A6646FD3}"/>
              </a:ext>
            </a:extLst>
          </p:cNvPr>
          <p:cNvSpPr txBox="1"/>
          <p:nvPr/>
        </p:nvSpPr>
        <p:spPr>
          <a:xfrm>
            <a:off x="1981200" y="2351416"/>
            <a:ext cx="9966654" cy="3216265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highest-voting activities: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do you like them?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In which subjects are they used?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endParaRPr lang="en-US" sz="24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"/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For the lowest-voting activities: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Why didn’t you participate in these activities?  </a:t>
            </a:r>
          </a:p>
          <a:p>
            <a:pPr marR="0" lvl="0">
              <a:spcBef>
                <a:spcPts val="0"/>
              </a:spcBef>
              <a:spcAft>
                <a:spcPts val="0"/>
              </a:spcAft>
            </a:pPr>
            <a:r>
              <a:rPr lang="en-US" sz="24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Do you want to change anything about these activities?  </a:t>
            </a:r>
          </a:p>
          <a:p>
            <a:pPr algn="l"/>
            <a:endParaRPr lang="en-US" sz="1700" dirty="0">
              <a:solidFill>
                <a:schemeClr val="tx1">
                  <a:lumMod val="50000"/>
                  <a:lumOff val="50000"/>
                </a:schemeClr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CULTURE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BD392C4-B589-43D3-9879-DB9AB2245213}"/>
              </a:ext>
            </a:extLst>
          </p:cNvPr>
          <p:cNvSpPr txBox="1"/>
          <p:nvPr/>
        </p:nvSpPr>
        <p:spPr>
          <a:xfrm>
            <a:off x="762000" y="1564404"/>
            <a:ext cx="388682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4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Part 2. Discussion</a:t>
            </a:r>
          </a:p>
        </p:txBody>
      </p:sp>
    </p:spTree>
    <p:extLst>
      <p:ext uri="{BB962C8B-B14F-4D97-AF65-F5344CB8AC3E}">
        <p14:creationId xmlns:p14="http://schemas.microsoft.com/office/powerpoint/2010/main" val="41996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066800" y="1140361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6972" y="104471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599578" y="110626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02150" y="7697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428A54A-2292-46A9-A9A4-93E587A5600D}"/>
              </a:ext>
            </a:extLst>
          </p:cNvPr>
          <p:cNvSpPr txBox="1"/>
          <p:nvPr/>
        </p:nvSpPr>
        <p:spPr>
          <a:xfrm>
            <a:off x="1096972" y="2133600"/>
            <a:ext cx="1099193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Language items: How to give instructions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en-US" sz="2800" dirty="0"/>
              <a:t>Knowledge: Get to know some learning apps and their functions</a:t>
            </a:r>
          </a:p>
        </p:txBody>
      </p:sp>
    </p:spTree>
    <p:extLst>
      <p:ext uri="{BB962C8B-B14F-4D97-AF65-F5344CB8AC3E}">
        <p14:creationId xmlns:p14="http://schemas.microsoft.com/office/powerpoint/2010/main" val="41382708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nmannews.wpengine.netdna-cdn.com/files/imagefield/shutterstock_96320885_WOOD_FLOOR_AND_GREEN_WALL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0053" b="1"/>
          <a:stretch/>
        </p:blipFill>
        <p:spPr bwMode="auto">
          <a:xfrm>
            <a:off x="152400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1" name="30 Redondear rectángulo de esquina del mismo lado"/>
          <p:cNvSpPr/>
          <p:nvPr/>
        </p:nvSpPr>
        <p:spPr>
          <a:xfrm>
            <a:off x="4799856" y="1916832"/>
            <a:ext cx="2448272" cy="2160240"/>
          </a:xfrm>
          <a:prstGeom prst="round2SameRect">
            <a:avLst>
              <a:gd name="adj1" fmla="val 50000"/>
              <a:gd name="adj2" fmla="val 0"/>
            </a:avLst>
          </a:prstGeom>
          <a:gradFill>
            <a:gsLst>
              <a:gs pos="74000">
                <a:schemeClr val="tx1"/>
              </a:gs>
              <a:gs pos="100000">
                <a:schemeClr val="accent6">
                  <a:lumMod val="75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27 Rectángulo"/>
          <p:cNvSpPr/>
          <p:nvPr/>
        </p:nvSpPr>
        <p:spPr>
          <a:xfrm>
            <a:off x="7248128" y="3429000"/>
            <a:ext cx="3419872" cy="64807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6" name="35 Rectángulo"/>
          <p:cNvSpPr/>
          <p:nvPr/>
        </p:nvSpPr>
        <p:spPr>
          <a:xfrm>
            <a:off x="1491534" y="3375945"/>
            <a:ext cx="3308323" cy="648072"/>
          </a:xfrm>
          <a:prstGeom prst="rect">
            <a:avLst/>
          </a:prstGeom>
          <a:blipFill>
            <a:blip r:embed="rId4"/>
            <a:tile tx="0" ty="0" sx="100000" sy="100000" flip="none" algn="tl"/>
          </a:blip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ES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3" name="32 Imagen"/>
          <p:cNvPicPr>
            <a:picLocks noChangeAspect="1"/>
          </p:cNvPicPr>
          <p:nvPr/>
        </p:nvPicPr>
        <p:blipFill>
          <a:blip r:embed="rId5"/>
          <a:srcRect l="9695" t="-2" r="16045" b="-3795"/>
          <a:stretch>
            <a:fillRect/>
          </a:stretch>
        </p:blipFill>
        <p:spPr bwMode="auto">
          <a:xfrm>
            <a:off x="2567608" y="2616324"/>
            <a:ext cx="2516664" cy="3269695"/>
          </a:xfrm>
          <a:prstGeom prst="rect">
            <a:avLst/>
          </a:prstGeom>
          <a:noFill/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34 Imagen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01674" y="562088"/>
            <a:ext cx="7759567" cy="1066712"/>
          </a:xfrm>
          <a:prstGeom prst="rect">
            <a:avLst/>
          </a:prstGeom>
          <a:effectLst>
            <a:glow rad="101600">
              <a:schemeClr val="tx1">
                <a:alpha val="60000"/>
              </a:schemeClr>
            </a:glow>
          </a:effectLst>
        </p:spPr>
      </p:pic>
      <p:pic>
        <p:nvPicPr>
          <p:cNvPr id="41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4871864" y="2199838"/>
            <a:ext cx="1788006" cy="1192414"/>
          </a:xfrm>
          <a:prstGeom prst="rect">
            <a:avLst/>
          </a:prstGeom>
          <a:noFill/>
          <a:effectLst>
            <a:innerShdw blurRad="685800" dist="50800" dir="16200000">
              <a:prstClr val="black">
                <a:alpha val="92000"/>
              </a:prstClr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5419458" y="2796045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11 Imagen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6845" y="5733257"/>
            <a:ext cx="1579767" cy="78859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569051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143000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173172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705595" y="1057868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EAE18B-74BB-4E9B-A993-6A75A87EF350}"/>
              </a:ext>
            </a:extLst>
          </p:cNvPr>
          <p:cNvSpPr txBox="1"/>
          <p:nvPr/>
        </p:nvSpPr>
        <p:spPr>
          <a:xfrm>
            <a:off x="838200" y="1829789"/>
            <a:ext cx="11102788" cy="2031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Write a paragraph (250 words) about your dream school with selective learning activities. </a:t>
            </a:r>
          </a:p>
          <a:p>
            <a:pPr marL="457200" indent="-457200">
              <a:lnSpc>
                <a:spcPct val="150000"/>
              </a:lnSpc>
              <a:buFont typeface="Wingdings" panose="05000000000000000000" pitchFamily="2" charset="2"/>
              <a:buChar char="Ø"/>
            </a:pPr>
            <a:r>
              <a:rPr lang="en-US" sz="2800" dirty="0"/>
              <a:t>Prepare for the next lesson: Project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702150" y="76972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9054" y="4591889"/>
            <a:ext cx="2630760" cy="1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7659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2579802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8112225" y="2561068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8"/>
          <a:srcRect l="9695" t="-2" r="16045" b="-3795"/>
          <a:stretch>
            <a:fillRect/>
          </a:stretch>
        </p:blipFill>
        <p:spPr bwMode="auto">
          <a:xfrm>
            <a:off x="8311570" y="2996953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1817621" y="94674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</a:rPr>
              <a:t>I-</a:t>
            </a:r>
            <a:r>
              <a:rPr lang="es-ES_tradnl" sz="3200" b="1" dirty="0" err="1">
                <a:solidFill>
                  <a:prstClr val="black"/>
                </a:solidFill>
              </a:rPr>
              <a:t>speak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8951388" y="945594"/>
            <a:ext cx="1884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Quizlet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343116" y="919780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</a:rPr>
              <a:t>Elsa</a:t>
            </a:r>
            <a:endParaRPr lang="es-ES" sz="3200" b="1" dirty="0">
              <a:solidFill>
                <a:prstClr val="black"/>
              </a:solidFill>
            </a:endParaRPr>
          </a:p>
        </p:txBody>
      </p:sp>
      <p:sp>
        <p:nvSpPr>
          <p:cNvPr id="31" name="30 CuadroTexto"/>
          <p:cNvSpPr txBox="1"/>
          <p:nvPr/>
        </p:nvSpPr>
        <p:spPr>
          <a:xfrm>
            <a:off x="2135561" y="44624"/>
            <a:ext cx="777686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Click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on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the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right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option</a:t>
            </a:r>
            <a:endParaRPr lang="es-ES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5273057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7464626" y="2060848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1524000" y="6250432"/>
            <a:ext cx="9144000" cy="607568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app is the most suitable for learning vocabulary?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08368" y="5301209"/>
            <a:ext cx="1008112" cy="877217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prstClr val="black"/>
                </a:solidFill>
                <a:latin typeface="Calibri"/>
              </a:rPr>
              <a:t>NEXT</a:t>
            </a:r>
            <a:endParaRPr lang="es-ES" sz="20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046839" y="4069677"/>
            <a:ext cx="2641938" cy="22224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5169595" y="4371056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829349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repeatCount="2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29531 -0.2423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121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8046313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2723776" y="2564904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8"/>
          <a:srcRect l="9695" t="-2" r="16045" b="-3795"/>
          <a:stretch>
            <a:fillRect/>
          </a:stretch>
        </p:blipFill>
        <p:spPr bwMode="auto">
          <a:xfrm>
            <a:off x="3154423" y="2893434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8940316" y="945595"/>
            <a:ext cx="215246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Duolingo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888445" y="1026838"/>
            <a:ext cx="36706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000" b="1" dirty="0">
                <a:solidFill>
                  <a:prstClr val="black"/>
                </a:solidFill>
              </a:rPr>
              <a:t>English VOA </a:t>
            </a:r>
            <a:r>
              <a:rPr lang="es-ES_tradnl" sz="2000" b="1" dirty="0" err="1">
                <a:solidFill>
                  <a:prstClr val="black"/>
                </a:solidFill>
              </a:rPr>
              <a:t>learning</a:t>
            </a:r>
            <a:endParaRPr lang="es-ES_tradnl" sz="2000" b="1" dirty="0">
              <a:solidFill>
                <a:prstClr val="black"/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343116" y="919780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MemriSe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5273057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2259080" y="1988840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1524000" y="6250432"/>
            <a:ext cx="9144000" cy="607568"/>
          </a:xfrm>
          <a:prstGeom prst="rect">
            <a:avLst/>
          </a:prstGeom>
          <a:blipFill>
            <a:blip r:embed="rId9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You can listen to American News on which app?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4" name="13 Flecha derecha">
            <a:hlinkClick r:id="" action="ppaction://hlinkshowjump?jump=nextslide"/>
          </p:cNvPr>
          <p:cNvSpPr/>
          <p:nvPr/>
        </p:nvSpPr>
        <p:spPr>
          <a:xfrm>
            <a:off x="9408368" y="5301209"/>
            <a:ext cx="1008112" cy="877217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prstClr val="black"/>
                </a:solidFill>
                <a:latin typeface="Calibri"/>
              </a:rPr>
              <a:t>NEXT</a:t>
            </a:r>
            <a:endParaRPr lang="es-ES" sz="2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4079776" y="4462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</a:t>
            </a:r>
            <a:endParaRPr lang="es-ES_tradnl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906678" y="3799886"/>
            <a:ext cx="3094658" cy="2443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 bwMode="auto">
          <a:xfrm>
            <a:off x="5415125" y="4293097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7770364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27952 -0.2530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26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62357" y="3735512"/>
            <a:ext cx="2787189" cy="25684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2579802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8112225" y="2561068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415125" y="4293097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/>
          <a:srcRect l="9695" t="-2" r="16045" b="-3795"/>
          <a:stretch>
            <a:fillRect/>
          </a:stretch>
        </p:blipFill>
        <p:spPr bwMode="auto">
          <a:xfrm>
            <a:off x="8311570" y="2996953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1751710" y="917948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</a:rPr>
              <a:t>Elsa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9109152" y="945980"/>
            <a:ext cx="1829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3200" b="1">
                <a:solidFill>
                  <a:prstClr val="black"/>
                </a:solidFill>
              </a:rPr>
              <a:t>Memrise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343116" y="919780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Flipgrid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5273057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7464626" y="2060848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1524000" y="6250432"/>
            <a:ext cx="9144000" cy="60756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Which app is NOT suitable for learning speaking?</a:t>
            </a:r>
          </a:p>
        </p:txBody>
      </p:sp>
      <p:sp>
        <p:nvSpPr>
          <p:cNvPr id="27" name="26 Flecha derecha">
            <a:hlinkClick r:id="" action="ppaction://hlinkshowjump?jump=nextslide"/>
          </p:cNvPr>
          <p:cNvSpPr/>
          <p:nvPr/>
        </p:nvSpPr>
        <p:spPr>
          <a:xfrm>
            <a:off x="9408368" y="5301209"/>
            <a:ext cx="1008112" cy="877217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prstClr val="black"/>
                </a:solidFill>
                <a:latin typeface="Calibri"/>
              </a:rPr>
              <a:t>NEXT</a:t>
            </a:r>
            <a:endParaRPr lang="es-ES" sz="2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4079776" y="4462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the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right</a:t>
            </a:r>
            <a:r>
              <a:rPr lang="es-ES_tradnl" sz="28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_tradnl" sz="2800" b="1" dirty="0" err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option</a:t>
            </a:r>
            <a:endParaRPr lang="es-ES_tradnl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682372090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29531 -0.2423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121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2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5832" y="4059844"/>
            <a:ext cx="3643908" cy="20496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8046313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5494308" y="2543394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415125" y="4293097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/>
          <a:srcRect l="9695" t="-2" r="16045" b="-3795"/>
          <a:stretch>
            <a:fillRect/>
          </a:stretch>
        </p:blipFill>
        <p:spPr bwMode="auto">
          <a:xfrm>
            <a:off x="5695905" y="3089104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9183378" y="892672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</a:rPr>
              <a:t>Reading</a:t>
            </a:r>
          </a:p>
        </p:txBody>
      </p:sp>
      <p:sp>
        <p:nvSpPr>
          <p:cNvPr id="29" name="28 CuadroTexto"/>
          <p:cNvSpPr txBox="1"/>
          <p:nvPr/>
        </p:nvSpPr>
        <p:spPr>
          <a:xfrm>
            <a:off x="5379387" y="919779"/>
            <a:ext cx="1829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Writing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1836103" y="917948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</a:rPr>
              <a:t>Listening</a:t>
            </a:r>
            <a:endParaRPr lang="es-ES_tradnl" sz="3200" b="1" dirty="0">
              <a:solidFill>
                <a:prstClr val="black"/>
              </a:solidFill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2579780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4731789" y="2168860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1524000" y="6250432"/>
            <a:ext cx="9144000" cy="60756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 aspect of language can you improve on </a:t>
            </a:r>
            <a:r>
              <a:rPr lang="en-US" sz="2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Grammarly</a:t>
            </a:r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?</a:t>
            </a:r>
          </a:p>
        </p:txBody>
      </p:sp>
      <p:sp>
        <p:nvSpPr>
          <p:cNvPr id="14" name="13 Flecha derecha">
            <a:hlinkClick r:id="" action="ppaction://hlinkshowjump?jump=nextslide"/>
          </p:cNvPr>
          <p:cNvSpPr/>
          <p:nvPr/>
        </p:nvSpPr>
        <p:spPr>
          <a:xfrm>
            <a:off x="9408368" y="5301209"/>
            <a:ext cx="1008112" cy="877217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prstClr val="black"/>
                </a:solidFill>
                <a:latin typeface="Calibri"/>
              </a:rPr>
              <a:t>NEXT</a:t>
            </a:r>
            <a:endParaRPr lang="es-ES" sz="2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4079776" y="4462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on the right option</a:t>
            </a:r>
            <a:endParaRPr lang="es-ES_tradnl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1210783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004 -0.22153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8" y="-11088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1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71841" y="4039050"/>
            <a:ext cx="2077147" cy="207714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8046313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2723776" y="2564904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415125" y="4293097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/>
          <a:srcRect l="9695" t="-2" r="16045" b="-3795"/>
          <a:stretch>
            <a:fillRect/>
          </a:stretch>
        </p:blipFill>
        <p:spPr bwMode="auto">
          <a:xfrm>
            <a:off x="3154423" y="2893434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9084332" y="917948"/>
            <a:ext cx="16561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21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1637522" y="940282"/>
            <a:ext cx="1829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19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343116" y="919780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20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5273057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2259080" y="1988840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1524000" y="6250432"/>
            <a:ext cx="9144000" cy="60756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How many languages can </a:t>
            </a:r>
            <a:r>
              <a:rPr lang="en-US" sz="2800" b="1" dirty="0" err="1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Duolingo</a:t>
            </a:r>
            <a:r>
              <a:rPr lang="en-US" sz="28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teach learners?</a:t>
            </a:r>
            <a:endParaRPr lang="es-ES" sz="28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14" name="13 Flecha derecha">
            <a:hlinkClick r:id="" action="ppaction://hlinkshowjump?jump=nextslide"/>
          </p:cNvPr>
          <p:cNvSpPr/>
          <p:nvPr/>
        </p:nvSpPr>
        <p:spPr>
          <a:xfrm>
            <a:off x="9408368" y="5301209"/>
            <a:ext cx="1008112" cy="877217"/>
          </a:xfrm>
          <a:prstGeom prst="rightArrow">
            <a:avLst/>
          </a:prstGeom>
          <a:solidFill>
            <a:srgbClr val="00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sz="2000" b="1" dirty="0">
                <a:solidFill>
                  <a:prstClr val="black"/>
                </a:solidFill>
                <a:latin typeface="Calibri"/>
              </a:rPr>
              <a:t>NEXT</a:t>
            </a:r>
            <a:endParaRPr lang="es-ES" sz="20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14 CuadroTexto"/>
          <p:cNvSpPr txBox="1"/>
          <p:nvPr/>
        </p:nvSpPr>
        <p:spPr>
          <a:xfrm>
            <a:off x="4079776" y="4462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on the right option</a:t>
            </a:r>
            <a:endParaRPr lang="es-ES_tradnl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75982818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-0.27952 -0.25301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76" y="-12662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92251" y="4109356"/>
            <a:ext cx="2152135" cy="21521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2579802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://upload.wikimedia.org/wikipedia/en/a/a5/Cheese.pn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2965" l="0" r="10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879" b="12258"/>
          <a:stretch/>
        </p:blipFill>
        <p:spPr bwMode="auto">
          <a:xfrm>
            <a:off x="8112225" y="2561068"/>
            <a:ext cx="1500017" cy="12279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11 Imagen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 bwMode="auto">
          <a:xfrm>
            <a:off x="5415125" y="4293097"/>
            <a:ext cx="1577775" cy="1885329"/>
          </a:xfrm>
          <a:prstGeom prst="rect">
            <a:avLst/>
          </a:prstGeom>
          <a:noFill/>
          <a:ln>
            <a:noFill/>
          </a:ln>
          <a:effectLst>
            <a:outerShdw blurRad="76200" dist="635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12 Imagen"/>
          <p:cNvPicPr>
            <a:picLocks noChangeAspect="1"/>
          </p:cNvPicPr>
          <p:nvPr/>
        </p:nvPicPr>
        <p:blipFill>
          <a:blip r:embed="rId10"/>
          <a:srcRect l="9695" t="-2" r="16045" b="-3795"/>
          <a:stretch>
            <a:fillRect/>
          </a:stretch>
        </p:blipFill>
        <p:spPr bwMode="auto">
          <a:xfrm>
            <a:off x="8311570" y="2996953"/>
            <a:ext cx="800191" cy="1039623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CuadroTexto"/>
          <p:cNvSpPr txBox="1"/>
          <p:nvPr/>
        </p:nvSpPr>
        <p:spPr>
          <a:xfrm>
            <a:off x="1775121" y="969813"/>
            <a:ext cx="20171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 err="1">
                <a:solidFill>
                  <a:prstClr val="black"/>
                </a:solidFill>
                <a:latin typeface="Calibri"/>
              </a:rPr>
              <a:t>Not</a:t>
            </a:r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es-ES_tradnl" sz="3200" b="1" dirty="0" err="1">
                <a:solidFill>
                  <a:prstClr val="black"/>
                </a:solidFill>
                <a:latin typeface="Calibri"/>
              </a:rPr>
              <a:t>given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9" name="28 CuadroTexto"/>
          <p:cNvSpPr txBox="1"/>
          <p:nvPr/>
        </p:nvSpPr>
        <p:spPr>
          <a:xfrm>
            <a:off x="8899401" y="1003671"/>
            <a:ext cx="18298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True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0" name="29 CuadroTexto"/>
          <p:cNvSpPr txBox="1"/>
          <p:nvPr/>
        </p:nvSpPr>
        <p:spPr>
          <a:xfrm>
            <a:off x="5343115" y="969812"/>
            <a:ext cx="18330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3200" b="1" dirty="0">
                <a:solidFill>
                  <a:prstClr val="black"/>
                </a:solidFill>
                <a:latin typeface="Calibri"/>
              </a:rPr>
              <a:t>False</a:t>
            </a:r>
            <a:endParaRPr lang="es-ES" sz="32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2" name="Picture 2" descr="http://www.clker.com/cliparts/m/2/C/2/3/q/angry-black-cat-md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3128"/>
          <a:stretch/>
        </p:blipFill>
        <p:spPr bwMode="auto">
          <a:xfrm>
            <a:off x="5273057" y="2492896"/>
            <a:ext cx="1788006" cy="1192414"/>
          </a:xfrm>
          <a:prstGeom prst="rect">
            <a:avLst/>
          </a:prstGeom>
          <a:noFill/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24 Llamada ovalada"/>
          <p:cNvSpPr/>
          <p:nvPr/>
        </p:nvSpPr>
        <p:spPr>
          <a:xfrm>
            <a:off x="7464626" y="2060848"/>
            <a:ext cx="1295196" cy="648072"/>
          </a:xfrm>
          <a:prstGeom prst="wedgeEllipseCallout">
            <a:avLst>
              <a:gd name="adj1" fmla="val 33587"/>
              <a:gd name="adj2" fmla="val 86016"/>
            </a:avLst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ES_tradnl" b="1" dirty="0">
                <a:solidFill>
                  <a:prstClr val="black"/>
                </a:solidFill>
                <a:latin typeface="Calibri"/>
              </a:rPr>
              <a:t>GREAT!</a:t>
            </a:r>
            <a:endParaRPr lang="es-ES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25 Rectángulo"/>
          <p:cNvSpPr/>
          <p:nvPr/>
        </p:nvSpPr>
        <p:spPr>
          <a:xfrm>
            <a:off x="551149" y="6250432"/>
            <a:ext cx="11416937" cy="607568"/>
          </a:xfrm>
          <a:prstGeom prst="rect">
            <a:avLst/>
          </a:prstGeom>
          <a:blipFill>
            <a:blip r:embed="rId11"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On I-speak, you can improve your pronunciation and boost your fluency through videos.</a:t>
            </a:r>
          </a:p>
        </p:txBody>
      </p:sp>
      <p:sp>
        <p:nvSpPr>
          <p:cNvPr id="15" name="14 CuadroTexto"/>
          <p:cNvSpPr txBox="1"/>
          <p:nvPr/>
        </p:nvSpPr>
        <p:spPr>
          <a:xfrm>
            <a:off x="4079776" y="44624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_tradnl" sz="2800" b="1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Click on the right option</a:t>
            </a:r>
            <a:endParaRPr lang="es-ES_tradnl" sz="2800" b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08426095"/>
      </p:ext>
    </p:extLst>
  </p:cSld>
  <p:clrMapOvr>
    <a:masterClrMapping/>
  </p:clrMapOvr>
  <p:transition spd="slow">
    <p:wipe dir="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ngry_ca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53" presetClass="exit" presetSubtype="32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64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07407E-6 L 0.29531 -0.24237 " pathEditMode="relative" rAng="0" ptsTypes="AA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757" y="-1213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oing 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3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</p:childTnLst>
        </p:cTn>
      </p:par>
    </p:tnLst>
    <p:bldLst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228600" y="1090960"/>
            <a:ext cx="12196482" cy="11387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4000" b="1" dirty="0">
                <a:solidFill>
                  <a:schemeClr val="accent1"/>
                </a:solidFill>
                <a:cs typeface="Arial" panose="020B0604020202020204" pitchFamily="34" charset="0"/>
              </a:rPr>
              <a:t>Q&amp;A: </a:t>
            </a:r>
          </a:p>
          <a:p>
            <a:pPr algn="ctr"/>
            <a:r>
              <a:rPr lang="en-US" sz="2800" b="1" dirty="0">
                <a:solidFill>
                  <a:schemeClr val="accent1"/>
                </a:solidFill>
                <a:cs typeface="Arial" panose="020B0604020202020204" pitchFamily="34" charset="0"/>
              </a:rPr>
              <a:t>     How many steps are there to download an app on your phone? </a:t>
            </a:r>
            <a:endParaRPr lang="en-US" b="1" dirty="0">
              <a:solidFill>
                <a:schemeClr val="accent1"/>
              </a:solidFill>
              <a:cs typeface="Arial" panose="020B0604020202020204" pitchFamily="34" charset="0"/>
            </a:endParaRPr>
          </a:p>
        </p:txBody>
      </p:sp>
      <p:pic>
        <p:nvPicPr>
          <p:cNvPr id="2" name="058">
            <a:hlinkClick r:id="" action="ppaction://media"/>
            <a:extLst>
              <a:ext uri="{FF2B5EF4-FFF2-40B4-BE49-F238E27FC236}">
                <a16:creationId xmlns:a16="http://schemas.microsoft.com/office/drawing/2014/main" id="{6FFDEFB7-E706-4FE0-9BCE-DA1FE04B4F3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003213" y="239777"/>
            <a:ext cx="487363" cy="487363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962"/>
            <a:ext cx="12192001" cy="880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650635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03294" y="3124200"/>
            <a:ext cx="5943600" cy="3343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4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>
                <p:cTn id="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483</Words>
  <Application>Microsoft Office PowerPoint</Application>
  <PresentationFormat>Widescreen</PresentationFormat>
  <Paragraphs>123</Paragraphs>
  <Slides>20</Slides>
  <Notes>3</Notes>
  <HiddenSlides>0</HiddenSlides>
  <MMClips>4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Bookman Old Style</vt:lpstr>
      <vt:lpstr>Calibri</vt:lpstr>
      <vt:lpstr>Libre Baskerville</vt:lpstr>
      <vt:lpstr>Myriad Pro</vt:lpstr>
      <vt:lpstr>Nunito</vt:lpstr>
      <vt:lpstr>UTM Facebook K&amp;T</vt:lpstr>
      <vt:lpstr>Wingdings</vt:lpstr>
      <vt:lpstr>Fashion trends presetation by Slidesgo</vt:lpstr>
      <vt:lpstr>Tema de Office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18</cp:revision>
  <dcterms:created xsi:type="dcterms:W3CDTF">2023-11-16T10:13:19Z</dcterms:created>
  <dcterms:modified xsi:type="dcterms:W3CDTF">2025-09-28T04:07:12Z</dcterms:modified>
</cp:coreProperties>
</file>