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302" r:id="rId3"/>
    <p:sldId id="272" r:id="rId4"/>
    <p:sldId id="260" r:id="rId5"/>
    <p:sldId id="27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7" r:id="rId14"/>
    <p:sldId id="286" r:id="rId15"/>
    <p:sldId id="285" r:id="rId16"/>
    <p:sldId id="290" r:id="rId17"/>
    <p:sldId id="294" r:id="rId18"/>
    <p:sldId id="296" r:id="rId19"/>
    <p:sldId id="288" r:id="rId20"/>
    <p:sldId id="291" r:id="rId21"/>
    <p:sldId id="292" r:id="rId2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00FF00"/>
    <a:srgbClr val="00B050"/>
    <a:srgbClr val="CEE4D5"/>
    <a:srgbClr val="EAC1F1"/>
    <a:srgbClr val="FFCC00"/>
    <a:srgbClr val="FF00FF"/>
    <a:srgbClr val="FF0066"/>
    <a:srgbClr val="FFFF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87792" autoAdjust="0"/>
  </p:normalViewPr>
  <p:slideViewPr>
    <p:cSldViewPr snapToGrid="0">
      <p:cViewPr varScale="1">
        <p:scale>
          <a:sx n="86" d="100"/>
          <a:sy n="86" d="100"/>
        </p:scale>
        <p:origin x="33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75109-E761-4114-890A-00AC8F12BB4C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E3E5B-B3D0-40AA-9B4D-CABA0CC3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0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0117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72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german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511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28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the date of</a:t>
            </a:r>
            <a:r>
              <a:rPr lang="en-US" baseline="0" dirty="0"/>
              <a:t> this anniversary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5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E3E5B-B3D0-40AA-9B4D-CABA0CC3E58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1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51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3003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3427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203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3534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2594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7688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2796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9409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197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470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7107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620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150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9545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6578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172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98243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66447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99683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5153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1546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00152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1110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4425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620773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300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5474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29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7824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0504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88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888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32C21-FD13-4697-ADCD-F9E33DDFF06F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5D699-091F-4322-9983-565B97A178F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90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44763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3" r:id="rId9"/>
    <p:sldLayoutId id="2147483684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5" r:id="rId19"/>
    <p:sldLayoutId id="2147483696" r:id="rId20"/>
    <p:sldLayoutId id="2147483697" r:id="rId21"/>
    <p:sldLayoutId id="2147483698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0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slide" Target="slide4.xml"/><Relationship Id="rId12" Type="http://schemas.openxmlformats.org/officeDocument/2006/relationships/slide" Target="slide9.xml"/><Relationship Id="rId17" Type="http://schemas.openxmlformats.org/officeDocument/2006/relationships/image" Target="../media/image5.gif"/><Relationship Id="rId2" Type="http://schemas.openxmlformats.org/officeDocument/2006/relationships/audio" Target="../media/media1.wav"/><Relationship Id="rId16" Type="http://schemas.openxmlformats.org/officeDocument/2006/relationships/image" Target="../media/image4.gif"/><Relationship Id="rId1" Type="http://schemas.microsoft.com/office/2007/relationships/media" Target="../media/media1.wav"/><Relationship Id="rId6" Type="http://schemas.openxmlformats.org/officeDocument/2006/relationships/slide" Target="slide3.xml"/><Relationship Id="rId11" Type="http://schemas.openxmlformats.org/officeDocument/2006/relationships/slide" Target="slide8.xml"/><Relationship Id="rId5" Type="http://schemas.openxmlformats.org/officeDocument/2006/relationships/image" Target="../media/image2.png"/><Relationship Id="rId15" Type="http://schemas.openxmlformats.org/officeDocument/2006/relationships/image" Target="../media/image3.gif"/><Relationship Id="rId10" Type="http://schemas.openxmlformats.org/officeDocument/2006/relationships/slide" Target="slide7.xml"/><Relationship Id="rId4" Type="http://schemas.openxmlformats.org/officeDocument/2006/relationships/image" Target="../media/image1.png"/><Relationship Id="rId9" Type="http://schemas.openxmlformats.org/officeDocument/2006/relationships/slide" Target="slide6.xml"/><Relationship Id="rId1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3.mp3"/><Relationship Id="rId7" Type="http://schemas.openxmlformats.org/officeDocument/2006/relationships/image" Target="../media/image8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4: Speaking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99627" y="3986104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 dirty="0">
                <a:solidFill>
                  <a:srgbClr val="0FB7BD"/>
                </a:solidFill>
              </a:rPr>
              <a:t>Solutions to environmental problems</a:t>
            </a:r>
          </a:p>
        </p:txBody>
      </p:sp>
    </p:spTree>
    <p:extLst>
      <p:ext uri="{BB962C8B-B14F-4D97-AF65-F5344CB8AC3E}">
        <p14:creationId xmlns:p14="http://schemas.microsoft.com/office/powerpoint/2010/main" val="2892684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Q">
            <a:extLst>
              <a:ext uri="{FF2B5EF4-FFF2-40B4-BE49-F238E27FC236}">
                <a16:creationId xmlns:a16="http://schemas.microsoft.com/office/drawing/2014/main" id="{CA7153ED-3C43-4612-BF92-1FDB753A522B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of the following gases protects us from harmful sun rays?</a:t>
            </a:r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2A002256-6796-4E9F-92A8-FEF10A586E48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Carbon monoxide</a:t>
            </a:r>
          </a:p>
        </p:txBody>
      </p:sp>
      <p:pic>
        <p:nvPicPr>
          <p:cNvPr id="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3F238B90-5B22-40E8-BC7E-E3AE215745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9" name="A">
            <a:extLst>
              <a:ext uri="{FF2B5EF4-FFF2-40B4-BE49-F238E27FC236}">
                <a16:creationId xmlns:a16="http://schemas.microsoft.com/office/drawing/2014/main" id="{6BA12498-F014-4BBD-B790-E4D8BAD4FE4E}"/>
              </a:ext>
            </a:extLst>
          </p:cNvPr>
          <p:cNvSpPr/>
          <p:nvPr/>
        </p:nvSpPr>
        <p:spPr>
          <a:xfrm>
            <a:off x="6706347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Ozone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08E9A247-15B5-494C-A367-02E06CF7C1B5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Carbon dioxide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6B6AD22-C409-4683-9324-1E06FB6A5AE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166DA951-3723-4013-8176-5B293865F13A}"/>
              </a:ext>
            </a:extLst>
          </p:cNvPr>
          <p:cNvSpPr/>
          <p:nvPr/>
        </p:nvSpPr>
        <p:spPr>
          <a:xfrm>
            <a:off x="2147611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Nitrogen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2EB900B9-F3D8-4548-ACE8-F952DD61021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4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F53A7C8-D075-43EF-8A51-533B7104C7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D218255B-9CC2-4B7E-99DF-A47D78D27946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When is World Environment Day celebrated?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91E407E7-194A-407F-926D-54AB3B3FA6E7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vi-VN" sz="2200" dirty="0">
                <a:solidFill>
                  <a:schemeClr val="tx1"/>
                </a:solidFill>
                <a:latin typeface="Constantia" panose="02030602050306030303" pitchFamily="18" charset="0"/>
              </a:rPr>
              <a:t>M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ay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6F194E42-CB18-4E59-A06C-3E1876E0CC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4FF583F5-14A5-4AFA-A44A-A234AB4DA7F3}"/>
              </a:ext>
            </a:extLst>
          </p:cNvPr>
          <p:cNvSpPr/>
          <p:nvPr/>
        </p:nvSpPr>
        <p:spPr>
          <a:xfrm>
            <a:off x="2147610" y="4229322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June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00905A58-2C8E-4A46-89ED-D7658A068A84}"/>
              </a:ext>
            </a:extLst>
          </p:cNvPr>
          <p:cNvSpPr/>
          <p:nvPr/>
        </p:nvSpPr>
        <p:spPr>
          <a:xfrm>
            <a:off x="6757127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August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E36391EA-EFE6-42D1-8679-33754CB60E7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DD7C2DB3-8DB0-4C35-AF48-2701CDBFE014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</a:rPr>
              <a:t>5</a:t>
            </a:r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 February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427D05A-5634-4EB8-8201-4299D2F455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504CF64F-A32A-4837-B1E7-675A7A51B36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63FD3FC-399A-427E-BDB2-7C50701B3A0F}"/>
              </a:ext>
            </a:extLst>
          </p:cNvPr>
          <p:cNvSpPr txBox="1"/>
          <p:nvPr/>
        </p:nvSpPr>
        <p:spPr>
          <a:xfrm>
            <a:off x="5152855" y="1420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808C8326-9224-47E1-9F9A-99629D490BB7}"/>
              </a:ext>
            </a:extLst>
          </p:cNvPr>
          <p:cNvSpPr/>
          <p:nvPr/>
        </p:nvSpPr>
        <p:spPr>
          <a:xfrm>
            <a:off x="3146739" y="1906073"/>
            <a:ext cx="6065949" cy="3065172"/>
          </a:xfrm>
          <a:prstGeom prst="roundRect">
            <a:avLst/>
          </a:prstGeom>
          <a:ln>
            <a:solidFill>
              <a:srgbClr val="2C52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Ảnh</a:t>
            </a:r>
            <a:r>
              <a:rPr lang="en-US" dirty="0"/>
              <a:t> minh </a:t>
            </a:r>
            <a:r>
              <a:rPr lang="en-US" dirty="0" err="1"/>
              <a:t>họa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32"/>
          <a:stretch/>
        </p:blipFill>
        <p:spPr>
          <a:xfrm>
            <a:off x="1839421" y="1337283"/>
            <a:ext cx="8680583" cy="460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49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5">
            <a:extLst>
              <a:ext uri="{FF2B5EF4-FFF2-40B4-BE49-F238E27FC236}">
                <a16:creationId xmlns:a16="http://schemas.microsoft.com/office/drawing/2014/main" id="{5616C88B-DED3-42EC-BF9C-07F880A62B49}"/>
              </a:ext>
            </a:extLst>
          </p:cNvPr>
          <p:cNvSpPr/>
          <p:nvPr/>
        </p:nvSpPr>
        <p:spPr>
          <a:xfrm>
            <a:off x="937120" y="99044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F90539-3F29-4B62-9417-D9D7C2889A17}"/>
              </a:ext>
            </a:extLst>
          </p:cNvPr>
          <p:cNvSpPr txBox="1"/>
          <p:nvPr/>
        </p:nvSpPr>
        <p:spPr>
          <a:xfrm>
            <a:off x="963512" y="88780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BAF57E-1A06-49D9-BFA8-E03434FB513F}"/>
              </a:ext>
            </a:extLst>
          </p:cNvPr>
          <p:cNvSpPr txBox="1"/>
          <p:nvPr/>
        </p:nvSpPr>
        <p:spPr>
          <a:xfrm>
            <a:off x="1560172" y="976772"/>
            <a:ext cx="10184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Match the environmental problems to the suggested solutions.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1866FC-08EA-4CA1-962A-013EF9860BB0}"/>
              </a:ext>
            </a:extLst>
          </p:cNvPr>
          <p:cNvSpPr txBox="1"/>
          <p:nvPr/>
        </p:nvSpPr>
        <p:spPr>
          <a:xfrm>
            <a:off x="3413627" y="257674"/>
            <a:ext cx="5713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6" name="Oval 5"/>
          <p:cNvSpPr/>
          <p:nvPr/>
        </p:nvSpPr>
        <p:spPr>
          <a:xfrm>
            <a:off x="436955" y="1997873"/>
            <a:ext cx="3158667" cy="1319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 DISAPPEARANCE OF ENDANGERED ANIMALS</a:t>
            </a:r>
          </a:p>
        </p:txBody>
      </p:sp>
      <p:sp>
        <p:nvSpPr>
          <p:cNvPr id="10" name="Oval 9"/>
          <p:cNvSpPr/>
          <p:nvPr/>
        </p:nvSpPr>
        <p:spPr>
          <a:xfrm>
            <a:off x="436956" y="5284889"/>
            <a:ext cx="3158667" cy="1228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 AIR POLLUTION</a:t>
            </a:r>
          </a:p>
        </p:txBody>
      </p:sp>
      <p:sp>
        <p:nvSpPr>
          <p:cNvPr id="11" name="Oval 10"/>
          <p:cNvSpPr/>
          <p:nvPr/>
        </p:nvSpPr>
        <p:spPr>
          <a:xfrm>
            <a:off x="436956" y="3672005"/>
            <a:ext cx="3158667" cy="1303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2. DEFORESTATION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867213" y="2172344"/>
            <a:ext cx="6900860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a. Recycle paper, plastics and wood products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867211" y="283222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b. Use electric vehicles or public transport, and plant more trees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867213" y="3595282"/>
            <a:ext cx="6900859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c. Stop illegal hunting and fishing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67211" y="435833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d. Stop burning leaves, rubbish and other materials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867211" y="5064337"/>
            <a:ext cx="6900861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e. Avoid products that are made from animal parts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867213" y="5846885"/>
            <a:ext cx="6900859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f. Introduce strict laws to prevent the cutting of natural forests</a:t>
            </a:r>
          </a:p>
        </p:txBody>
      </p:sp>
      <p:cxnSp>
        <p:nvCxnSpPr>
          <p:cNvPr id="14" name="Straight Arrow Connector 13"/>
          <p:cNvCxnSpPr>
            <a:stCxn id="6" idx="6"/>
            <a:endCxn id="15" idx="1"/>
          </p:cNvCxnSpPr>
          <p:nvPr/>
        </p:nvCxnSpPr>
        <p:spPr>
          <a:xfrm>
            <a:off x="3595622" y="2657411"/>
            <a:ext cx="1271591" cy="11950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6"/>
            <a:endCxn id="19" idx="1"/>
          </p:cNvCxnSpPr>
          <p:nvPr/>
        </p:nvCxnSpPr>
        <p:spPr>
          <a:xfrm>
            <a:off x="3595622" y="2657411"/>
            <a:ext cx="1271589" cy="26641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1" idx="6"/>
            <a:endCxn id="7" idx="1"/>
          </p:cNvCxnSpPr>
          <p:nvPr/>
        </p:nvCxnSpPr>
        <p:spPr>
          <a:xfrm flipV="1">
            <a:off x="3595623" y="2429519"/>
            <a:ext cx="1271590" cy="18940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6"/>
            <a:endCxn id="21" idx="1"/>
          </p:cNvCxnSpPr>
          <p:nvPr/>
        </p:nvCxnSpPr>
        <p:spPr>
          <a:xfrm>
            <a:off x="3595623" y="4323597"/>
            <a:ext cx="1271590" cy="17804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6"/>
            <a:endCxn id="13" idx="1"/>
          </p:cNvCxnSpPr>
          <p:nvPr/>
        </p:nvCxnSpPr>
        <p:spPr>
          <a:xfrm flipV="1">
            <a:off x="3595623" y="3089402"/>
            <a:ext cx="1271588" cy="28098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0" idx="6"/>
            <a:endCxn id="17" idx="1"/>
          </p:cNvCxnSpPr>
          <p:nvPr/>
        </p:nvCxnSpPr>
        <p:spPr>
          <a:xfrm flipV="1">
            <a:off x="3595623" y="4615512"/>
            <a:ext cx="1271588" cy="12837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2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0F6AD4-CA71-4A3D-887C-AB1B4DB0FB6C}"/>
              </a:ext>
            </a:extLst>
          </p:cNvPr>
          <p:cNvSpPr/>
          <p:nvPr/>
        </p:nvSpPr>
        <p:spPr>
          <a:xfrm>
            <a:off x="1433016" y="2399039"/>
            <a:ext cx="91303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0D4B2-2F7D-44C3-A6EA-D7B747414544}"/>
              </a:ext>
            </a:extLst>
          </p:cNvPr>
          <p:cNvSpPr txBox="1"/>
          <p:nvPr/>
        </p:nvSpPr>
        <p:spPr>
          <a:xfrm>
            <a:off x="1523999" y="1074450"/>
            <a:ext cx="98744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Work in pairs. Complete the presentation outline below with the information in the box.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EAF049-B7D2-4618-82A6-F31818EEEDF0}"/>
              </a:ext>
            </a:extLst>
          </p:cNvPr>
          <p:cNvSpPr txBox="1"/>
          <p:nvPr/>
        </p:nvSpPr>
        <p:spPr>
          <a:xfrm>
            <a:off x="4041740" y="260144"/>
            <a:ext cx="51434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C5606364-BD4A-469B-A477-618DC88AC52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A61798-1A4C-49E1-A7DE-CBDE120E9E4B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645051"/>
              </p:ext>
            </p:extLst>
          </p:nvPr>
        </p:nvGraphicFramePr>
        <p:xfrm>
          <a:off x="963512" y="2241396"/>
          <a:ext cx="10718736" cy="4096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1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634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SOLUTIONS TO AIR POLLUTION</a:t>
                      </a:r>
                    </a:p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Presentation Outline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1. Welcoming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the audience and introducing the topic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2. The first solution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3. The second solution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4. Finishing the presentation and thanking the audience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____________________________________________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lphaUcPeriod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The first solution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is to stop burning leaves, rubbish and other materials. This will reduce the smoke produced in the air.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That conclude our presentation today. Thank you for listening.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Another solution is to use electric vehicles or public transport. This will reduce the gas emissions from private vehicles and will make the air cleaner.</a:t>
                      </a:r>
                    </a:p>
                    <a:p>
                      <a:pPr marL="342900" indent="-342900" algn="just">
                        <a:buAutoNum type="alphaUcPeriod"/>
                      </a:pP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Hi everyone. I’m here today to talk to you about the solutions to one of the most serious problems in our city – air pollution.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9726" y="3614057"/>
            <a:ext cx="1009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6705" y="4188033"/>
            <a:ext cx="925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6499" y="4755079"/>
            <a:ext cx="838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88374" y="5310250"/>
            <a:ext cx="609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4515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796807-FB96-4757-9FBF-606C418985FC}"/>
              </a:ext>
            </a:extLst>
          </p:cNvPr>
          <p:cNvSpPr/>
          <p:nvPr/>
        </p:nvSpPr>
        <p:spPr>
          <a:xfrm>
            <a:off x="963512" y="2540260"/>
            <a:ext cx="107219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9D819B-7979-40C2-934E-3D4F9D78FC26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6E9A43-C988-404F-BD74-E7168A374A3E}"/>
              </a:ext>
            </a:extLst>
          </p:cNvPr>
          <p:cNvSpPr txBox="1"/>
          <p:nvPr/>
        </p:nvSpPr>
        <p:spPr>
          <a:xfrm>
            <a:off x="1158765" y="2145267"/>
            <a:ext cx="876562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Work in groups. 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Choose an environmental problem in Task 1.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Design a creative mind map / diagram on your environmental problem. 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Prepare a 3-5 minute presentation on the solutions to it. Use the suggested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and expressions to help you.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Join the contest: WHO’S THE BEST PRESENTER?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8CDEE-8FA2-46CD-BF96-1A38C71D3E81}"/>
              </a:ext>
            </a:extLst>
          </p:cNvPr>
          <p:cNvSpPr txBox="1"/>
          <p:nvPr/>
        </p:nvSpPr>
        <p:spPr>
          <a:xfrm>
            <a:off x="3253498" y="231380"/>
            <a:ext cx="7779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 CONTROLLED PRACTICE</a:t>
            </a: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2D8065E0-36F2-4190-A911-2A77157D914F}"/>
              </a:ext>
            </a:extLst>
          </p:cNvPr>
          <p:cNvSpPr/>
          <p:nvPr/>
        </p:nvSpPr>
        <p:spPr>
          <a:xfrm>
            <a:off x="425669" y="1094661"/>
            <a:ext cx="537843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372B7C-68D6-4A92-A485-E5CC4CC9C813}"/>
              </a:ext>
            </a:extLst>
          </p:cNvPr>
          <p:cNvSpPr txBox="1"/>
          <p:nvPr/>
        </p:nvSpPr>
        <p:spPr>
          <a:xfrm>
            <a:off x="425669" y="992021"/>
            <a:ext cx="537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E0D4B2-2F7D-44C3-A6EA-D7B747414544}"/>
              </a:ext>
            </a:extLst>
          </p:cNvPr>
          <p:cNvSpPr txBox="1"/>
          <p:nvPr/>
        </p:nvSpPr>
        <p:spPr>
          <a:xfrm>
            <a:off x="1158765" y="1124210"/>
            <a:ext cx="98744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130463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6"/>
          <p:cNvSpPr>
            <a:spLocks noChangeArrowheads="1"/>
          </p:cNvSpPr>
          <p:nvPr/>
        </p:nvSpPr>
        <p:spPr bwMode="auto">
          <a:xfrm>
            <a:off x="1685925" y="440109"/>
            <a:ext cx="8701088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400">
                <a:solidFill>
                  <a:schemeClr val="tx2"/>
                </a:solidFill>
                <a:latin typeface="Century Gothic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200">
                <a:solidFill>
                  <a:schemeClr val="tx2"/>
                </a:solidFill>
                <a:latin typeface="Century Gothic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000">
                <a:solidFill>
                  <a:schemeClr val="tx2"/>
                </a:solidFill>
                <a:latin typeface="Century Gothic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>
                <a:solidFill>
                  <a:schemeClr val="tx2"/>
                </a:solidFill>
                <a:latin typeface="Century Gothic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Contest: </a:t>
            </a: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WHO’S THE BEST PRESENTER?</a:t>
            </a:r>
            <a:endParaRPr lang="en-US" altLang="en-US" sz="2800" b="1" dirty="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015282" y="5821495"/>
            <a:ext cx="4330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r>
              <a:rPr lang="en-US" altLang="en-US" dirty="0"/>
              <a:t>Examiner’s name and signature</a:t>
            </a:r>
          </a:p>
          <a:p>
            <a:r>
              <a:rPr lang="is-IS" altLang="en-US" dirty="0"/>
              <a:t>…...............................................</a:t>
            </a:r>
            <a:endParaRPr lang="en-US" alt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52208"/>
              </p:ext>
            </p:extLst>
          </p:nvPr>
        </p:nvGraphicFramePr>
        <p:xfrm>
          <a:off x="834429" y="2922822"/>
          <a:ext cx="10329863" cy="2653665"/>
        </p:xfrm>
        <a:graphic>
          <a:graphicData uri="http://schemas.openxmlformats.org/drawingml/2006/table">
            <a:tbl>
              <a:tblPr firstRow="1" firstCol="1" bandRow="1"/>
              <a:tblGrid>
                <a:gridCol w="1552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6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2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2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57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Content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(4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Presentation skills (3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Language skills (3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pts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Organisation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&amp; Linking  (1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Body language (0.5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Visual aid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(1</a:t>
                      </a:r>
                      <a:r>
                        <a:rPr lang="en-US" sz="2000" b="0" baseline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Communication 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with audience (0.5 </a:t>
                      </a:r>
                      <a:r>
                        <a:rPr lang="en-US" sz="2000" b="0" baseline="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) 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b="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9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en-US" sz="2000" dirty="0">
                        <a:effectLst/>
                        <a:latin typeface=".VnTime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848842" y="2113796"/>
            <a:ext cx="9801224" cy="49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Presenter’s Name: .....................................................       Group: ....................</a:t>
            </a:r>
            <a:endParaRPr lang="en-US" sz="2000" dirty="0">
              <a:effectLst/>
              <a:latin typeface=".VnTime" charset="0"/>
              <a:ea typeface="Times New Roman" charset="0"/>
              <a:cs typeface="Times New Roman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30408" y="1401156"/>
            <a:ext cx="32848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Times New Roman" charset="0"/>
                <a:ea typeface="Times New Roman" charset="0"/>
                <a:cs typeface="Times New Roman" charset="0"/>
              </a:rPr>
              <a:t>MARKING SHEET</a:t>
            </a:r>
            <a:endParaRPr lang="en-US" sz="2800" dirty="0">
              <a:effectLst/>
              <a:latin typeface=".VnTime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6202" y="6036939"/>
            <a:ext cx="233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Total mark: </a:t>
            </a:r>
            <a:r>
              <a:rPr lang="is-IS" sz="2000" dirty="0"/>
              <a:t>…...../10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4365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1309539"/>
            <a:ext cx="5283200" cy="5283200"/>
          </a:xfrm>
          <a:prstGeom prst="rect">
            <a:avLst/>
          </a:prstGeom>
        </p:spPr>
      </p:pic>
      <p:sp>
        <p:nvSpPr>
          <p:cNvPr id="8" name="AutoShape 26"/>
          <p:cNvSpPr>
            <a:spLocks noChangeArrowheads="1"/>
          </p:cNvSpPr>
          <p:nvPr/>
        </p:nvSpPr>
        <p:spPr bwMode="auto">
          <a:xfrm>
            <a:off x="1745456" y="547539"/>
            <a:ext cx="8701088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400">
                <a:solidFill>
                  <a:schemeClr val="tx2"/>
                </a:solidFill>
                <a:latin typeface="Century Gothic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200">
                <a:solidFill>
                  <a:schemeClr val="tx2"/>
                </a:solidFill>
                <a:latin typeface="Century Gothic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2000">
                <a:solidFill>
                  <a:schemeClr val="tx2"/>
                </a:solidFill>
                <a:latin typeface="Century Gothic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>
                <a:solidFill>
                  <a:schemeClr val="tx2"/>
                </a:solidFill>
                <a:latin typeface="Century Gothic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charset="2"/>
              <a:buChar char=""/>
              <a:defRPr sz="1600">
                <a:solidFill>
                  <a:schemeClr val="tx2"/>
                </a:solidFill>
                <a:latin typeface="Century Gothic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Contest: </a:t>
            </a:r>
            <a:r>
              <a:rPr lang="vi-VN" altLang="en-US" sz="2800" b="1" dirty="0">
                <a:solidFill>
                  <a:srgbClr val="FF0000"/>
                </a:solidFill>
                <a:latin typeface="Times New Roman" charset="0"/>
              </a:rPr>
              <a:t>WHO’S THE BEST PRESENTER?</a:t>
            </a:r>
            <a:endParaRPr lang="en-US" altLang="en-US" sz="2800" b="1" dirty="0">
              <a:solidFill>
                <a:srgbClr val="FF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640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984663" y="1074836"/>
            <a:ext cx="8070273" cy="46055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9850" indent="0" algn="ctr">
              <a:buFont typeface="Arial" panose="020B0604020202020204" pitchFamily="34" charset="0"/>
              <a:buNone/>
            </a:pPr>
            <a:r>
              <a:rPr lang="en-US" altLang="en-US" dirty="0"/>
              <a:t> </a:t>
            </a:r>
            <a:r>
              <a:rPr lang="vi-VN" altLang="en-US" sz="4000" b="1" dirty="0">
                <a:solidFill>
                  <a:srgbClr val="FF0000"/>
                </a:solidFill>
              </a:rPr>
              <a:t> THE BEST PRESENTER</a:t>
            </a:r>
          </a:p>
          <a:p>
            <a:pPr marL="69850" indent="0" algn="ctr">
              <a:buFont typeface="Arial" panose="020B0604020202020204" pitchFamily="34" charset="0"/>
              <a:buNone/>
            </a:pPr>
            <a:endParaRPr lang="vi-VN" altLang="en-US" sz="4000" b="1" dirty="0">
              <a:solidFill>
                <a:srgbClr val="FF0000"/>
              </a:solidFill>
            </a:endParaRPr>
          </a:p>
          <a:p>
            <a:pPr marL="69850" indent="0" algn="ctr">
              <a:buFont typeface="Arial" panose="020B0604020202020204" pitchFamily="34" charset="0"/>
              <a:buNone/>
            </a:pPr>
            <a:endParaRPr lang="vi-VN" altLang="en-US" sz="4000" b="1" dirty="0">
              <a:solidFill>
                <a:srgbClr val="FF0000"/>
              </a:solidFill>
            </a:endParaRPr>
          </a:p>
          <a:p>
            <a:pPr marL="69850" indent="0" algn="ctr">
              <a:buFont typeface="Arial" panose="020B0604020202020204" pitchFamily="34" charset="0"/>
              <a:buNone/>
            </a:pPr>
            <a:endParaRPr lang="en-US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2386941"/>
            <a:ext cx="5638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287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0551C427-CB9C-4BD7-93FA-2B3C2C1DEDCC}"/>
              </a:ext>
            </a:extLst>
          </p:cNvPr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D7742A-8C84-410A-B221-77192C7EE35C}"/>
              </a:ext>
            </a:extLst>
          </p:cNvPr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A3D83-FCB6-4C5F-903A-313C02FF7881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5E91A2-7D74-420D-938C-6FD0B385A19C}"/>
              </a:ext>
            </a:extLst>
          </p:cNvPr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3099" y="2377440"/>
            <a:ext cx="99145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/>
              <a:t>Identify environmental problems and relevant solutions.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/>
              <a:t>Gain an overview about the outline and useful expressions for making oral presentations on solutions to an environmental problem.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7A1B8A-BDEE-447D-895B-E029993D7BD9}"/>
              </a:ext>
            </a:extLst>
          </p:cNvPr>
          <p:cNvSpPr txBox="1"/>
          <p:nvPr/>
        </p:nvSpPr>
        <p:spPr>
          <a:xfrm>
            <a:off x="4689537" y="3366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33936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775816" y="715828"/>
            <a:ext cx="5066167" cy="5036855"/>
            <a:chOff x="5397803" y="292790"/>
            <a:chExt cx="5862197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00150" y="1181924"/>
              <a:ext cx="2129735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CANDY</a:t>
              </a:r>
              <a:endParaRPr lang="vi-VN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527108" y="2137227"/>
              <a:ext cx="2107221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BOOK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5083" y="907455"/>
              <a:ext cx="2025648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Play again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894215" y="2194231"/>
              <a:ext cx="2312431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DRINK</a:t>
              </a:r>
              <a:endPara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402062">
              <a:off x="5397803" y="3622279"/>
              <a:ext cx="2367019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SNACK</a:t>
              </a:r>
              <a:endParaRPr lang="vi-VN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23736" y="4543180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BISCUIT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25084" y="453554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MONEY</a:t>
              </a:r>
              <a:endParaRPr lang="vi-VN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26487" y="3473749"/>
              <a:ext cx="2025647" cy="74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CLAP</a:t>
              </a:r>
              <a:endPara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SPIN</a:t>
            </a: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869166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2367083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64999" y="16456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869924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2367841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3865757" y="3191695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870682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2368599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3866515" y="4737768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vi-VN" sz="4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731726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650563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583864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839667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3351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3EE703-686B-484D-8FC4-C9383BEAF4F7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</a:t>
            </a:r>
            <a:r>
              <a:rPr lang="en-US" sz="3600"/>
              <a:t>the Workbook</a:t>
            </a:r>
            <a:endParaRPr lang="en-US" sz="3600" dirty="0"/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CE39BC53-B441-4473-BC34-74D7C1F14CBF}"/>
              </a:ext>
            </a:extLst>
          </p:cNvPr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014CD2-7879-4F78-B0C8-40003DBDAF9D}"/>
              </a:ext>
            </a:extLst>
          </p:cNvPr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6C050B-68D2-4F58-BEB1-55CF59A2F460}"/>
              </a:ext>
            </a:extLst>
          </p:cNvPr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7A1B8A-BDEE-447D-895B-E029993D7BD9}"/>
              </a:ext>
            </a:extLst>
          </p:cNvPr>
          <p:cNvSpPr txBox="1"/>
          <p:nvPr/>
        </p:nvSpPr>
        <p:spPr>
          <a:xfrm>
            <a:off x="4689537" y="3366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69719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Q">
            <a:extLst>
              <a:ext uri="{FF2B5EF4-FFF2-40B4-BE49-F238E27FC236}">
                <a16:creationId xmlns:a16="http://schemas.microsoft.com/office/drawing/2014/main" id="{A4722183-251C-402B-B793-C6A5214EDB3E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Which of these items can be composted, or turned into natural fertilizer, for your garden?</a:t>
            </a:r>
          </a:p>
        </p:txBody>
      </p:sp>
      <p:sp>
        <p:nvSpPr>
          <p:cNvPr id="9" name="A">
            <a:extLst>
              <a:ext uri="{FF2B5EF4-FFF2-40B4-BE49-F238E27FC236}">
                <a16:creationId xmlns:a16="http://schemas.microsoft.com/office/drawing/2014/main" id="{75DAF685-8E24-42F2-A1AF-F21412427474}"/>
              </a:ext>
            </a:extLst>
          </p:cNvPr>
          <p:cNvSpPr/>
          <p:nvPr/>
        </p:nvSpPr>
        <p:spPr>
          <a:xfrm>
            <a:off x="3124570" y="2263438"/>
            <a:ext cx="3266503" cy="9220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Golf balls</a:t>
            </a:r>
          </a:p>
        </p:txBody>
      </p:sp>
      <p:pic>
        <p:nvPicPr>
          <p:cNvPr id="10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BD6FEF4-86D6-412C-B0A5-74726978FA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2988362"/>
            <a:ext cx="609600" cy="609600"/>
          </a:xfrm>
          <a:prstGeom prst="rect">
            <a:avLst/>
          </a:prstGeom>
        </p:spPr>
      </p:pic>
      <p:sp>
        <p:nvSpPr>
          <p:cNvPr id="11" name="A">
            <a:extLst>
              <a:ext uri="{FF2B5EF4-FFF2-40B4-BE49-F238E27FC236}">
                <a16:creationId xmlns:a16="http://schemas.microsoft.com/office/drawing/2014/main" id="{5787B2DF-C296-4314-867D-F6AC534ECD23}"/>
              </a:ext>
            </a:extLst>
          </p:cNvPr>
          <p:cNvSpPr/>
          <p:nvPr/>
        </p:nvSpPr>
        <p:spPr>
          <a:xfrm>
            <a:off x="3152097" y="4216354"/>
            <a:ext cx="3238976" cy="9163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Egg shells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176AA809-ED92-431A-A4F9-4EC88A1BF514}"/>
              </a:ext>
            </a:extLst>
          </p:cNvPr>
          <p:cNvSpPr/>
          <p:nvPr/>
        </p:nvSpPr>
        <p:spPr>
          <a:xfrm>
            <a:off x="3124570" y="5228987"/>
            <a:ext cx="3266503" cy="8887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9B5EE64-60F4-4E13-AF41-355140752D5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4" name="A">
            <a:extLst>
              <a:ext uri="{FF2B5EF4-FFF2-40B4-BE49-F238E27FC236}">
                <a16:creationId xmlns:a16="http://schemas.microsoft.com/office/drawing/2014/main" id="{FD569457-0483-40C6-9EFC-D8D26DB445DF}"/>
              </a:ext>
            </a:extLst>
          </p:cNvPr>
          <p:cNvSpPr/>
          <p:nvPr/>
        </p:nvSpPr>
        <p:spPr>
          <a:xfrm>
            <a:off x="3152096" y="3296953"/>
            <a:ext cx="3238977" cy="8373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Aluminum foil</a:t>
            </a:r>
          </a:p>
        </p:txBody>
      </p:sp>
      <p:pic>
        <p:nvPicPr>
          <p:cNvPr id="1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7393E2EC-F4F4-41E2-9442-F0D13955B3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2897840"/>
            <a:ext cx="609600" cy="609600"/>
          </a:xfrm>
          <a:prstGeom prst="rect">
            <a:avLst/>
          </a:prstGeom>
        </p:spPr>
      </p:pic>
      <p:pic>
        <p:nvPicPr>
          <p:cNvPr id="16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7DE4DF3-2B16-4EC8-A25C-618E2CFB9F2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4" y="4484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2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5" name="Q">
            <a:extLst>
              <a:ext uri="{FF2B5EF4-FFF2-40B4-BE49-F238E27FC236}">
                <a16:creationId xmlns:a16="http://schemas.microsoft.com/office/drawing/2014/main" id="{B7305C5E-0EF7-4E88-943A-2A8AF5641621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What uses the most energy in U.S. homes each year?</a:t>
            </a:r>
          </a:p>
        </p:txBody>
      </p:sp>
      <p:sp>
        <p:nvSpPr>
          <p:cNvPr id="7" name="A">
            <a:extLst>
              <a:ext uri="{FF2B5EF4-FFF2-40B4-BE49-F238E27FC236}">
                <a16:creationId xmlns:a16="http://schemas.microsoft.com/office/drawing/2014/main" id="{66ED551B-EBC7-4B2F-9B01-636B7A8FE774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Heating water</a:t>
            </a:r>
          </a:p>
        </p:txBody>
      </p:sp>
      <p:pic>
        <p:nvPicPr>
          <p:cNvPr id="8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70D33247-80FB-4703-8304-70D100D31E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9" name="A">
            <a:extLst>
              <a:ext uri="{FF2B5EF4-FFF2-40B4-BE49-F238E27FC236}">
                <a16:creationId xmlns:a16="http://schemas.microsoft.com/office/drawing/2014/main" id="{2D1CA26C-0E11-462C-9861-BB6F37595910}"/>
              </a:ext>
            </a:extLst>
          </p:cNvPr>
          <p:cNvSpPr/>
          <p:nvPr/>
        </p:nvSpPr>
        <p:spPr>
          <a:xfrm>
            <a:off x="6757128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 Heating and air-conditioning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24AAF77C-A65F-4669-BF8D-23854F7DED2E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Refrigeration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506639A9-73ED-478C-815E-A5509B24F8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A39A9C99-C7B8-4793-8190-A62C3189895C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Lighting 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69C0C1EF-075D-4428-A0C6-C04F9D0A24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4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06A4D926-C1BD-4317-85D7-2BE19014882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29" name="Pentagon 5">
            <a:hlinkClick r:id="rId8" action="ppaction://hlinksldjump"/>
            <a:extLst>
              <a:ext uri="{FF2B5EF4-FFF2-40B4-BE49-F238E27FC236}">
                <a16:creationId xmlns:a16="http://schemas.microsoft.com/office/drawing/2014/main" id="{ED21E6C6-63C9-44E8-95EE-BAA88353963A}"/>
              </a:ext>
            </a:extLst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Q">
            <a:extLst>
              <a:ext uri="{FF2B5EF4-FFF2-40B4-BE49-F238E27FC236}">
                <a16:creationId xmlns:a16="http://schemas.microsoft.com/office/drawing/2014/main" id="{5BCBA297-B98F-4E4E-BD5D-BF05737C0315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of these species are threatened by global warming?</a:t>
            </a:r>
          </a:p>
        </p:txBody>
      </p:sp>
      <p:sp>
        <p:nvSpPr>
          <p:cNvPr id="31" name="A">
            <a:extLst>
              <a:ext uri="{FF2B5EF4-FFF2-40B4-BE49-F238E27FC236}">
                <a16:creationId xmlns:a16="http://schemas.microsoft.com/office/drawing/2014/main" id="{A8B88BAE-8A73-484D-B87B-83E4A21D524D}"/>
              </a:ext>
            </a:extLst>
          </p:cNvPr>
          <p:cNvSpPr/>
          <p:nvPr/>
        </p:nvSpPr>
        <p:spPr>
          <a:xfrm>
            <a:off x="2147611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Koala</a:t>
            </a:r>
          </a:p>
        </p:txBody>
      </p:sp>
      <p:pic>
        <p:nvPicPr>
          <p:cNvPr id="32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4AD60DFD-F471-4BA2-914C-86996BE142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2988362"/>
            <a:ext cx="609600" cy="609600"/>
          </a:xfrm>
          <a:prstGeom prst="rect">
            <a:avLst/>
          </a:prstGeom>
        </p:spPr>
      </p:pic>
      <p:sp>
        <p:nvSpPr>
          <p:cNvPr id="33" name="A">
            <a:extLst>
              <a:ext uri="{FF2B5EF4-FFF2-40B4-BE49-F238E27FC236}">
                <a16:creationId xmlns:a16="http://schemas.microsoft.com/office/drawing/2014/main" id="{E23C7DE2-06F8-4170-9FA4-8D5D82858D6D}"/>
              </a:ext>
            </a:extLst>
          </p:cNvPr>
          <p:cNvSpPr/>
          <p:nvPr/>
        </p:nvSpPr>
        <p:spPr>
          <a:xfrm>
            <a:off x="6757126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sp>
        <p:nvSpPr>
          <p:cNvPr id="34" name="A">
            <a:extLst>
              <a:ext uri="{FF2B5EF4-FFF2-40B4-BE49-F238E27FC236}">
                <a16:creationId xmlns:a16="http://schemas.microsoft.com/office/drawing/2014/main" id="{173F85D5-9D23-4B2D-8581-A9E18A8EF8A1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Arctic fox</a:t>
            </a:r>
          </a:p>
        </p:txBody>
      </p:sp>
      <p:pic>
        <p:nvPicPr>
          <p:cNvPr id="3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92C1B17-11A3-4C1C-B2C9-F73CC61CE9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36" name="A">
            <a:extLst>
              <a:ext uri="{FF2B5EF4-FFF2-40B4-BE49-F238E27FC236}">
                <a16:creationId xmlns:a16="http://schemas.microsoft.com/office/drawing/2014/main" id="{A1D166BE-226F-4317-9EB4-79BE743D7E82}"/>
              </a:ext>
            </a:extLst>
          </p:cNvPr>
          <p:cNvSpPr/>
          <p:nvPr/>
        </p:nvSpPr>
        <p:spPr>
          <a:xfrm>
            <a:off x="6757128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Clownfish </a:t>
            </a:r>
          </a:p>
        </p:txBody>
      </p:sp>
      <p:pic>
        <p:nvPicPr>
          <p:cNvPr id="3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0E8AA1A9-5847-407F-934D-A1A2BF7CB5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2897840"/>
            <a:ext cx="609600" cy="609600"/>
          </a:xfrm>
          <a:prstGeom prst="rect">
            <a:avLst/>
          </a:prstGeom>
        </p:spPr>
      </p:pic>
      <p:pic>
        <p:nvPicPr>
          <p:cNvPr id="38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34EFB45C-D860-46C1-9AF1-EE654F8079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4" y="4484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193B353E-74DA-4EA3-9027-870D540F4520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How many degrees has the Earth warmed up in the past 100 years?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604E3B20-3D35-4893-8EB6-36AC5FD2B28E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4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34F57271-664A-4031-A2D3-9F99BE0641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9A15847B-E505-440D-9277-70ECC8906032}"/>
              </a:ext>
            </a:extLst>
          </p:cNvPr>
          <p:cNvSpPr/>
          <p:nvPr/>
        </p:nvSpPr>
        <p:spPr>
          <a:xfrm>
            <a:off x="2147609" y="275950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1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20F3B66E-FA72-4B46-B094-627DF70B9C21}"/>
              </a:ext>
            </a:extLst>
          </p:cNvPr>
          <p:cNvSpPr/>
          <p:nvPr/>
        </p:nvSpPr>
        <p:spPr>
          <a:xfrm>
            <a:off x="2147609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3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8863B4D-19F9-4CEA-853C-20CA29D9C9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8928A691-5BF7-47B3-BF41-EC71E37075B3}"/>
              </a:ext>
            </a:extLst>
          </p:cNvPr>
          <p:cNvSpPr/>
          <p:nvPr/>
        </p:nvSpPr>
        <p:spPr>
          <a:xfrm>
            <a:off x="6740662" y="275950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2</a:t>
            </a:r>
            <a:r>
              <a:rPr lang="en-US" sz="2400" baseline="30000" dirty="0">
                <a:solidFill>
                  <a:schemeClr val="tx1"/>
                </a:solidFill>
                <a:latin typeface="Constantia" panose="02030602050306030303" pitchFamily="18" charset="0"/>
              </a:rPr>
              <a:t>0</a:t>
            </a:r>
            <a:r>
              <a:rPr lang="en-US" sz="2400" dirty="0">
                <a:solidFill>
                  <a:schemeClr val="tx1"/>
                </a:solidFill>
                <a:latin typeface="Constantia" panose="02030602050306030303" pitchFamily="18" charset="0"/>
              </a:rPr>
              <a:t>F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5705C144-3548-4C34-AB14-1648F0935FF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F3E37026-C522-4366-ABC4-9225CB71B62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30435671-8698-47F4-937E-A4169E4D4930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What is most frequently found in beach clean-ups?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8A1C5AB9-1862-4B3E-A220-D3F9CB97FC38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Jewelry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13450FC-A2F5-4D78-9035-457BD0ACD4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4F82C1EF-C126-4E59-B002-10D21755C449}"/>
              </a:ext>
            </a:extLst>
          </p:cNvPr>
          <p:cNvSpPr/>
          <p:nvPr/>
        </p:nvSpPr>
        <p:spPr>
          <a:xfrm>
            <a:off x="2147610" y="4229322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Pieces of plastic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957C59CC-8584-432E-B5C8-7DB4B3927E05}"/>
              </a:ext>
            </a:extLst>
          </p:cNvPr>
          <p:cNvSpPr/>
          <p:nvPr/>
        </p:nvSpPr>
        <p:spPr>
          <a:xfrm>
            <a:off x="6757127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Shoes 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A0C4A2A-6F3C-428F-9D6C-D3DB249D33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19214494-3A6E-4858-B5D1-077ED3890727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Glass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FAE050E-306D-4EB1-8828-E993774F2B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A0C63467-6CB8-4B39-9D12-503372A35E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7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Q">
            <a:extLst>
              <a:ext uri="{FF2B5EF4-FFF2-40B4-BE49-F238E27FC236}">
                <a16:creationId xmlns:a16="http://schemas.microsoft.com/office/drawing/2014/main" id="{CC80DB01-8660-421A-B6E1-B73856FE9042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Paper can be made from which of these materials?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C0360EE5-DDFA-4464-8205-316A7C9689A0}"/>
              </a:ext>
            </a:extLst>
          </p:cNvPr>
          <p:cNvSpPr/>
          <p:nvPr/>
        </p:nvSpPr>
        <p:spPr>
          <a:xfrm>
            <a:off x="6757125" y="2759506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Hemp </a:t>
            </a:r>
          </a:p>
        </p:txBody>
      </p:sp>
      <p:pic>
        <p:nvPicPr>
          <p:cNvPr id="11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11511374-710A-4A5E-8E54-3463B303A9E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2" name="A">
            <a:extLst>
              <a:ext uri="{FF2B5EF4-FFF2-40B4-BE49-F238E27FC236}">
                <a16:creationId xmlns:a16="http://schemas.microsoft.com/office/drawing/2014/main" id="{EA315F48-A1CB-4443-BAC9-B9235A73337A}"/>
              </a:ext>
            </a:extLst>
          </p:cNvPr>
          <p:cNvSpPr/>
          <p:nvPr/>
        </p:nvSpPr>
        <p:spPr>
          <a:xfrm>
            <a:off x="6757124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All of the above</a:t>
            </a:r>
          </a:p>
        </p:txBody>
      </p:sp>
      <p:sp>
        <p:nvSpPr>
          <p:cNvPr id="13" name="A">
            <a:extLst>
              <a:ext uri="{FF2B5EF4-FFF2-40B4-BE49-F238E27FC236}">
                <a16:creationId xmlns:a16="http://schemas.microsoft.com/office/drawing/2014/main" id="{8F06134F-7BAC-4FBD-B02C-D992DEB31B2A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Wood 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5379B7D-01CE-4AC9-AA0F-DA0FE3CA22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2474325E-B37E-4EEE-A365-C2B441A17499}"/>
              </a:ext>
            </a:extLst>
          </p:cNvPr>
          <p:cNvSpPr/>
          <p:nvPr/>
        </p:nvSpPr>
        <p:spPr>
          <a:xfrm>
            <a:off x="2147610" y="275950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Panda excrement</a:t>
            </a:r>
          </a:p>
        </p:txBody>
      </p:sp>
      <p:pic>
        <p:nvPicPr>
          <p:cNvPr id="16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81AA5C5-FAC5-4877-9C87-54B062B8107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7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B26A987F-AE7A-44BC-8A77-797C52834D3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3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25" y="751599"/>
            <a:ext cx="1626236" cy="1990149"/>
          </a:xfrm>
          <a:prstGeom prst="rect">
            <a:avLst/>
          </a:prstGeom>
        </p:spPr>
      </p:pic>
      <p:sp>
        <p:nvSpPr>
          <p:cNvPr id="8" name="Pentagon 7">
            <a:hlinkClick r:id="rId8" action="ppaction://hlinksldjump"/>
          </p:cNvPr>
          <p:cNvSpPr/>
          <p:nvPr/>
        </p:nvSpPr>
        <p:spPr>
          <a:xfrm flipH="1">
            <a:off x="8911772" y="5617029"/>
            <a:ext cx="3062514" cy="100148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lang="vi-VN" sz="3200" b="1" dirty="0">
              <a:solidFill>
                <a:srgbClr val="5B9BD5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Q">
            <a:extLst>
              <a:ext uri="{FF2B5EF4-FFF2-40B4-BE49-F238E27FC236}">
                <a16:creationId xmlns:a16="http://schemas.microsoft.com/office/drawing/2014/main" id="{0370907E-9B22-4E4E-8947-B8CAF1D2A018}"/>
              </a:ext>
            </a:extLst>
          </p:cNvPr>
          <p:cNvSpPr/>
          <p:nvPr/>
        </p:nvSpPr>
        <p:spPr>
          <a:xfrm>
            <a:off x="1715030" y="75159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0" dirty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Which is the greenest form of transportation?</a:t>
            </a:r>
          </a:p>
        </p:txBody>
      </p:sp>
      <p:sp>
        <p:nvSpPr>
          <p:cNvPr id="9" name="A">
            <a:extLst>
              <a:ext uri="{FF2B5EF4-FFF2-40B4-BE49-F238E27FC236}">
                <a16:creationId xmlns:a16="http://schemas.microsoft.com/office/drawing/2014/main" id="{EE9B6669-C90F-4A7C-B61E-E7175B237B64}"/>
              </a:ext>
            </a:extLst>
          </p:cNvPr>
          <p:cNvSpPr/>
          <p:nvPr/>
        </p:nvSpPr>
        <p:spPr>
          <a:xfrm>
            <a:off x="6757128" y="422932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Train </a:t>
            </a:r>
          </a:p>
        </p:txBody>
      </p:sp>
      <p:pic>
        <p:nvPicPr>
          <p:cNvPr id="10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AFADEE10-E531-4DCB-902B-FB8D9C22786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64784" y="4484226"/>
            <a:ext cx="609600" cy="609600"/>
          </a:xfrm>
          <a:prstGeom prst="rect">
            <a:avLst/>
          </a:prstGeom>
        </p:spPr>
      </p:pic>
      <p:sp>
        <p:nvSpPr>
          <p:cNvPr id="11" name="A">
            <a:extLst>
              <a:ext uri="{FF2B5EF4-FFF2-40B4-BE49-F238E27FC236}">
                <a16:creationId xmlns:a16="http://schemas.microsoft.com/office/drawing/2014/main" id="{BC24E84F-FAEC-474D-9D7A-ACE6104CBDEB}"/>
              </a:ext>
            </a:extLst>
          </p:cNvPr>
          <p:cNvSpPr/>
          <p:nvPr/>
        </p:nvSpPr>
        <p:spPr>
          <a:xfrm>
            <a:off x="6706347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Bicycle 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7DD4F993-86BC-4E92-84C4-281D2D75C028}"/>
              </a:ext>
            </a:extLst>
          </p:cNvPr>
          <p:cNvSpPr/>
          <p:nvPr/>
        </p:nvSpPr>
        <p:spPr>
          <a:xfrm>
            <a:off x="2147611" y="424742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Bus </a:t>
            </a:r>
          </a:p>
        </p:txBody>
      </p:sp>
      <p:pic>
        <p:nvPicPr>
          <p:cNvPr id="13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D6480E4E-5BE9-4404-8949-434C39FECCD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4484226"/>
            <a:ext cx="609600" cy="609600"/>
          </a:xfrm>
          <a:prstGeom prst="rect">
            <a:avLst/>
          </a:prstGeom>
        </p:spPr>
      </p:pic>
      <p:sp>
        <p:nvSpPr>
          <p:cNvPr id="14" name="A">
            <a:extLst>
              <a:ext uri="{FF2B5EF4-FFF2-40B4-BE49-F238E27FC236}">
                <a16:creationId xmlns:a16="http://schemas.microsoft.com/office/drawing/2014/main" id="{C0DB97DA-5CAF-4D85-BE9C-0366751824C2}"/>
              </a:ext>
            </a:extLst>
          </p:cNvPr>
          <p:cNvSpPr/>
          <p:nvPr/>
        </p:nvSpPr>
        <p:spPr>
          <a:xfrm>
            <a:off x="2147611" y="276225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Constantia" panose="02030602050306030303" pitchFamily="18" charset="0"/>
              </a:rPr>
              <a:t>Car</a:t>
            </a:r>
          </a:p>
        </p:txBody>
      </p:sp>
      <p:pic>
        <p:nvPicPr>
          <p:cNvPr id="15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4E0A7EB-6ED3-4EFA-AD04-934280ECDD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8011" y="3037598"/>
            <a:ext cx="609600" cy="609600"/>
          </a:xfrm>
          <a:prstGeom prst="rect">
            <a:avLst/>
          </a:prstGeom>
        </p:spPr>
      </p:pic>
      <p:pic>
        <p:nvPicPr>
          <p:cNvPr id="16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705D8CC2-2593-4C30-B9FD-2274BA8D34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0306" y="2996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5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1221</TotalTime>
  <Words>653</Words>
  <Application>Microsoft Office PowerPoint</Application>
  <PresentationFormat>Widescreen</PresentationFormat>
  <Paragraphs>163</Paragraphs>
  <Slides>20</Slides>
  <Notes>6</Notes>
  <HiddenSlides>0</HiddenSlides>
  <MMClips>37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.VnTime</vt:lpstr>
      <vt:lpstr>Arial</vt:lpstr>
      <vt:lpstr>Calibri</vt:lpstr>
      <vt:lpstr>Calibri Light</vt:lpstr>
      <vt:lpstr>Constantia</vt:lpstr>
      <vt:lpstr>Myriad Pro</vt:lpstr>
      <vt:lpstr>Raleway</vt:lpstr>
      <vt:lpstr>Raleway Light</vt:lpstr>
      <vt:lpstr>Rubik</vt:lpstr>
      <vt:lpstr>Rubik SemiBold</vt:lpstr>
      <vt:lpstr>Tahoma</vt:lpstr>
      <vt:lpstr>Times New Roman</vt:lpstr>
      <vt:lpstr>UTM Facebook K&amp;T</vt:lpstr>
      <vt:lpstr>Wingdings</vt:lpstr>
      <vt:lpstr>Work Sans</vt:lpstr>
      <vt:lpstr>Office Theme</vt:lpstr>
      <vt:lpstr>2021's Main Color by Slidesgo</vt:lpstr>
      <vt:lpstr>Unit 9: Protecting  The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Ngoc Minh</dc:creator>
  <cp:lastModifiedBy>PCD TRUNGTIN</cp:lastModifiedBy>
  <cp:revision>100</cp:revision>
  <dcterms:created xsi:type="dcterms:W3CDTF">2018-07-11T14:54:56Z</dcterms:created>
  <dcterms:modified xsi:type="dcterms:W3CDTF">2025-09-28T07:43:11Z</dcterms:modified>
</cp:coreProperties>
</file>