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1" r:id="rId2"/>
  </p:sldMasterIdLst>
  <p:notesMasterIdLst>
    <p:notesMasterId r:id="rId18"/>
  </p:notesMasterIdLst>
  <p:sldIdLst>
    <p:sldId id="330" r:id="rId3"/>
    <p:sldId id="313" r:id="rId4"/>
    <p:sldId id="320" r:id="rId5"/>
    <p:sldId id="337" r:id="rId6"/>
    <p:sldId id="338" r:id="rId7"/>
    <p:sldId id="339" r:id="rId8"/>
    <p:sldId id="340" r:id="rId9"/>
    <p:sldId id="341" r:id="rId10"/>
    <p:sldId id="275" r:id="rId11"/>
    <p:sldId id="260" r:id="rId12"/>
    <p:sldId id="261" r:id="rId13"/>
    <p:sldId id="263" r:id="rId14"/>
    <p:sldId id="323" r:id="rId15"/>
    <p:sldId id="292" r:id="rId16"/>
    <p:sldId id="29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F26532"/>
    <a:srgbClr val="E26714"/>
    <a:srgbClr val="237554"/>
    <a:srgbClr val="A3DBE1"/>
    <a:srgbClr val="EE8640"/>
    <a:srgbClr val="048DA4"/>
    <a:srgbClr val="05788C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94" autoAdjust="0"/>
    <p:restoredTop sz="89550" autoAdjust="0"/>
  </p:normalViewPr>
  <p:slideViewPr>
    <p:cSldViewPr snapToGrid="0" showGuides="1">
      <p:cViewPr varScale="1">
        <p:scale>
          <a:sx n="88" d="100"/>
          <a:sy n="88" d="100"/>
        </p:scale>
        <p:origin x="25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english.britishcouncil.org/skills/speaking/pre-intermediate-a2/apologising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532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Video link: </a:t>
            </a:r>
            <a:r>
              <a:rPr lang="vi-VN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https://learnenglish.britishcouncil.org/skills/speaking/pre-intermediate-a2/apologising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95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07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56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95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https://www.youtube.com/watch?v=mDM1piwvGCQ&amp;t=24s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80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4024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659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>
            <a:spLocks noGrp="1"/>
          </p:cNvSpPr>
          <p:nvPr>
            <p:ph type="title"/>
          </p:nvPr>
        </p:nvSpPr>
        <p:spPr>
          <a:xfrm>
            <a:off x="1475000" y="719333"/>
            <a:ext cx="9242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/>
          <p:nvPr/>
        </p:nvSpPr>
        <p:spPr>
          <a:xfrm>
            <a:off x="118553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-165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4" name="Google Shape;114;p16"/>
          <p:cNvSpPr/>
          <p:nvPr/>
        </p:nvSpPr>
        <p:spPr>
          <a:xfrm rot="-2127355">
            <a:off x="-1458475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6"/>
          <p:cNvSpPr/>
          <p:nvPr/>
        </p:nvSpPr>
        <p:spPr>
          <a:xfrm rot="2127355" flipH="1">
            <a:off x="10396492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8902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36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1852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275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829559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4434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4544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58639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2828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68945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03197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1686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751545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2989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47934E8-235F-4BCD-88A7-F3B7D22315D7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7790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E00F10-6B77-4CE0-A9B8-D94BD74FA164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0164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D47333-995D-4476-A5AD-863DCC28B3A8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3497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C13057-1624-4ABF-8167-8174521D72F3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6621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C5F399-700C-4F85-875C-FC253AF3F479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0346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EE1576D-A366-4F2F-AFB7-5217B6DD6183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680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82019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ABC90F6-BDF3-4383-AE2C-BE61115F6806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0603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E45E238-DBE4-4AC5-B032-85DA93C82A60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4832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0DCB26-1524-4234-8C9E-281FC7D954C6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525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9755232-BE02-4F19-8D3F-5B1C9278FF53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610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4AEA86-5DCA-4C18-8429-AF0AE2678CC6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27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8232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4262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0538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6721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60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3819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894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7" r:id="rId20"/>
    <p:sldLayoutId id="2147483708" r:id="rId21"/>
    <p:sldLayoutId id="2147483709" r:id="rId22"/>
    <p:sldLayoutId id="2147483710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en-US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en-US"/>
              <a:t>Clique para editar os estilos</a:t>
            </a:r>
          </a:p>
          <a:p>
            <a:pPr lvl="1"/>
            <a:r>
              <a:rPr lang="pt-PT" altLang="en-US"/>
              <a:t>Segundo nível</a:t>
            </a:r>
          </a:p>
          <a:p>
            <a:pPr lvl="2"/>
            <a:r>
              <a:rPr lang="pt-PT" altLang="en-US"/>
              <a:t>Terceiro nível</a:t>
            </a:r>
          </a:p>
          <a:p>
            <a:pPr lvl="3"/>
            <a:r>
              <a:rPr lang="pt-PT" altLang="en-US"/>
              <a:t>Quarto nível</a:t>
            </a:r>
          </a:p>
          <a:p>
            <a:pPr lvl="4"/>
            <a:r>
              <a:rPr lang="pt-PT" altLang="en-US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539064-B414-4F2B-91AA-5AD253A89E65}" type="slidenum">
              <a:rPr lang="pt-BR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>
              <a:latin typeface="Arial" panose="020B060402020202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967" y="4292601"/>
            <a:ext cx="121073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8952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7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6.png"/><Relationship Id="rId5" Type="http://schemas.openxmlformats.org/officeDocument/2006/relationships/audio" Target="../media/audio2.wav"/><Relationship Id="rId10" Type="http://schemas.openxmlformats.org/officeDocument/2006/relationships/image" Target="../media/image9.png"/><Relationship Id="rId4" Type="http://schemas.openxmlformats.org/officeDocument/2006/relationships/audio" Target="../media/audio1.wav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6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2.wav"/><Relationship Id="rId11" Type="http://schemas.openxmlformats.org/officeDocument/2006/relationships/image" Target="../media/image9.png"/><Relationship Id="rId5" Type="http://schemas.openxmlformats.org/officeDocument/2006/relationships/audio" Target="../media/audio1.wav"/><Relationship Id="rId10" Type="http://schemas.microsoft.com/office/2007/relationships/hdphoto" Target="../media/hdphoto1.wdp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6.png"/><Relationship Id="rId5" Type="http://schemas.openxmlformats.org/officeDocument/2006/relationships/audio" Target="../media/audio2.wav"/><Relationship Id="rId10" Type="http://schemas.openxmlformats.org/officeDocument/2006/relationships/image" Target="../media/image9.png"/><Relationship Id="rId4" Type="http://schemas.openxmlformats.org/officeDocument/2006/relationships/audio" Target="../media/audio1.wav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6.png"/><Relationship Id="rId5" Type="http://schemas.openxmlformats.org/officeDocument/2006/relationships/audio" Target="../media/audio2.wav"/><Relationship Id="rId10" Type="http://schemas.openxmlformats.org/officeDocument/2006/relationships/image" Target="../media/image9.png"/><Relationship Id="rId4" Type="http://schemas.openxmlformats.org/officeDocument/2006/relationships/audio" Target="../media/audio1.wav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7: Communication And Culture/ </a:t>
            </a:r>
            <a:r>
              <a:rPr lang="en-US" sz="2800" b="1" dirty="0" err="1"/>
              <a:t>Clil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23028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938502"/>
            <a:ext cx="946573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Look at the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picture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s and answer the question: </a:t>
            </a:r>
          </a:p>
          <a:p>
            <a:pPr algn="ctr">
              <a:lnSpc>
                <a:spcPct val="150000"/>
              </a:lnSpc>
            </a:pPr>
            <a:r>
              <a:rPr lang="vi-VN" sz="2800" b="1" i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you know </a:t>
            </a:r>
            <a:r>
              <a:rPr lang="en-US" sz="2800" b="1" i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about Earth Hour?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431969" y="213709"/>
            <a:ext cx="109997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CLIL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396" y="4536035"/>
            <a:ext cx="3768195" cy="218820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79" y="2330065"/>
            <a:ext cx="3424337" cy="215758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217" y="2277674"/>
            <a:ext cx="3991143" cy="218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466118" y="809623"/>
            <a:ext cx="106068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Read the text and complete each blank about Earth Hour with ONE word.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79968" y="99044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6360" y="88780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762560"/>
              </p:ext>
            </p:extLst>
          </p:nvPr>
        </p:nvGraphicFramePr>
        <p:xfrm>
          <a:off x="684423" y="2119067"/>
          <a:ext cx="11234738" cy="42482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1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2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084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EARTH HOUR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7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Organised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 by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World Wide Fund for Nature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5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Held from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8.30 p.m. –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 9.30 p.m. on the last (1)………………….of March.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6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Started in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Sydney,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 Australia, in 2007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Aims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- to show the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public (2)………….....for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</a:rPr>
                        <a:t> protecting the environment and saving the planet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to draw attention to (3)……..........change and global energy issues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to promote green (4) ………………worldwide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First held in Viet Nam in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(5) ……………….with a variety of activities nationwide.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8753927" y="3059517"/>
            <a:ext cx="1277132" cy="29897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Saturday</a:t>
            </a:r>
          </a:p>
        </p:txBody>
      </p:sp>
      <p:sp>
        <p:nvSpPr>
          <p:cNvPr id="7" name="Rectangle 6"/>
          <p:cNvSpPr/>
          <p:nvPr/>
        </p:nvSpPr>
        <p:spPr>
          <a:xfrm>
            <a:off x="6769528" y="3958967"/>
            <a:ext cx="1132124" cy="3325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support</a:t>
            </a:r>
          </a:p>
        </p:txBody>
      </p:sp>
      <p:sp>
        <p:nvSpPr>
          <p:cNvPr id="8" name="Rectangle 7"/>
          <p:cNvSpPr/>
          <p:nvPr/>
        </p:nvSpPr>
        <p:spPr>
          <a:xfrm>
            <a:off x="6536432" y="4852864"/>
            <a:ext cx="1064525" cy="28660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climate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36676" y="5217994"/>
            <a:ext cx="1175048" cy="33074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activities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05583" y="5635266"/>
            <a:ext cx="1062819" cy="3295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2009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431969" y="213709"/>
            <a:ext cx="109997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CLIL</a:t>
            </a:r>
          </a:p>
        </p:txBody>
      </p:sp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EF89728-D1DD-4BA2-8805-FB74427EE76B}"/>
              </a:ext>
            </a:extLst>
          </p:cNvPr>
          <p:cNvSpPr txBox="1"/>
          <p:nvPr/>
        </p:nvSpPr>
        <p:spPr>
          <a:xfrm>
            <a:off x="1578475" y="950777"/>
            <a:ext cx="104944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Watch a video about Earth Hour. Work in pairs. Discuss the following questions.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7994" y="1007929"/>
            <a:ext cx="476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3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923" y="2133434"/>
            <a:ext cx="7289326" cy="410024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459907" y="2844729"/>
            <a:ext cx="461303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1. Do you want to take part in this lights-out event in Viet Nam? Why or why not?</a:t>
            </a:r>
          </a:p>
          <a:p>
            <a:endParaRPr lang="en-US" sz="2400" i="1" dirty="0"/>
          </a:p>
          <a:p>
            <a:r>
              <a:rPr lang="en-US" sz="2400" i="1" dirty="0"/>
              <a:t>2. If you have a chance to take part in the event, what would you do?</a:t>
            </a:r>
          </a:p>
          <a:p>
            <a:endParaRPr lang="en-US" sz="2400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431969" y="213709"/>
            <a:ext cx="109997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CLIL</a:t>
            </a:r>
          </a:p>
        </p:txBody>
      </p:sp>
    </p:spTree>
    <p:extLst>
      <p:ext uri="{BB962C8B-B14F-4D97-AF65-F5344CB8AC3E}">
        <p14:creationId xmlns:p14="http://schemas.microsoft.com/office/powerpoint/2010/main" val="94022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26532"/>
          </a:solidFill>
        </p:spPr>
        <p:txBody>
          <a:bodyPr>
            <a:normAutofit fontScale="90000"/>
          </a:bodyPr>
          <a:lstStyle/>
          <a:p>
            <a:br>
              <a:rPr lang="en-US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2704" y="72917"/>
            <a:ext cx="107118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EXTRA ACTIVITY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5955" y="878555"/>
            <a:ext cx="7029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/>
              <a:t>TALK ABOUT EARTH HOUR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698" y="2427102"/>
            <a:ext cx="7164603" cy="374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25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666996" y="2112026"/>
            <a:ext cx="915340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dirty="0"/>
              <a:t>To review expressions for making and responding to apologies.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dirty="0"/>
              <a:t>To help </a:t>
            </a:r>
            <a:r>
              <a:rPr lang="en-US" sz="3600" dirty="0" err="1"/>
              <a:t>Ss</a:t>
            </a:r>
            <a:r>
              <a:rPr lang="en-US" sz="3600" dirty="0"/>
              <a:t> learn about Earth Hour through environmental studies and learn some content vocabulary.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dirty="0"/>
              <a:t>To give </a:t>
            </a:r>
            <a:r>
              <a:rPr lang="en-US" sz="3600" dirty="0" err="1"/>
              <a:t>Ss</a:t>
            </a:r>
            <a:r>
              <a:rPr lang="en-US" sz="3600" dirty="0"/>
              <a:t> an opportunity to </a:t>
            </a:r>
            <a:r>
              <a:rPr lang="en-US" sz="3600" dirty="0" err="1"/>
              <a:t>personalise</a:t>
            </a:r>
            <a:r>
              <a:rPr lang="en-US" sz="3600" dirty="0"/>
              <a:t> the CLIL topic.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36632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the workbook.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36632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4576036" y="1510865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384055" y="1110952"/>
            <a:ext cx="94583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In this video, Paul says sorry for making Noelia fall over. Watch the video and:  </a:t>
            </a:r>
          </a:p>
          <a:p>
            <a:r>
              <a:rPr lang="en-US" sz="2000" dirty="0"/>
              <a:t>- Complete the conversation with the correct information.</a:t>
            </a:r>
          </a:p>
          <a:p>
            <a:r>
              <a:rPr lang="en-US" sz="2000" dirty="0"/>
              <a:t>- Listen and repeat at the end of the clip.</a:t>
            </a:r>
          </a:p>
        </p:txBody>
      </p:sp>
      <p:pic>
        <p:nvPicPr>
          <p:cNvPr id="5" name="BBC APOLOG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87230" y="2159485"/>
            <a:ext cx="9455150" cy="4422522"/>
          </a:xfrm>
          <a:prstGeom prst="rect">
            <a:avLst/>
          </a:prstGeom>
        </p:spPr>
      </p:pic>
      <p:sp>
        <p:nvSpPr>
          <p:cNvPr id="13" name="Google Shape;1881;p31"/>
          <p:cNvSpPr txBox="1">
            <a:spLocks/>
          </p:cNvSpPr>
          <p:nvPr/>
        </p:nvSpPr>
        <p:spPr>
          <a:xfrm>
            <a:off x="3685223" y="249101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7030A0"/>
                </a:solidFill>
              </a:rPr>
              <a:t>Video watching</a:t>
            </a:r>
            <a:endParaRPr lang="en-US" sz="4800" dirty="0">
              <a:solidFill>
                <a:srgbClr val="7030A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2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3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520" y="1487335"/>
            <a:ext cx="1038258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Paul</a:t>
            </a:r>
            <a:r>
              <a:rPr lang="en-US" sz="2400" dirty="0"/>
              <a:t>:     Noelia! I am so (1)           ! Are you OK?</a:t>
            </a:r>
          </a:p>
          <a:p>
            <a:r>
              <a:rPr lang="en-US" sz="2400" b="1" dirty="0"/>
              <a:t>Noelia</a:t>
            </a:r>
            <a:r>
              <a:rPr lang="en-US" sz="2400" dirty="0"/>
              <a:t>: I think so. That was lucky.</a:t>
            </a:r>
          </a:p>
          <a:p>
            <a:r>
              <a:rPr lang="en-US" sz="2400" b="1" dirty="0"/>
              <a:t>Paul</a:t>
            </a:r>
            <a:r>
              <a:rPr lang="en-US" sz="2400" dirty="0"/>
              <a:t>:     I'm (2)                 sorry! I didn't see you!</a:t>
            </a:r>
          </a:p>
          <a:p>
            <a:r>
              <a:rPr lang="en-US" sz="2400" b="1" dirty="0"/>
              <a:t>Noelia</a:t>
            </a:r>
            <a:r>
              <a:rPr lang="en-US" sz="2400" dirty="0"/>
              <a:t>: That's (3)                           . I shouldn't have been running.</a:t>
            </a:r>
          </a:p>
          <a:p>
            <a:r>
              <a:rPr lang="en-US" sz="2400" b="1" dirty="0"/>
              <a:t>Paul</a:t>
            </a:r>
            <a:r>
              <a:rPr lang="en-US" sz="2400" dirty="0"/>
              <a:t>:     No, no, I should have been (4)                                    . </a:t>
            </a:r>
          </a:p>
          <a:p>
            <a:r>
              <a:rPr lang="en-US" sz="2400" b="1" dirty="0"/>
              <a:t>Noelia</a:t>
            </a:r>
            <a:r>
              <a:rPr lang="en-US" sz="2400" dirty="0"/>
              <a:t>: And they teach you (5)                           inside at school!</a:t>
            </a:r>
          </a:p>
          <a:p>
            <a:r>
              <a:rPr lang="en-US" sz="2400" b="1" dirty="0"/>
              <a:t>Paul</a:t>
            </a:r>
            <a:r>
              <a:rPr lang="en-US" sz="2400" dirty="0"/>
              <a:t>:     Still, it was my (6)              and I'm sorry.</a:t>
            </a:r>
          </a:p>
          <a:p>
            <a:r>
              <a:rPr lang="en-US" sz="2400" b="1" dirty="0"/>
              <a:t>Noelia</a:t>
            </a:r>
            <a:r>
              <a:rPr lang="en-US" sz="2400" dirty="0"/>
              <a:t>:  I'm sorry (7)                . It was both of us. Honestly, (8)                 .I'm fine. Don't (9)                about it. Hey, I saved the laptop though!</a:t>
            </a:r>
          </a:p>
          <a:p>
            <a:r>
              <a:rPr lang="en-US" sz="2400" b="1" dirty="0"/>
              <a:t>Bob</a:t>
            </a:r>
            <a:r>
              <a:rPr lang="en-US" sz="2400" dirty="0"/>
              <a:t>:       Yeah, I'll be there in …</a:t>
            </a:r>
          </a:p>
          <a:p>
            <a:r>
              <a:rPr lang="en-US" sz="2400" b="1" dirty="0"/>
              <a:t>Noelia</a:t>
            </a:r>
            <a:r>
              <a:rPr lang="en-US" sz="2400" dirty="0"/>
              <a:t>:  Oh no!</a:t>
            </a:r>
          </a:p>
          <a:p>
            <a:r>
              <a:rPr lang="en-US" sz="2400" b="1" dirty="0"/>
              <a:t>Bob</a:t>
            </a:r>
            <a:r>
              <a:rPr lang="en-US" sz="2400" dirty="0"/>
              <a:t>:       Uh oh!</a:t>
            </a:r>
          </a:p>
          <a:p>
            <a:r>
              <a:rPr lang="en-US" sz="2400" b="1" dirty="0"/>
              <a:t>Paul</a:t>
            </a:r>
            <a:r>
              <a:rPr lang="en-US" sz="2400" dirty="0"/>
              <a:t>:      </a:t>
            </a:r>
            <a:r>
              <a:rPr lang="en-US" sz="2400" dirty="0" err="1"/>
              <a:t>Ahhhh</a:t>
            </a:r>
            <a:r>
              <a:rPr lang="en-US" sz="2400" dirty="0"/>
              <a:t> …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94270" y="1503085"/>
            <a:ext cx="1420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sorry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3626" y="2246102"/>
            <a:ext cx="1087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really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92374" y="2604984"/>
            <a:ext cx="1357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all right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6765" y="2929203"/>
            <a:ext cx="2637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paying attention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71292" y="3293403"/>
            <a:ext cx="1875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not to run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12728" y="3657603"/>
            <a:ext cx="1289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fault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67167" y="4065379"/>
            <a:ext cx="1018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too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90649" y="4065378"/>
            <a:ext cx="1486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it's fine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35798" y="4427327"/>
            <a:ext cx="1176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worry</a:t>
            </a:r>
          </a:p>
        </p:txBody>
      </p:sp>
      <p:sp>
        <p:nvSpPr>
          <p:cNvPr id="23" name="Google Shape;1881;p31"/>
          <p:cNvSpPr txBox="1">
            <a:spLocks/>
          </p:cNvSpPr>
          <p:nvPr/>
        </p:nvSpPr>
        <p:spPr>
          <a:xfrm>
            <a:off x="3685223" y="249101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F0000"/>
                </a:solidFill>
              </a:rPr>
              <a:t>Video watching</a:t>
            </a:r>
            <a:endParaRPr lang="en-US" sz="4800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4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14" descr="street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279398"/>
            <a:ext cx="12079288" cy="6578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151" y="5505451"/>
            <a:ext cx="13684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10"/>
          <p:cNvSpPr>
            <a:spLocks noChangeArrowheads="1" noChangeShapeType="1" noTextEdit="1"/>
          </p:cNvSpPr>
          <p:nvPr/>
        </p:nvSpPr>
        <p:spPr bwMode="auto">
          <a:xfrm>
            <a:off x="2381250" y="428626"/>
            <a:ext cx="7429500" cy="1071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latin typeface="Showcard Gothic" panose="04020904020102020604" pitchFamily="82" charset="0"/>
              </a:rPr>
              <a:t>Listening time</a:t>
            </a:r>
          </a:p>
        </p:txBody>
      </p:sp>
      <p:sp>
        <p:nvSpPr>
          <p:cNvPr id="8" name="Rectângulo 7"/>
          <p:cNvSpPr/>
          <p:nvPr/>
        </p:nvSpPr>
        <p:spPr>
          <a:xfrm>
            <a:off x="-101600" y="0"/>
            <a:ext cx="12079288" cy="28575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-101600" y="0"/>
            <a:ext cx="2032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-101600" y="6732587"/>
            <a:ext cx="12293600" cy="21431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1977688" y="-1"/>
            <a:ext cx="214312" cy="69468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4593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5008" y="4081535"/>
            <a:ext cx="1187654" cy="1048829"/>
          </a:xfrm>
          <a:prstGeom prst="rect">
            <a:avLst/>
          </a:prstGeom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507634" y="595072"/>
            <a:ext cx="10921756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Listen and complete the conversations with the expressions. </a:t>
            </a:r>
            <a:br>
              <a:rPr lang="en-US" sz="24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</a:b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Then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practise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 them in pairs.</a:t>
            </a:r>
            <a:br>
              <a:rPr lang="en-US" sz="24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</a:br>
            <a:r>
              <a:rPr lang="en-US" sz="2400" b="1" dirty="0">
                <a:solidFill>
                  <a:srgbClr val="0070C0"/>
                </a:solidFill>
                <a:latin typeface="Forte" pitchFamily="66" charset="0"/>
              </a:rPr>
              <a:t>Mai: (1) ________ submitting my assignment late. I‘m sorry, but my laptop was broken. </a:t>
            </a:r>
            <a:br>
              <a:rPr lang="en-US" sz="2400" b="1" dirty="0">
                <a:solidFill>
                  <a:srgbClr val="0070C0"/>
                </a:solidFill>
                <a:latin typeface="Forte" pitchFamily="66" charset="0"/>
              </a:rPr>
            </a:br>
            <a:endParaRPr lang="en-US" sz="2400" b="1" dirty="0">
              <a:solidFill>
                <a:srgbClr val="0070C0"/>
              </a:solidFill>
              <a:latin typeface="Forte" pitchFamily="66" charset="0"/>
            </a:endParaRP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2252600" y="4314599"/>
            <a:ext cx="278606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A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5508563" y="4314599"/>
            <a:ext cx="2736850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B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2252600" y="5474493"/>
            <a:ext cx="2665412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C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8928894" y="2242344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6155" name="Picture 11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276" y="3512896"/>
            <a:ext cx="830263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180060" y="-31531"/>
            <a:ext cx="11791216" cy="24584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-34253" y="1"/>
            <a:ext cx="214313" cy="664368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-34253" y="6643687"/>
            <a:ext cx="12005529" cy="23336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71276" y="-40481"/>
            <a:ext cx="220723" cy="689848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71" t="2280" r="3150" b="-2280"/>
          <a:stretch/>
        </p:blipFill>
        <p:spPr>
          <a:xfrm>
            <a:off x="2510719" y="1924037"/>
            <a:ext cx="6066971" cy="2390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0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50061" y="131259"/>
            <a:ext cx="609600" cy="609600"/>
          </a:xfrm>
          <a:prstGeom prst="rect">
            <a:avLst/>
          </a:prstGeom>
        </p:spPr>
      </p:pic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5580001" y="5436619"/>
            <a:ext cx="2665412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D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2800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54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149" grpId="0"/>
      <p:bldP spid="6151" grpId="0" animBg="1"/>
      <p:bldP spid="615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5008" y="4081535"/>
            <a:ext cx="1187654" cy="1048829"/>
          </a:xfrm>
          <a:prstGeom prst="rect">
            <a:avLst/>
          </a:prstGeom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89889" y="672306"/>
            <a:ext cx="10917178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Listen and complete the conversations with the expressions. </a:t>
            </a:r>
            <a:b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Then </a:t>
            </a:r>
            <a:r>
              <a:rPr lang="en-US" sz="2200" b="1" dirty="0" err="1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practise</a:t>
            </a: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 them in pairs.</a:t>
            </a:r>
            <a:b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200" b="1" dirty="0" err="1">
                <a:solidFill>
                  <a:srgbClr val="0070C0"/>
                </a:solidFill>
                <a:latin typeface="Forte" pitchFamily="66" charset="0"/>
              </a:rPr>
              <a:t>Mr</a:t>
            </a:r>
            <a:r>
              <a:rPr lang="en-US" sz="2200" b="1" dirty="0">
                <a:solidFill>
                  <a:srgbClr val="0070C0"/>
                </a:solidFill>
                <a:latin typeface="Forte" pitchFamily="66" charset="0"/>
              </a:rPr>
              <a:t> Ha: (2) ________. Next time you should finish it earlier and have a back-up copy in case you have any technical problems.</a:t>
            </a:r>
            <a:br>
              <a:rPr lang="en-US" sz="2200" b="1" dirty="0">
                <a:solidFill>
                  <a:srgbClr val="0070C0"/>
                </a:solidFill>
                <a:latin typeface="Forte" pitchFamily="66" charset="0"/>
              </a:rPr>
            </a:br>
            <a:endParaRPr lang="pt-BR" sz="48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2760738" y="4233068"/>
            <a:ext cx="2592387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A</a:t>
            </a:r>
            <a:endParaRPr lang="en-GB" sz="32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2728130" y="5469334"/>
            <a:ext cx="2736850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C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5999030" y="4233068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B</a:t>
            </a:r>
            <a:endParaRPr lang="en-GB" sz="32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2231" name="WordArt 7"/>
          <p:cNvSpPr>
            <a:spLocks noChangeArrowheads="1" noChangeShapeType="1" noTextEdit="1"/>
          </p:cNvSpPr>
          <p:nvPr/>
        </p:nvSpPr>
        <p:spPr bwMode="auto">
          <a:xfrm>
            <a:off x="8767092" y="2273300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2232" name="Picture 8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835" y="3618580"/>
            <a:ext cx="77628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179900" y="0"/>
            <a:ext cx="11812321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-2663" y="0"/>
            <a:ext cx="182563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1870" y="6705600"/>
            <a:ext cx="12180130" cy="3406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92221" y="0"/>
            <a:ext cx="199779" cy="721518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71" t="2280" r="3150" b="-2280"/>
          <a:stretch/>
        </p:blipFill>
        <p:spPr>
          <a:xfrm>
            <a:off x="2663932" y="1815306"/>
            <a:ext cx="6066971" cy="2390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0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750061" y="131259"/>
            <a:ext cx="609600" cy="609600"/>
          </a:xfrm>
          <a:prstGeom prst="rect">
            <a:avLst/>
          </a:prstGeom>
        </p:spPr>
      </p:pic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5999030" y="5469334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D</a:t>
            </a:r>
            <a:endParaRPr lang="en-GB" sz="32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516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5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2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2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2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9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2226" grpId="0"/>
      <p:bldP spid="52228" grpId="0" animBg="1"/>
      <p:bldP spid="52230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5008" y="4081535"/>
            <a:ext cx="1187654" cy="1048829"/>
          </a:xfrm>
          <a:prstGeom prst="rect">
            <a:avLst/>
          </a:prstGeom>
        </p:spPr>
      </p:pic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2" y="962238"/>
            <a:ext cx="11474449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Listen and complete the conversations with the expressions. </a:t>
            </a:r>
            <a:br>
              <a:rPr lang="en-US" sz="24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Then </a:t>
            </a:r>
            <a:r>
              <a:rPr lang="en-US" sz="2400" b="1" dirty="0" err="1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practise</a:t>
            </a: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 them in pairs.</a:t>
            </a:r>
            <a:br>
              <a:rPr lang="en-US" sz="24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400" b="1" dirty="0">
                <a:solidFill>
                  <a:srgbClr val="0070C0"/>
                </a:solidFill>
                <a:latin typeface="Forte" pitchFamily="66" charset="0"/>
              </a:rPr>
              <a:t>Nam:  (3) ________ keep you waiting for so long. The talk was longer than expected.</a:t>
            </a:r>
            <a:br>
              <a:rPr lang="en-US" sz="2400" b="1" dirty="0">
                <a:solidFill>
                  <a:srgbClr val="0070C0"/>
                </a:solidFill>
                <a:latin typeface="Forte" pitchFamily="66" charset="0"/>
              </a:rPr>
            </a:br>
            <a:endParaRPr lang="pt-BR" sz="48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2863332" y="5446940"/>
            <a:ext cx="2736850" cy="935037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C</a:t>
            </a:r>
            <a:endParaRPr lang="en-GB" sz="32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auto">
          <a:xfrm>
            <a:off x="5866324" y="5426189"/>
            <a:ext cx="2736850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D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5866324" y="4348956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B</a:t>
            </a:r>
            <a:endParaRPr lang="en-GB" sz="32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8641275" y="2844800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3255" name="Picture 7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588" y="3992562"/>
            <a:ext cx="842962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50686" y="0"/>
            <a:ext cx="12106387" cy="23222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-22223" y="0"/>
            <a:ext cx="271461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0320" y="6643688"/>
            <a:ext cx="12146754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42762" y="0"/>
            <a:ext cx="214312" cy="66436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71" t="2280" r="3150" b="-2280"/>
          <a:stretch/>
        </p:blipFill>
        <p:spPr>
          <a:xfrm>
            <a:off x="2464766" y="2105238"/>
            <a:ext cx="6066971" cy="2390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0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50061" y="131259"/>
            <a:ext cx="609600" cy="609600"/>
          </a:xfrm>
          <a:prstGeom prst="rect">
            <a:avLst/>
          </a:prstGeom>
        </p:spPr>
      </p:pic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2834236" y="4348956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028359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5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3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3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3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3250" grpId="0"/>
      <p:bldP spid="53251" grpId="0" animBg="1"/>
      <p:bldP spid="53253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5008" y="4081535"/>
            <a:ext cx="1187654" cy="1048829"/>
          </a:xfrm>
          <a:prstGeom prst="rect">
            <a:avLst/>
          </a:prstGeom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293993" y="700088"/>
            <a:ext cx="10456068" cy="11430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Listen and complete the conversations with the expressions. </a:t>
            </a:r>
            <a:b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Then </a:t>
            </a:r>
            <a:r>
              <a:rPr lang="en-US" sz="2200" b="1" dirty="0" err="1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practise</a:t>
            </a:r>
            <a: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  <a:t> them in pairs.</a:t>
            </a:r>
            <a:br>
              <a:rPr lang="en-US" sz="2200" b="1" dirty="0">
                <a:solidFill>
                  <a:srgbClr val="666666">
                    <a:lumMod val="50000"/>
                  </a:srgbClr>
                </a:solidFill>
                <a:latin typeface="Forte" pitchFamily="66" charset="0"/>
              </a:rPr>
            </a:br>
            <a:r>
              <a:rPr lang="en-US" sz="2200" b="1" dirty="0">
                <a:solidFill>
                  <a:srgbClr val="0070C0"/>
                </a:solidFill>
                <a:latin typeface="Forte" pitchFamily="66" charset="0"/>
              </a:rPr>
              <a:t>Mai:   (4) ________. We still have enough time for dinner before the show.</a:t>
            </a: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5910177" y="4301628"/>
            <a:ext cx="2749550" cy="935037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B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2676353" y="4317200"/>
            <a:ext cx="2857500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A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2772396" y="5428153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C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  <p:sp>
        <p:nvSpPr>
          <p:cNvPr id="55302" name="WordArt 6"/>
          <p:cNvSpPr>
            <a:spLocks noChangeArrowheads="1" noChangeShapeType="1" noTextEdit="1"/>
          </p:cNvSpPr>
          <p:nvPr/>
        </p:nvSpPr>
        <p:spPr bwMode="auto">
          <a:xfrm>
            <a:off x="8748773" y="2585704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5303" name="Picture 7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301" y="4160599"/>
            <a:ext cx="833438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47625" y="0"/>
            <a:ext cx="12129861" cy="27413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0" y="0"/>
            <a:ext cx="202407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12712" y="6643688"/>
            <a:ext cx="12079287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77687" y="0"/>
            <a:ext cx="262733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FFD7E8"/>
              </a:solidFill>
              <a:latin typeface="Calibri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71" t="2280" r="3150" b="-2280"/>
          <a:stretch/>
        </p:blipFill>
        <p:spPr>
          <a:xfrm>
            <a:off x="2500367" y="1950008"/>
            <a:ext cx="6066971" cy="2390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0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50061" y="131259"/>
            <a:ext cx="609600" cy="609600"/>
          </a:xfrm>
          <a:prstGeom prst="rect">
            <a:avLst/>
          </a:prstGeom>
        </p:spPr>
      </p:pic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5772301" y="5428153"/>
            <a:ext cx="266541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666666">
                    <a:lumMod val="50000"/>
                  </a:srgbClr>
                </a:solidFill>
                <a:latin typeface="Arial" charset="0"/>
              </a:rPr>
              <a:t>D</a:t>
            </a:r>
            <a:endParaRPr lang="en-GB" sz="2400" b="1" dirty="0">
              <a:solidFill>
                <a:srgbClr val="666666">
                  <a:lumMod val="5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6487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5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5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29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5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5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0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5298" grpId="0"/>
      <p:bldP spid="55299" grpId="0" animBg="1"/>
      <p:bldP spid="55301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026525" y="2297090"/>
            <a:ext cx="1065890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975876" y="1565934"/>
            <a:ext cx="418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b="1" dirty="0">
              <a:solidFill>
                <a:srgbClr val="0FB7BD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13333" y="940946"/>
            <a:ext cx="10778667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Work in pairs. Make similar conversations making and responding to apologies. Use the expressions below to help you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420938" y="251570"/>
            <a:ext cx="72644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51392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7784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57223"/>
              </p:ext>
            </p:extLst>
          </p:nvPr>
        </p:nvGraphicFramePr>
        <p:xfrm>
          <a:off x="2261231" y="2157405"/>
          <a:ext cx="8015948" cy="42533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230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2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85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Useful expressions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Making apologies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Responding to apologies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(I hope you’ll)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excuse me for…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Don’t mention it.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Sorry for …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I am sorry to …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Never mind.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I’d like to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apologise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for …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That’s all right.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8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Please accept my apology</a:t>
                      </a:r>
                      <a:r>
                        <a:rPr lang="en-US" sz="2400" b="0" baseline="0" dirty="0">
                          <a:solidFill>
                            <a:schemeClr val="tx1"/>
                          </a:solidFill>
                          <a:effectLst/>
                        </a:rPr>
                        <a:t> for…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Don’t worry about it.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293486"/>
      </p:ext>
    </p:extLst>
  </p:cSld>
  <p:clrMapOvr>
    <a:masterClrMapping/>
  </p:clrMapOvr>
</p:sld>
</file>

<file path=ppt/theme/theme1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Personalizado 4">
      <a:dk1>
        <a:sysClr val="windowText" lastClr="000000"/>
      </a:dk1>
      <a:lt1>
        <a:srgbClr val="FFD7E8"/>
      </a:lt1>
      <a:dk2>
        <a:srgbClr val="666666"/>
      </a:dk2>
      <a:lt2>
        <a:srgbClr val="FFFFFF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FFFF00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3325</TotalTime>
  <Words>778</Words>
  <Application>Microsoft Office PowerPoint</Application>
  <PresentationFormat>Widescreen</PresentationFormat>
  <Paragraphs>124</Paragraphs>
  <Slides>15</Slides>
  <Notes>7</Notes>
  <HiddenSlides>0</HiddenSlides>
  <MMClips>6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Arial</vt:lpstr>
      <vt:lpstr>Calibri</vt:lpstr>
      <vt:lpstr>Comic Sans MS</vt:lpstr>
      <vt:lpstr>Forte</vt:lpstr>
      <vt:lpstr>Myriad Pro</vt:lpstr>
      <vt:lpstr>Raleway</vt:lpstr>
      <vt:lpstr>Raleway Light</vt:lpstr>
      <vt:lpstr>Rubik</vt:lpstr>
      <vt:lpstr>Rubik SemiBold</vt:lpstr>
      <vt:lpstr>Showcard Gothic</vt:lpstr>
      <vt:lpstr>UTM Facebook K&amp;T</vt:lpstr>
      <vt:lpstr>Wingdings</vt:lpstr>
      <vt:lpstr>Work Sans</vt:lpstr>
      <vt:lpstr>2021's Main Color by Slidesgo</vt:lpstr>
      <vt:lpstr>Tema do Office</vt:lpstr>
      <vt:lpstr>Unit 9: Protecting  The Environment</vt:lpstr>
      <vt:lpstr>PowerPoint Presentation</vt:lpstr>
      <vt:lpstr>PowerPoint Presentation</vt:lpstr>
      <vt:lpstr>PowerPoint Presentation</vt:lpstr>
      <vt:lpstr>Listen and complete the conversations with the expressions.  Then practise them in pairs. Mai: (1) ________ submitting my assignment late. I‘m sorry, but my laptop was broken.  </vt:lpstr>
      <vt:lpstr>Listen and complete the conversations with the expressions.  Then practise them in pairs. Mr Ha: (2) ________. Next time you should finish it earlier and have a back-up copy in case you have any technical problems. </vt:lpstr>
      <vt:lpstr>Listen and complete the conversations with the expressions.  Then practise them in pairs. Nam:  (3) ________ keep you waiting for so long. The talk was longer than expected. </vt:lpstr>
      <vt:lpstr>Listen and complete the conversations with the expressions.  Then practise them in pairs. Mai:   (4) ________. We still have enough time for dinner before the show.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225</cp:revision>
  <dcterms:created xsi:type="dcterms:W3CDTF">2020-12-09T02:04:09Z</dcterms:created>
  <dcterms:modified xsi:type="dcterms:W3CDTF">2025-09-28T07:44:55Z</dcterms:modified>
</cp:coreProperties>
</file>