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11" r:id="rId3"/>
  </p:sldMasterIdLst>
  <p:notesMasterIdLst>
    <p:notesMasterId r:id="rId17"/>
  </p:notesMasterIdLst>
  <p:sldIdLst>
    <p:sldId id="326" r:id="rId4"/>
    <p:sldId id="313" r:id="rId5"/>
    <p:sldId id="283" r:id="rId6"/>
    <p:sldId id="333" r:id="rId7"/>
    <p:sldId id="334" r:id="rId8"/>
    <p:sldId id="335" r:id="rId9"/>
    <p:sldId id="336" r:id="rId10"/>
    <p:sldId id="337" r:id="rId11"/>
    <p:sldId id="280" r:id="rId12"/>
    <p:sldId id="275" r:id="rId13"/>
    <p:sldId id="324" r:id="rId14"/>
    <p:sldId id="292" r:id="rId15"/>
    <p:sldId id="29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48DA4"/>
    <a:srgbClr val="E26714"/>
    <a:srgbClr val="ECF1E1"/>
    <a:srgbClr val="F9D9F5"/>
    <a:srgbClr val="006673"/>
    <a:srgbClr val="A3DBE1"/>
    <a:srgbClr val="F26532"/>
    <a:srgbClr val="EE8640"/>
    <a:srgbClr val="057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2" autoAdjust="0"/>
    <p:restoredTop sz="90023" autoAdjust="0"/>
  </p:normalViewPr>
  <p:slideViewPr>
    <p:cSldViewPr snapToGrid="0" showGuides="1">
      <p:cViewPr varScale="1">
        <p:scale>
          <a:sx n="89" d="100"/>
          <a:sy n="89" d="100"/>
        </p:scale>
        <p:origin x="206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4545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034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9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325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4573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8296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3781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1754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968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52647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2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0599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99740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7464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0056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93223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671560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18569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5652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6155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077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75551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65541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439014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9624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4A469-5664-43A6-9AE2-851AFB5D7D73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949B97-870B-4AFE-AA04-9D88BF89333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06443429"/>
      </p:ext>
    </p:extLst>
  </p:cSld>
  <p:clrMapOvr>
    <a:masterClrMapping/>
  </p:clrMapOvr>
  <p:transition spd="slow">
    <p:circl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0C54C-2FA9-48E5-92E0-550736E5B156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19976B-0AB7-4E4D-BA8F-632E7220EFF3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71661851"/>
      </p:ext>
    </p:extLst>
  </p:cSld>
  <p:clrMapOvr>
    <a:masterClrMapping/>
  </p:clrMapOvr>
  <p:transition spd="slow">
    <p:circl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1F55E-5A0A-49A8-8304-F274109F354E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104A9B-45F6-42E9-95C4-44210C58770A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618910174"/>
      </p:ext>
    </p:extLst>
  </p:cSld>
  <p:clrMapOvr>
    <a:masterClrMapping/>
  </p:clrMapOvr>
  <p:transition spd="slow">
    <p:circl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B3E85-C1FF-42B6-A28F-C71D9FB1FD79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7A9DA1-084F-40D3-8681-6918093FF94E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01732595"/>
      </p:ext>
    </p:extLst>
  </p:cSld>
  <p:clrMapOvr>
    <a:masterClrMapping/>
  </p:clrMapOvr>
  <p:transition spd="slow"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77096-FEF1-43D9-9B76-93EC11218B6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5700FD-6308-4E24-8267-FC2D26E96838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431031112"/>
      </p:ext>
    </p:extLst>
  </p:cSld>
  <p:clrMapOvr>
    <a:masterClrMapping/>
  </p:clrMapOvr>
  <p:transition spd="slow"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A23E-9BD4-4D2F-8CC6-C2B2134105B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9A72370-F35D-44A7-9CD7-FFA3C6B465E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737510539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7C05E-00CA-4187-84E7-6C96C3416D0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FC8CFC-849E-4E51-A2FB-C9535649FBAC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46846978"/>
      </p:ext>
    </p:extLst>
  </p:cSld>
  <p:clrMapOvr>
    <a:masterClrMapping/>
  </p:clrMapOvr>
  <p:transition spd="slow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D97CB-1AAA-4B1A-AD84-D62392B2883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908977-5DF6-442D-8898-253D3D5BF11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025701435"/>
      </p:ext>
    </p:extLst>
  </p:cSld>
  <p:clrMapOvr>
    <a:masterClrMapping/>
  </p:clrMapOvr>
  <p:transition spd="slow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E54E6-C305-4504-83E6-FEEB2D1A20B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D2271F-5513-4C3B-B77C-C531455300DB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5209058"/>
      </p:ext>
    </p:extLst>
  </p:cSld>
  <p:clrMapOvr>
    <a:masterClrMapping/>
  </p:clrMapOvr>
  <p:transition spd="slow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F7F83-BADD-4710-9081-E49250E7BB7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767C150-3053-444B-8903-3A5FC6027361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64567686"/>
      </p:ext>
    </p:extLst>
  </p:cSld>
  <p:clrMapOvr>
    <a:masterClrMapping/>
  </p:clrMapOvr>
  <p:transition spd="slow">
    <p:circl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35EAB-D823-42E3-951B-0C4124C82C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824832-0203-4700-8DE7-5B5F87B6CA94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806855325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46241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7" r:id="rId19"/>
    <p:sldLayoutId id="2147483708" r:id="rId20"/>
    <p:sldLayoutId id="2147483709" r:id="rId21"/>
    <p:sldLayoutId id="2147483710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0E3665-1C74-4235-8F0A-668A23F340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DB9DFC-160E-45DA-B8F9-3AC46F142C57}" type="slidenum">
              <a:rPr lang="es-E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80829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8: </a:t>
            </a:r>
          </a:p>
          <a:p>
            <a:pPr marL="0" indent="0"/>
            <a:r>
              <a:rPr lang="en-US" sz="2800" b="1" dirty="0"/>
              <a:t>Looking Back And Project</a:t>
            </a:r>
          </a:p>
        </p:txBody>
      </p:sp>
    </p:spTree>
    <p:extLst>
      <p:ext uri="{BB962C8B-B14F-4D97-AF65-F5344CB8AC3E}">
        <p14:creationId xmlns:p14="http://schemas.microsoft.com/office/powerpoint/2010/main" val="226925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05458" y="2437413"/>
            <a:ext cx="10831099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Work in groups and get ready for your presentations on a local or an international environmental </a:t>
            </a:r>
            <a:r>
              <a:rPr lang="en-US" sz="2800" dirty="0" err="1"/>
              <a:t>organisation</a:t>
            </a:r>
            <a:r>
              <a:rPr lang="en-US" sz="2800" dirty="0"/>
              <a:t> and assigned at the first lesson of unit 9.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Two or three groups give their presentations to the whole class.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05458" y="1179752"/>
            <a:ext cx="101810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 ENVIRONMENTAL ORGANISATION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555229" y="30711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83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182920" y="2167294"/>
            <a:ext cx="91001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Further revise sentence stress and </a:t>
            </a:r>
            <a:r>
              <a:rPr lang="en-US" sz="3200" dirty="0" err="1"/>
              <a:t>practise</a:t>
            </a:r>
            <a:r>
              <a:rPr lang="en-US" sz="3200" dirty="0"/>
              <a:t> speaking with a natural rhythm.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Revise the vocabulary items learnt in the unit.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Revise the use of reported speech.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Do research on an environment organization and give a group presentation about it. 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47647" y="9672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99333" y="2055511"/>
            <a:ext cx="90667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- Do exercises in the Workbook</a:t>
            </a:r>
          </a:p>
          <a:p>
            <a:pPr lvl="0"/>
            <a:r>
              <a:rPr lang="en-US" sz="3600"/>
              <a:t>- Prepare </a:t>
            </a:r>
            <a:r>
              <a:rPr lang="en-US" sz="3600" dirty="0"/>
              <a:t>Unit 10- Getting started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47647" y="9672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1457720" y="2092773"/>
            <a:ext cx="9365178" cy="3138794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310" y="310384"/>
            <a:ext cx="11556124" cy="6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63148" y="23416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149597" y="880496"/>
            <a:ext cx="9608695" cy="107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cs typeface="Calibri" panose="020F0502020204030204" pitchFamily="34" charset="0"/>
              </a:rPr>
              <a:t>Listen and mark the stressed syllables in the words in bold. Then </a:t>
            </a:r>
            <a:r>
              <a:rPr lang="en-US" b="1" dirty="0" err="1">
                <a:cs typeface="Calibri" panose="020F0502020204030204" pitchFamily="34" charset="0"/>
              </a:rPr>
              <a:t>practise</a:t>
            </a:r>
            <a:r>
              <a:rPr lang="en-US" b="1" dirty="0">
                <a:cs typeface="Calibri" panose="020F0502020204030204" pitchFamily="34" charset="0"/>
              </a:rPr>
              <a:t> saying the sentences with a natural rhythm.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96812" y="2517924"/>
            <a:ext cx="1051278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cs typeface="Calibri" panose="020F0502020204030204" pitchFamily="34" charset="0"/>
              </a:rPr>
              <a:t>1. </a:t>
            </a:r>
            <a:r>
              <a:rPr lang="en-US" sz="2800" b="1" dirty="0">
                <a:cs typeface="Calibri" panose="020F0502020204030204" pitchFamily="34" charset="0"/>
              </a:rPr>
              <a:t>Don’t buy products </a:t>
            </a:r>
            <a:r>
              <a:rPr lang="en-US" sz="2800" dirty="0">
                <a:cs typeface="Calibri" panose="020F0502020204030204" pitchFamily="34" charset="0"/>
              </a:rPr>
              <a:t>that are </a:t>
            </a:r>
            <a:r>
              <a:rPr lang="en-US" sz="2800" b="1" dirty="0">
                <a:cs typeface="Calibri" panose="020F0502020204030204" pitchFamily="34" charset="0"/>
              </a:rPr>
              <a:t>made</a:t>
            </a:r>
            <a:r>
              <a:rPr lang="en-US" sz="2800" dirty="0">
                <a:cs typeface="Calibri" panose="020F0502020204030204" pitchFamily="34" charset="0"/>
              </a:rPr>
              <a:t> from </a:t>
            </a:r>
            <a:r>
              <a:rPr lang="en-US" sz="2800" b="1" dirty="0">
                <a:cs typeface="Calibri" panose="020F0502020204030204" pitchFamily="34" charset="0"/>
              </a:rPr>
              <a:t>wild animal parts.</a:t>
            </a:r>
          </a:p>
          <a:p>
            <a:r>
              <a:rPr lang="en-US" sz="2800" dirty="0">
                <a:cs typeface="Calibri" panose="020F0502020204030204" pitchFamily="34" charset="0"/>
              </a:rPr>
              <a:t>2. </a:t>
            </a:r>
            <a:r>
              <a:rPr lang="en-US" sz="2800" b="1" dirty="0">
                <a:cs typeface="Calibri" panose="020F0502020204030204" pitchFamily="34" charset="0"/>
              </a:rPr>
              <a:t>What</a:t>
            </a:r>
            <a:r>
              <a:rPr lang="en-US" sz="2800" dirty="0">
                <a:cs typeface="Calibri" panose="020F0502020204030204" pitchFamily="34" charset="0"/>
              </a:rPr>
              <a:t> can we </a:t>
            </a:r>
            <a:r>
              <a:rPr lang="en-US" sz="2800" b="1" dirty="0">
                <a:cs typeface="Calibri" panose="020F0502020204030204" pitchFamily="34" charset="0"/>
              </a:rPr>
              <a:t>do</a:t>
            </a:r>
            <a:r>
              <a:rPr lang="en-US" sz="2800" dirty="0">
                <a:cs typeface="Calibri" panose="020F0502020204030204" pitchFamily="34" charset="0"/>
              </a:rPr>
              <a:t> to </a:t>
            </a:r>
            <a:r>
              <a:rPr lang="en-US" sz="2800" b="1" dirty="0">
                <a:cs typeface="Calibri" panose="020F0502020204030204" pitchFamily="34" charset="0"/>
              </a:rPr>
              <a:t>help</a:t>
            </a:r>
            <a:r>
              <a:rPr lang="en-US" sz="2800" dirty="0">
                <a:cs typeface="Calibri" panose="020F0502020204030204" pitchFamily="34" charset="0"/>
              </a:rPr>
              <a:t> the </a:t>
            </a:r>
            <a:r>
              <a:rPr lang="en-US" sz="2800" b="1" dirty="0">
                <a:cs typeface="Calibri" panose="020F0502020204030204" pitchFamily="34" charset="0"/>
              </a:rPr>
              <a:t>animals</a:t>
            </a:r>
            <a:r>
              <a:rPr lang="en-US" sz="2800" dirty="0">
                <a:cs typeface="Calibri" panose="020F0502020204030204" pitchFamily="34" charset="0"/>
              </a:rPr>
              <a:t> in the </a:t>
            </a:r>
            <a:r>
              <a:rPr lang="en-US" sz="2800" b="1" dirty="0">
                <a:cs typeface="Calibri" panose="020F0502020204030204" pitchFamily="34" charset="0"/>
              </a:rPr>
              <a:t>wild</a:t>
            </a:r>
            <a:r>
              <a:rPr lang="en-US" sz="2800" dirty="0">
                <a:cs typeface="Calibri" panose="020F0502020204030204" pitchFamily="34" charset="0"/>
              </a:rPr>
              <a:t>?</a:t>
            </a:r>
          </a:p>
          <a:p>
            <a:r>
              <a:rPr lang="en-US" sz="2800" dirty="0">
                <a:cs typeface="Calibri" panose="020F0502020204030204" pitchFamily="34" charset="0"/>
              </a:rPr>
              <a:t>3. </a:t>
            </a:r>
            <a:r>
              <a:rPr lang="en-US" sz="2800" b="1" dirty="0">
                <a:cs typeface="Calibri" panose="020F0502020204030204" pitchFamily="34" charset="0"/>
              </a:rPr>
              <a:t>Large tigers </a:t>
            </a:r>
            <a:r>
              <a:rPr lang="en-US" sz="2800" dirty="0">
                <a:cs typeface="Calibri" panose="020F0502020204030204" pitchFamily="34" charset="0"/>
              </a:rPr>
              <a:t>tend to </a:t>
            </a:r>
            <a:r>
              <a:rPr lang="en-US" sz="2800" b="1" dirty="0">
                <a:cs typeface="Calibri" panose="020F0502020204030204" pitchFamily="34" charset="0"/>
              </a:rPr>
              <a:t>live</a:t>
            </a:r>
            <a:r>
              <a:rPr lang="en-US" sz="2800" dirty="0">
                <a:cs typeface="Calibri" panose="020F0502020204030204" pitchFamily="34" charset="0"/>
              </a:rPr>
              <a:t> in </a:t>
            </a:r>
            <a:r>
              <a:rPr lang="en-US" sz="2800" b="1" dirty="0">
                <a:cs typeface="Calibri" panose="020F0502020204030204" pitchFamily="34" charset="0"/>
              </a:rPr>
              <a:t>colder areas </a:t>
            </a:r>
            <a:r>
              <a:rPr lang="en-US" sz="2800" dirty="0">
                <a:cs typeface="Calibri" panose="020F0502020204030204" pitchFamily="34" charset="0"/>
              </a:rPr>
              <a:t>while </a:t>
            </a:r>
            <a:r>
              <a:rPr lang="en-US" sz="2800" b="1" dirty="0">
                <a:cs typeface="Calibri" panose="020F0502020204030204" pitchFamily="34" charset="0"/>
              </a:rPr>
              <a:t>smaller tigers live</a:t>
            </a:r>
            <a:r>
              <a:rPr lang="en-US" sz="2800" dirty="0">
                <a:cs typeface="Calibri" panose="020F0502020204030204" pitchFamily="34" charset="0"/>
              </a:rPr>
              <a:t> in </a:t>
            </a:r>
            <a:r>
              <a:rPr lang="en-US" sz="2800" b="1" dirty="0">
                <a:cs typeface="Calibri" panose="020F0502020204030204" pitchFamily="34" charset="0"/>
              </a:rPr>
              <a:t>warmer countries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4. </a:t>
            </a:r>
            <a:r>
              <a:rPr lang="en-US" sz="2800" b="1" dirty="0">
                <a:cs typeface="Calibri" panose="020F0502020204030204" pitchFamily="34" charset="0"/>
              </a:rPr>
              <a:t>Elephants</a:t>
            </a:r>
            <a:r>
              <a:rPr lang="en-US" sz="2800" dirty="0">
                <a:cs typeface="Calibri" panose="020F0502020204030204" pitchFamily="34" charset="0"/>
              </a:rPr>
              <a:t> are </a:t>
            </a:r>
            <a:r>
              <a:rPr lang="en-US" sz="2800" b="1" dirty="0">
                <a:cs typeface="Calibri" panose="020F0502020204030204" pitchFamily="34" charset="0"/>
              </a:rPr>
              <a:t>endangered</a:t>
            </a:r>
            <a:r>
              <a:rPr lang="en-US" sz="2800" dirty="0">
                <a:cs typeface="Calibri" panose="020F0502020204030204" pitchFamily="34" charset="0"/>
              </a:rPr>
              <a:t> because of </a:t>
            </a:r>
            <a:r>
              <a:rPr lang="en-US" sz="2800" b="1" dirty="0">
                <a:cs typeface="Calibri" panose="020F0502020204030204" pitchFamily="34" charset="0"/>
              </a:rPr>
              <a:t>illegal hunting </a:t>
            </a:r>
            <a:r>
              <a:rPr lang="en-US" sz="2800" dirty="0">
                <a:cs typeface="Calibri" panose="020F0502020204030204" pitchFamily="34" charset="0"/>
              </a:rPr>
              <a:t>and </a:t>
            </a:r>
            <a:r>
              <a:rPr lang="en-US" sz="2800" b="1" dirty="0">
                <a:cs typeface="Calibri" panose="020F0502020204030204" pitchFamily="34" charset="0"/>
              </a:rPr>
              <a:t>body part trade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5. Do you </a:t>
            </a:r>
            <a:r>
              <a:rPr lang="en-US" sz="2800" b="1" dirty="0">
                <a:cs typeface="Calibri" panose="020F0502020204030204" pitchFamily="34" charset="0"/>
              </a:rPr>
              <a:t>know</a:t>
            </a:r>
            <a:r>
              <a:rPr lang="en-US" sz="2800" dirty="0">
                <a:cs typeface="Calibri" panose="020F0502020204030204" pitchFamily="34" charset="0"/>
              </a:rPr>
              <a:t> why so many </a:t>
            </a:r>
            <a:r>
              <a:rPr lang="en-US" sz="2800" b="1" dirty="0">
                <a:cs typeface="Calibri" panose="020F0502020204030204" pitchFamily="34" charset="0"/>
              </a:rPr>
              <a:t>endangered animals </a:t>
            </a:r>
            <a:r>
              <a:rPr lang="en-US" sz="2800" dirty="0">
                <a:cs typeface="Calibri" panose="020F0502020204030204" pitchFamily="34" charset="0"/>
              </a:rPr>
              <a:t>are </a:t>
            </a:r>
            <a:r>
              <a:rPr lang="en-US" sz="2800" b="1" dirty="0">
                <a:cs typeface="Calibri" panose="020F0502020204030204" pitchFamily="34" charset="0"/>
              </a:rPr>
              <a:t>disappearing?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0599" y="111324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6991" y="99484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" name="07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99998" y="101969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6812" y="2517924"/>
            <a:ext cx="1071624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cs typeface="Calibri" panose="020F0502020204030204" pitchFamily="34" charset="0"/>
              </a:rPr>
              <a:t>1.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Don’t</a:t>
            </a:r>
            <a:r>
              <a:rPr lang="en-US" sz="2800" b="1" dirty="0">
                <a:cs typeface="Calibri" panose="020F0502020204030204" pitchFamily="34" charset="0"/>
              </a:rPr>
              <a:t>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buy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products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that are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made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from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wild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animal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parts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2.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What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can we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do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to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help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the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animals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in the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wild</a:t>
            </a:r>
            <a:r>
              <a:rPr lang="en-US" sz="2800" dirty="0">
                <a:cs typeface="Calibri" panose="020F0502020204030204" pitchFamily="34" charset="0"/>
              </a:rPr>
              <a:t>?</a:t>
            </a:r>
          </a:p>
          <a:p>
            <a:r>
              <a:rPr lang="en-US" sz="2800" dirty="0">
                <a:cs typeface="Calibri" panose="020F0502020204030204" pitchFamily="34" charset="0"/>
              </a:rPr>
              <a:t>3.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Large</a:t>
            </a:r>
            <a:r>
              <a:rPr lang="en-US" sz="2800" b="1" dirty="0">
                <a:cs typeface="Calibri" panose="020F0502020204030204" pitchFamily="34" charset="0"/>
              </a:rPr>
              <a:t>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tigers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tend to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live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in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colder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areas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while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smaller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tigers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live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in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warmer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countries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4.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Elephants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are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en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dangered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because of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il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legal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hunting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and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body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part</a:t>
            </a:r>
            <a:r>
              <a:rPr lang="en-US" sz="2800" b="1" dirty="0">
                <a:cs typeface="Calibri" panose="020F0502020204030204" pitchFamily="34" charset="0"/>
              </a:rPr>
              <a:t>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trade</a:t>
            </a:r>
            <a:r>
              <a:rPr lang="en-US" sz="2800" dirty="0">
                <a:cs typeface="Calibri" panose="020F0502020204030204" pitchFamily="34" charset="0"/>
              </a:rPr>
              <a:t>.</a:t>
            </a:r>
          </a:p>
          <a:p>
            <a:r>
              <a:rPr lang="en-US" sz="2800" dirty="0">
                <a:cs typeface="Calibri" panose="020F0502020204030204" pitchFamily="34" charset="0"/>
              </a:rPr>
              <a:t>5. Do you 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know</a:t>
            </a:r>
            <a:r>
              <a:rPr lang="en-US" sz="28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why so many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en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dangered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>
                <a:cs typeface="Calibri" panose="020F0502020204030204" pitchFamily="34" charset="0"/>
              </a:rPr>
              <a:t>‘</a:t>
            </a:r>
            <a:r>
              <a:rPr lang="en-US" sz="2800" b="1" dirty="0">
                <a:solidFill>
                  <a:srgbClr val="00B050"/>
                </a:solidFill>
                <a:cs typeface="Calibri" panose="020F0502020204030204" pitchFamily="34" charset="0"/>
              </a:rPr>
              <a:t>animals</a:t>
            </a:r>
            <a:r>
              <a:rPr lang="en-US" sz="2800" b="1" dirty="0">
                <a:cs typeface="Calibri" panose="020F0502020204030204" pitchFamily="34" charset="0"/>
              </a:rPr>
              <a:t> </a:t>
            </a:r>
            <a:r>
              <a:rPr lang="en-US" sz="2800" dirty="0">
                <a:cs typeface="Calibri" panose="020F0502020204030204" pitchFamily="34" charset="0"/>
              </a:rPr>
              <a:t>are 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disap</a:t>
            </a:r>
            <a:r>
              <a:rPr lang="en-US" sz="2800" b="1" dirty="0" err="1">
                <a:cs typeface="Calibri" panose="020F0502020204030204" pitchFamily="34" charset="0"/>
              </a:rPr>
              <a:t>‘</a:t>
            </a:r>
            <a:r>
              <a:rPr lang="en-US" sz="2800" b="1" dirty="0" err="1">
                <a:solidFill>
                  <a:srgbClr val="00B050"/>
                </a:solidFill>
                <a:cs typeface="Calibri" panose="020F0502020204030204" pitchFamily="34" charset="0"/>
              </a:rPr>
              <a:t>pearing</a:t>
            </a:r>
            <a:r>
              <a:rPr lang="en-US" sz="2800" dirty="0"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2664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Marco"/>
          <p:cNvSpPr/>
          <p:nvPr/>
        </p:nvSpPr>
        <p:spPr>
          <a:xfrm>
            <a:off x="-1" y="0"/>
            <a:ext cx="12438993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2" name="11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675" y="5513388"/>
            <a:ext cx="1397000" cy="696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/>
          <a:srcRect l="29813" r="36858"/>
          <a:stretch>
            <a:fillRect/>
          </a:stretch>
        </p:blipFill>
        <p:spPr bwMode="auto">
          <a:xfrm>
            <a:off x="3062289" y="3722689"/>
            <a:ext cx="1279525" cy="2687637"/>
          </a:xfrm>
          <a:prstGeom prst="rect">
            <a:avLst/>
          </a:prstGeom>
          <a:noFill/>
          <a:ln>
            <a:noFill/>
          </a:ln>
          <a:effectLst>
            <a:outerShdw blurRad="76200" sy="23000" kx="-1199993" algn="bl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919536" y="4335842"/>
            <a:ext cx="1754912" cy="1874992"/>
          </a:xfrm>
          <a:prstGeom prst="rect">
            <a:avLst/>
          </a:prstGeom>
          <a:noFill/>
          <a:effectLst>
            <a:glow rad="38100">
              <a:schemeClr val="tx1"/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6" name="TextBox 3"/>
          <p:cNvSpPr txBox="1">
            <a:spLocks noChangeArrowheads="1"/>
          </p:cNvSpPr>
          <p:nvPr/>
        </p:nvSpPr>
        <p:spPr bwMode="auto">
          <a:xfrm>
            <a:off x="2045578" y="738229"/>
            <a:ext cx="459247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>
                <a:solidFill>
                  <a:srgbClr val="FF33CC"/>
                </a:solidFill>
                <a:latin typeface="#9Slide05 IcielRukola" pitchFamily="2" charset="0"/>
              </a:rPr>
              <a:t>Picking </a:t>
            </a:r>
            <a:endParaRPr lang="en-US" altLang="en-US" sz="8800" dirty="0">
              <a:solidFill>
                <a:prstClr val="black"/>
              </a:solidFill>
            </a:endParaRPr>
          </a:p>
        </p:txBody>
      </p:sp>
      <p:sp>
        <p:nvSpPr>
          <p:cNvPr id="2057" name="TextBox 4"/>
          <p:cNvSpPr txBox="1">
            <a:spLocks noChangeArrowheads="1"/>
          </p:cNvSpPr>
          <p:nvPr/>
        </p:nvSpPr>
        <p:spPr bwMode="auto">
          <a:xfrm>
            <a:off x="930168" y="1815216"/>
            <a:ext cx="733096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8800" dirty="0">
                <a:solidFill>
                  <a:srgbClr val="FF33CC"/>
                </a:solidFill>
                <a:latin typeface="#9Slide05 IcielRukola" pitchFamily="2" charset="0"/>
              </a:rPr>
              <a:t>coconuts</a:t>
            </a:r>
            <a:endParaRPr lang="en-US" altLang="en-US" sz="8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98035"/>
      </p:ext>
    </p:extLst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0" y="692150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655212" y="469574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254370" y="1141475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3 CuadroTexto"/>
          <p:cNvSpPr txBox="1"/>
          <p:nvPr/>
        </p:nvSpPr>
        <p:spPr>
          <a:xfrm>
            <a:off x="5252879" y="0"/>
            <a:ext cx="6880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s-ES_tradn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 wildlife ______ will be destroyed if people keep cutting down the forests.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21" name="Picture 8"/>
          <p:cNvPicPr>
            <a:picLocks noChangeAspect="1" noChangeArrowheads="1"/>
          </p:cNvPicPr>
          <p:nvPr/>
        </p:nvPicPr>
        <p:blipFill rotWithShape="1">
          <a:blip r:embed="rId6"/>
          <a:srcRect l="36857" r="29812"/>
          <a:stretch/>
        </p:blipFill>
        <p:spPr bwMode="auto">
          <a:xfrm>
            <a:off x="8216901" y="3883025"/>
            <a:ext cx="1300163" cy="26876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2 Elipse"/>
          <p:cNvSpPr/>
          <p:nvPr/>
        </p:nvSpPr>
        <p:spPr>
          <a:xfrm rot="20973777">
            <a:off x="1777508" y="1913079"/>
            <a:ext cx="1183180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hike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/>
          <p:cNvSpPr/>
          <p:nvPr/>
        </p:nvSpPr>
        <p:spPr>
          <a:xfrm rot="1786690">
            <a:off x="5908897" y="2497048"/>
            <a:ext cx="1386451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habits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544" y="4496239"/>
            <a:ext cx="1784993" cy="1874992"/>
          </a:xfrm>
          <a:prstGeom prst="rect">
            <a:avLst/>
          </a:prstGeom>
          <a:noFill/>
          <a:effectLst>
            <a:glow rad="38100">
              <a:schemeClr val="tx1"/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15 Elipse"/>
          <p:cNvSpPr/>
          <p:nvPr/>
        </p:nvSpPr>
        <p:spPr>
          <a:xfrm rot="20973777">
            <a:off x="3268770" y="1879911"/>
            <a:ext cx="1549367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</a:rPr>
              <a:t>habitats</a:t>
            </a:r>
            <a:r>
              <a:rPr lang="es-ES_tradnl" sz="2000" b="1" dirty="0">
                <a:solidFill>
                  <a:prstClr val="white"/>
                </a:solidFill>
              </a:rPr>
              <a:t> 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18 Rectángulo"/>
          <p:cNvSpPr/>
          <p:nvPr/>
        </p:nvSpPr>
        <p:spPr>
          <a:xfrm rot="21292543">
            <a:off x="8005764" y="3721101"/>
            <a:ext cx="1443037" cy="576263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>
                <a:solidFill>
                  <a:prstClr val="black"/>
                </a:solidFill>
                <a:latin typeface="Calibri"/>
              </a:rPr>
              <a:t>hello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5780088"/>
            <a:ext cx="9334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10778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0.00013 0.408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3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3007 -0.0298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35" y="-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0.03385 0.688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3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-0.26419 0.4458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6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0" y="692150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414715" y="1233823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269636" y="1040608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0" y="0"/>
            <a:ext cx="12277568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040688" y="3957639"/>
            <a:ext cx="1935162" cy="220662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5780088"/>
            <a:ext cx="9334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75" y="4321176"/>
            <a:ext cx="264795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/>
          <p:cNvSpPr/>
          <p:nvPr/>
        </p:nvSpPr>
        <p:spPr>
          <a:xfrm rot="20973777">
            <a:off x="3379169" y="2430522"/>
            <a:ext cx="1344012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affect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0" name="16 Elipse"/>
          <p:cNvSpPr/>
          <p:nvPr/>
        </p:nvSpPr>
        <p:spPr>
          <a:xfrm rot="1220466">
            <a:off x="5943231" y="2726803"/>
            <a:ext cx="1464161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shine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15 Elipse"/>
          <p:cNvSpPr/>
          <p:nvPr/>
        </p:nvSpPr>
        <p:spPr>
          <a:xfrm rot="20973777">
            <a:off x="1330555" y="1965812"/>
            <a:ext cx="1538160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impact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17 Rectángulo"/>
          <p:cNvSpPr/>
          <p:nvPr/>
        </p:nvSpPr>
        <p:spPr>
          <a:xfrm rot="21224815">
            <a:off x="7851775" y="3659188"/>
            <a:ext cx="1443038" cy="57626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>
                <a:solidFill>
                  <a:prstClr val="black"/>
                </a:solidFill>
                <a:latin typeface="Calibri"/>
              </a:rPr>
              <a:t>hi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3 CuadroTexto"/>
          <p:cNvSpPr txBox="1"/>
          <p:nvPr/>
        </p:nvSpPr>
        <p:spPr>
          <a:xfrm>
            <a:off x="3686233" y="14906"/>
            <a:ext cx="82547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Researchers are looking for ways to reduce the environmental _______ of air pollution on the local community.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005601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22222E-6 L 0.00065 0.2923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6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52361 -0.0069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81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00951 0.70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85185E-6 L 0.00169 0.6071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3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0" y="692150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547446" y="623363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291173" y="1227195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5780088"/>
            <a:ext cx="9334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040689" y="3806825"/>
            <a:ext cx="2066925" cy="23574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2 Elipse"/>
          <p:cNvSpPr/>
          <p:nvPr/>
        </p:nvSpPr>
        <p:spPr>
          <a:xfrm rot="20973777">
            <a:off x="1127718" y="1962594"/>
            <a:ext cx="1729839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danger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/>
          <p:cNvSpPr/>
          <p:nvPr/>
        </p:nvSpPr>
        <p:spPr>
          <a:xfrm rot="20973777">
            <a:off x="3189251" y="1797214"/>
            <a:ext cx="2066740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prstClr val="white"/>
                </a:solidFill>
              </a:rPr>
              <a:t>dangerous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6515100" y="4365626"/>
            <a:ext cx="2520950" cy="1871663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15 Elipse"/>
          <p:cNvSpPr/>
          <p:nvPr/>
        </p:nvSpPr>
        <p:spPr>
          <a:xfrm rot="2119103">
            <a:off x="5827181" y="2744380"/>
            <a:ext cx="2179715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>
                <a:solidFill>
                  <a:prstClr val="white"/>
                </a:solidFill>
              </a:rPr>
              <a:t>endangered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18 Rectángulo"/>
          <p:cNvSpPr/>
          <p:nvPr/>
        </p:nvSpPr>
        <p:spPr>
          <a:xfrm rot="21154714">
            <a:off x="7888289" y="3611563"/>
            <a:ext cx="1443037" cy="57626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4000" b="1" dirty="0">
                <a:solidFill>
                  <a:prstClr val="black"/>
                </a:solidFill>
                <a:latin typeface="Calibri"/>
              </a:rPr>
              <a:t>ten</a:t>
            </a:r>
            <a:endParaRPr lang="es-ES" sz="4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3 CuadroTexto"/>
          <p:cNvSpPr txBox="1"/>
          <p:nvPr/>
        </p:nvSpPr>
        <p:spPr>
          <a:xfrm>
            <a:off x="5549129" y="45811"/>
            <a:ext cx="6880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It’s illegal to kill pandas, tigers or any other 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 animals.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359928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85185E-6 L 2.29167E-6 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-0.12986 0.0034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3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7.40741E-7 L -0.03021 0.709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3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0.01432 0.790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3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8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-60604" y="651941"/>
            <a:ext cx="414655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1591883" y="512385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364148" y="1071808"/>
            <a:ext cx="3529013" cy="583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ave 7"/>
          <p:cNvSpPr/>
          <p:nvPr/>
        </p:nvSpPr>
        <p:spPr>
          <a:xfrm>
            <a:off x="1522413" y="5300663"/>
            <a:ext cx="8964613" cy="2247900"/>
          </a:xfrm>
          <a:prstGeom prst="wave">
            <a:avLst>
              <a:gd name="adj1" fmla="val 20000"/>
              <a:gd name="adj2" fmla="val -651"/>
            </a:avLst>
          </a:prstGeom>
          <a:solidFill>
            <a:srgbClr val="F2D5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3 Marco"/>
          <p:cNvSpPr/>
          <p:nvPr/>
        </p:nvSpPr>
        <p:spPr>
          <a:xfrm>
            <a:off x="-1" y="0"/>
            <a:ext cx="12312869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040688" y="3957639"/>
            <a:ext cx="1935162" cy="220662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380164" y="4333875"/>
            <a:ext cx="2505075" cy="186055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 Elipse"/>
          <p:cNvSpPr/>
          <p:nvPr/>
        </p:nvSpPr>
        <p:spPr>
          <a:xfrm rot="20973777">
            <a:off x="1035132" y="2108902"/>
            <a:ext cx="1766564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weather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16 Elipse"/>
          <p:cNvSpPr/>
          <p:nvPr/>
        </p:nvSpPr>
        <p:spPr>
          <a:xfrm rot="1303881">
            <a:off x="5908375" y="2531844"/>
            <a:ext cx="1688882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white"/>
                </a:solidFill>
              </a:rPr>
              <a:t>climate</a:t>
            </a:r>
            <a:r>
              <a:rPr lang="es-ES_tradnl" sz="2400" b="1" dirty="0">
                <a:solidFill>
                  <a:prstClr val="white"/>
                </a:solidFill>
              </a:rPr>
              <a:t> 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20 Llamada ovalada"/>
          <p:cNvSpPr/>
          <p:nvPr/>
        </p:nvSpPr>
        <p:spPr>
          <a:xfrm>
            <a:off x="8374064" y="2640013"/>
            <a:ext cx="1970087" cy="881062"/>
          </a:xfrm>
          <a:prstGeom prst="wedgeEllipseCallout">
            <a:avLst>
              <a:gd name="adj1" fmla="val -7651"/>
              <a:gd name="adj2" fmla="val 862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We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did</a:t>
            </a:r>
            <a:r>
              <a:rPr lang="es-ES_tradnl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400" b="1" dirty="0" err="1">
                <a:solidFill>
                  <a:prstClr val="black"/>
                </a:solidFill>
                <a:latin typeface="Calibri"/>
              </a:rPr>
              <a:t>it!</a:t>
            </a:r>
            <a:endParaRPr lang="es-ES" sz="2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15 Elipse"/>
          <p:cNvSpPr/>
          <p:nvPr/>
        </p:nvSpPr>
        <p:spPr>
          <a:xfrm rot="20973777">
            <a:off x="2986018" y="1912759"/>
            <a:ext cx="1938635" cy="659739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400" b="1">
                <a:solidFill>
                  <a:prstClr val="white"/>
                </a:solidFill>
              </a:rPr>
              <a:t>warming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17 Rectángulo"/>
          <p:cNvSpPr/>
          <p:nvPr/>
        </p:nvSpPr>
        <p:spPr>
          <a:xfrm rot="21223306">
            <a:off x="7886700" y="3722688"/>
            <a:ext cx="1443038" cy="57626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>
                <a:solidFill>
                  <a:prstClr val="black"/>
                </a:solidFill>
                <a:latin typeface="Calibri"/>
              </a:rPr>
              <a:t>bye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3 CuadroTexto"/>
          <p:cNvSpPr txBox="1"/>
          <p:nvPr/>
        </p:nvSpPr>
        <p:spPr>
          <a:xfrm>
            <a:off x="5252879" y="0"/>
            <a:ext cx="6880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es-ES_tradnl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Global _______ is mainly caused by pollution and clearing of forests.</a:t>
            </a:r>
          </a:p>
          <a:p>
            <a:pPr>
              <a:defRPr/>
            </a:pPr>
            <a:endParaRPr lang="es-E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497826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1.04167E-6 0.3905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5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33476 -0.0069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ra_did_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01146 0.660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3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01041 0.6784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3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3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425698" y="1764711"/>
            <a:ext cx="116726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‘The rising sea level is a result of global warming,’ the teacher explained.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The teacher explained that the rising sea level was / is a result of global warming.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/>
              <a:t>2. ‘I will take part in the competition next month,’ my friend told me.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My friend told me that she would take part in the competition the following month.</a:t>
            </a:r>
          </a:p>
          <a:p>
            <a:r>
              <a:rPr lang="en-US" sz="2400" dirty="0"/>
              <a:t>3. ‘The clearing and burning of forests lead to air pollution,’ the speaker said.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The speaker said the clearing and burning of forests led / lead to air pollution.</a:t>
            </a:r>
          </a:p>
          <a:p>
            <a:r>
              <a:rPr lang="en-US" sz="2400" dirty="0"/>
              <a:t>4. ‘Are you interested in joining the event this weekend, Minh?’ asked Tuan.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Tuan asked Minh if/ whether he was interested in joining the event that weekend.</a:t>
            </a:r>
          </a:p>
          <a:p>
            <a:r>
              <a:rPr lang="en-US" sz="2400" dirty="0"/>
              <a:t>5. ‘When are you going to deliver your presentation on the environment, Mai?’ asked Nam.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dirty="0">
                <a:solidFill>
                  <a:srgbClr val="FF0000"/>
                </a:solidFill>
              </a:rPr>
              <a:t>Nam asked Mai when she was going to deliver the presentation on the environment.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291987" y="1132051"/>
            <a:ext cx="99401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Change the following sentences into reported speech.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51188" y="17283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0599" y="111324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384" y="100210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2657</TotalTime>
  <Words>635</Words>
  <Application>Microsoft Office PowerPoint</Application>
  <PresentationFormat>Widescreen</PresentationFormat>
  <Paragraphs>81</Paragraphs>
  <Slides>13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9" baseType="lpstr">
      <vt:lpstr>#9Slide05 IcielRukola</vt:lpstr>
      <vt:lpstr>Arial</vt:lpstr>
      <vt:lpstr>Calibri</vt:lpstr>
      <vt:lpstr>Calibri Light</vt:lpstr>
      <vt:lpstr>Myriad Pro</vt:lpstr>
      <vt:lpstr>Raleway</vt:lpstr>
      <vt:lpstr>Raleway Light</vt:lpstr>
      <vt:lpstr>Rubik</vt:lpstr>
      <vt:lpstr>Rubik SemiBold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Tema de Office</vt:lpstr>
      <vt:lpstr>Unit 9: Protecting  The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167</cp:revision>
  <dcterms:created xsi:type="dcterms:W3CDTF">2020-12-09T02:04:09Z</dcterms:created>
  <dcterms:modified xsi:type="dcterms:W3CDTF">2025-09-28T07:46:13Z</dcterms:modified>
</cp:coreProperties>
</file>