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11" r:id="rId3"/>
  </p:sldMasterIdLst>
  <p:notesMasterIdLst>
    <p:notesMasterId r:id="rId19"/>
  </p:notesMasterIdLst>
  <p:sldIdLst>
    <p:sldId id="332" r:id="rId4"/>
    <p:sldId id="313" r:id="rId5"/>
    <p:sldId id="280" r:id="rId6"/>
    <p:sldId id="260" r:id="rId7"/>
    <p:sldId id="261" r:id="rId8"/>
    <p:sldId id="341" r:id="rId9"/>
    <p:sldId id="342" r:id="rId10"/>
    <p:sldId id="343" r:id="rId11"/>
    <p:sldId id="344" r:id="rId12"/>
    <p:sldId id="326" r:id="rId13"/>
    <p:sldId id="319" r:id="rId14"/>
    <p:sldId id="322" r:id="rId15"/>
    <p:sldId id="321" r:id="rId16"/>
    <p:sldId id="292" r:id="rId17"/>
    <p:sldId id="29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A0B8"/>
    <a:srgbClr val="006673"/>
    <a:srgbClr val="A3DBE1"/>
    <a:srgbClr val="F26532"/>
    <a:srgbClr val="E26714"/>
    <a:srgbClr val="EE8640"/>
    <a:srgbClr val="048DA4"/>
    <a:srgbClr val="05788C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07" autoAdjust="0"/>
    <p:restoredTop sz="94364" autoAdjust="0"/>
  </p:normalViewPr>
  <p:slideViewPr>
    <p:cSldViewPr snapToGrid="0" showGuides="1">
      <p:cViewPr varScale="1">
        <p:scale>
          <a:sx n="94" d="100"/>
          <a:sy n="94" d="100"/>
        </p:scale>
        <p:origin x="82" y="182"/>
      </p:cViewPr>
      <p:guideLst>
        <p:guide orient="horz" pos="2160"/>
        <p:guide pos="384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3449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A1B9202-1D4F-4E98-84A9-F3155704EF7C}" type="slidenum">
              <a:rPr kumimoji="0" lang="hu-HU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hu-HU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45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6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hu-HU" altLang="en-US">
              <a:latin typeface="Arial" panose="020B0604020202020204" pitchFamily="34" charset="0"/>
            </a:endParaRPr>
          </a:p>
        </p:txBody>
      </p:sp>
      <p:sp>
        <p:nvSpPr>
          <p:cNvPr id="19461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4C4751-7F41-46A3-90E1-9FE652311737}" type="slidenum">
              <a:rPr kumimoji="0" lang="es-MX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MX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958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5BB82A-2FF6-4717-BE76-E99599EA3C5F}" type="slidenum">
              <a:rPr kumimoji="0" lang="hu-HU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hu-HU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48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hu-HU" altLang="en-US">
              <a:latin typeface="Arial" panose="020B0604020202020204" pitchFamily="34" charset="0"/>
            </a:endParaRPr>
          </a:p>
        </p:txBody>
      </p:sp>
      <p:sp>
        <p:nvSpPr>
          <p:cNvPr id="20485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6354D3-CA20-4B09-A73C-5B8E172A5A6E}" type="slidenum">
              <a:rPr kumimoji="0" lang="es-MX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MX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117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0B5C03-69B3-4D06-BE89-F885986EB7BD}" type="slidenum">
              <a:rPr kumimoji="0" lang="hu-HU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hu-HU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50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hu-HU" altLang="en-US">
              <a:latin typeface="Arial" panose="020B0604020202020204" pitchFamily="34" charset="0"/>
            </a:endParaRPr>
          </a:p>
        </p:txBody>
      </p:sp>
      <p:sp>
        <p:nvSpPr>
          <p:cNvPr id="21509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A66C1FA-A805-43EC-8F10-002FE2A02B1B}" type="slidenum">
              <a:rPr kumimoji="0" lang="es-MX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MX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40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FA1B78-139F-47E2-8088-9683F3BD7A3F}" type="slidenum">
              <a:rPr kumimoji="0" lang="hu-HU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hu-HU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53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hu-HU" altLang="en-US">
              <a:latin typeface="Arial" panose="020B0604020202020204" pitchFamily="34" charset="0"/>
            </a:endParaRPr>
          </a:p>
        </p:txBody>
      </p:sp>
      <p:sp>
        <p:nvSpPr>
          <p:cNvPr id="22533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9B54C6-CE9E-47C4-9C7F-9A3769B12B7A}" type="slidenum">
              <a:rPr kumimoji="0" lang="es-MX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MX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963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7491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4661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64919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002714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62246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31271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1685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806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44461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9184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>
            <a:spLocks noGrp="1"/>
          </p:cNvSpPr>
          <p:nvPr>
            <p:ph type="title"/>
          </p:nvPr>
        </p:nvSpPr>
        <p:spPr>
          <a:xfrm>
            <a:off x="1475000" y="719333"/>
            <a:ext cx="9242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/>
          <p:nvPr/>
        </p:nvSpPr>
        <p:spPr>
          <a:xfrm>
            <a:off x="118553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-165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14;p16"/>
          <p:cNvSpPr/>
          <p:nvPr/>
        </p:nvSpPr>
        <p:spPr>
          <a:xfrm rot="-2127355">
            <a:off x="-1458475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5" name="Google Shape;115;p16"/>
          <p:cNvSpPr/>
          <p:nvPr/>
        </p:nvSpPr>
        <p:spPr>
          <a:xfrm rot="2127355" flipH="1">
            <a:off x="10396492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19798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49352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30243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18322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2151800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28248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47467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0599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13115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03645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040990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9202575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25235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2567" y="2130426"/>
            <a:ext cx="64008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02567" y="3886200"/>
            <a:ext cx="54864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hu-HU"/>
              <a:t>Alcím mintájának szerkesztése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472084B-9560-43CD-B3D9-0218BB890CA6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1285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9F3079-8E60-41A7-B6BB-54B6F2B8EC96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496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11CDD5-ED57-4B57-881D-F0A8C2F87181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5758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3591984" y="1600201"/>
            <a:ext cx="411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7909985" y="1600201"/>
            <a:ext cx="411691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07B8B3-33AF-4AEE-841E-9E0E4DA3FC06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002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B0F0D-6E19-44EA-84FF-83DAB7BE5B2C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036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70A26F-2F2D-4C40-9A5D-067A2B41AB14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1834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BAE2A40-D0BB-458F-8F64-B4DA338394F6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8235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0B4E4-D96D-44AA-B639-48B6273EA94E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642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u-HU" noProof="0"/>
              <a:t>Kép beszúrásához kattintson az ikonra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DCCABF-4210-425A-BAA7-D900A0EA257F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3069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D7ED54-A021-4C1A-A6FF-9FD087EC9895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0167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9918700" y="274639"/>
            <a:ext cx="2108200" cy="5851525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3591985" y="274639"/>
            <a:ext cx="6123516" cy="5851525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01DBB94-6899-4040-A75B-0066E031A428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770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685275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7" r:id="rId20"/>
    <p:sldLayoutId id="2147483708" r:id="rId21"/>
    <p:sldLayoutId id="2147483709" r:id="rId22"/>
    <p:sldLayoutId id="2147483710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3604684" y="274638"/>
            <a:ext cx="842221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en-US"/>
              <a:t>Mintacím szerkesztése</a:t>
            </a:r>
            <a:endParaRPr lang="en-US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3591985" y="1600201"/>
            <a:ext cx="843491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en-US"/>
              <a:t>Mintaszöveg szerkesztése</a:t>
            </a:r>
          </a:p>
          <a:p>
            <a:pPr lvl="1"/>
            <a:r>
              <a:rPr lang="hu-HU" altLang="en-US"/>
              <a:t>Második szint</a:t>
            </a:r>
          </a:p>
          <a:p>
            <a:pPr lvl="2"/>
            <a:r>
              <a:rPr lang="hu-HU" altLang="en-US"/>
              <a:t>Harmadik szint</a:t>
            </a:r>
          </a:p>
          <a:p>
            <a:pPr lvl="3"/>
            <a:r>
              <a:rPr lang="hu-HU" altLang="en-US"/>
              <a:t>Negyedik szint</a:t>
            </a:r>
          </a:p>
          <a:p>
            <a:pPr lvl="4"/>
            <a:r>
              <a:rPr lang="hu-HU" altLang="en-US"/>
              <a:t>Ötödik szint</a:t>
            </a:r>
            <a:endParaRPr lang="en-US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11E524B-D4BD-4E59-8728-0287E69A41FA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218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1: Getting Started</a:t>
            </a:r>
          </a:p>
        </p:txBody>
      </p:sp>
      <p:sp>
        <p:nvSpPr>
          <p:cNvPr id="2" name="Rectangle 1"/>
          <p:cNvSpPr/>
          <p:nvPr/>
        </p:nvSpPr>
        <p:spPr>
          <a:xfrm>
            <a:off x="586290" y="4016863"/>
            <a:ext cx="3997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i="1" dirty="0">
                <a:solidFill>
                  <a:srgbClr val="0FB7BD"/>
                </a:solidFill>
              </a:rPr>
              <a:t>A </a:t>
            </a:r>
            <a:r>
              <a:rPr lang="en-US" b="1" i="1" dirty="0">
                <a:solidFill>
                  <a:srgbClr val="0FB7BD"/>
                </a:solidFill>
              </a:rPr>
              <a:t>p</a:t>
            </a:r>
            <a:r>
              <a:rPr lang="vi-VN" b="1" i="1" dirty="0">
                <a:solidFill>
                  <a:srgbClr val="0FB7BD"/>
                </a:solidFill>
              </a:rPr>
              <a:t>resentation on the </a:t>
            </a:r>
            <a:r>
              <a:rPr lang="en-US" b="1" i="1" dirty="0">
                <a:solidFill>
                  <a:srgbClr val="0FB7BD"/>
                </a:solidFill>
              </a:rPr>
              <a:t>e</a:t>
            </a:r>
            <a:r>
              <a:rPr lang="vi-VN" b="1" i="1" dirty="0">
                <a:solidFill>
                  <a:srgbClr val="0FB7BD"/>
                </a:solidFill>
              </a:rPr>
              <a:t>nvironment</a:t>
            </a:r>
            <a:endParaRPr lang="en-US" b="1" i="1" dirty="0">
              <a:solidFill>
                <a:srgbClr val="0FB7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390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EF89728-D1DD-4BA2-8805-FB74427EE76B}"/>
              </a:ext>
            </a:extLst>
          </p:cNvPr>
          <p:cNvSpPr txBox="1"/>
          <p:nvPr/>
        </p:nvSpPr>
        <p:spPr>
          <a:xfrm>
            <a:off x="1578475" y="1104748"/>
            <a:ext cx="81233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ROLE PLAY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7341" y="31483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740" y="1709994"/>
            <a:ext cx="7958106" cy="439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14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746747" y="1812635"/>
            <a:ext cx="1050249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SETTING</a:t>
            </a:r>
            <a:r>
              <a:rPr lang="en-US" sz="3200" dirty="0"/>
              <a:t>:</a:t>
            </a:r>
          </a:p>
          <a:p>
            <a:r>
              <a:rPr lang="en-US" sz="3200" dirty="0"/>
              <a:t>- </a:t>
            </a:r>
            <a:r>
              <a:rPr lang="en-US" sz="3200" b="1" dirty="0"/>
              <a:t>Student A</a:t>
            </a:r>
            <a:r>
              <a:rPr lang="en-US" sz="3200" dirty="0"/>
              <a:t>: You’re Minh, a student of </a:t>
            </a:r>
            <a:r>
              <a:rPr lang="en-US" sz="3200" dirty="0" err="1"/>
              <a:t>Thang</a:t>
            </a:r>
            <a:r>
              <a:rPr lang="en-US" sz="3200" dirty="0"/>
              <a:t> Long High School in Hanoi. You are preparing a presentation on </a:t>
            </a:r>
            <a:r>
              <a:rPr lang="en-US" sz="3200" i="1" dirty="0"/>
              <a:t>Environmental Protection</a:t>
            </a:r>
            <a:r>
              <a:rPr lang="en-US" sz="3200" dirty="0"/>
              <a:t>. You meet Greta Thunberg, a famous Swedish environmental activist. Ask for her advice on your presentation.</a:t>
            </a:r>
          </a:p>
          <a:p>
            <a:r>
              <a:rPr lang="en-US" sz="3200" dirty="0"/>
              <a:t>- </a:t>
            </a:r>
            <a:r>
              <a:rPr lang="en-US" sz="3200" b="1" dirty="0"/>
              <a:t>Student B</a:t>
            </a:r>
            <a:r>
              <a:rPr lang="en-US" sz="3200" dirty="0"/>
              <a:t>: You’re Greta Thunberg, a famous Swedish environmental activist. Give your advice on the presentation that Minh asks you</a:t>
            </a:r>
            <a:r>
              <a:rPr lang="en-US" sz="3200" b="1" dirty="0"/>
              <a:t>.</a:t>
            </a:r>
            <a:endParaRPr lang="en-US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F89728-D1DD-4BA2-8805-FB74427EE76B}"/>
              </a:ext>
            </a:extLst>
          </p:cNvPr>
          <p:cNvSpPr txBox="1"/>
          <p:nvPr/>
        </p:nvSpPr>
        <p:spPr>
          <a:xfrm>
            <a:off x="1677867" y="1145689"/>
            <a:ext cx="81233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Work in pairs.</a:t>
            </a:r>
            <a:r>
              <a:rPr lang="vi-VN" sz="2400" b="1" dirty="0">
                <a:latin typeface="Arial" panose="020B0604020202020204" pitchFamily="34" charset="0"/>
                <a:cs typeface="Arial" panose="020B0604020202020204" pitchFamily="34" charset="0"/>
              </a:rPr>
              <a:t> Role play the following situation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7341" y="31483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</p:spTree>
    <p:extLst>
      <p:ext uri="{BB962C8B-B14F-4D97-AF65-F5344CB8AC3E}">
        <p14:creationId xmlns:p14="http://schemas.microsoft.com/office/powerpoint/2010/main" val="1757150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937120" y="1938544"/>
            <a:ext cx="1056392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/>
              <a:t>- CONVERSATION STEPS: </a:t>
            </a:r>
            <a:endParaRPr lang="en-US" sz="3000" dirty="0"/>
          </a:p>
          <a:p>
            <a:r>
              <a:rPr lang="en-US" sz="3000" b="1" dirty="0"/>
              <a:t>           	</a:t>
            </a:r>
            <a:r>
              <a:rPr lang="vi-VN" sz="3000" dirty="0"/>
              <a:t>1. Greeting</a:t>
            </a:r>
            <a:endParaRPr lang="en-US" sz="3000" dirty="0"/>
          </a:p>
          <a:p>
            <a:r>
              <a:rPr lang="vi-VN" sz="3000" dirty="0"/>
              <a:t>         </a:t>
            </a:r>
            <a:r>
              <a:rPr lang="en-US" sz="3000" dirty="0"/>
              <a:t>	</a:t>
            </a:r>
            <a:r>
              <a:rPr lang="vi-VN" sz="3000" dirty="0"/>
              <a:t>2. Small talks</a:t>
            </a:r>
            <a:endParaRPr lang="en-US" sz="3000" dirty="0"/>
          </a:p>
          <a:p>
            <a:r>
              <a:rPr lang="vi-VN" sz="3000" dirty="0"/>
              <a:t>        </a:t>
            </a:r>
            <a:r>
              <a:rPr lang="en-US" sz="3000" dirty="0"/>
              <a:t>		</a:t>
            </a:r>
            <a:r>
              <a:rPr lang="vi-VN" sz="3000" dirty="0"/>
              <a:t>3. Main topic</a:t>
            </a:r>
            <a:endParaRPr lang="en-US" sz="3000" dirty="0"/>
          </a:p>
          <a:p>
            <a:r>
              <a:rPr lang="vi-VN" sz="3000" dirty="0"/>
              <a:t>       </a:t>
            </a:r>
            <a:r>
              <a:rPr lang="en-US" sz="3000" dirty="0"/>
              <a:t>	</a:t>
            </a:r>
            <a:r>
              <a:rPr lang="vi-VN" sz="3000" dirty="0"/>
              <a:t> 	4. Finishing off</a:t>
            </a:r>
            <a:endParaRPr lang="en-US" sz="3000" b="1" dirty="0"/>
          </a:p>
          <a:p>
            <a:r>
              <a:rPr lang="en-US" sz="3000" b="1" dirty="0"/>
              <a:t>- REQUIRED LANGUAGE: Use vocabulary in 3 and structures in 4.</a:t>
            </a:r>
            <a:endParaRPr lang="en-US" sz="3000" dirty="0"/>
          </a:p>
          <a:p>
            <a:r>
              <a:rPr lang="en-US" sz="3000" dirty="0"/>
              <a:t>1. Vocabulary: </a:t>
            </a:r>
            <a:r>
              <a:rPr lang="en-US" sz="3000" i="1" dirty="0"/>
              <a:t>environmental issues, practical actions, endangered animals, global warming. </a:t>
            </a:r>
          </a:p>
          <a:p>
            <a:r>
              <a:rPr lang="en-US" sz="3000" dirty="0"/>
              <a:t>2. Structure: Reported speech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F89728-D1DD-4BA2-8805-FB74427EE76B}"/>
              </a:ext>
            </a:extLst>
          </p:cNvPr>
          <p:cNvSpPr txBox="1"/>
          <p:nvPr/>
        </p:nvSpPr>
        <p:spPr>
          <a:xfrm>
            <a:off x="1578475" y="1137038"/>
            <a:ext cx="81233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 PLAY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7341" y="31483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</p:spTree>
    <p:extLst>
      <p:ext uri="{BB962C8B-B14F-4D97-AF65-F5344CB8AC3E}">
        <p14:creationId xmlns:p14="http://schemas.microsoft.com/office/powerpoint/2010/main" val="844349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064302" y="1985464"/>
            <a:ext cx="104631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/>
              <a:t> </a:t>
            </a:r>
            <a:endParaRPr lang="en-US" sz="3600" dirty="0"/>
          </a:p>
          <a:p>
            <a:pPr algn="l"/>
            <a:endParaRPr lang="en-US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F89728-D1DD-4BA2-8805-FB74427EE76B}"/>
              </a:ext>
            </a:extLst>
          </p:cNvPr>
          <p:cNvSpPr txBox="1"/>
          <p:nvPr/>
        </p:nvSpPr>
        <p:spPr>
          <a:xfrm>
            <a:off x="1638110" y="1155232"/>
            <a:ext cx="81233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400" b="1" dirty="0">
                <a:latin typeface="Arial" panose="020B0604020202020204" pitchFamily="34" charset="0"/>
                <a:cs typeface="Arial" panose="020B0604020202020204" pitchFamily="34" charset="0"/>
              </a:rPr>
              <a:t>Role play 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9" y="1616897"/>
            <a:ext cx="6550702" cy="46701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411855" y="31984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</p:spTree>
    <p:extLst>
      <p:ext uri="{BB962C8B-B14F-4D97-AF65-F5344CB8AC3E}">
        <p14:creationId xmlns:p14="http://schemas.microsoft.com/office/powerpoint/2010/main" val="2074903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30639" y="24562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733099" y="2123749"/>
            <a:ext cx="1056355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69950" indent="-742950">
              <a:buFont typeface="Wingdings" panose="05000000000000000000" pitchFamily="2" charset="2"/>
              <a:buChar char="ü"/>
            </a:pPr>
            <a:r>
              <a:rPr lang="en-US" sz="3600" dirty="0"/>
              <a:t>Gain an overview about the topic </a:t>
            </a:r>
            <a:r>
              <a:rPr lang="en-US" sz="3600" i="1" dirty="0"/>
              <a:t>Protecting the environment</a:t>
            </a:r>
            <a:r>
              <a:rPr lang="en-US" sz="3600" dirty="0"/>
              <a:t> </a:t>
            </a:r>
          </a:p>
          <a:p>
            <a:pPr marL="869950" indent="-742950">
              <a:buFont typeface="Wingdings" panose="05000000000000000000" pitchFamily="2" charset="2"/>
              <a:buChar char="ü"/>
            </a:pPr>
            <a:r>
              <a:rPr lang="vi-VN" sz="3600" dirty="0">
                <a:latin typeface="Calibri" charset="0"/>
                <a:ea typeface="Calibri" charset="0"/>
                <a:cs typeface="Calibri" charset="0"/>
              </a:rPr>
              <a:t>Build vocabulary </a:t>
            </a:r>
            <a:r>
              <a:rPr lang="en-US" sz="3600" dirty="0">
                <a:latin typeface="Calibri" charset="0"/>
                <a:ea typeface="Calibri" charset="0"/>
                <a:cs typeface="Calibri" charset="0"/>
              </a:rPr>
              <a:t>on the environment and identify the reported speech with statements and questions</a:t>
            </a:r>
            <a:endParaRPr lang="en-US" sz="3600" i="1" dirty="0">
              <a:latin typeface="Calibri" charset="0"/>
              <a:ea typeface="Calibri" charset="0"/>
              <a:cs typeface="Calibri" charset="0"/>
            </a:endParaRPr>
          </a:p>
          <a:p>
            <a:pPr marL="869950" indent="-742950">
              <a:buFont typeface="Wingdings" panose="05000000000000000000" pitchFamily="2" charset="2"/>
              <a:buChar char="ü"/>
            </a:pPr>
            <a:endParaRPr lang="en-US" sz="3600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buFontTx/>
              <a:buChar char="-"/>
            </a:pPr>
            <a:r>
              <a:rPr lang="en-US" sz="3600" dirty="0"/>
              <a:t>Do exercises in </a:t>
            </a:r>
            <a:r>
              <a:rPr lang="en-US" sz="3600"/>
              <a:t>the </a:t>
            </a:r>
            <a:r>
              <a:rPr lang="en-US" sz="3600" dirty="0"/>
              <a:t>W</a:t>
            </a:r>
            <a:r>
              <a:rPr lang="en-US" sz="3600"/>
              <a:t>orkbook</a:t>
            </a:r>
            <a:endParaRPr lang="en-US" sz="3600" dirty="0"/>
          </a:p>
          <a:p>
            <a:pPr marL="571500" lvl="0" indent="-571500">
              <a:buFontTx/>
              <a:buChar char="-"/>
            </a:pPr>
            <a:r>
              <a:rPr lang="en-US" sz="3600" dirty="0"/>
              <a:t>Project preparation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30639" y="24562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381893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579155"/>
              </p:ext>
            </p:extLst>
          </p:nvPr>
        </p:nvGraphicFramePr>
        <p:xfrm>
          <a:off x="7154902" y="709730"/>
          <a:ext cx="228963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176485"/>
              </p:ext>
            </p:extLst>
          </p:nvPr>
        </p:nvGraphicFramePr>
        <p:xfrm>
          <a:off x="3488956" y="1166930"/>
          <a:ext cx="4121334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45008523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842387"/>
              </p:ext>
            </p:extLst>
          </p:nvPr>
        </p:nvGraphicFramePr>
        <p:xfrm>
          <a:off x="6237781" y="1624130"/>
          <a:ext cx="228963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919157"/>
              </p:ext>
            </p:extLst>
          </p:nvPr>
        </p:nvGraphicFramePr>
        <p:xfrm>
          <a:off x="6237781" y="2081330"/>
          <a:ext cx="366340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253025"/>
              </p:ext>
            </p:extLst>
          </p:nvPr>
        </p:nvGraphicFramePr>
        <p:xfrm>
          <a:off x="6237781" y="2538530"/>
          <a:ext cx="137377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840561"/>
              </p:ext>
            </p:extLst>
          </p:nvPr>
        </p:nvGraphicFramePr>
        <p:xfrm>
          <a:off x="6695707" y="2995730"/>
          <a:ext cx="1831704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668400"/>
              </p:ext>
            </p:extLst>
          </p:nvPr>
        </p:nvGraphicFramePr>
        <p:xfrm>
          <a:off x="5321929" y="3452930"/>
          <a:ext cx="457926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450085232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47887417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486449"/>
              </p:ext>
            </p:extLst>
          </p:nvPr>
        </p:nvGraphicFramePr>
        <p:xfrm>
          <a:off x="6695707" y="3910130"/>
          <a:ext cx="366340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365677"/>
              </p:ext>
            </p:extLst>
          </p:nvPr>
        </p:nvGraphicFramePr>
        <p:xfrm>
          <a:off x="1666690" y="4824530"/>
          <a:ext cx="5943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45008523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47887417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67283275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38563897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59369702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344538"/>
              </p:ext>
            </p:extLst>
          </p:nvPr>
        </p:nvGraphicFramePr>
        <p:xfrm>
          <a:off x="7154902" y="4367330"/>
          <a:ext cx="4121334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45008523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580143"/>
              </p:ext>
            </p:extLst>
          </p:nvPr>
        </p:nvGraphicFramePr>
        <p:xfrm>
          <a:off x="5321929" y="5281730"/>
          <a:ext cx="3205482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sp>
        <p:nvSpPr>
          <p:cNvPr id="26" name="SỐ 1"/>
          <p:cNvSpPr/>
          <p:nvPr/>
        </p:nvSpPr>
        <p:spPr>
          <a:xfrm>
            <a:off x="709333" y="642655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7" name="Q1"/>
          <p:cNvSpPr/>
          <p:nvPr/>
        </p:nvSpPr>
        <p:spPr>
          <a:xfrm>
            <a:off x="1354930" y="5801087"/>
            <a:ext cx="9287302" cy="928047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Q1. The planet on which we live</a:t>
            </a:r>
          </a:p>
        </p:txBody>
      </p:sp>
      <p:sp>
        <p:nvSpPr>
          <p:cNvPr id="28" name="SỐ 1"/>
          <p:cNvSpPr/>
          <p:nvPr/>
        </p:nvSpPr>
        <p:spPr>
          <a:xfrm>
            <a:off x="705382" y="1099855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9" name="Q1"/>
          <p:cNvSpPr/>
          <p:nvPr/>
        </p:nvSpPr>
        <p:spPr>
          <a:xfrm>
            <a:off x="1354930" y="5801087"/>
            <a:ext cx="9287302" cy="928047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Q2. The process of damaging the air, water, or land with chemicals or other substances</a:t>
            </a:r>
          </a:p>
        </p:txBody>
      </p:sp>
      <p:sp>
        <p:nvSpPr>
          <p:cNvPr id="30" name="SỐ 1"/>
          <p:cNvSpPr/>
          <p:nvPr/>
        </p:nvSpPr>
        <p:spPr>
          <a:xfrm>
            <a:off x="705382" y="1557055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1" name="Q1"/>
          <p:cNvSpPr/>
          <p:nvPr/>
        </p:nvSpPr>
        <p:spPr>
          <a:xfrm>
            <a:off x="1354930" y="5801087"/>
            <a:ext cx="9287302" cy="928047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Q3. A large area of water that flows towards the sea</a:t>
            </a:r>
          </a:p>
        </p:txBody>
      </p:sp>
      <p:sp>
        <p:nvSpPr>
          <p:cNvPr id="32" name="SỐ 1"/>
          <p:cNvSpPr/>
          <p:nvPr/>
        </p:nvSpPr>
        <p:spPr>
          <a:xfrm>
            <a:off x="705382" y="2034500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3" name="Q1"/>
          <p:cNvSpPr/>
          <p:nvPr/>
        </p:nvSpPr>
        <p:spPr>
          <a:xfrm>
            <a:off x="1354930" y="5801087"/>
            <a:ext cx="9287302" cy="928047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Q4. Rain containing a high level of acid that can damage the environment.</a:t>
            </a:r>
          </a:p>
        </p:txBody>
      </p:sp>
      <p:sp>
        <p:nvSpPr>
          <p:cNvPr id="34" name="SỐ 1"/>
          <p:cNvSpPr/>
          <p:nvPr/>
        </p:nvSpPr>
        <p:spPr>
          <a:xfrm>
            <a:off x="705382" y="2481577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5" name="Q1"/>
          <p:cNvSpPr/>
          <p:nvPr/>
        </p:nvSpPr>
        <p:spPr>
          <a:xfrm>
            <a:off x="1354930" y="5801087"/>
            <a:ext cx="9287302" cy="928047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Q5. The mixture of gases surrounding the Earth that we breathe</a:t>
            </a:r>
          </a:p>
        </p:txBody>
      </p:sp>
      <p:sp>
        <p:nvSpPr>
          <p:cNvPr id="37" name="SỐ 1"/>
          <p:cNvSpPr/>
          <p:nvPr/>
        </p:nvSpPr>
        <p:spPr>
          <a:xfrm>
            <a:off x="705382" y="2938777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9" name="Q1"/>
          <p:cNvSpPr/>
          <p:nvPr/>
        </p:nvSpPr>
        <p:spPr>
          <a:xfrm>
            <a:off x="1354930" y="5801087"/>
            <a:ext cx="9287302" cy="928047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Q6. The substance on the surface of the Earth in which plants grow</a:t>
            </a:r>
          </a:p>
        </p:txBody>
      </p:sp>
      <p:sp>
        <p:nvSpPr>
          <p:cNvPr id="42" name="SỐ 1"/>
          <p:cNvSpPr/>
          <p:nvPr/>
        </p:nvSpPr>
        <p:spPr>
          <a:xfrm>
            <a:off x="705382" y="3395977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3" name="Q1"/>
          <p:cNvSpPr/>
          <p:nvPr/>
        </p:nvSpPr>
        <p:spPr>
          <a:xfrm>
            <a:off x="1354930" y="5801087"/>
            <a:ext cx="9287302" cy="928047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Q7. A building made of glass that is used for growing plants that need protection from the weather</a:t>
            </a:r>
          </a:p>
        </p:txBody>
      </p:sp>
      <p:sp>
        <p:nvSpPr>
          <p:cNvPr id="44" name="SỐ 1"/>
          <p:cNvSpPr/>
          <p:nvPr/>
        </p:nvSpPr>
        <p:spPr>
          <a:xfrm>
            <a:off x="705382" y="3853177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5" name="Q1"/>
          <p:cNvSpPr/>
          <p:nvPr/>
        </p:nvSpPr>
        <p:spPr>
          <a:xfrm>
            <a:off x="1354930" y="5801087"/>
            <a:ext cx="9287302" cy="928047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Q8. A substance, especially a gas, that goes into the air</a:t>
            </a:r>
          </a:p>
        </p:txBody>
      </p:sp>
      <p:sp>
        <p:nvSpPr>
          <p:cNvPr id="46" name="SỐ 1"/>
          <p:cNvSpPr/>
          <p:nvPr/>
        </p:nvSpPr>
        <p:spPr>
          <a:xfrm>
            <a:off x="705382" y="4310377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7" name="Q1"/>
          <p:cNvSpPr/>
          <p:nvPr/>
        </p:nvSpPr>
        <p:spPr>
          <a:xfrm>
            <a:off x="1354930" y="5801087"/>
            <a:ext cx="10234864" cy="1176829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Q9. All the plants and animals in a particular area, considered as a system with parts that depend on one another</a:t>
            </a:r>
          </a:p>
        </p:txBody>
      </p:sp>
      <p:sp>
        <p:nvSpPr>
          <p:cNvPr id="48" name="SỐ 1"/>
          <p:cNvSpPr/>
          <p:nvPr/>
        </p:nvSpPr>
        <p:spPr>
          <a:xfrm>
            <a:off x="705382" y="4777699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9" name="Q1"/>
          <p:cNvSpPr/>
          <p:nvPr/>
        </p:nvSpPr>
        <p:spPr>
          <a:xfrm>
            <a:off x="1354930" y="5801087"/>
            <a:ext cx="10234864" cy="1176829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Q10. The process of cutting down all the trees from an area of land</a:t>
            </a:r>
          </a:p>
        </p:txBody>
      </p:sp>
      <p:sp>
        <p:nvSpPr>
          <p:cNvPr id="50" name="SỐ 1"/>
          <p:cNvSpPr/>
          <p:nvPr/>
        </p:nvSpPr>
        <p:spPr>
          <a:xfrm>
            <a:off x="705382" y="5255144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51" name="Q1"/>
          <p:cNvSpPr/>
          <p:nvPr/>
        </p:nvSpPr>
        <p:spPr>
          <a:xfrm>
            <a:off x="1354930" y="5785762"/>
            <a:ext cx="10234864" cy="1176829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Q11. The type of place that a particular animal usually lives in or a particular plant usually grows in</a:t>
            </a:r>
          </a:p>
        </p:txBody>
      </p:sp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341259"/>
              </p:ext>
            </p:extLst>
          </p:nvPr>
        </p:nvGraphicFramePr>
        <p:xfrm>
          <a:off x="7154902" y="709730"/>
          <a:ext cx="228963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836845"/>
              </p:ext>
            </p:extLst>
          </p:nvPr>
        </p:nvGraphicFramePr>
        <p:xfrm>
          <a:off x="3488956" y="1166930"/>
          <a:ext cx="4121334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45008523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220354"/>
              </p:ext>
            </p:extLst>
          </p:nvPr>
        </p:nvGraphicFramePr>
        <p:xfrm>
          <a:off x="6237781" y="1624130"/>
          <a:ext cx="228963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791829"/>
              </p:ext>
            </p:extLst>
          </p:nvPr>
        </p:nvGraphicFramePr>
        <p:xfrm>
          <a:off x="6237781" y="2081330"/>
          <a:ext cx="366340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56" name="Tab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550440"/>
              </p:ext>
            </p:extLst>
          </p:nvPr>
        </p:nvGraphicFramePr>
        <p:xfrm>
          <a:off x="6237781" y="2538530"/>
          <a:ext cx="137377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136647"/>
              </p:ext>
            </p:extLst>
          </p:nvPr>
        </p:nvGraphicFramePr>
        <p:xfrm>
          <a:off x="6695707" y="2995730"/>
          <a:ext cx="1831704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58" name="Table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599211"/>
              </p:ext>
            </p:extLst>
          </p:nvPr>
        </p:nvGraphicFramePr>
        <p:xfrm>
          <a:off x="5321929" y="3452930"/>
          <a:ext cx="457926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450085232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47887417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001171"/>
              </p:ext>
            </p:extLst>
          </p:nvPr>
        </p:nvGraphicFramePr>
        <p:xfrm>
          <a:off x="6695707" y="3910130"/>
          <a:ext cx="366340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62238"/>
              </p:ext>
            </p:extLst>
          </p:nvPr>
        </p:nvGraphicFramePr>
        <p:xfrm>
          <a:off x="1666690" y="4824530"/>
          <a:ext cx="5943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45008523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47887417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67283275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38563897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59369702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61" name="Table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769670"/>
              </p:ext>
            </p:extLst>
          </p:nvPr>
        </p:nvGraphicFramePr>
        <p:xfrm>
          <a:off x="7154902" y="4367330"/>
          <a:ext cx="4121334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909023480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45008523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graphicFrame>
        <p:nvGraphicFramePr>
          <p:cNvPr id="62" name="Table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484986"/>
              </p:ext>
            </p:extLst>
          </p:nvPr>
        </p:nvGraphicFramePr>
        <p:xfrm>
          <a:off x="5321929" y="5281730"/>
          <a:ext cx="3205482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926">
                  <a:extLst>
                    <a:ext uri="{9D8B030D-6E8A-4147-A177-3AD203B41FA5}">
                      <a16:colId xmlns:a16="http://schemas.microsoft.com/office/drawing/2014/main" val="172819348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2945884275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1887766576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955886039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768007653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796157888"/>
                    </a:ext>
                  </a:extLst>
                </a:gridCol>
                <a:gridCol w="457926">
                  <a:extLst>
                    <a:ext uri="{9D8B030D-6E8A-4147-A177-3AD203B41FA5}">
                      <a16:colId xmlns:a16="http://schemas.microsoft.com/office/drawing/2014/main" val="307480196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3856"/>
                  </a:ext>
                </a:extLst>
              </a:tr>
            </a:tbl>
          </a:graphicData>
        </a:graphic>
      </p:graphicFrame>
      <p:sp>
        <p:nvSpPr>
          <p:cNvPr id="63" name="SỐ 1"/>
          <p:cNvSpPr/>
          <p:nvPr/>
        </p:nvSpPr>
        <p:spPr>
          <a:xfrm>
            <a:off x="7153996" y="153293"/>
            <a:ext cx="457200" cy="457200"/>
          </a:xfrm>
          <a:prstGeom prst="flowChartConnector">
            <a:avLst/>
          </a:prstGeom>
          <a:solidFill>
            <a:srgbClr val="FF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64" name="Rectangle 63"/>
          <p:cNvSpPr/>
          <p:nvPr/>
        </p:nvSpPr>
        <p:spPr>
          <a:xfrm>
            <a:off x="3656285" y="-18157"/>
            <a:ext cx="34977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Crossword</a:t>
            </a:r>
          </a:p>
        </p:txBody>
      </p:sp>
    </p:spTree>
    <p:extLst>
      <p:ext uri="{BB962C8B-B14F-4D97-AF65-F5344CB8AC3E}">
        <p14:creationId xmlns:p14="http://schemas.microsoft.com/office/powerpoint/2010/main" val="18362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"/>
                            </p:stCondLst>
                            <p:childTnLst>
                              <p:par>
                                <p:cTn id="1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00"/>
                            </p:stCondLst>
                            <p:childTnLst>
                              <p:par>
                                <p:cTn id="1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decel="100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decel="100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"/>
                            </p:stCondLst>
                            <p:childTnLst>
                              <p:par>
                                <p:cTn id="2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" decel="100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  <p:bldP spid="33" grpId="0" animBg="1"/>
      <p:bldP spid="33" grpId="1" animBg="1"/>
      <p:bldP spid="35" grpId="0" animBg="1"/>
      <p:bldP spid="35" grpId="1" animBg="1"/>
      <p:bldP spid="39" grpId="0" animBg="1"/>
      <p:bldP spid="39" grpId="1" animBg="1"/>
      <p:bldP spid="43" grpId="0" animBg="1"/>
      <p:bldP spid="43" grpId="1" animBg="1"/>
      <p:bldP spid="45" grpId="0" animBg="1"/>
      <p:bldP spid="45" grpId="1" animBg="1"/>
      <p:bldP spid="47" grpId="0" animBg="1"/>
      <p:bldP spid="47" grpId="1" animBg="1"/>
      <p:bldP spid="49" grpId="0" animBg="1"/>
      <p:bldP spid="49" grpId="1" animBg="1"/>
      <p:bldP spid="51" grpId="0" animBg="1"/>
      <p:bldP spid="51" grpId="1" animBg="1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413334" y="1694689"/>
            <a:ext cx="6981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FB7BD"/>
                </a:solidFill>
              </a:rPr>
              <a:t>A presentation on the environment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24000" y="1129606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620247" y="16102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52" y="2217909"/>
            <a:ext cx="7230048" cy="4168047"/>
          </a:xfrm>
          <a:prstGeom prst="rect">
            <a:avLst/>
          </a:prstGeom>
        </p:spPr>
      </p:pic>
      <p:pic>
        <p:nvPicPr>
          <p:cNvPr id="3" name="06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318595" y="2665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8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780534"/>
              </p:ext>
            </p:extLst>
          </p:nvPr>
        </p:nvGraphicFramePr>
        <p:xfrm>
          <a:off x="1188421" y="2011333"/>
          <a:ext cx="9966457" cy="45320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5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7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1355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solidFill>
                      <a:srgbClr val="10CD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Questions</a:t>
                      </a:r>
                    </a:p>
                  </a:txBody>
                  <a:tcPr>
                    <a:solidFill>
                      <a:srgbClr val="10CD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Answers</a:t>
                      </a:r>
                    </a:p>
                  </a:txBody>
                  <a:tcPr>
                    <a:solidFill>
                      <a:srgbClr val="10CD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831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FB7BD"/>
                          </a:solidFill>
                        </a:rPr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What</a:t>
                      </a:r>
                      <a:r>
                        <a:rPr lang="en-US" sz="2800" baseline="0" dirty="0"/>
                        <a:t> did Nam’s teacher ask him to do?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  <a:p>
                      <a:pPr algn="l"/>
                      <a:endParaRPr lang="en-US" sz="2800" dirty="0"/>
                    </a:p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384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FB7BD"/>
                          </a:solidFill>
                        </a:rPr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What</a:t>
                      </a:r>
                      <a:r>
                        <a:rPr lang="en-US" sz="2800" baseline="0" dirty="0"/>
                        <a:t> has Nam come up with so far?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525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FB7BD"/>
                          </a:solidFill>
                        </a:rPr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When</a:t>
                      </a:r>
                      <a:r>
                        <a:rPr lang="en-US" sz="2800" baseline="0" dirty="0"/>
                        <a:t> does Nam have to deliver the presentation?</a:t>
                      </a:r>
                      <a:r>
                        <a:rPr lang="en-US" sz="28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1138534"/>
            <a:ext cx="9465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 the conversation again and answer the questions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.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148278" y="11449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90371" y="2698209"/>
            <a:ext cx="42411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She asked Nam to do some research on environmental protection</a:t>
            </a:r>
            <a:r>
              <a:rPr lang="en-US" sz="2800" dirty="0"/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02525" y="4083204"/>
            <a:ext cx="42411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FF0000"/>
                </a:solidFill>
              </a:rPr>
              <a:t>He’s come up with a range of environmental issues.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02525" y="5329652"/>
            <a:ext cx="42411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FF0000"/>
                </a:solidFill>
              </a:rPr>
              <a:t>Nam has to deliver the presentation next week.</a:t>
            </a: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5393B44E-FE66-4091-9F18-8F1D161444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701409"/>
              </p:ext>
            </p:extLst>
          </p:nvPr>
        </p:nvGraphicFramePr>
        <p:xfrm>
          <a:off x="1803934" y="1971885"/>
          <a:ext cx="9427283" cy="42721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8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98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749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A</a:t>
                      </a:r>
                    </a:p>
                  </a:txBody>
                  <a:tcPr anchor="ctr">
                    <a:solidFill>
                      <a:srgbClr val="10CD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B</a:t>
                      </a:r>
                    </a:p>
                  </a:txBody>
                  <a:tcPr anchor="ctr">
                    <a:solidFill>
                      <a:srgbClr val="10CD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Answers</a:t>
                      </a:r>
                    </a:p>
                  </a:txBody>
                  <a:tcPr anchor="ctr">
                    <a:solidFill>
                      <a:srgbClr val="10CD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609"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>
                          <a:solidFill>
                            <a:schemeClr val="tx1"/>
                          </a:solidFill>
                        </a:rPr>
                        <a:t>1. global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i="0" dirty="0"/>
                        <a:t>a. animals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0146"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>
                          <a:solidFill>
                            <a:schemeClr val="tx1"/>
                          </a:solidFill>
                        </a:rPr>
                        <a:t>2. practical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b. issues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0146"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>
                          <a:solidFill>
                            <a:schemeClr val="tx1"/>
                          </a:solidFill>
                        </a:rPr>
                        <a:t>3. environmental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c. actions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8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</a:rPr>
                        <a:t>4. endangered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d. warming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843016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439725" y="1145689"/>
            <a:ext cx="99628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Match the words in A with the words in B to form phrases in 1.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82107" y="3033131"/>
            <a:ext cx="3367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1-d: global warming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82106" y="3798848"/>
            <a:ext cx="41132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FF0000"/>
                </a:solidFill>
              </a:rPr>
              <a:t>2-c: practical actions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82106" y="4429207"/>
            <a:ext cx="39140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3-b: environmental issues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82107" y="5229921"/>
            <a:ext cx="39140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4-a: endangered animals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148278" y="11449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904313" y="6021288"/>
            <a:ext cx="720725" cy="611312"/>
          </a:xfrm>
          <a:prstGeom prst="stripedRightArrow">
            <a:avLst/>
          </a:prstGeom>
          <a:solidFill>
            <a:schemeClr val="accent1">
              <a:lumMod val="50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solidFill>
                <a:srgbClr val="66CCCC"/>
              </a:solidFill>
              <a:latin typeface="Calibri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5808663" y="5013325"/>
            <a:ext cx="26590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7200" b="1" dirty="0">
                <a:solidFill>
                  <a:srgbClr val="2C6124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GAME</a:t>
            </a:r>
          </a:p>
        </p:txBody>
      </p:sp>
      <p:pic>
        <p:nvPicPr>
          <p:cNvPr id="4103" name="Imagem 4" descr="schoo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1700214"/>
            <a:ext cx="3035300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211026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0" name="AutoShape 32"/>
          <p:cNvSpPr>
            <a:spLocks noChangeArrowheads="1"/>
          </p:cNvSpPr>
          <p:nvPr/>
        </p:nvSpPr>
        <p:spPr bwMode="auto">
          <a:xfrm>
            <a:off x="7464425" y="2276476"/>
            <a:ext cx="2952750" cy="574675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2800" b="1">
                <a:solidFill>
                  <a:srgbClr val="FFFF00"/>
                </a:solidFill>
                <a:latin typeface="Calibri" pitchFamily="34" charset="0"/>
              </a:rPr>
              <a:t>asked</a:t>
            </a:r>
            <a:endParaRPr lang="pt-PT" sz="2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100" name="AutoShape 22"/>
          <p:cNvSpPr>
            <a:spLocks noChangeArrowheads="1"/>
          </p:cNvSpPr>
          <p:nvPr/>
        </p:nvSpPr>
        <p:spPr bwMode="auto">
          <a:xfrm>
            <a:off x="9774238" y="176213"/>
            <a:ext cx="647700" cy="404812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2000" b="1" dirty="0">
                <a:solidFill>
                  <a:srgbClr val="FFFF00"/>
                </a:solidFill>
                <a:latin typeface="Calibri" pitchFamily="34" charset="0"/>
              </a:rPr>
              <a:t>1</a:t>
            </a:r>
            <a:endParaRPr lang="en-GB" sz="20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078" name="AutoShape 30"/>
          <p:cNvSpPr>
            <a:spLocks noChangeArrowheads="1"/>
          </p:cNvSpPr>
          <p:nvPr/>
        </p:nvSpPr>
        <p:spPr bwMode="auto">
          <a:xfrm>
            <a:off x="7464425" y="3068638"/>
            <a:ext cx="2952750" cy="576262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2800" b="1" dirty="0">
                <a:solidFill>
                  <a:srgbClr val="FFFF00"/>
                </a:solidFill>
                <a:latin typeface="Calibri" pitchFamily="34" charset="0"/>
              </a:rPr>
              <a:t>said</a:t>
            </a:r>
            <a:endParaRPr lang="en-GB" sz="2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3" name="AutoShape 30"/>
          <p:cNvSpPr>
            <a:spLocks noChangeArrowheads="1"/>
          </p:cNvSpPr>
          <p:nvPr/>
        </p:nvSpPr>
        <p:spPr bwMode="auto">
          <a:xfrm>
            <a:off x="7464425" y="3789363"/>
            <a:ext cx="2952750" cy="576262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2800" b="1" dirty="0">
                <a:solidFill>
                  <a:srgbClr val="FFFF00"/>
                </a:solidFill>
                <a:latin typeface="Calibri" pitchFamily="34" charset="0"/>
              </a:rPr>
              <a:t>advised</a:t>
            </a:r>
            <a:endParaRPr lang="en-GB" sz="2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1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2305" y="6021288"/>
            <a:ext cx="720725" cy="539304"/>
          </a:xfrm>
          <a:prstGeom prst="stripedRightArrow">
            <a:avLst/>
          </a:prstGeom>
          <a:solidFill>
            <a:schemeClr val="accent1">
              <a:lumMod val="50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solidFill>
                <a:srgbClr val="66CCCC"/>
              </a:solidFill>
              <a:latin typeface="Calibri" pitchFamily="34" charset="0"/>
            </a:endParaRPr>
          </a:p>
        </p:txBody>
      </p:sp>
      <p:sp>
        <p:nvSpPr>
          <p:cNvPr id="5138" name="Rectangle 2"/>
          <p:cNvSpPr>
            <a:spLocks noChangeArrowheads="1"/>
          </p:cNvSpPr>
          <p:nvPr/>
        </p:nvSpPr>
        <p:spPr bwMode="auto">
          <a:xfrm>
            <a:off x="7464425" y="2276476"/>
            <a:ext cx="2952750" cy="2087563"/>
          </a:xfrm>
          <a:prstGeom prst="rect">
            <a:avLst/>
          </a:prstGeom>
          <a:noFill/>
          <a:ln w="38100" cap="rnd" algn="ctr">
            <a:solidFill>
              <a:schemeClr val="accent3">
                <a:lumMod val="50000"/>
              </a:schemeClr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40691" y="1960642"/>
            <a:ext cx="652373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noProof="0" dirty="0">
                <a:latin typeface="Arial" panose="020B0604020202020204" pitchFamily="34" charset="0"/>
                <a:cs typeface="Arial" panose="020B0604020202020204" pitchFamily="34" charset="0"/>
              </a:rPr>
              <a:t>Complete the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sentence.</a:t>
            </a:r>
          </a:p>
          <a:p>
            <a:pPr lvl="0"/>
            <a:r>
              <a:rPr lang="en-US" sz="2800" b="1" dirty="0">
                <a:solidFill>
                  <a:srgbClr val="009A80"/>
                </a:solidFill>
              </a:rPr>
              <a:t>1. My teacher ________ me to do some research on the environmental protection.</a:t>
            </a:r>
          </a:p>
          <a:p>
            <a:pPr lvl="0"/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8860635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0" name="AutoShape 32"/>
          <p:cNvSpPr>
            <a:spLocks noChangeArrowheads="1"/>
          </p:cNvSpPr>
          <p:nvPr/>
        </p:nvSpPr>
        <p:spPr bwMode="auto">
          <a:xfrm>
            <a:off x="7464425" y="3068639"/>
            <a:ext cx="2952750" cy="574675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2800" b="1">
                <a:solidFill>
                  <a:srgbClr val="FFFF00"/>
                </a:solidFill>
                <a:latin typeface="Calibri" pitchFamily="34" charset="0"/>
              </a:rPr>
              <a:t>advised</a:t>
            </a:r>
            <a:endParaRPr lang="pt-PT" sz="2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5124" name="AutoShape 22"/>
          <p:cNvSpPr>
            <a:spLocks noChangeArrowheads="1"/>
          </p:cNvSpPr>
          <p:nvPr/>
        </p:nvSpPr>
        <p:spPr bwMode="auto">
          <a:xfrm>
            <a:off x="9774238" y="176213"/>
            <a:ext cx="647700" cy="404812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u-HU" sz="2000" b="1" dirty="0">
                <a:solidFill>
                  <a:srgbClr val="FFFF00"/>
                </a:solidFill>
                <a:latin typeface="Calibri" pitchFamily="34" charset="0"/>
              </a:rPr>
              <a:t>2</a:t>
            </a:r>
            <a:endParaRPr lang="en-GB" sz="20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078" name="AutoShape 30"/>
          <p:cNvSpPr>
            <a:spLocks noChangeArrowheads="1"/>
          </p:cNvSpPr>
          <p:nvPr/>
        </p:nvSpPr>
        <p:spPr bwMode="auto">
          <a:xfrm>
            <a:off x="7464425" y="2276476"/>
            <a:ext cx="2952750" cy="576263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2800" b="1" dirty="0">
                <a:solidFill>
                  <a:srgbClr val="FFFF00"/>
                </a:solidFill>
                <a:latin typeface="Calibri" pitchFamily="34" charset="0"/>
              </a:rPr>
              <a:t>hit</a:t>
            </a:r>
            <a:endParaRPr lang="en-GB" sz="2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3" name="AutoShape 30"/>
          <p:cNvSpPr>
            <a:spLocks noChangeArrowheads="1"/>
          </p:cNvSpPr>
          <p:nvPr/>
        </p:nvSpPr>
        <p:spPr bwMode="auto">
          <a:xfrm>
            <a:off x="7464425" y="3789363"/>
            <a:ext cx="2952750" cy="576262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2800" b="1" dirty="0">
                <a:solidFill>
                  <a:srgbClr val="FFFF00"/>
                </a:solidFill>
                <a:latin typeface="Calibri" pitchFamily="34" charset="0"/>
              </a:rPr>
              <a:t>cut</a:t>
            </a:r>
            <a:endParaRPr lang="en-GB" sz="2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1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2305" y="6093296"/>
            <a:ext cx="720725" cy="539304"/>
          </a:xfrm>
          <a:prstGeom prst="stripedRightArrow">
            <a:avLst/>
          </a:prstGeom>
          <a:solidFill>
            <a:schemeClr val="accent1">
              <a:lumMod val="50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solidFill>
                <a:srgbClr val="66CCCC"/>
              </a:solidFill>
              <a:latin typeface="Calibri" pitchFamily="34" charset="0"/>
            </a:endParaRPr>
          </a:p>
        </p:txBody>
      </p:sp>
      <p:sp>
        <p:nvSpPr>
          <p:cNvPr id="6162" name="Rectangle 2"/>
          <p:cNvSpPr>
            <a:spLocks noChangeArrowheads="1"/>
          </p:cNvSpPr>
          <p:nvPr/>
        </p:nvSpPr>
        <p:spPr bwMode="auto">
          <a:xfrm>
            <a:off x="7464425" y="2276476"/>
            <a:ext cx="2952750" cy="2087563"/>
          </a:xfrm>
          <a:prstGeom prst="rect">
            <a:avLst/>
          </a:prstGeom>
          <a:noFill/>
          <a:ln w="38100" cap="rnd" algn="ctr">
            <a:solidFill>
              <a:schemeClr val="accent3">
                <a:lumMod val="50000"/>
              </a:schemeClr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40691" y="1960642"/>
            <a:ext cx="652373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noProof="0" dirty="0">
                <a:latin typeface="Arial" panose="020B0604020202020204" pitchFamily="34" charset="0"/>
                <a:cs typeface="Arial" panose="020B0604020202020204" pitchFamily="34" charset="0"/>
              </a:rPr>
              <a:t>Complete the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sentence.</a:t>
            </a:r>
          </a:p>
          <a:p>
            <a:pPr lvl="0"/>
            <a:r>
              <a:rPr lang="en-US" sz="2800" b="1" dirty="0">
                <a:solidFill>
                  <a:srgbClr val="009A80"/>
                </a:solidFill>
              </a:rPr>
              <a:t>2. She ________ me to start with small, practical actions to protect the environment.</a:t>
            </a:r>
          </a:p>
          <a:p>
            <a:pPr lvl="0"/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182078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0" name="AutoShape 32"/>
          <p:cNvSpPr>
            <a:spLocks noChangeArrowheads="1"/>
          </p:cNvSpPr>
          <p:nvPr/>
        </p:nvSpPr>
        <p:spPr bwMode="auto">
          <a:xfrm>
            <a:off x="7464425" y="3789364"/>
            <a:ext cx="2952750" cy="574675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2800" b="1" dirty="0">
                <a:solidFill>
                  <a:srgbClr val="FFFF00"/>
                </a:solidFill>
                <a:latin typeface="Calibri" pitchFamily="34" charset="0"/>
              </a:rPr>
              <a:t>said</a:t>
            </a:r>
            <a:endParaRPr lang="en-GB" sz="2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6148" name="AutoShape 22"/>
          <p:cNvSpPr>
            <a:spLocks noChangeArrowheads="1"/>
          </p:cNvSpPr>
          <p:nvPr/>
        </p:nvSpPr>
        <p:spPr bwMode="auto">
          <a:xfrm>
            <a:off x="9774238" y="176213"/>
            <a:ext cx="647700" cy="404812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u-HU" sz="2000" b="1" dirty="0">
                <a:solidFill>
                  <a:srgbClr val="FFFF00"/>
                </a:solidFill>
                <a:latin typeface="Calibri" pitchFamily="34" charset="0"/>
              </a:rPr>
              <a:t>3</a:t>
            </a:r>
            <a:endParaRPr lang="en-GB" sz="20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078" name="AutoShape 30"/>
          <p:cNvSpPr>
            <a:spLocks noChangeArrowheads="1"/>
          </p:cNvSpPr>
          <p:nvPr/>
        </p:nvSpPr>
        <p:spPr bwMode="auto">
          <a:xfrm>
            <a:off x="7464425" y="3068638"/>
            <a:ext cx="2952750" cy="576262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FFF00"/>
                </a:solidFill>
                <a:latin typeface="Calibri" pitchFamily="34" charset="0"/>
              </a:rPr>
              <a:t>made</a:t>
            </a:r>
          </a:p>
        </p:txBody>
      </p:sp>
      <p:sp>
        <p:nvSpPr>
          <p:cNvPr id="3" name="AutoShape 30"/>
          <p:cNvSpPr>
            <a:spLocks noChangeArrowheads="1"/>
          </p:cNvSpPr>
          <p:nvPr/>
        </p:nvSpPr>
        <p:spPr bwMode="auto">
          <a:xfrm>
            <a:off x="7464425" y="2276476"/>
            <a:ext cx="2952750" cy="576263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  <a:ln w="254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2800" b="1" dirty="0">
                <a:solidFill>
                  <a:srgbClr val="FFFF00"/>
                </a:solidFill>
                <a:latin typeface="Calibri" pitchFamily="34" charset="0"/>
              </a:rPr>
              <a:t>might</a:t>
            </a:r>
            <a:endParaRPr lang="en-GB" sz="2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7188" name="Rectangle 2"/>
          <p:cNvSpPr>
            <a:spLocks noChangeArrowheads="1"/>
          </p:cNvSpPr>
          <p:nvPr/>
        </p:nvSpPr>
        <p:spPr bwMode="auto">
          <a:xfrm>
            <a:off x="7464425" y="2276476"/>
            <a:ext cx="2952750" cy="2087563"/>
          </a:xfrm>
          <a:prstGeom prst="rect">
            <a:avLst/>
          </a:prstGeom>
          <a:noFill/>
          <a:ln w="38100" cap="rnd" algn="ctr">
            <a:solidFill>
              <a:srgbClr val="0070C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hu-HU" altLang="en-US">
              <a:solidFill>
                <a:srgbClr val="0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40691" y="1960642"/>
            <a:ext cx="652373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noProof="0" dirty="0">
                <a:latin typeface="Arial" panose="020B0604020202020204" pitchFamily="34" charset="0"/>
                <a:cs typeface="Arial" panose="020B0604020202020204" pitchFamily="34" charset="0"/>
              </a:rPr>
              <a:t>Complete the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sentence.</a:t>
            </a:r>
          </a:p>
          <a:p>
            <a:pPr lvl="0"/>
            <a:r>
              <a:rPr lang="en-US" sz="2800" b="1" dirty="0">
                <a:solidFill>
                  <a:srgbClr val="009A80"/>
                </a:solidFill>
              </a:rPr>
              <a:t>3. She _______ I should deliver my presentation the following week.</a:t>
            </a:r>
          </a:p>
          <a:p>
            <a:pPr lvl="0"/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2305" y="6093296"/>
            <a:ext cx="720725" cy="539304"/>
          </a:xfrm>
          <a:prstGeom prst="stripedRightArrow">
            <a:avLst/>
          </a:prstGeom>
          <a:solidFill>
            <a:schemeClr val="accent1">
              <a:lumMod val="50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hu-HU">
              <a:solidFill>
                <a:srgbClr val="66CCCC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14398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0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nd_5345_slide">
  <a:themeElements>
    <a:clrScheme name="Office-téma 2">
      <a:dk1>
        <a:srgbClr val="000000"/>
      </a:dk1>
      <a:lt1>
        <a:srgbClr val="66CCCC"/>
      </a:lt1>
      <a:dk2>
        <a:srgbClr val="000000"/>
      </a:dk2>
      <a:lt2>
        <a:srgbClr val="CCCCCC"/>
      </a:lt2>
      <a:accent1>
        <a:srgbClr val="2F547C"/>
      </a:accent1>
      <a:accent2>
        <a:srgbClr val="326C29"/>
      </a:accent2>
      <a:accent3>
        <a:srgbClr val="B8E2E2"/>
      </a:accent3>
      <a:accent4>
        <a:srgbClr val="000000"/>
      </a:accent4>
      <a:accent5>
        <a:srgbClr val="ADB3BF"/>
      </a:accent5>
      <a:accent6>
        <a:srgbClr val="2C6124"/>
      </a:accent6>
      <a:hlink>
        <a:srgbClr val="595728"/>
      </a:hlink>
      <a:folHlink>
        <a:srgbClr val="286868"/>
      </a:folHlink>
    </a:clrScheme>
    <a:fontScheme name="Office-tém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-téma 1">
        <a:dk1>
          <a:srgbClr val="000000"/>
        </a:dk1>
        <a:lt1>
          <a:srgbClr val="66CCCC"/>
        </a:lt1>
        <a:dk2>
          <a:srgbClr val="000000"/>
        </a:dk2>
        <a:lt2>
          <a:srgbClr val="CCCCCC"/>
        </a:lt2>
        <a:accent1>
          <a:srgbClr val="03ADAD"/>
        </a:accent1>
        <a:accent2>
          <a:srgbClr val="008F8F"/>
        </a:accent2>
        <a:accent3>
          <a:srgbClr val="B8E2E2"/>
        </a:accent3>
        <a:accent4>
          <a:srgbClr val="000000"/>
        </a:accent4>
        <a:accent5>
          <a:srgbClr val="AAD3D3"/>
        </a:accent5>
        <a:accent6>
          <a:srgbClr val="008181"/>
        </a:accent6>
        <a:hlink>
          <a:srgbClr val="027070"/>
        </a:hlink>
        <a:folHlink>
          <a:srgbClr val="1F515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2">
        <a:dk1>
          <a:srgbClr val="000000"/>
        </a:dk1>
        <a:lt1>
          <a:srgbClr val="66CCCC"/>
        </a:lt1>
        <a:dk2>
          <a:srgbClr val="000000"/>
        </a:dk2>
        <a:lt2>
          <a:srgbClr val="CCCCCC"/>
        </a:lt2>
        <a:accent1>
          <a:srgbClr val="2F547C"/>
        </a:accent1>
        <a:accent2>
          <a:srgbClr val="326C29"/>
        </a:accent2>
        <a:accent3>
          <a:srgbClr val="B8E2E2"/>
        </a:accent3>
        <a:accent4>
          <a:srgbClr val="000000"/>
        </a:accent4>
        <a:accent5>
          <a:srgbClr val="ADB3BF"/>
        </a:accent5>
        <a:accent6>
          <a:srgbClr val="2C6124"/>
        </a:accent6>
        <a:hlink>
          <a:srgbClr val="595728"/>
        </a:hlink>
        <a:folHlink>
          <a:srgbClr val="28686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3">
        <a:dk1>
          <a:srgbClr val="000000"/>
        </a:dk1>
        <a:lt1>
          <a:srgbClr val="66CCCC"/>
        </a:lt1>
        <a:dk2>
          <a:srgbClr val="000000"/>
        </a:dk2>
        <a:lt2>
          <a:srgbClr val="CCCCCC"/>
        </a:lt2>
        <a:accent1>
          <a:srgbClr val="705633"/>
        </a:accent1>
        <a:accent2>
          <a:srgbClr val="286A6A"/>
        </a:accent2>
        <a:accent3>
          <a:srgbClr val="B8E2E2"/>
        </a:accent3>
        <a:accent4>
          <a:srgbClr val="000000"/>
        </a:accent4>
        <a:accent5>
          <a:srgbClr val="BBB4AD"/>
        </a:accent5>
        <a:accent6>
          <a:srgbClr val="235F5F"/>
        </a:accent6>
        <a:hlink>
          <a:srgbClr val="7F4044"/>
        </a:hlink>
        <a:folHlink>
          <a:srgbClr val="583C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4">
        <a:dk1>
          <a:srgbClr val="000000"/>
        </a:dk1>
        <a:lt1>
          <a:srgbClr val="66CCCC"/>
        </a:lt1>
        <a:dk2>
          <a:srgbClr val="000000"/>
        </a:dk2>
        <a:lt2>
          <a:srgbClr val="CCCCCC"/>
        </a:lt2>
        <a:accent1>
          <a:srgbClr val="286A6A"/>
        </a:accent1>
        <a:accent2>
          <a:srgbClr val="583C6D"/>
        </a:accent2>
        <a:accent3>
          <a:srgbClr val="B8E2E2"/>
        </a:accent3>
        <a:accent4>
          <a:srgbClr val="000000"/>
        </a:accent4>
        <a:accent5>
          <a:srgbClr val="ACB9B9"/>
        </a:accent5>
        <a:accent6>
          <a:srgbClr val="4F3562"/>
        </a:accent6>
        <a:hlink>
          <a:srgbClr val="5E5C2A"/>
        </a:hlink>
        <a:folHlink>
          <a:srgbClr val="7045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3ADAD"/>
        </a:accent1>
        <a:accent2>
          <a:srgbClr val="008F8F"/>
        </a:accent2>
        <a:accent3>
          <a:srgbClr val="FFFFFF"/>
        </a:accent3>
        <a:accent4>
          <a:srgbClr val="000000"/>
        </a:accent4>
        <a:accent5>
          <a:srgbClr val="AAD3D3"/>
        </a:accent5>
        <a:accent6>
          <a:srgbClr val="008181"/>
        </a:accent6>
        <a:hlink>
          <a:srgbClr val="027070"/>
        </a:hlink>
        <a:folHlink>
          <a:srgbClr val="1F515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2F547C"/>
        </a:accent1>
        <a:accent2>
          <a:srgbClr val="326C29"/>
        </a:accent2>
        <a:accent3>
          <a:srgbClr val="FFFFFF"/>
        </a:accent3>
        <a:accent4>
          <a:srgbClr val="000000"/>
        </a:accent4>
        <a:accent5>
          <a:srgbClr val="ADB3BF"/>
        </a:accent5>
        <a:accent6>
          <a:srgbClr val="2C6124"/>
        </a:accent6>
        <a:hlink>
          <a:srgbClr val="595728"/>
        </a:hlink>
        <a:folHlink>
          <a:srgbClr val="28686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05633"/>
        </a:accent1>
        <a:accent2>
          <a:srgbClr val="286A6A"/>
        </a:accent2>
        <a:accent3>
          <a:srgbClr val="FFFFFF"/>
        </a:accent3>
        <a:accent4>
          <a:srgbClr val="000000"/>
        </a:accent4>
        <a:accent5>
          <a:srgbClr val="BBB4AD"/>
        </a:accent5>
        <a:accent6>
          <a:srgbClr val="235F5F"/>
        </a:accent6>
        <a:hlink>
          <a:srgbClr val="7F4044"/>
        </a:hlink>
        <a:folHlink>
          <a:srgbClr val="583C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éma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286A6A"/>
        </a:accent1>
        <a:accent2>
          <a:srgbClr val="583C6D"/>
        </a:accent2>
        <a:accent3>
          <a:srgbClr val="FFFFFF"/>
        </a:accent3>
        <a:accent4>
          <a:srgbClr val="000000"/>
        </a:accent4>
        <a:accent5>
          <a:srgbClr val="ACB9B9"/>
        </a:accent5>
        <a:accent6>
          <a:srgbClr val="4F3562"/>
        </a:accent6>
        <a:hlink>
          <a:srgbClr val="5E5C2A"/>
        </a:hlink>
        <a:folHlink>
          <a:srgbClr val="7045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3908</TotalTime>
  <Words>710</Words>
  <Application>Microsoft Office PowerPoint</Application>
  <PresentationFormat>Widescreen</PresentationFormat>
  <Paragraphs>209</Paragraphs>
  <Slides>15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31" baseType="lpstr">
      <vt:lpstr>Arial</vt:lpstr>
      <vt:lpstr>Calibri</vt:lpstr>
      <vt:lpstr>Calibri Light</vt:lpstr>
      <vt:lpstr>Myriad Pro</vt:lpstr>
      <vt:lpstr>Raleway</vt:lpstr>
      <vt:lpstr>Raleway Light</vt:lpstr>
      <vt:lpstr>Rubik</vt:lpstr>
      <vt:lpstr>Rubik SemiBold</vt:lpstr>
      <vt:lpstr>Showcard Gothic</vt:lpstr>
      <vt:lpstr>Times New Roman</vt:lpstr>
      <vt:lpstr>UTM Facebook K&amp;T</vt:lpstr>
      <vt:lpstr>Wingdings</vt:lpstr>
      <vt:lpstr>Work Sans</vt:lpstr>
      <vt:lpstr>Office Theme</vt:lpstr>
      <vt:lpstr>2021's Main Color by Slidesgo</vt:lpstr>
      <vt:lpstr>ind_5345_slide</vt:lpstr>
      <vt:lpstr>Unit 9: Protecting  The Environment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192</cp:revision>
  <dcterms:created xsi:type="dcterms:W3CDTF">2020-12-09T02:04:09Z</dcterms:created>
  <dcterms:modified xsi:type="dcterms:W3CDTF">2025-09-28T04:09:57Z</dcterms:modified>
</cp:coreProperties>
</file>