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3" r:id="rId2"/>
    <p:sldId id="274" r:id="rId3"/>
    <p:sldId id="273" r:id="rId4"/>
    <p:sldId id="340" r:id="rId5"/>
    <p:sldId id="341" r:id="rId6"/>
    <p:sldId id="327" r:id="rId7"/>
    <p:sldId id="328" r:id="rId8"/>
    <p:sldId id="325" r:id="rId9"/>
    <p:sldId id="342" r:id="rId10"/>
    <p:sldId id="339" r:id="rId11"/>
    <p:sldId id="31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543B7-B8D5-38D8-955F-EA0FE40693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CDB7DD-D6CE-A3B0-FC8C-E79BD52CC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B60CB-22A1-8021-F009-64D0AE95B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D8C1A-504B-A793-EB3B-1A81E7254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36401-0DA2-D995-3FC9-E8F799B8D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85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ADCD6-38AA-CFDD-AB74-745882C9A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A7979-1763-81BF-9556-D7E23CC56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2EC20-231A-E6E6-E194-9B98B86CC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1E417-A913-51CA-0A6D-8C24642AB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76BDE-B596-241F-ED84-45360839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4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77539E-491C-3493-B14C-6015E1F254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F07BD-2BA3-E169-77DD-7269B1E1B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0EBEA-77C3-9E2E-DD80-36D6BA512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264E23-0B80-EDD7-755F-BF17456B6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F33F8-7924-429A-B88E-B775008DF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91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705833" y="1785017"/>
            <a:ext cx="8380400" cy="2608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705833" y="4610184"/>
            <a:ext cx="8380400" cy="462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7901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6393-9955-ED3C-DF17-108C5C13C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E0AC9-6755-357D-2205-14C7A00E3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077FF-4ADF-06C6-C2F2-4C6E290A1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43437-2285-D4F4-E940-897170BFB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BDBD7D-4F35-F1BF-C684-AEE2AAACC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4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25B5F-9F1C-52C4-2380-C4E3B41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2AFB6-E0F9-5B25-4F5B-5C854E380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6F910-D306-C700-0E2F-976A6D40A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CFF4-DCD6-33E0-2BAA-7B0D34AC2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6CA71-75AF-8CBC-1DDB-4231D305F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05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00B0A-E57B-D4DD-87AA-5B276054E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F0C97-FE94-E0B1-5857-42C1C24ED8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D41F-EEF5-3465-79D8-1CEB9D7AC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7065F1-ED39-A956-2B5E-192E3D1D1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B6E5A0-F089-5507-6F95-7E9DAB1FF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5E97A-1FBB-8165-D98B-D5465E3AB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1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D5A7F-BFBF-40C1-FCB5-8619F26E2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2EF62-A469-8771-0F5D-CC82A8A48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5197FC-1508-B9B0-B646-81AE54B5E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E8FFD4-1B74-5592-FCE1-2DC3B9E21C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166586-21BC-0AF8-43C3-21A5490DB8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E4F010-435E-36D7-8255-487C71D6B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FFD322-172C-2A94-A583-CBC744015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A55714-C9BE-E6A9-452D-FB7B157DE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05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82354-9EB7-86D8-37A1-F227EDFC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9E0A7B-BB2A-E181-E417-B534CA1AC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CBF523-C613-97ED-D4AD-9DA637A1D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365E60-C62C-61D9-8C41-731BA9088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42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F2F1DC-D2CC-69A7-B124-EBE1F2810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0DE286-8CD6-2A15-5F6F-65C8FE72D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19741-5528-1788-46AC-628FA28D4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80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0BC91-58B2-AD14-A05A-4DEE0618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DD985-327A-345E-3DE5-F3D4DA89D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7E4BA7-B779-BC0E-BA8E-1F2415B3B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714D38-727C-F62C-994F-17E3F4BB5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B593FA-33FD-5F09-44A8-0F43BFE52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A33AE4-A61F-D9CC-139C-59653468F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3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46EDA-D5B3-517D-9BC3-6500EDBEC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FD685C-1069-370D-72B6-6F6C69017F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F733B7-691B-C3C7-DD26-2544F54CA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62C84-6247-468A-C666-8F6A90E52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6E02C-A95C-C40D-B824-97C72DABC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546D9F-132A-F784-A132-E720AA0F9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33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A626E6-C1CB-B5EE-BC95-7332CCAB3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2BE15-5D02-13BA-F631-CBC21960B8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6AC67-8FBF-C2E3-3C63-0425E932EF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1672D-C73E-4DDF-BDF0-4BCEC9CF8EA8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56B60-4E3C-BEC0-5207-4CE73F4BF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A738A-F4AD-C332-9DC6-4432849C0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1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09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4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7" y="1139206"/>
            <a:ext cx="7947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1097732" y="2062419"/>
            <a:ext cx="9333999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Practise</a:t>
            </a: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listening for main ideas and specific information; </a:t>
            </a:r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Talk about a tradition or festival in their area and know how to make this tradition or festival greener.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4438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83A29C-0016-B449-9B0F-7AF7CC3084D7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05E10E-F9EE-46B9-C185-AADBF2E36479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4470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949" y="1967615"/>
            <a:ext cx="10017052" cy="2870971"/>
          </a:xfrm>
          <a:noFill/>
        </p:spPr>
        <p:txBody>
          <a:bodyPr anchor="t"/>
          <a:lstStyle/>
          <a:p>
            <a:pPr marL="482588" indent="-342891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482588" indent="-342891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Prepare for the next lesson.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05954" y="1195601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6127" y="109995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338733" y="1099953"/>
            <a:ext cx="4572000" cy="6667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1"/>
            <a:ext cx="12192000" cy="227580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867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3327401" y="601023"/>
            <a:ext cx="709271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67" b="1" dirty="0">
                <a:solidFill>
                  <a:srgbClr val="FFFFFF"/>
                </a:solidFill>
                <a:latin typeface="UTMFacebookK&amp;TBold"/>
              </a:rPr>
              <a:t>REVIEW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4833780" y="2884819"/>
            <a:ext cx="6008883" cy="836605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 dirty="0">
                <a:latin typeface="UTMFacebookK&amp;TBold"/>
              </a:rPr>
              <a:t>Skills (1)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866291" y="2913272"/>
            <a:ext cx="2776339" cy="808153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396566-9F95-4853-DC17-BED84AE0440A}"/>
              </a:ext>
            </a:extLst>
          </p:cNvPr>
          <p:cNvSpPr txBox="1"/>
          <p:nvPr/>
        </p:nvSpPr>
        <p:spPr>
          <a:xfrm>
            <a:off x="2852057" y="417422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600" b="1" kern="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Listening &amp; Speaking</a:t>
            </a:r>
            <a:endParaRPr lang="en-US" sz="4000" b="1" kern="0" dirty="0">
              <a:solidFill>
                <a:schemeClr val="accent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06851" y="82624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ounded Rectangle 8">
            <a:extLst>
              <a:ext uri="{FF2B5EF4-FFF2-40B4-BE49-F238E27FC236}">
                <a16:creationId xmlns:a16="http://schemas.microsoft.com/office/drawing/2014/main" id="{41C05C81-FDC3-C400-CC54-D4340F7B4E58}"/>
              </a:ext>
            </a:extLst>
          </p:cNvPr>
          <p:cNvSpPr/>
          <p:nvPr/>
        </p:nvSpPr>
        <p:spPr>
          <a:xfrm>
            <a:off x="1077852" y="2322030"/>
            <a:ext cx="10327209" cy="385395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Watch a short video and try to remember the information in the video.</a:t>
            </a:r>
            <a:endParaRPr lang="en-US" sz="3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Take notes if necessary.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Look at the questions.</a:t>
            </a:r>
            <a:endParaRPr lang="en-US" sz="3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aise your hands to grab the chance to </a:t>
            </a:r>
            <a:r>
              <a:rPr lang="en-US" sz="3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1073C-49C2-1A60-87F6-4AFDD34C6C5D}"/>
              </a:ext>
            </a:extLst>
          </p:cNvPr>
          <p:cNvSpPr txBox="1"/>
          <p:nvPr/>
        </p:nvSpPr>
        <p:spPr>
          <a:xfrm>
            <a:off x="3516750" y="1238234"/>
            <a:ext cx="573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WATCH A VIDEO</a:t>
            </a: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06851" y="82624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1073C-49C2-1A60-87F6-4AFDD34C6C5D}"/>
              </a:ext>
            </a:extLst>
          </p:cNvPr>
          <p:cNvSpPr txBox="1"/>
          <p:nvPr/>
        </p:nvSpPr>
        <p:spPr>
          <a:xfrm>
            <a:off x="3516750" y="1238234"/>
            <a:ext cx="573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WATCH A VIDEO</a:t>
            </a:r>
          </a:p>
        </p:txBody>
      </p:sp>
      <p:pic>
        <p:nvPicPr>
          <p:cNvPr id="3" name="Ten Amazing Festivals Around The World">
            <a:hlinkClick r:id="" action="ppaction://media"/>
            <a:extLst>
              <a:ext uri="{FF2B5EF4-FFF2-40B4-BE49-F238E27FC236}">
                <a16:creationId xmlns:a16="http://schemas.microsoft.com/office/drawing/2014/main" id="{4C657152-46EC-E1DA-61C0-5526C9FAC3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69885" y="2006006"/>
            <a:ext cx="7852229" cy="441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06851" y="82624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1073C-49C2-1A60-87F6-4AFDD34C6C5D}"/>
              </a:ext>
            </a:extLst>
          </p:cNvPr>
          <p:cNvSpPr txBox="1"/>
          <p:nvPr/>
        </p:nvSpPr>
        <p:spPr>
          <a:xfrm>
            <a:off x="3516750" y="1238234"/>
            <a:ext cx="573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FC7910-3759-45F8-0186-8522FBAE9438}"/>
              </a:ext>
            </a:extLst>
          </p:cNvPr>
          <p:cNvSpPr txBox="1"/>
          <p:nvPr/>
        </p:nvSpPr>
        <p:spPr>
          <a:xfrm>
            <a:off x="1500997" y="2068285"/>
            <a:ext cx="97644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1. Which festivals are mentioned in the video and where do they take place?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2. Which ones have a bad influence on the environment?</a:t>
            </a:r>
          </a:p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B305AB-286E-EC87-0F7C-86DD6A59CEBC}"/>
              </a:ext>
            </a:extLst>
          </p:cNvPr>
          <p:cNvSpPr txBox="1"/>
          <p:nvPr/>
        </p:nvSpPr>
        <p:spPr>
          <a:xfrm>
            <a:off x="1196345" y="3701143"/>
            <a:ext cx="47727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Snow sculpture festival – China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Sand sculpture festival – Portugal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Lantern festival – Taiwan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Carnevale – Venice, Italy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Albuquerque Balloon Festival – New Mexico, USA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B4B9EF-E398-B8B5-03CC-077D6FC4EC04}"/>
              </a:ext>
            </a:extLst>
          </p:cNvPr>
          <p:cNvSpPr txBox="1"/>
          <p:nvPr/>
        </p:nvSpPr>
        <p:spPr>
          <a:xfrm>
            <a:off x="6543546" y="3701143"/>
            <a:ext cx="47727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Oktoberfest – Munich, Germany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La Tomatina – Spain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Holi – India (</a:t>
            </a:r>
            <a:r>
              <a:rPr lang="en-US" sz="2400" dirty="0" err="1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festival)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Burning man festival – Nevada, USA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Rio Carnival – Brazil</a:t>
            </a:r>
          </a:p>
          <a:p>
            <a:endParaRPr 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4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1102" y="957971"/>
            <a:ext cx="108160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to a talk about three traditional festivals and their environmental impact. Number the pictures of the festivals in the order 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they are mentioned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LISTENING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72DB1A-FC11-15DC-37EA-526D3B83E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499" y="2773314"/>
            <a:ext cx="8262072" cy="26144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8E0B1A3-456A-DE25-0BF6-67C116E6281F}"/>
              </a:ext>
            </a:extLst>
          </p:cNvPr>
          <p:cNvSpPr txBox="1"/>
          <p:nvPr/>
        </p:nvSpPr>
        <p:spPr>
          <a:xfrm>
            <a:off x="4648200" y="4800600"/>
            <a:ext cx="430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85B115-E6C9-C41E-E975-C314971E9818}"/>
              </a:ext>
            </a:extLst>
          </p:cNvPr>
          <p:cNvSpPr txBox="1"/>
          <p:nvPr/>
        </p:nvSpPr>
        <p:spPr>
          <a:xfrm>
            <a:off x="7415559" y="4800600"/>
            <a:ext cx="430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F206AB-E6A1-B7F2-C5FC-C41D6F34534E}"/>
              </a:ext>
            </a:extLst>
          </p:cNvPr>
          <p:cNvSpPr txBox="1"/>
          <p:nvPr/>
        </p:nvSpPr>
        <p:spPr>
          <a:xfrm>
            <a:off x="10006360" y="4723355"/>
            <a:ext cx="430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2</a:t>
            </a:r>
          </a:p>
        </p:txBody>
      </p:sp>
      <p:pic>
        <p:nvPicPr>
          <p:cNvPr id="7" name="022">
            <a:hlinkClick r:id="" action="ppaction://media"/>
            <a:extLst>
              <a:ext uri="{FF2B5EF4-FFF2-40B4-BE49-F238E27FC236}">
                <a16:creationId xmlns:a16="http://schemas.microsoft.com/office/drawing/2014/main" id="{1A830353-F057-46DF-8053-0DC809F3B5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75549" y="1523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0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3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071102" y="1008395"/>
            <a:ext cx="108160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again and decide whether the following sentences are true (T) or false (F).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LISTENING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7E7C5C4-D71A-0329-AAA2-C53645E88B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764243"/>
              </p:ext>
            </p:extLst>
          </p:nvPr>
        </p:nvGraphicFramePr>
        <p:xfrm>
          <a:off x="859972" y="2108573"/>
          <a:ext cx="10559142" cy="45110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240485">
                  <a:extLst>
                    <a:ext uri="{9D8B030D-6E8A-4147-A177-3AD203B41FA5}">
                      <a16:colId xmlns:a16="http://schemas.microsoft.com/office/drawing/2014/main" val="3097370342"/>
                    </a:ext>
                  </a:extLst>
                </a:gridCol>
                <a:gridCol w="1208314">
                  <a:extLst>
                    <a:ext uri="{9D8B030D-6E8A-4147-A177-3AD203B41FA5}">
                      <a16:colId xmlns:a16="http://schemas.microsoft.com/office/drawing/2014/main" val="140728847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17880316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+mn-lt"/>
                        </a:rPr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+mn-lt"/>
                        </a:rPr>
                        <a:t>False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451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1.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People in India celebrate the Forest Festival (Van Mahotsav) annually.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516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2.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Only adults can plant trees during the Forest Festival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21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3.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Vietnamese people release live fish into lakes and rivers after Tet Festival.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5071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4.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People who want to attend </a:t>
                      </a:r>
                      <a:r>
                        <a:rPr lang="en-US" sz="2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Paléo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Festival shouldn't use their own cars to get there.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1473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5.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Food stalls at </a:t>
                      </a:r>
                      <a:r>
                        <a:rPr lang="en-US" sz="2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Paléo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Festival are not allowed to use reusable cups.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1366628"/>
                  </a:ext>
                </a:extLst>
              </a:tr>
            </a:tbl>
          </a:graphicData>
        </a:graphic>
      </p:graphicFrame>
      <p:pic>
        <p:nvPicPr>
          <p:cNvPr id="6" name="023">
            <a:hlinkClick r:id="" action="ppaction://media"/>
            <a:extLst>
              <a:ext uri="{FF2B5EF4-FFF2-40B4-BE49-F238E27FC236}">
                <a16:creationId xmlns:a16="http://schemas.microsoft.com/office/drawing/2014/main" id="{07923B35-D64F-490D-AF8F-EADA696A42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14314" y="126362"/>
            <a:ext cx="609600" cy="609600"/>
          </a:xfrm>
          <a:prstGeom prst="rect">
            <a:avLst/>
          </a:prstGeom>
        </p:spPr>
      </p:pic>
      <p:pic>
        <p:nvPicPr>
          <p:cNvPr id="10" name="Graphic 9" descr="Checkmark">
            <a:extLst>
              <a:ext uri="{FF2B5EF4-FFF2-40B4-BE49-F238E27FC236}">
                <a16:creationId xmlns:a16="http://schemas.microsoft.com/office/drawing/2014/main" id="{F5AD5C5F-D952-448C-AEC1-7EACF8EB53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23991" y="2902179"/>
            <a:ext cx="613144" cy="613144"/>
          </a:xfrm>
          <a:prstGeom prst="rect">
            <a:avLst/>
          </a:prstGeom>
        </p:spPr>
      </p:pic>
      <p:pic>
        <p:nvPicPr>
          <p:cNvPr id="11" name="Graphic 10" descr="Checkmark">
            <a:extLst>
              <a:ext uri="{FF2B5EF4-FFF2-40B4-BE49-F238E27FC236}">
                <a16:creationId xmlns:a16="http://schemas.microsoft.com/office/drawing/2014/main" id="{C2DBB012-095E-4D6D-AA50-FF84663BD0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2433" y="3429000"/>
            <a:ext cx="613144" cy="613144"/>
          </a:xfrm>
          <a:prstGeom prst="rect">
            <a:avLst/>
          </a:prstGeom>
        </p:spPr>
      </p:pic>
      <p:pic>
        <p:nvPicPr>
          <p:cNvPr id="12" name="Graphic 11" descr="Checkmark">
            <a:extLst>
              <a:ext uri="{FF2B5EF4-FFF2-40B4-BE49-F238E27FC236}">
                <a16:creationId xmlns:a16="http://schemas.microsoft.com/office/drawing/2014/main" id="{97250141-058C-45A3-BEFA-9F59A3B510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2433" y="4329410"/>
            <a:ext cx="613144" cy="613144"/>
          </a:xfrm>
          <a:prstGeom prst="rect">
            <a:avLst/>
          </a:prstGeom>
        </p:spPr>
      </p:pic>
      <p:pic>
        <p:nvPicPr>
          <p:cNvPr id="13" name="Graphic 12" descr="Checkmark">
            <a:extLst>
              <a:ext uri="{FF2B5EF4-FFF2-40B4-BE49-F238E27FC236}">
                <a16:creationId xmlns:a16="http://schemas.microsoft.com/office/drawing/2014/main" id="{1A882F45-C87F-4CE1-AF5B-26788EF35E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23991" y="5212238"/>
            <a:ext cx="613144" cy="613144"/>
          </a:xfrm>
          <a:prstGeom prst="rect">
            <a:avLst/>
          </a:prstGeom>
        </p:spPr>
      </p:pic>
      <p:pic>
        <p:nvPicPr>
          <p:cNvPr id="14" name="Graphic 13" descr="Checkmark">
            <a:extLst>
              <a:ext uri="{FF2B5EF4-FFF2-40B4-BE49-F238E27FC236}">
                <a16:creationId xmlns:a16="http://schemas.microsoft.com/office/drawing/2014/main" id="{BDFA3402-0640-4726-AA1D-586D57C198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2433" y="6073682"/>
            <a:ext cx="613144" cy="61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2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8" y="1035195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Discuss the purpose and eco-friendliness of these festivals and traditions and complete the table below.</a:t>
            </a:r>
            <a:r>
              <a:rPr lang="en-US" sz="2800" b="1" dirty="0">
                <a:effectLst/>
                <a:ea typeface="Times New Roman" panose="02020603050405020304" pitchFamily="18" charset="0"/>
              </a:rPr>
              <a:t> 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SPEAKING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763B28E-18BD-04BE-0BB5-A81E36A41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585527"/>
              </p:ext>
            </p:extLst>
          </p:nvPr>
        </p:nvGraphicFramePr>
        <p:xfrm>
          <a:off x="359230" y="1989302"/>
          <a:ext cx="11473542" cy="43281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833326">
                  <a:extLst>
                    <a:ext uri="{9D8B030D-6E8A-4147-A177-3AD203B41FA5}">
                      <a16:colId xmlns:a16="http://schemas.microsoft.com/office/drawing/2014/main" val="3097370342"/>
                    </a:ext>
                  </a:extLst>
                </a:gridCol>
                <a:gridCol w="7640216">
                  <a:extLst>
                    <a:ext uri="{9D8B030D-6E8A-4147-A177-3AD203B41FA5}">
                      <a16:colId xmlns:a16="http://schemas.microsoft.com/office/drawing/2014/main" val="140728847"/>
                    </a:ext>
                  </a:extLst>
                </a:gridCol>
              </a:tblGrid>
              <a:tr h="438684">
                <a:tc>
                  <a:txBody>
                    <a:bodyPr/>
                    <a:lstStyle/>
                    <a:p>
                      <a:pPr algn="ctr"/>
                      <a:r>
                        <a:rPr lang="en-US" sz="2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Festivals / Traditions</a:t>
                      </a:r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Purpose / Eco-friendliness </a:t>
                      </a:r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451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Forest Festival (India)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To encourage every person in India to plant a tree</a:t>
                      </a:r>
                    </a:p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To raise people’s awareness about the importance of forests</a:t>
                      </a:r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516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Fish release (Tet Festival, Viet Nam)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  <a:p>
                      <a:pPr algn="ctr"/>
                      <a:endParaRPr lang="en-US" sz="2600" dirty="0">
                        <a:latin typeface="+mn-lt"/>
                      </a:endParaRPr>
                    </a:p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21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lang="en-US" sz="2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Paléo</a:t>
                      </a:r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Festival (Switzerland) 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  <a:p>
                      <a:pPr algn="ctr"/>
                      <a:endParaRPr lang="en-US" sz="2600" dirty="0">
                        <a:latin typeface="+mn-lt"/>
                      </a:endParaRPr>
                    </a:p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5071157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7656F33-5914-8575-A87C-762C7ACC6C10}"/>
              </a:ext>
            </a:extLst>
          </p:cNvPr>
          <p:cNvSpPr txBox="1"/>
          <p:nvPr/>
        </p:nvSpPr>
        <p:spPr>
          <a:xfrm>
            <a:off x="4245429" y="3788228"/>
            <a:ext cx="74893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To bring good luck </a:t>
            </a:r>
          </a:p>
          <a:p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- To promote the protection and conservation of aquatic resources </a:t>
            </a:r>
            <a:endParaRPr lang="en-US" sz="2600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639114-2C7E-1FDA-3521-047C91751E6F}"/>
              </a:ext>
            </a:extLst>
          </p:cNvPr>
          <p:cNvSpPr txBox="1"/>
          <p:nvPr/>
        </p:nvSpPr>
        <p:spPr>
          <a:xfrm>
            <a:off x="4147457" y="4974726"/>
            <a:ext cx="76853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To encourage people to use public transports</a:t>
            </a: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To raise awareness of local, organic or vegetarian food </a:t>
            </a:r>
          </a:p>
          <a:p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- To encourage people to use green energy</a:t>
            </a:r>
            <a:endParaRPr lang="en-US" sz="2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092918" y="1035195"/>
            <a:ext cx="107398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Work in groups. Choose a tradition or festival in your area. Discuss ideas about how to make this tradition or festival greener. </a:t>
            </a:r>
            <a:endParaRPr lang="en-US" sz="26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SPEAKING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31F318-2B9E-83A3-A52D-9E211BC682E1}"/>
              </a:ext>
            </a:extLst>
          </p:cNvPr>
          <p:cNvSpPr txBox="1"/>
          <p:nvPr/>
        </p:nvSpPr>
        <p:spPr>
          <a:xfrm>
            <a:off x="1092918" y="2519525"/>
            <a:ext cx="597191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b="1" i="1" dirty="0">
                <a:solidFill>
                  <a:srgbClr val="0070C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Report sample:</a:t>
            </a:r>
            <a:endParaRPr lang="en-US" sz="2600" i="1" dirty="0">
              <a:solidFill>
                <a:srgbClr val="0070C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In our group, we all agree that the music festival to celebrate International Women’s Day at our school should be greener in several ways. Firstly, participants should put the garbage into a suitable bin. It’s necessary to prepare trash bins around the area where the festival takes place.      </a:t>
            </a:r>
          </a:p>
          <a:p>
            <a:endParaRPr lang="en-US" sz="2600" i="1" dirty="0">
              <a:solidFill>
                <a:srgbClr val="0070C0"/>
              </a:solidFill>
            </a:endParaRPr>
          </a:p>
        </p:txBody>
      </p:sp>
      <p:pic>
        <p:nvPicPr>
          <p:cNvPr id="7" name="Picture 6" descr="A group of girls standing together&#10;&#10;Description automatically generated">
            <a:extLst>
              <a:ext uri="{FF2B5EF4-FFF2-40B4-BE49-F238E27FC236}">
                <a16:creationId xmlns:a16="http://schemas.microsoft.com/office/drawing/2014/main" id="{164EA3CD-47C6-346F-955A-566F30DE2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970" y="2780325"/>
            <a:ext cx="4049033" cy="21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0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533</Words>
  <Application>Microsoft Office PowerPoint</Application>
  <PresentationFormat>Widescreen</PresentationFormat>
  <Paragraphs>76</Paragraphs>
  <Slides>11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Bảo Trâm</dc:creator>
  <cp:lastModifiedBy>PCD TRUNGTIN</cp:lastModifiedBy>
  <cp:revision>17</cp:revision>
  <dcterms:created xsi:type="dcterms:W3CDTF">2023-12-26T07:48:33Z</dcterms:created>
  <dcterms:modified xsi:type="dcterms:W3CDTF">2025-08-15T08:30:22Z</dcterms:modified>
</cp:coreProperties>
</file>