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370" r:id="rId2"/>
    <p:sldId id="274" r:id="rId3"/>
    <p:sldId id="336" r:id="rId4"/>
    <p:sldId id="334" r:id="rId5"/>
    <p:sldId id="372" r:id="rId6"/>
    <p:sldId id="351" r:id="rId7"/>
    <p:sldId id="373" r:id="rId8"/>
    <p:sldId id="352" r:id="rId9"/>
    <p:sldId id="374" r:id="rId10"/>
    <p:sldId id="375" r:id="rId11"/>
    <p:sldId id="376" r:id="rId12"/>
    <p:sldId id="356" r:id="rId13"/>
    <p:sldId id="377" r:id="rId14"/>
    <p:sldId id="378" r:id="rId15"/>
    <p:sldId id="379" r:id="rId16"/>
    <p:sldId id="363" r:id="rId17"/>
    <p:sldId id="364" r:id="rId18"/>
    <p:sldId id="360" r:id="rId19"/>
    <p:sldId id="361" r:id="rId20"/>
    <p:sldId id="365" r:id="rId21"/>
    <p:sldId id="362" r:id="rId22"/>
    <p:sldId id="325" r:id="rId23"/>
    <p:sldId id="317" r:id="rId2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FCCFF"/>
    <a:srgbClr val="A493C6"/>
    <a:srgbClr val="D0DEEC"/>
    <a:srgbClr val="6593C3"/>
    <a:srgbClr val="F7DADE"/>
    <a:srgbClr val="FF9801"/>
    <a:srgbClr val="0FB7BD"/>
    <a:srgbClr val="048DA4"/>
    <a:srgbClr val="EE86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1" autoAdjust="0"/>
    <p:restoredTop sz="93779" autoAdjust="0"/>
  </p:normalViewPr>
  <p:slideViewPr>
    <p:cSldViewPr snapToGrid="0" showGuides="1">
      <p:cViewPr varScale="1">
        <p:scale>
          <a:sx n="122" d="100"/>
          <a:sy n="122" d="100"/>
        </p:scale>
        <p:origin x="254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3234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2079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8281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8372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9377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8805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198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831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87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9833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410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3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722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56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14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47817F-5C5B-6C30-90F5-4CE281EE6F70}"/>
              </a:ext>
            </a:extLst>
          </p:cNvPr>
          <p:cNvGrpSpPr/>
          <p:nvPr/>
        </p:nvGrpSpPr>
        <p:grpSpPr>
          <a:xfrm>
            <a:off x="262425" y="570776"/>
            <a:ext cx="8806420" cy="1092607"/>
            <a:chOff x="262425" y="570776"/>
            <a:chExt cx="8806420" cy="1092607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917F6471-5CB6-11D2-4585-7632FA9F3B87}"/>
                </a:ext>
              </a:extLst>
            </p:cNvPr>
            <p:cNvSpPr/>
            <p:nvPr/>
          </p:nvSpPr>
          <p:spPr>
            <a:xfrm>
              <a:off x="262425" y="815095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5E2CFB-B713-EF39-A01D-8A5AC43DF1BD}"/>
                </a:ext>
              </a:extLst>
            </p:cNvPr>
            <p:cNvSpPr txBox="1"/>
            <p:nvPr/>
          </p:nvSpPr>
          <p:spPr>
            <a:xfrm>
              <a:off x="285055" y="714208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" b="1" dirty="0">
                  <a:solidFill>
                    <a:schemeClr val="bg1"/>
                  </a:solidFill>
                  <a:latin typeface="Myriad Pro" pitchFamily="34" charset="0"/>
                </a:rPr>
                <a:t>2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7BFE80-4B77-698E-BE4F-34EAF1232090}"/>
                </a:ext>
              </a:extLst>
            </p:cNvPr>
            <p:cNvSpPr/>
            <p:nvPr/>
          </p:nvSpPr>
          <p:spPr>
            <a:xfrm>
              <a:off x="659999" y="570776"/>
              <a:ext cx="8408846" cy="1092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Mark the letter A, B, C or D to indicate the word or phrase OPPOSITE in</a:t>
              </a:r>
              <a:r>
                <a:rPr lang="en-US" sz="2200" b="1" dirty="0">
                  <a:solidFill>
                    <a:srgbClr val="CC161C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200" b="1" dirty="0">
                  <a:latin typeface="Calibri" panose="020F0502020204030204" pitchFamily="34" charset="0"/>
                  <a:cs typeface="Calibri" panose="020F0502020204030204" pitchFamily="34" charset="0"/>
                </a:rPr>
                <a:t>meaning to the underlined word. </a:t>
              </a:r>
            </a:p>
            <a:p>
              <a:r>
                <a:rPr lang="en-US" sz="21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endParaRPr lang="en-US" sz="21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B263723-96F6-465B-AF91-F33AC1D71EB7}"/>
              </a:ext>
            </a:extLst>
          </p:cNvPr>
          <p:cNvSpPr txBox="1"/>
          <p:nvPr/>
        </p:nvSpPr>
        <p:spPr>
          <a:xfrm>
            <a:off x="194154" y="1173181"/>
            <a:ext cx="883711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2250">
              <a:tabLst/>
            </a:pPr>
            <a:r>
              <a:rPr lang="en-US" sz="28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lang="en-US" sz="2800" b="0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authorities are planning to </a:t>
            </a:r>
            <a:r>
              <a:rPr lang="en-US" sz="2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expand</a:t>
            </a:r>
            <a:r>
              <a:rPr lang="en-US" sz="2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local airport and make it more modern. </a:t>
            </a:r>
            <a:endParaRPr lang="en-US" sz="2800" b="0" dirty="0"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2250"/>
            <a:r>
              <a:rPr lang="en-US" sz="28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A.</a:t>
            </a:r>
            <a:r>
              <a:rPr lang="en-US" sz="28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widen</a:t>
            </a:r>
            <a:r>
              <a:rPr lang="en-US" sz="2800" kern="1200" dirty="0"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</a:t>
            </a:r>
            <a:r>
              <a:rPr lang="en-US" sz="28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reduce</a:t>
            </a:r>
            <a:r>
              <a:rPr lang="en-US" sz="28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C.</a:t>
            </a:r>
            <a:r>
              <a:rPr lang="en-US" sz="28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build up		</a:t>
            </a:r>
            <a:r>
              <a:rPr lang="en-US" sz="28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D.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shorten</a:t>
            </a:r>
          </a:p>
          <a:p>
            <a:pPr marL="228600" indent="-222250"/>
            <a:r>
              <a:rPr lang="en-US" sz="28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2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Very few people can </a:t>
            </a:r>
            <a:r>
              <a:rPr lang="en-US" sz="28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afford</a:t>
            </a:r>
            <a:r>
              <a:rPr lang="en-US" sz="2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home in city </a:t>
            </a:r>
            <a:r>
              <a:rPr lang="en-US" sz="28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centres</a:t>
            </a:r>
            <a:r>
              <a:rPr lang="en-US" sz="28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nowadays.	</a:t>
            </a:r>
            <a:r>
              <a:rPr lang="en-US" sz="28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  <a:p>
            <a:pPr marL="228600" indent="-222250"/>
            <a:r>
              <a:rPr lang="en-US" sz="28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A.</a:t>
            </a:r>
            <a:r>
              <a:rPr lang="en-US" sz="28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have enough money to buy	</a:t>
            </a:r>
          </a:p>
          <a:p>
            <a:pPr marL="228600" indent="-222250"/>
            <a:r>
              <a:rPr lang="en-US" sz="28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be able to buy </a:t>
            </a:r>
          </a:p>
          <a:p>
            <a:pPr marL="228600" indent="-222250"/>
            <a:r>
              <a:rPr lang="en-US" sz="28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C.</a:t>
            </a:r>
            <a:r>
              <a:rPr lang="en-US" sz="28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don't have enough money to buy 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</a:t>
            </a:r>
          </a:p>
          <a:p>
            <a:pPr marL="228600" indent="-222250"/>
            <a:r>
              <a:rPr lang="en-US" sz="28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28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don't have any money to buy</a:t>
            </a:r>
            <a:endParaRPr lang="en-US" sz="2800" dirty="0"/>
          </a:p>
        </p:txBody>
      </p:sp>
      <p:sp>
        <p:nvSpPr>
          <p:cNvPr id="13" name="Donut 15">
            <a:extLst>
              <a:ext uri="{FF2B5EF4-FFF2-40B4-BE49-F238E27FC236}">
                <a16:creationId xmlns:a16="http://schemas.microsoft.com/office/drawing/2014/main" id="{0A0CE341-2D6E-887E-7CA2-5559C8AA7A13}"/>
              </a:ext>
            </a:extLst>
          </p:cNvPr>
          <p:cNvSpPr/>
          <p:nvPr/>
        </p:nvSpPr>
        <p:spPr>
          <a:xfrm>
            <a:off x="1879028" y="2004163"/>
            <a:ext cx="632441" cy="593131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7" name="Donut 15">
            <a:extLst>
              <a:ext uri="{FF2B5EF4-FFF2-40B4-BE49-F238E27FC236}">
                <a16:creationId xmlns:a16="http://schemas.microsoft.com/office/drawing/2014/main" id="{8C19B16B-AABD-D683-AC4E-4EE9304A5022}"/>
              </a:ext>
            </a:extLst>
          </p:cNvPr>
          <p:cNvSpPr/>
          <p:nvPr/>
        </p:nvSpPr>
        <p:spPr>
          <a:xfrm>
            <a:off x="85165" y="4082005"/>
            <a:ext cx="632441" cy="593131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069F15-DD4A-B2AD-890E-700DD644D31D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VOCABULARY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78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263723-96F6-465B-AF91-F33AC1D71EB7}"/>
              </a:ext>
            </a:extLst>
          </p:cNvPr>
          <p:cNvSpPr txBox="1"/>
          <p:nvPr/>
        </p:nvSpPr>
        <p:spPr>
          <a:xfrm>
            <a:off x="380138" y="646743"/>
            <a:ext cx="859347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3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Working as a researcher can be mentally </a:t>
            </a:r>
            <a:r>
              <a:rPr lang="en-US" sz="36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challenging</a:t>
            </a:r>
            <a:r>
              <a:rPr lang="en-US" sz="3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but it is very interesting. </a:t>
            </a:r>
          </a:p>
          <a:p>
            <a:pPr marL="22860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boring</a:t>
            </a:r>
            <a:r>
              <a:rPr lang="en-US" sz="3200" kern="1200" dirty="0"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simple</a:t>
            </a: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reliable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difficult</a:t>
            </a:r>
          </a:p>
          <a:p>
            <a:pPr marL="228600" indent="-222250"/>
            <a:r>
              <a:rPr lang="en-US" sz="3200" b="1" dirty="0">
                <a:solidFill>
                  <a:srgbClr val="E459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sz="32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3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lot of companies have cut down on staff, so the number of </a:t>
            </a:r>
            <a:r>
              <a:rPr lang="en-US" sz="36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jobless</a:t>
            </a:r>
            <a:r>
              <a:rPr lang="en-US" sz="3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people is getting higher and higher. </a:t>
            </a:r>
            <a:r>
              <a:rPr lang="en-US" sz="3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  <a:p>
            <a:pPr marL="228600" indent="-222250"/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A.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employed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	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unemployed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228600" indent="-222250"/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C.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recruited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trained</a:t>
            </a:r>
            <a:endParaRPr lang="en-US" sz="3200" dirty="0"/>
          </a:p>
        </p:txBody>
      </p:sp>
      <p:sp>
        <p:nvSpPr>
          <p:cNvPr id="13" name="Donut 15">
            <a:extLst>
              <a:ext uri="{FF2B5EF4-FFF2-40B4-BE49-F238E27FC236}">
                <a16:creationId xmlns:a16="http://schemas.microsoft.com/office/drawing/2014/main" id="{0A0CE341-2D6E-887E-7CA2-5559C8AA7A13}"/>
              </a:ext>
            </a:extLst>
          </p:cNvPr>
          <p:cNvSpPr/>
          <p:nvPr/>
        </p:nvSpPr>
        <p:spPr>
          <a:xfrm>
            <a:off x="2946020" y="1748369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4" name="Donut 15">
            <a:extLst>
              <a:ext uri="{FF2B5EF4-FFF2-40B4-BE49-F238E27FC236}">
                <a16:creationId xmlns:a16="http://schemas.microsoft.com/office/drawing/2014/main" id="{C425D419-0BB1-9AB6-0F33-2156C6991487}"/>
              </a:ext>
            </a:extLst>
          </p:cNvPr>
          <p:cNvSpPr/>
          <p:nvPr/>
        </p:nvSpPr>
        <p:spPr>
          <a:xfrm>
            <a:off x="1128999" y="3967633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0C879F-9A03-4A7A-A671-18939C819CB3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VOCABULARY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3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47817F-5C5B-6C30-90F5-4CE281EE6F70}"/>
              </a:ext>
            </a:extLst>
          </p:cNvPr>
          <p:cNvGrpSpPr/>
          <p:nvPr/>
        </p:nvGrpSpPr>
        <p:grpSpPr>
          <a:xfrm>
            <a:off x="262425" y="672810"/>
            <a:ext cx="8596520" cy="607922"/>
            <a:chOff x="262425" y="672810"/>
            <a:chExt cx="8596520" cy="607922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917F6471-5CB6-11D2-4585-7632FA9F3B87}"/>
                </a:ext>
              </a:extLst>
            </p:cNvPr>
            <p:cNvSpPr/>
            <p:nvPr/>
          </p:nvSpPr>
          <p:spPr>
            <a:xfrm>
              <a:off x="262425" y="815095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5E2CFB-B713-EF39-A01D-8A5AC43DF1BD}"/>
                </a:ext>
              </a:extLst>
            </p:cNvPr>
            <p:cNvSpPr txBox="1"/>
            <p:nvPr/>
          </p:nvSpPr>
          <p:spPr>
            <a:xfrm>
              <a:off x="285055" y="726734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3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7BFE80-4B77-698E-BE4F-34EAF1232090}"/>
                </a:ext>
              </a:extLst>
            </p:cNvPr>
            <p:cNvSpPr/>
            <p:nvPr/>
          </p:nvSpPr>
          <p:spPr>
            <a:xfrm>
              <a:off x="695994" y="672810"/>
              <a:ext cx="816295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Choose the correct word or phrase to complete the passage.</a:t>
              </a:r>
              <a:endParaRPr lang="en-US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C220BF1-7F51-69C3-FB60-D18DE86CD8F6}"/>
              </a:ext>
            </a:extLst>
          </p:cNvPr>
          <p:cNvSpPr txBox="1"/>
          <p:nvPr/>
        </p:nvSpPr>
        <p:spPr>
          <a:xfrm>
            <a:off x="285055" y="1501074"/>
            <a:ext cx="4560096" cy="27955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b="1" i="1" dirty="0">
                <a:solidFill>
                  <a:srgbClr val="00B050"/>
                </a:solidFill>
              </a:rPr>
              <a:t>Key:</a:t>
            </a:r>
          </a:p>
          <a:p>
            <a:pPr algn="just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1. A     	2. B    		3. D      </a:t>
            </a:r>
          </a:p>
          <a:p>
            <a:pPr algn="just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4. C     	5. A    		6. C     </a:t>
            </a:r>
          </a:p>
          <a:p>
            <a:pPr algn="just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7. A      	8. B</a:t>
            </a:r>
            <a:endParaRPr lang="en-US" sz="2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AB782C-B190-732E-64C4-E18CA8C50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5359" y="1228420"/>
            <a:ext cx="3850200" cy="39302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22DB235-D535-DA54-F9F5-1626B724384B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VOCABULARY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822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GRAMMAR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47817F-5C5B-6C30-90F5-4CE281EE6F70}"/>
              </a:ext>
            </a:extLst>
          </p:cNvPr>
          <p:cNvGrpSpPr/>
          <p:nvPr/>
        </p:nvGrpSpPr>
        <p:grpSpPr>
          <a:xfrm>
            <a:off x="262425" y="607737"/>
            <a:ext cx="8806421" cy="556700"/>
            <a:chOff x="262425" y="607737"/>
            <a:chExt cx="8806421" cy="556700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917F6471-5CB6-11D2-4585-7632FA9F3B87}"/>
                </a:ext>
              </a:extLst>
            </p:cNvPr>
            <p:cNvSpPr/>
            <p:nvPr/>
          </p:nvSpPr>
          <p:spPr>
            <a:xfrm>
              <a:off x="262425" y="702361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5E2CFB-B713-EF39-A01D-8A5AC43DF1BD}"/>
                </a:ext>
              </a:extLst>
            </p:cNvPr>
            <p:cNvSpPr txBox="1"/>
            <p:nvPr/>
          </p:nvSpPr>
          <p:spPr>
            <a:xfrm>
              <a:off x="285055" y="607737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1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7BFE80-4B77-698E-BE4F-34EAF1232090}"/>
                </a:ext>
              </a:extLst>
            </p:cNvPr>
            <p:cNvSpPr/>
            <p:nvPr/>
          </p:nvSpPr>
          <p:spPr>
            <a:xfrm>
              <a:off x="660000" y="671994"/>
              <a:ext cx="840884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600" b="1" dirty="0"/>
                <a:t>M</a:t>
              </a:r>
              <a:r>
                <a:rPr lang="en-US" sz="2600" b="1" dirty="0">
                  <a:effectLst/>
                </a:rPr>
                <a:t>ark the letter A, B, C, or D to indicate the correct answer. </a:t>
              </a:r>
              <a:endParaRPr lang="en-US" sz="2600" b="1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B263723-96F6-465B-AF91-F33AC1D71EB7}"/>
              </a:ext>
            </a:extLst>
          </p:cNvPr>
          <p:cNvSpPr txBox="1"/>
          <p:nvPr/>
        </p:nvSpPr>
        <p:spPr>
          <a:xfrm>
            <a:off x="262425" y="1203681"/>
            <a:ext cx="859347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2250">
              <a:tabLst/>
            </a:pPr>
            <a:r>
              <a:rPr lang="en-US" sz="30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lang="en-US" sz="3000" b="0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the first time I ____ on the Ha Noi Metro. </a:t>
            </a:r>
          </a:p>
          <a:p>
            <a:pPr marL="228600" indent="-222250">
              <a:tabLst/>
            </a:pP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A.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travelled 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will travel</a:t>
            </a:r>
            <a:r>
              <a:rPr lang="en-US" sz="3000" b="1" dirty="0">
                <a:solidFill>
                  <a:srgbClr val="E459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228600" indent="-222250">
              <a:tabLst/>
            </a:pP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C.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travel		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travelled</a:t>
            </a:r>
            <a:endParaRPr lang="en-US"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2250"/>
            <a:r>
              <a:rPr lang="en-US" sz="30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3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____ serious the air pollution in the city is becoming, the ____ its negative impact is on people’s life there.</a:t>
            </a:r>
            <a:endParaRPr lang="en-US" sz="3000" b="1" kern="1200" dirty="0">
              <a:solidFill>
                <a:srgbClr val="E45983"/>
              </a:solidFill>
              <a:effectLst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228600" indent="-222250"/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A.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less … more 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	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more … bigger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228600" indent="-222250"/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C.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fewer … fewer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more … less</a:t>
            </a:r>
          </a:p>
        </p:txBody>
      </p:sp>
      <p:sp>
        <p:nvSpPr>
          <p:cNvPr id="13" name="Donut 15">
            <a:extLst>
              <a:ext uri="{FF2B5EF4-FFF2-40B4-BE49-F238E27FC236}">
                <a16:creationId xmlns:a16="http://schemas.microsoft.com/office/drawing/2014/main" id="{0A0CE341-2D6E-887E-7CA2-5559C8AA7A13}"/>
              </a:ext>
            </a:extLst>
          </p:cNvPr>
          <p:cNvSpPr/>
          <p:nvPr/>
        </p:nvSpPr>
        <p:spPr>
          <a:xfrm>
            <a:off x="995388" y="1665346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4" name="Donut 15">
            <a:extLst>
              <a:ext uri="{FF2B5EF4-FFF2-40B4-BE49-F238E27FC236}">
                <a16:creationId xmlns:a16="http://schemas.microsoft.com/office/drawing/2014/main" id="{C425D419-0BB1-9AB6-0F33-2156C6991487}"/>
              </a:ext>
            </a:extLst>
          </p:cNvPr>
          <p:cNvSpPr/>
          <p:nvPr/>
        </p:nvSpPr>
        <p:spPr>
          <a:xfrm>
            <a:off x="4609702" y="4121640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74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263723-96F6-465B-AF91-F33AC1D71EB7}"/>
              </a:ext>
            </a:extLst>
          </p:cNvPr>
          <p:cNvSpPr txBox="1"/>
          <p:nvPr/>
        </p:nvSpPr>
        <p:spPr>
          <a:xfrm>
            <a:off x="275262" y="853719"/>
            <a:ext cx="8593475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2250">
              <a:tabLst/>
            </a:pPr>
            <a:r>
              <a:rPr lang="en-US" sz="3000" b="1" dirty="0">
                <a:solidFill>
                  <a:srgbClr val="E459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  <a:r>
              <a:rPr lang="en-US" sz="30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000" b="0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______ people now tend to move to big cities to look for better job opportunities.</a:t>
            </a:r>
          </a:p>
          <a:p>
            <a:pPr marL="228600" indent="-222250">
              <a:tabLst/>
            </a:pP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A.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More and less	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Less and less</a:t>
            </a:r>
            <a:endParaRPr lang="en-US" sz="3000" b="1" dirty="0">
              <a:solidFill>
                <a:srgbClr val="E4598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2250"/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C.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More and more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Fewer and fewer</a:t>
            </a:r>
            <a:endParaRPr lang="en-US"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2250"/>
            <a:r>
              <a:rPr lang="en-US" sz="3000" b="1" dirty="0">
                <a:solidFill>
                  <a:srgbClr val="E459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sz="30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3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My grandparents don’t want to live in the city ______ they don't like the crowded streets and the traffic jams.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</a:p>
          <a:p>
            <a:pPr marL="228600" indent="-222250"/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dirty="0">
                <a:solidFill>
                  <a:schemeClr val="dk1"/>
                </a:solidFill>
              </a:rPr>
              <a:t>a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lthough</a:t>
            </a:r>
            <a:r>
              <a:rPr lang="en-US" sz="3000" dirty="0">
                <a:solidFill>
                  <a:schemeClr val="dk1"/>
                </a:solidFill>
              </a:rPr>
              <a:t>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because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moreover</a:t>
            </a:r>
            <a:r>
              <a:rPr lang="en-US" sz="3000" dirty="0">
                <a:solidFill>
                  <a:schemeClr val="dk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if</a:t>
            </a:r>
          </a:p>
        </p:txBody>
      </p:sp>
      <p:sp>
        <p:nvSpPr>
          <p:cNvPr id="13" name="Donut 15">
            <a:extLst>
              <a:ext uri="{FF2B5EF4-FFF2-40B4-BE49-F238E27FC236}">
                <a16:creationId xmlns:a16="http://schemas.microsoft.com/office/drawing/2014/main" id="{0A0CE341-2D6E-887E-7CA2-5559C8AA7A13}"/>
              </a:ext>
            </a:extLst>
          </p:cNvPr>
          <p:cNvSpPr/>
          <p:nvPr/>
        </p:nvSpPr>
        <p:spPr>
          <a:xfrm>
            <a:off x="1044426" y="2313843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4" name="Donut 15">
            <a:extLst>
              <a:ext uri="{FF2B5EF4-FFF2-40B4-BE49-F238E27FC236}">
                <a16:creationId xmlns:a16="http://schemas.microsoft.com/office/drawing/2014/main" id="{C425D419-0BB1-9AB6-0F33-2156C6991487}"/>
              </a:ext>
            </a:extLst>
          </p:cNvPr>
          <p:cNvSpPr/>
          <p:nvPr/>
        </p:nvSpPr>
        <p:spPr>
          <a:xfrm>
            <a:off x="2875158" y="4238850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6A1D14-1FF3-4477-CF74-49F802DAE670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GRAMMAR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7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263723-96F6-465B-AF91-F33AC1D71EB7}"/>
              </a:ext>
            </a:extLst>
          </p:cNvPr>
          <p:cNvSpPr txBox="1"/>
          <p:nvPr/>
        </p:nvSpPr>
        <p:spPr>
          <a:xfrm>
            <a:off x="275262" y="619184"/>
            <a:ext cx="859347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5.</a:t>
            </a:r>
            <a:r>
              <a:rPr lang="en-US" sz="32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increasing number of private cars causes traffic jams; _____, it is also the main reason for air pollution in big cities.</a:t>
            </a:r>
          </a:p>
          <a:p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A.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as a result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on the other hand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C.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so that		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moreover</a:t>
            </a:r>
          </a:p>
          <a:p>
            <a:r>
              <a:rPr lang="en-US" sz="3200" b="1" kern="1200" dirty="0">
                <a:solidFill>
                  <a:srgbClr val="E45983"/>
                </a:solidFill>
                <a:effectLst/>
                <a:latin typeface="+mn-lt"/>
                <a:ea typeface="+mn-ea"/>
                <a:cs typeface="+mn-cs"/>
              </a:rPr>
              <a:t>6.</a:t>
            </a:r>
            <a:r>
              <a:rPr lang="en-US" sz="3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3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Local authorities have improved the frequency of public transport _____ more people will find it convenient to use.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</a:p>
          <a:p>
            <a:pPr marL="228600" indent="-222250"/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so that</a:t>
            </a:r>
            <a:r>
              <a:rPr lang="en-US" sz="3200" dirty="0">
                <a:solidFill>
                  <a:schemeClr val="dk1"/>
                </a:solidFill>
              </a:rPr>
              <a:t>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not only	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such that 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neither</a:t>
            </a:r>
          </a:p>
        </p:txBody>
      </p:sp>
      <p:sp>
        <p:nvSpPr>
          <p:cNvPr id="13" name="Donut 15">
            <a:extLst>
              <a:ext uri="{FF2B5EF4-FFF2-40B4-BE49-F238E27FC236}">
                <a16:creationId xmlns:a16="http://schemas.microsoft.com/office/drawing/2014/main" id="{0A0CE341-2D6E-887E-7CA2-5559C8AA7A13}"/>
              </a:ext>
            </a:extLst>
          </p:cNvPr>
          <p:cNvSpPr/>
          <p:nvPr/>
        </p:nvSpPr>
        <p:spPr>
          <a:xfrm>
            <a:off x="4736081" y="2571750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4" name="Donut 15">
            <a:extLst>
              <a:ext uri="{FF2B5EF4-FFF2-40B4-BE49-F238E27FC236}">
                <a16:creationId xmlns:a16="http://schemas.microsoft.com/office/drawing/2014/main" id="{C425D419-0BB1-9AB6-0F33-2156C6991487}"/>
              </a:ext>
            </a:extLst>
          </p:cNvPr>
          <p:cNvSpPr/>
          <p:nvPr/>
        </p:nvSpPr>
        <p:spPr>
          <a:xfrm>
            <a:off x="130844" y="4434790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2AFB4C-3FEF-AF48-27E7-EF43D4F0CD47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GRAMMAR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81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FADDCD8-7A12-45F4-F5AB-CED91A0AEFA9}"/>
              </a:ext>
            </a:extLst>
          </p:cNvPr>
          <p:cNvSpPr txBox="1"/>
          <p:nvPr/>
        </p:nvSpPr>
        <p:spPr>
          <a:xfrm>
            <a:off x="131213" y="1449084"/>
            <a:ext cx="888157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E45983"/>
                </a:solidFill>
              </a:rPr>
              <a:t>1. </a:t>
            </a:r>
            <a:r>
              <a:rPr lang="en-US" sz="2200" dirty="0"/>
              <a:t>Shopping </a:t>
            </a:r>
            <a:r>
              <a:rPr lang="en-US" sz="2200" dirty="0" err="1"/>
              <a:t>centres</a:t>
            </a:r>
            <a:r>
              <a:rPr lang="en-US" sz="2200" dirty="0"/>
              <a:t> are places where people go shopping as well as places where friends and family go to meet, eat, and be entertained.</a:t>
            </a:r>
          </a:p>
          <a:p>
            <a:r>
              <a:rPr lang="en-US" sz="2200" b="1" dirty="0">
                <a:solidFill>
                  <a:srgbClr val="E45983"/>
                </a:solidFill>
              </a:rPr>
              <a:t>A. </a:t>
            </a:r>
            <a:r>
              <a:rPr lang="en-US" sz="2200" dirty="0"/>
              <a:t>Shopping </a:t>
            </a:r>
            <a:r>
              <a:rPr lang="en-US" sz="2200" dirty="0" err="1"/>
              <a:t>centres</a:t>
            </a:r>
            <a:r>
              <a:rPr lang="en-US" sz="2200" dirty="0"/>
              <a:t> are neither places where people go shopping nor places where friends and family go to meet, eat, and be entertained.</a:t>
            </a:r>
          </a:p>
          <a:p>
            <a:r>
              <a:rPr lang="en-US" sz="2200" b="1" dirty="0">
                <a:solidFill>
                  <a:srgbClr val="E45983"/>
                </a:solidFill>
              </a:rPr>
              <a:t>B. </a:t>
            </a:r>
            <a:r>
              <a:rPr lang="en-US" sz="2200" dirty="0"/>
              <a:t>Although shopping </a:t>
            </a:r>
            <a:r>
              <a:rPr lang="en-US" sz="2200" dirty="0" err="1"/>
              <a:t>centres</a:t>
            </a:r>
            <a:r>
              <a:rPr lang="en-US" sz="2200" dirty="0"/>
              <a:t> are places where people go shopping, they are not places where friends and family go to meet, eat, and be entertained.</a:t>
            </a:r>
          </a:p>
          <a:p>
            <a:r>
              <a:rPr lang="en-US" sz="2200" b="1" dirty="0">
                <a:solidFill>
                  <a:srgbClr val="E45983"/>
                </a:solidFill>
              </a:rPr>
              <a:t>C. </a:t>
            </a:r>
            <a:r>
              <a:rPr lang="en-US" sz="2200" dirty="0"/>
              <a:t>Shopping </a:t>
            </a:r>
            <a:r>
              <a:rPr lang="en-US" sz="2200" dirty="0" err="1"/>
              <a:t>centres</a:t>
            </a:r>
            <a:r>
              <a:rPr lang="en-US" sz="2200" dirty="0"/>
              <a:t> are places where people go shopping because these are places where friends and family go to meet, eat, and be entertained.</a:t>
            </a:r>
          </a:p>
          <a:p>
            <a:r>
              <a:rPr lang="en-US" sz="2200" b="1" dirty="0">
                <a:solidFill>
                  <a:srgbClr val="E45983"/>
                </a:solidFill>
              </a:rPr>
              <a:t>D.</a:t>
            </a:r>
            <a:r>
              <a:rPr lang="en-US" sz="2200" dirty="0"/>
              <a:t> Shopping </a:t>
            </a:r>
            <a:r>
              <a:rPr lang="en-US" sz="2200" dirty="0" err="1"/>
              <a:t>centres</a:t>
            </a:r>
            <a:r>
              <a:rPr lang="en-US" sz="2200" dirty="0"/>
              <a:t> are not only places where people go shopping, but also places where friends and family go to meet, eat, and be entertained.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47817F-5C5B-6C30-90F5-4CE281EE6F70}"/>
              </a:ext>
            </a:extLst>
          </p:cNvPr>
          <p:cNvGrpSpPr/>
          <p:nvPr/>
        </p:nvGrpSpPr>
        <p:grpSpPr>
          <a:xfrm>
            <a:off x="262425" y="662665"/>
            <a:ext cx="8821863" cy="830997"/>
            <a:chOff x="262425" y="662665"/>
            <a:chExt cx="8821863" cy="830997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917F6471-5CB6-11D2-4585-7632FA9F3B87}"/>
                </a:ext>
              </a:extLst>
            </p:cNvPr>
            <p:cNvSpPr/>
            <p:nvPr/>
          </p:nvSpPr>
          <p:spPr>
            <a:xfrm>
              <a:off x="262425" y="815095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5E2CFB-B713-EF39-A01D-8A5AC43DF1BD}"/>
                </a:ext>
              </a:extLst>
            </p:cNvPr>
            <p:cNvSpPr txBox="1"/>
            <p:nvPr/>
          </p:nvSpPr>
          <p:spPr>
            <a:xfrm>
              <a:off x="285055" y="726734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2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7BFE80-4B77-698E-BE4F-34EAF1232090}"/>
                </a:ext>
              </a:extLst>
            </p:cNvPr>
            <p:cNvSpPr/>
            <p:nvPr/>
          </p:nvSpPr>
          <p:spPr>
            <a:xfrm>
              <a:off x="662010" y="662665"/>
              <a:ext cx="842227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/>
                <a:t>Mark the letter A, B, C or D to indicate </a:t>
              </a:r>
              <a:r>
                <a:rPr lang="en-US" sz="2400" b="1" dirty="0">
                  <a:effectLst/>
                </a:rPr>
                <a:t>the sentence that is </a:t>
              </a:r>
              <a:r>
                <a:rPr lang="en-US" sz="2400" b="1" dirty="0"/>
                <a:t>CLOSEST</a:t>
              </a:r>
              <a:r>
                <a:rPr lang="en-US" sz="2400" b="1" dirty="0">
                  <a:effectLst/>
                </a:rPr>
                <a:t> in meaning to each of the given sentences.</a:t>
              </a:r>
            </a:p>
          </p:txBody>
        </p:sp>
      </p:grpSp>
      <p:sp>
        <p:nvSpPr>
          <p:cNvPr id="10" name="Donut 15">
            <a:extLst>
              <a:ext uri="{FF2B5EF4-FFF2-40B4-BE49-F238E27FC236}">
                <a16:creationId xmlns:a16="http://schemas.microsoft.com/office/drawing/2014/main" id="{642E230E-7914-2AF5-7FCE-8536E3E09770}"/>
              </a:ext>
            </a:extLst>
          </p:cNvPr>
          <p:cNvSpPr/>
          <p:nvPr/>
        </p:nvSpPr>
        <p:spPr>
          <a:xfrm>
            <a:off x="59713" y="4063604"/>
            <a:ext cx="553028" cy="52960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DCCDAC-1EAD-B27B-D79C-43647564CBD9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GRAMMAR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61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3715D8D1-2458-8D76-1037-EFDA1991EA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973681"/>
              </p:ext>
            </p:extLst>
          </p:nvPr>
        </p:nvGraphicFramePr>
        <p:xfrm>
          <a:off x="450902" y="1390506"/>
          <a:ext cx="8452327" cy="252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2327">
                  <a:extLst>
                    <a:ext uri="{9D8B030D-6E8A-4147-A177-3AD203B41FA5}">
                      <a16:colId xmlns:a16="http://schemas.microsoft.com/office/drawing/2014/main" val="4074755534"/>
                    </a:ext>
                  </a:extLst>
                </a:gridCol>
              </a:tblGrid>
              <a:tr h="441153">
                <a:tc>
                  <a:txBody>
                    <a:bodyPr/>
                    <a:lstStyle/>
                    <a:p>
                      <a:pPr marL="228600" marR="0" lvl="0" indent="-222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</a:t>
                      </a:r>
                      <a:r>
                        <a:rPr lang="en-US" sz="3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 have been to a job fair once before.</a:t>
                      </a:r>
                    </a:p>
                    <a:p>
                      <a:pPr marL="228600" marR="0" lvl="0" indent="-222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E45983"/>
                          </a:solidFill>
                        </a:rPr>
                        <a:t>A. 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This is the first time I have been to a job fair.</a:t>
                      </a:r>
                    </a:p>
                    <a:p>
                      <a:pPr marL="228600" marR="0" lvl="0" indent="-222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E45983"/>
                          </a:solidFill>
                        </a:rPr>
                        <a:t>B. 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This is the second time I have been to a job fair.</a:t>
                      </a:r>
                    </a:p>
                    <a:p>
                      <a:pPr marL="228600" marR="0" lvl="0" indent="-222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E45983"/>
                          </a:solidFill>
                        </a:rPr>
                        <a:t>C. 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This is the last time I have been to a job fair.</a:t>
                      </a:r>
                    </a:p>
                    <a:p>
                      <a:pPr marL="228600" marR="0" lvl="0" indent="-2222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>
                          <a:solidFill>
                            <a:srgbClr val="E45983"/>
                          </a:solidFill>
                        </a:rPr>
                        <a:t>D. </a:t>
                      </a:r>
                      <a:r>
                        <a:rPr lang="en-US" sz="3200" b="0" dirty="0">
                          <a:solidFill>
                            <a:schemeClr val="tx1"/>
                          </a:solidFill>
                        </a:rPr>
                        <a:t>I have been to a job fair three times this year.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503934"/>
                  </a:ext>
                </a:extLst>
              </a:tr>
            </a:tbl>
          </a:graphicData>
        </a:graphic>
      </p:graphicFrame>
      <p:sp>
        <p:nvSpPr>
          <p:cNvPr id="2" name="Donut 15">
            <a:extLst>
              <a:ext uri="{FF2B5EF4-FFF2-40B4-BE49-F238E27FC236}">
                <a16:creationId xmlns:a16="http://schemas.microsoft.com/office/drawing/2014/main" id="{EAB9C821-18A5-0FEE-117B-1F0BED59F6A5}"/>
              </a:ext>
            </a:extLst>
          </p:cNvPr>
          <p:cNvSpPr/>
          <p:nvPr/>
        </p:nvSpPr>
        <p:spPr>
          <a:xfrm>
            <a:off x="450902" y="2390625"/>
            <a:ext cx="553028" cy="52960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828B17-CB7F-64AF-5E10-B64FD1EE5B04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GRAMMAR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27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C1F02D-065C-DE12-9713-4E80237DA64C}"/>
              </a:ext>
            </a:extLst>
          </p:cNvPr>
          <p:cNvSpPr txBox="1"/>
          <p:nvPr/>
        </p:nvSpPr>
        <p:spPr>
          <a:xfrm>
            <a:off x="296778" y="1062514"/>
            <a:ext cx="876386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45983"/>
                </a:solidFill>
              </a:rPr>
              <a:t>3. </a:t>
            </a:r>
            <a:r>
              <a:rPr lang="en-US" sz="2400" dirty="0"/>
              <a:t>My friend performed his duties at work very efficiently. He was promoted after only one month.</a:t>
            </a:r>
          </a:p>
          <a:p>
            <a:r>
              <a:rPr lang="en-US" sz="2400" b="1" dirty="0">
                <a:solidFill>
                  <a:srgbClr val="E45983"/>
                </a:solidFill>
              </a:rPr>
              <a:t>A. </a:t>
            </a:r>
            <a:r>
              <a:rPr lang="en-US" sz="2400" dirty="0"/>
              <a:t>Although my friend performed his duties at work very efficiently, he was promoted after only one month.</a:t>
            </a:r>
          </a:p>
          <a:p>
            <a:r>
              <a:rPr lang="en-US" sz="2400" b="1" dirty="0">
                <a:solidFill>
                  <a:srgbClr val="E45983"/>
                </a:solidFill>
              </a:rPr>
              <a:t>B. </a:t>
            </a:r>
            <a:r>
              <a:rPr lang="en-US" sz="2400" dirty="0"/>
              <a:t>My friend performed his duties at work very efficiently because he was promoted after only one month.</a:t>
            </a:r>
          </a:p>
          <a:p>
            <a:r>
              <a:rPr lang="en-US" sz="2400" b="1" dirty="0">
                <a:solidFill>
                  <a:srgbClr val="E45983"/>
                </a:solidFill>
              </a:rPr>
              <a:t>C. </a:t>
            </a:r>
            <a:r>
              <a:rPr lang="en-US" sz="2400" dirty="0"/>
              <a:t>My friend performed his duties at work very efficiently; as a result, he was promoted after only one month.</a:t>
            </a:r>
          </a:p>
          <a:p>
            <a:r>
              <a:rPr lang="en-US" sz="2400" b="1" dirty="0">
                <a:solidFill>
                  <a:srgbClr val="E45983"/>
                </a:solidFill>
              </a:rPr>
              <a:t>D. </a:t>
            </a:r>
            <a:r>
              <a:rPr lang="en-US" sz="2400" dirty="0"/>
              <a:t>My friend didn’t perform his duties at work so efficiently that he was promoted after only one month.</a:t>
            </a:r>
          </a:p>
        </p:txBody>
      </p:sp>
      <p:sp>
        <p:nvSpPr>
          <p:cNvPr id="4" name="Donut 15">
            <a:extLst>
              <a:ext uri="{FF2B5EF4-FFF2-40B4-BE49-F238E27FC236}">
                <a16:creationId xmlns:a16="http://schemas.microsoft.com/office/drawing/2014/main" id="{D0F4F6BA-3E7B-D39A-E881-C9029DF97D01}"/>
              </a:ext>
            </a:extLst>
          </p:cNvPr>
          <p:cNvSpPr/>
          <p:nvPr/>
        </p:nvSpPr>
        <p:spPr>
          <a:xfrm>
            <a:off x="197408" y="3234686"/>
            <a:ext cx="553028" cy="52960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1C0F66-C917-25CA-758D-93222523302A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GRAMMAR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56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83F3A29-9D7A-E6E7-33D5-E290C3B1E32C}"/>
              </a:ext>
            </a:extLst>
          </p:cNvPr>
          <p:cNvSpPr txBox="1"/>
          <p:nvPr/>
        </p:nvSpPr>
        <p:spPr>
          <a:xfrm>
            <a:off x="410307" y="834215"/>
            <a:ext cx="832338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rgbClr val="E45983"/>
                </a:solidFill>
              </a:rPr>
              <a:t>4. </a:t>
            </a:r>
            <a:r>
              <a:rPr lang="en-US" sz="3000" dirty="0"/>
              <a:t>The air in big cities was polluted, and now it is even more polluted.</a:t>
            </a:r>
          </a:p>
          <a:p>
            <a:r>
              <a:rPr lang="en-US" sz="3000" b="1" dirty="0">
                <a:solidFill>
                  <a:srgbClr val="E45983"/>
                </a:solidFill>
              </a:rPr>
              <a:t>A. </a:t>
            </a:r>
            <a:r>
              <a:rPr lang="en-US" sz="3000" dirty="0"/>
              <a:t>The air in bigger and bigger cities was polluted.</a:t>
            </a:r>
          </a:p>
          <a:p>
            <a:r>
              <a:rPr lang="en-US" sz="3000" b="1" dirty="0">
                <a:solidFill>
                  <a:srgbClr val="E45983"/>
                </a:solidFill>
              </a:rPr>
              <a:t>B. </a:t>
            </a:r>
            <a:r>
              <a:rPr lang="en-US" sz="3000" dirty="0"/>
              <a:t>The air in big cities is becoming more and more polluted.</a:t>
            </a:r>
          </a:p>
          <a:p>
            <a:r>
              <a:rPr lang="en-US" sz="3000" b="1" dirty="0">
                <a:solidFill>
                  <a:srgbClr val="E45983"/>
                </a:solidFill>
              </a:rPr>
              <a:t>C. </a:t>
            </a:r>
            <a:r>
              <a:rPr lang="en-US" sz="3000" dirty="0"/>
              <a:t>The air in big cities used to be polluted, but now it is cleaner.</a:t>
            </a:r>
          </a:p>
          <a:p>
            <a:r>
              <a:rPr lang="en-US" sz="3000" b="1" dirty="0">
                <a:solidFill>
                  <a:srgbClr val="E45983"/>
                </a:solidFill>
              </a:rPr>
              <a:t>D. </a:t>
            </a:r>
            <a:r>
              <a:rPr lang="en-US" sz="3000" dirty="0"/>
              <a:t>The more polluted the air was, the less polluted big cities were.</a:t>
            </a:r>
          </a:p>
        </p:txBody>
      </p:sp>
      <p:sp>
        <p:nvSpPr>
          <p:cNvPr id="4" name="Donut 15">
            <a:extLst>
              <a:ext uri="{FF2B5EF4-FFF2-40B4-BE49-F238E27FC236}">
                <a16:creationId xmlns:a16="http://schemas.microsoft.com/office/drawing/2014/main" id="{5352F1FE-C82F-C926-58A9-BF9C61B7DD87}"/>
              </a:ext>
            </a:extLst>
          </p:cNvPr>
          <p:cNvSpPr/>
          <p:nvPr/>
        </p:nvSpPr>
        <p:spPr>
          <a:xfrm>
            <a:off x="368415" y="2213165"/>
            <a:ext cx="553028" cy="52960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F0408E-F07D-0BCD-0943-F4F983FF62EC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GRAMMAR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278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 dirty="0">
                <a:latin typeface="UTMFacebookK&amp;TBold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Review 2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LANGUAGE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3ABD54-118D-995C-4881-E2C32AF1391A}"/>
              </a:ext>
            </a:extLst>
          </p:cNvPr>
          <p:cNvSpPr txBox="1"/>
          <p:nvPr/>
        </p:nvSpPr>
        <p:spPr>
          <a:xfrm>
            <a:off x="430392" y="742294"/>
            <a:ext cx="828321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5. </a:t>
            </a:r>
            <a:r>
              <a:rPr lang="en-US" sz="2800" dirty="0"/>
              <a:t>If you get more work experience, you will have a greater chance of employment.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A. </a:t>
            </a:r>
            <a:r>
              <a:rPr lang="en-US" sz="2800" dirty="0"/>
              <a:t>The more work experience you get, the greater chance of employment you will have.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B. </a:t>
            </a:r>
            <a:r>
              <a:rPr lang="en-US" sz="2800" dirty="0"/>
              <a:t>The more work experience you get, the less chance of employment you will have.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C. </a:t>
            </a:r>
            <a:r>
              <a:rPr lang="en-US" sz="2800" dirty="0"/>
              <a:t>Although you get more work experience, you will have greater chance of employment.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D. </a:t>
            </a:r>
            <a:r>
              <a:rPr lang="en-US" sz="2800" dirty="0"/>
              <a:t>The less work experience you get, the greater chance of employment you will have.</a:t>
            </a:r>
          </a:p>
        </p:txBody>
      </p:sp>
      <p:sp>
        <p:nvSpPr>
          <p:cNvPr id="4" name="Donut 15">
            <a:extLst>
              <a:ext uri="{FF2B5EF4-FFF2-40B4-BE49-F238E27FC236}">
                <a16:creationId xmlns:a16="http://schemas.microsoft.com/office/drawing/2014/main" id="{AEBF1384-68B7-B71C-D03D-DB91329B3058}"/>
              </a:ext>
            </a:extLst>
          </p:cNvPr>
          <p:cNvSpPr/>
          <p:nvPr/>
        </p:nvSpPr>
        <p:spPr>
          <a:xfrm>
            <a:off x="380138" y="1605179"/>
            <a:ext cx="553028" cy="52960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E201A77-9BF5-6C40-0B8D-DE8638B1F331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GRAMMAR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04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F26D0B-E9E1-3256-A57C-452641D5916A}"/>
              </a:ext>
            </a:extLst>
          </p:cNvPr>
          <p:cNvSpPr txBox="1"/>
          <p:nvPr/>
        </p:nvSpPr>
        <p:spPr>
          <a:xfrm>
            <a:off x="380138" y="742295"/>
            <a:ext cx="838372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983"/>
                </a:solidFill>
              </a:rPr>
              <a:t>6. </a:t>
            </a:r>
            <a:r>
              <a:rPr lang="en-US" sz="2800" dirty="0"/>
              <a:t>She has a well-paid job, but she always works overtime to earn more money.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A. </a:t>
            </a:r>
            <a:r>
              <a:rPr lang="en-US" sz="2800" dirty="0"/>
              <a:t>If she has a well-paid job, she always works overtime to earn more money.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B. </a:t>
            </a:r>
            <a:r>
              <a:rPr lang="en-US" sz="2800" dirty="0"/>
              <a:t>She has a well-paid job; moreover, she always works overtime to earn more money.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C. </a:t>
            </a:r>
            <a:r>
              <a:rPr lang="en-US" sz="2800" dirty="0"/>
              <a:t>When she has a well-paid job, she always works overtime to earn more money.</a:t>
            </a:r>
          </a:p>
          <a:p>
            <a:r>
              <a:rPr lang="en-US" sz="2800" b="1" dirty="0">
                <a:solidFill>
                  <a:srgbClr val="E45983"/>
                </a:solidFill>
              </a:rPr>
              <a:t>D. </a:t>
            </a:r>
            <a:r>
              <a:rPr lang="en-US" sz="2800" dirty="0"/>
              <a:t>Although she has a well-paid job, she always works overtime to earn more money.</a:t>
            </a:r>
          </a:p>
        </p:txBody>
      </p:sp>
      <p:sp>
        <p:nvSpPr>
          <p:cNvPr id="4" name="Donut 15">
            <a:extLst>
              <a:ext uri="{FF2B5EF4-FFF2-40B4-BE49-F238E27FC236}">
                <a16:creationId xmlns:a16="http://schemas.microsoft.com/office/drawing/2014/main" id="{3D6C158E-DCCE-B60A-B085-16BB817EA007}"/>
              </a:ext>
            </a:extLst>
          </p:cNvPr>
          <p:cNvSpPr/>
          <p:nvPr/>
        </p:nvSpPr>
        <p:spPr>
          <a:xfrm>
            <a:off x="333246" y="4148127"/>
            <a:ext cx="553028" cy="52960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0BFF15-7EE2-EC72-5997-BC1EA7F93C07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GRAMMAR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33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592217" y="1532836"/>
            <a:ext cx="8238631" cy="837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Calibri" panose="020F0502020204030204" pitchFamily="34" charset="0"/>
                <a:cs typeface="Calibri" panose="020F0502020204030204" pitchFamily="34" charset="0"/>
              </a:rPr>
              <a:t>Revise the knowledge learnt in Units 4-5</a:t>
            </a:r>
            <a:endParaRPr lang="en-US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397173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3600" dirty="0">
                <a:latin typeface="+mn-lt"/>
                <a:cs typeface="Arial" panose="020B0604020202020204" pitchFamily="34" charset="0"/>
              </a:rPr>
              <a:t>Prepare for Review 2 - Skills (1)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BE20D1A9-E529-054F-A894-C670D6E2E28D}"/>
              </a:ext>
            </a:extLst>
          </p:cNvPr>
          <p:cNvSpPr/>
          <p:nvPr/>
        </p:nvSpPr>
        <p:spPr>
          <a:xfrm>
            <a:off x="864296" y="708710"/>
            <a:ext cx="7590771" cy="4076232"/>
          </a:xfrm>
          <a:prstGeom prst="cloud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Write down three types of sentences you have learnt in Unit 5</a:t>
            </a:r>
          </a:p>
        </p:txBody>
      </p:sp>
    </p:spTree>
    <p:extLst>
      <p:ext uri="{BB962C8B-B14F-4D97-AF65-F5344CB8AC3E}">
        <p14:creationId xmlns:p14="http://schemas.microsoft.com/office/powerpoint/2010/main" val="3000055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3126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PRONUNCIATION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47817F-5C5B-6C30-90F5-4CE281EE6F70}"/>
              </a:ext>
            </a:extLst>
          </p:cNvPr>
          <p:cNvGrpSpPr/>
          <p:nvPr/>
        </p:nvGrpSpPr>
        <p:grpSpPr>
          <a:xfrm>
            <a:off x="262425" y="593926"/>
            <a:ext cx="8596520" cy="830997"/>
            <a:chOff x="262425" y="593926"/>
            <a:chExt cx="8596520" cy="830997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917F6471-5CB6-11D2-4585-7632FA9F3B87}"/>
                </a:ext>
              </a:extLst>
            </p:cNvPr>
            <p:cNvSpPr/>
            <p:nvPr/>
          </p:nvSpPr>
          <p:spPr>
            <a:xfrm>
              <a:off x="262425" y="733676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5E2CFB-B713-EF39-A01D-8A5AC43DF1BD}"/>
                </a:ext>
              </a:extLst>
            </p:cNvPr>
            <p:cNvSpPr txBox="1"/>
            <p:nvPr/>
          </p:nvSpPr>
          <p:spPr>
            <a:xfrm>
              <a:off x="285055" y="639052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1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7BFE80-4B77-698E-BE4F-34EAF1232090}"/>
                </a:ext>
              </a:extLst>
            </p:cNvPr>
            <p:cNvSpPr/>
            <p:nvPr/>
          </p:nvSpPr>
          <p:spPr>
            <a:xfrm>
              <a:off x="695994" y="593926"/>
              <a:ext cx="8162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24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Mark the letter A, B, C or D to indicate the word whose underlined part differs from the other three in pronunciation.</a:t>
              </a:r>
              <a:endParaRPr lang="en-US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F9768EB-8E6A-28CD-9ADB-BF55BEED82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76269"/>
              </p:ext>
            </p:extLst>
          </p:nvPr>
        </p:nvGraphicFramePr>
        <p:xfrm>
          <a:off x="376258" y="1360402"/>
          <a:ext cx="8341857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7016">
                  <a:extLst>
                    <a:ext uri="{9D8B030D-6E8A-4147-A177-3AD203B41FA5}">
                      <a16:colId xmlns:a16="http://schemas.microsoft.com/office/drawing/2014/main" val="4074755534"/>
                    </a:ext>
                  </a:extLst>
                </a:gridCol>
                <a:gridCol w="3904841">
                  <a:extLst>
                    <a:ext uri="{9D8B030D-6E8A-4147-A177-3AD203B41FA5}">
                      <a16:colId xmlns:a16="http://schemas.microsoft.com/office/drawing/2014/main" val="4183586444"/>
                    </a:ext>
                  </a:extLst>
                </a:gridCol>
              </a:tblGrid>
              <a:tr h="11131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 </a:t>
                      </a:r>
                      <a:r>
                        <a:rPr lang="en-US" sz="3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fford </a:t>
                      </a:r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b="1" kern="1200" dirty="0">
                        <a:solidFill>
                          <a:srgbClr val="E4598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B.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urb</a:t>
                      </a:r>
                      <a:r>
                        <a:rPr lang="en-US" sz="3600" b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503934"/>
                  </a:ext>
                </a:extLst>
              </a:tr>
              <a:tr h="5993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C.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are</a:t>
                      </a:r>
                      <a:r>
                        <a:rPr lang="en-US" sz="36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D.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exp</a:t>
                      </a:r>
                      <a:r>
                        <a:rPr lang="en-US" sz="36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nd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2305531"/>
                  </a:ext>
                </a:extLst>
              </a:tr>
              <a:tr h="11131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E45983"/>
                          </a:solidFill>
                        </a:rPr>
                        <a:t>2.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 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36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nus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b="1" kern="1200" dirty="0">
                        <a:solidFill>
                          <a:srgbClr val="E4598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B.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empl</a:t>
                      </a:r>
                      <a:r>
                        <a:rPr lang="en-US" sz="36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311659"/>
                  </a:ext>
                </a:extLst>
              </a:tr>
              <a:tr h="5993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C.</a:t>
                      </a:r>
                      <a:r>
                        <a:rPr lang="en-US" sz="3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6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vertime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D.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</a:t>
                      </a:r>
                      <a:r>
                        <a:rPr lang="en-US" sz="360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cal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269948"/>
                  </a:ext>
                </a:extLst>
              </a:tr>
            </a:tbl>
          </a:graphicData>
        </a:graphic>
      </p:graphicFrame>
      <p:sp>
        <p:nvSpPr>
          <p:cNvPr id="16" name="Donut 15">
            <a:extLst>
              <a:ext uri="{FF2B5EF4-FFF2-40B4-BE49-F238E27FC236}">
                <a16:creationId xmlns:a16="http://schemas.microsoft.com/office/drawing/2014/main" id="{E7BDFCB6-CD2B-1346-B177-8CDE46ED27FB}"/>
              </a:ext>
            </a:extLst>
          </p:cNvPr>
          <p:cNvSpPr/>
          <p:nvPr/>
        </p:nvSpPr>
        <p:spPr>
          <a:xfrm>
            <a:off x="4697577" y="2546698"/>
            <a:ext cx="713666" cy="680157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2" name="Donut 15">
            <a:extLst>
              <a:ext uri="{FF2B5EF4-FFF2-40B4-BE49-F238E27FC236}">
                <a16:creationId xmlns:a16="http://schemas.microsoft.com/office/drawing/2014/main" id="{A1039940-F881-98AB-F776-153E81F753D0}"/>
              </a:ext>
            </a:extLst>
          </p:cNvPr>
          <p:cNvSpPr/>
          <p:nvPr/>
        </p:nvSpPr>
        <p:spPr>
          <a:xfrm>
            <a:off x="4697577" y="3762946"/>
            <a:ext cx="713666" cy="680157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47817F-5C5B-6C30-90F5-4CE281EE6F70}"/>
              </a:ext>
            </a:extLst>
          </p:cNvPr>
          <p:cNvGrpSpPr/>
          <p:nvPr/>
        </p:nvGrpSpPr>
        <p:grpSpPr>
          <a:xfrm>
            <a:off x="262425" y="625241"/>
            <a:ext cx="8596520" cy="830997"/>
            <a:chOff x="262425" y="625241"/>
            <a:chExt cx="8596520" cy="830997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917F6471-5CB6-11D2-4585-7632FA9F3B87}"/>
                </a:ext>
              </a:extLst>
            </p:cNvPr>
            <p:cNvSpPr/>
            <p:nvPr/>
          </p:nvSpPr>
          <p:spPr>
            <a:xfrm>
              <a:off x="262425" y="815095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5E2CFB-B713-EF39-A01D-8A5AC43DF1BD}"/>
                </a:ext>
              </a:extLst>
            </p:cNvPr>
            <p:cNvSpPr txBox="1"/>
            <p:nvPr/>
          </p:nvSpPr>
          <p:spPr>
            <a:xfrm>
              <a:off x="285055" y="726734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7BFE80-4B77-698E-BE4F-34EAF1232090}"/>
                </a:ext>
              </a:extLst>
            </p:cNvPr>
            <p:cNvSpPr/>
            <p:nvPr/>
          </p:nvSpPr>
          <p:spPr>
            <a:xfrm>
              <a:off x="695994" y="625241"/>
              <a:ext cx="8162951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Mark the letter A, B, C or D to indicate the word which differs from the other three in the position of the main stress.</a:t>
              </a:r>
            </a:p>
          </p:txBody>
        </p:sp>
      </p:grp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F9768EB-8E6A-28CD-9ADB-BF55BEED82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205438"/>
              </p:ext>
            </p:extLst>
          </p:nvPr>
        </p:nvGraphicFramePr>
        <p:xfrm>
          <a:off x="376258" y="1360402"/>
          <a:ext cx="8341857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7016">
                  <a:extLst>
                    <a:ext uri="{9D8B030D-6E8A-4147-A177-3AD203B41FA5}">
                      <a16:colId xmlns:a16="http://schemas.microsoft.com/office/drawing/2014/main" val="4074755534"/>
                    </a:ext>
                  </a:extLst>
                </a:gridCol>
                <a:gridCol w="3904841">
                  <a:extLst>
                    <a:ext uri="{9D8B030D-6E8A-4147-A177-3AD203B41FA5}">
                      <a16:colId xmlns:a16="http://schemas.microsoft.com/office/drawing/2014/main" val="4183586444"/>
                    </a:ext>
                  </a:extLst>
                </a:gridCol>
              </a:tblGrid>
              <a:tr h="11131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 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concern </a:t>
                      </a:r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b="1" kern="1200" dirty="0">
                        <a:solidFill>
                          <a:srgbClr val="E4598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B.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bonus</a:t>
                      </a:r>
                      <a:endParaRPr lang="en-US" sz="3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503934"/>
                  </a:ext>
                </a:extLst>
              </a:tr>
              <a:tr h="5993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C.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housing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D.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leisure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2305531"/>
                  </a:ext>
                </a:extLst>
              </a:tr>
              <a:tr h="11131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E45983"/>
                          </a:solidFill>
                        </a:rPr>
                        <a:t>2.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A. 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flexible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3600" b="1" kern="1200" dirty="0">
                        <a:solidFill>
                          <a:srgbClr val="E4598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B.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glamorous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311659"/>
                  </a:ext>
                </a:extLst>
              </a:tr>
              <a:tr h="59939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C.</a:t>
                      </a:r>
                      <a:r>
                        <a:rPr lang="en-US" sz="3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rewarding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D.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challenging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269948"/>
                  </a:ext>
                </a:extLst>
              </a:tr>
            </a:tbl>
          </a:graphicData>
        </a:graphic>
      </p:graphicFrame>
      <p:sp>
        <p:nvSpPr>
          <p:cNvPr id="16" name="Donut 15">
            <a:extLst>
              <a:ext uri="{FF2B5EF4-FFF2-40B4-BE49-F238E27FC236}">
                <a16:creationId xmlns:a16="http://schemas.microsoft.com/office/drawing/2014/main" id="{E7BDFCB6-CD2B-1346-B177-8CDE46ED27FB}"/>
              </a:ext>
            </a:extLst>
          </p:cNvPr>
          <p:cNvSpPr/>
          <p:nvPr/>
        </p:nvSpPr>
        <p:spPr>
          <a:xfrm>
            <a:off x="262425" y="1905709"/>
            <a:ext cx="713666" cy="680157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2" name="Donut 15">
            <a:extLst>
              <a:ext uri="{FF2B5EF4-FFF2-40B4-BE49-F238E27FC236}">
                <a16:creationId xmlns:a16="http://schemas.microsoft.com/office/drawing/2014/main" id="{A1039940-F881-98AB-F776-153E81F753D0}"/>
              </a:ext>
            </a:extLst>
          </p:cNvPr>
          <p:cNvSpPr/>
          <p:nvPr/>
        </p:nvSpPr>
        <p:spPr>
          <a:xfrm>
            <a:off x="282547" y="4328405"/>
            <a:ext cx="713666" cy="680157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A71A75-B9D1-4D56-92B0-445B0200511E}"/>
              </a:ext>
            </a:extLst>
          </p:cNvPr>
          <p:cNvSpPr txBox="1"/>
          <p:nvPr/>
        </p:nvSpPr>
        <p:spPr>
          <a:xfrm>
            <a:off x="285055" y="70039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EE2327D-62C6-A160-1F21-437856BA91D8}"/>
              </a:ext>
            </a:extLst>
          </p:cNvPr>
          <p:cNvSpPr txBox="1"/>
          <p:nvPr/>
        </p:nvSpPr>
        <p:spPr>
          <a:xfrm>
            <a:off x="380138" y="61968"/>
            <a:ext cx="33126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PRONUNCIATION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23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47817F-5C5B-6C30-90F5-4CE281EE6F70}"/>
              </a:ext>
            </a:extLst>
          </p:cNvPr>
          <p:cNvGrpSpPr/>
          <p:nvPr/>
        </p:nvGrpSpPr>
        <p:grpSpPr>
          <a:xfrm>
            <a:off x="262425" y="656479"/>
            <a:ext cx="8596520" cy="954107"/>
            <a:chOff x="262425" y="656479"/>
            <a:chExt cx="8596520" cy="954107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917F6471-5CB6-11D2-4585-7632FA9F3B87}"/>
                </a:ext>
              </a:extLst>
            </p:cNvPr>
            <p:cNvSpPr/>
            <p:nvPr/>
          </p:nvSpPr>
          <p:spPr>
            <a:xfrm>
              <a:off x="262425" y="815095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5E2CFB-B713-EF39-A01D-8A5AC43DF1BD}"/>
                </a:ext>
              </a:extLst>
            </p:cNvPr>
            <p:cNvSpPr txBox="1"/>
            <p:nvPr/>
          </p:nvSpPr>
          <p:spPr>
            <a:xfrm>
              <a:off x="285055" y="726734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3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7BFE80-4B77-698E-BE4F-34EAF1232090}"/>
                </a:ext>
              </a:extLst>
            </p:cNvPr>
            <p:cNvSpPr/>
            <p:nvPr/>
          </p:nvSpPr>
          <p:spPr>
            <a:xfrm>
              <a:off x="673364" y="656479"/>
              <a:ext cx="818558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800" b="1" dirty="0">
                  <a:latin typeface="Calibri" panose="020F0502020204030204" pitchFamily="34" charset="0"/>
                  <a:cs typeface="Calibri" panose="020F0502020204030204" pitchFamily="34" charset="0"/>
                </a:rPr>
                <a:t>Mark the letter A, B, C or D to indicate </a:t>
              </a:r>
              <a:r>
                <a:rPr lang="en-US" sz="28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the stressed auxiliary or modal verb. </a:t>
              </a:r>
              <a:endParaRPr lang="en-US" sz="28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F9768EB-8E6A-28CD-9ADB-BF55BEED82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554628"/>
              </p:ext>
            </p:extLst>
          </p:nvPr>
        </p:nvGraphicFramePr>
        <p:xfrm>
          <a:off x="622421" y="1721346"/>
          <a:ext cx="7814997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14997">
                  <a:extLst>
                    <a:ext uri="{9D8B030D-6E8A-4147-A177-3AD203B41FA5}">
                      <a16:colId xmlns:a16="http://schemas.microsoft.com/office/drawing/2014/main" val="4074755534"/>
                    </a:ext>
                  </a:extLst>
                </a:gridCol>
              </a:tblGrid>
              <a:tr h="4411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</a:t>
                      </a:r>
                      <a:r>
                        <a:rPr lang="en-US" sz="3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Peter (</a:t>
                      </a: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3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will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attend the job fair next week if he (</a:t>
                      </a: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3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3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can.</a:t>
                      </a:r>
                      <a:endParaRPr lang="en-US" sz="3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503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dirty="0">
                          <a:solidFill>
                            <a:srgbClr val="E45983"/>
                          </a:solidFill>
                        </a:rPr>
                        <a:t>2. </a:t>
                      </a:r>
                      <a:r>
                        <a:rPr lang="en-US" sz="3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A: 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 grandmother (</a:t>
                      </a: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3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doesn’t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enjoy   living in the city.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311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B: 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Well, actually, she (</a:t>
                      </a:r>
                      <a:r>
                        <a:rPr lang="en-US" sz="3600" b="1" kern="1200" dirty="0">
                          <a:solidFill>
                            <a:srgbClr val="E4598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r>
                        <a:rPr lang="en-US" sz="3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does</a:t>
                      </a:r>
                      <a:r>
                        <a:rPr lang="en-US" sz="3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US" sz="3600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4269948"/>
                  </a:ext>
                </a:extLst>
              </a:tr>
            </a:tbl>
          </a:graphicData>
        </a:graphic>
      </p:graphicFrame>
      <p:sp>
        <p:nvSpPr>
          <p:cNvPr id="12" name="Donut 15">
            <a:extLst>
              <a:ext uri="{FF2B5EF4-FFF2-40B4-BE49-F238E27FC236}">
                <a16:creationId xmlns:a16="http://schemas.microsoft.com/office/drawing/2014/main" id="{36F2C379-1805-10F0-81DC-01C17F716320}"/>
              </a:ext>
            </a:extLst>
          </p:cNvPr>
          <p:cNvSpPr/>
          <p:nvPr/>
        </p:nvSpPr>
        <p:spPr>
          <a:xfrm>
            <a:off x="2643948" y="2265918"/>
            <a:ext cx="713666" cy="680157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7" name="Donut 15">
            <a:extLst>
              <a:ext uri="{FF2B5EF4-FFF2-40B4-BE49-F238E27FC236}">
                <a16:creationId xmlns:a16="http://schemas.microsoft.com/office/drawing/2014/main" id="{E77368C0-CCB4-859F-64B8-A63142E76C19}"/>
              </a:ext>
            </a:extLst>
          </p:cNvPr>
          <p:cNvSpPr/>
          <p:nvPr/>
        </p:nvSpPr>
        <p:spPr>
          <a:xfrm>
            <a:off x="4925773" y="4096287"/>
            <a:ext cx="713666" cy="680157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pic>
        <p:nvPicPr>
          <p:cNvPr id="20" name="Track 38">
            <a:hlinkClick r:id="" action="ppaction://media"/>
            <a:extLst>
              <a:ext uri="{FF2B5EF4-FFF2-40B4-BE49-F238E27FC236}">
                <a16:creationId xmlns:a16="http://schemas.microsoft.com/office/drawing/2014/main" id="{67CF6B59-F5ED-47FD-2B93-C01CF31124C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06843" y="84782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69BD247-D69B-DA58-8DB8-DB5979FFA844}"/>
              </a:ext>
            </a:extLst>
          </p:cNvPr>
          <p:cNvSpPr txBox="1"/>
          <p:nvPr/>
        </p:nvSpPr>
        <p:spPr>
          <a:xfrm>
            <a:off x="380138" y="61968"/>
            <a:ext cx="33126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PRONUNCIATION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022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1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2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49A854C-7A81-2734-6498-3A1F1CA23352}"/>
              </a:ext>
            </a:extLst>
          </p:cNvPr>
          <p:cNvGrpSpPr/>
          <p:nvPr/>
        </p:nvGrpSpPr>
        <p:grpSpPr>
          <a:xfrm>
            <a:off x="273740" y="899133"/>
            <a:ext cx="8745000" cy="593271"/>
            <a:chOff x="262425" y="3187522"/>
            <a:chExt cx="8745000" cy="593271"/>
          </a:xfrm>
        </p:grpSpPr>
        <p:sp>
          <p:nvSpPr>
            <p:cNvPr id="9" name="Rounded Rectangle 7">
              <a:extLst>
                <a:ext uri="{FF2B5EF4-FFF2-40B4-BE49-F238E27FC236}">
                  <a16:creationId xmlns:a16="http://schemas.microsoft.com/office/drawing/2014/main" id="{D519BCDB-5930-ED1B-386A-26AF7462DF8D}"/>
                </a:ext>
              </a:extLst>
            </p:cNvPr>
            <p:cNvSpPr/>
            <p:nvPr/>
          </p:nvSpPr>
          <p:spPr>
            <a:xfrm>
              <a:off x="262425" y="3275883"/>
              <a:ext cx="376955" cy="376955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solidFill>
                  <a:srgbClr val="048DA4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E8DEF3-37E3-AA0A-A682-BB74A0A322CF}"/>
                </a:ext>
              </a:extLst>
            </p:cNvPr>
            <p:cNvSpPr txBox="1"/>
            <p:nvPr/>
          </p:nvSpPr>
          <p:spPr>
            <a:xfrm>
              <a:off x="285055" y="3187522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4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3E09260-6AF0-8948-4FA0-2991D9A2678B}"/>
                </a:ext>
              </a:extLst>
            </p:cNvPr>
            <p:cNvSpPr/>
            <p:nvPr/>
          </p:nvSpPr>
          <p:spPr>
            <a:xfrm>
              <a:off x="671492" y="3226795"/>
              <a:ext cx="833593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0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Underline the unstressed words in each </a:t>
              </a:r>
              <a:r>
                <a:rPr lang="en-US" sz="3000" b="1" dirty="0">
                  <a:latin typeface="Calibri" panose="020F0502020204030204" pitchFamily="34" charset="0"/>
                  <a:cs typeface="Calibri" panose="020F0502020204030204" pitchFamily="34" charset="0"/>
                </a:rPr>
                <a:t>sentence</a:t>
              </a:r>
              <a:r>
                <a:rPr lang="en-US" sz="30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. </a:t>
              </a:r>
              <a:endParaRPr lang="en-US" sz="30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CCA65C3-1269-E5EB-26A0-7FED4504C1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651125"/>
              </p:ext>
            </p:extLst>
          </p:nvPr>
        </p:nvGraphicFramePr>
        <p:xfrm>
          <a:off x="579376" y="1700073"/>
          <a:ext cx="8162950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2950">
                  <a:extLst>
                    <a:ext uri="{9D8B030D-6E8A-4147-A177-3AD203B41FA5}">
                      <a16:colId xmlns:a16="http://schemas.microsoft.com/office/drawing/2014/main" val="4074755534"/>
                    </a:ext>
                  </a:extLst>
                </a:gridCol>
              </a:tblGrid>
              <a:tr h="44115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1" kern="1200" dirty="0">
                          <a:solidFill>
                            <a:srgbClr val="E45983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1.</a:t>
                      </a:r>
                      <a:r>
                        <a:rPr lang="en-US" sz="4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Life in the city is very convenient and comfortable, but also expensive.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endParaRPr lang="en-US" sz="40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503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000" b="1" dirty="0">
                          <a:solidFill>
                            <a:srgbClr val="E2598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</a:t>
                      </a:r>
                      <a:r>
                        <a:rPr lang="en-US" sz="4000" dirty="0">
                          <a:solidFill>
                            <a:srgbClr val="E25982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40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It usually takes thirty to eighty job applications to get a job offer. </a:t>
                      </a:r>
                      <a:endParaRPr lang="en-US" sz="4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2311659"/>
                  </a:ext>
                </a:extLst>
              </a:tr>
            </a:tbl>
          </a:graphicData>
        </a:graphic>
      </p:graphicFrame>
      <p:pic>
        <p:nvPicPr>
          <p:cNvPr id="12" name="Track 39">
            <a:hlinkClick r:id="" action="ppaction://media"/>
            <a:extLst>
              <a:ext uri="{FF2B5EF4-FFF2-40B4-BE49-F238E27FC236}">
                <a16:creationId xmlns:a16="http://schemas.microsoft.com/office/drawing/2014/main" id="{52C01839-0C81-6366-1FF1-4BCAF5FE19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2586" y="150170"/>
            <a:ext cx="609600" cy="609600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E62BEFA-CB4A-6E81-5362-5A48AAC60C87}"/>
              </a:ext>
            </a:extLst>
          </p:cNvPr>
          <p:cNvCxnSpPr>
            <a:cxnSpLocks/>
          </p:cNvCxnSpPr>
          <p:nvPr/>
        </p:nvCxnSpPr>
        <p:spPr>
          <a:xfrm>
            <a:off x="1966586" y="2267211"/>
            <a:ext cx="127765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A615262-D6A6-29E5-15B6-3967DF2724CA}"/>
              </a:ext>
            </a:extLst>
          </p:cNvPr>
          <p:cNvCxnSpPr>
            <a:cxnSpLocks/>
          </p:cNvCxnSpPr>
          <p:nvPr/>
        </p:nvCxnSpPr>
        <p:spPr>
          <a:xfrm>
            <a:off x="4108537" y="2267211"/>
            <a:ext cx="42588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A6C70A7-6300-E3C9-7165-8FB9A78D2336}"/>
              </a:ext>
            </a:extLst>
          </p:cNvPr>
          <p:cNvCxnSpPr>
            <a:cxnSpLocks/>
          </p:cNvCxnSpPr>
          <p:nvPr/>
        </p:nvCxnSpPr>
        <p:spPr>
          <a:xfrm>
            <a:off x="650695" y="2908126"/>
            <a:ext cx="802324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40FB3D9-64DE-2432-81C5-B908F7118D36}"/>
              </a:ext>
            </a:extLst>
          </p:cNvPr>
          <p:cNvCxnSpPr>
            <a:cxnSpLocks/>
          </p:cNvCxnSpPr>
          <p:nvPr/>
        </p:nvCxnSpPr>
        <p:spPr>
          <a:xfrm>
            <a:off x="4301698" y="2908126"/>
            <a:ext cx="77134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06AD01F8-83C5-CC6F-88DD-C5F8481709CF}"/>
              </a:ext>
            </a:extLst>
          </p:cNvPr>
          <p:cNvCxnSpPr>
            <a:cxnSpLocks/>
          </p:cNvCxnSpPr>
          <p:nvPr/>
        </p:nvCxnSpPr>
        <p:spPr>
          <a:xfrm>
            <a:off x="1051857" y="4198307"/>
            <a:ext cx="42588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30FFBBE-DACA-2585-99F5-2F46FCC10172}"/>
              </a:ext>
            </a:extLst>
          </p:cNvPr>
          <p:cNvCxnSpPr>
            <a:cxnSpLocks/>
          </p:cNvCxnSpPr>
          <p:nvPr/>
        </p:nvCxnSpPr>
        <p:spPr>
          <a:xfrm>
            <a:off x="1617944" y="4198307"/>
            <a:ext cx="1407889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6C2BC0A-2BB2-A422-56D8-50E2618E4AB0}"/>
              </a:ext>
            </a:extLst>
          </p:cNvPr>
          <p:cNvCxnSpPr>
            <a:cxnSpLocks/>
          </p:cNvCxnSpPr>
          <p:nvPr/>
        </p:nvCxnSpPr>
        <p:spPr>
          <a:xfrm>
            <a:off x="5576170" y="4198307"/>
            <a:ext cx="42588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30D9D54-CB5B-06FF-6C14-1F698983253F}"/>
              </a:ext>
            </a:extLst>
          </p:cNvPr>
          <p:cNvCxnSpPr>
            <a:cxnSpLocks/>
          </p:cNvCxnSpPr>
          <p:nvPr/>
        </p:nvCxnSpPr>
        <p:spPr>
          <a:xfrm>
            <a:off x="3244241" y="4824609"/>
            <a:ext cx="42588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105767D-94CF-BA69-6E3F-5A1155F366CA}"/>
              </a:ext>
            </a:extLst>
          </p:cNvPr>
          <p:cNvCxnSpPr>
            <a:cxnSpLocks/>
          </p:cNvCxnSpPr>
          <p:nvPr/>
        </p:nvCxnSpPr>
        <p:spPr>
          <a:xfrm>
            <a:off x="4534422" y="4824609"/>
            <a:ext cx="338203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C7FA30FE-8CF5-5A94-6F1E-811CB40333EF}"/>
              </a:ext>
            </a:extLst>
          </p:cNvPr>
          <p:cNvSpPr txBox="1"/>
          <p:nvPr/>
        </p:nvSpPr>
        <p:spPr>
          <a:xfrm>
            <a:off x="380138" y="61968"/>
            <a:ext cx="33126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PRONUNCIATION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561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43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VOCABULARY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47817F-5C5B-6C30-90F5-4CE281EE6F70}"/>
              </a:ext>
            </a:extLst>
          </p:cNvPr>
          <p:cNvGrpSpPr/>
          <p:nvPr/>
        </p:nvGrpSpPr>
        <p:grpSpPr>
          <a:xfrm>
            <a:off x="262425" y="596838"/>
            <a:ext cx="8818947" cy="830997"/>
            <a:chOff x="262425" y="596838"/>
            <a:chExt cx="8818947" cy="830997"/>
          </a:xfrm>
        </p:grpSpPr>
        <p:sp>
          <p:nvSpPr>
            <p:cNvPr id="2" name="Rounded Rectangle 7">
              <a:extLst>
                <a:ext uri="{FF2B5EF4-FFF2-40B4-BE49-F238E27FC236}">
                  <a16:creationId xmlns:a16="http://schemas.microsoft.com/office/drawing/2014/main" id="{917F6471-5CB6-11D2-4585-7632FA9F3B87}"/>
                </a:ext>
              </a:extLst>
            </p:cNvPr>
            <p:cNvSpPr/>
            <p:nvPr/>
          </p:nvSpPr>
          <p:spPr>
            <a:xfrm>
              <a:off x="262425" y="708711"/>
              <a:ext cx="376955" cy="483340"/>
            </a:xfrm>
            <a:prstGeom prst="roundRect">
              <a:avLst/>
            </a:prstGeom>
            <a:solidFill>
              <a:srgbClr val="F265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>
                <a:solidFill>
                  <a:srgbClr val="048DA4"/>
                </a:solidFill>
              </a:endParaRP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35E2CFB-B713-EF39-A01D-8A5AC43DF1BD}"/>
                </a:ext>
              </a:extLst>
            </p:cNvPr>
            <p:cNvSpPr txBox="1"/>
            <p:nvPr/>
          </p:nvSpPr>
          <p:spPr>
            <a:xfrm>
              <a:off x="285055" y="657841"/>
              <a:ext cx="33736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000" b="1" dirty="0">
                  <a:solidFill>
                    <a:schemeClr val="bg1"/>
                  </a:solidFill>
                  <a:latin typeface="Myriad Pro" pitchFamily="34" charset="0"/>
                </a:rPr>
                <a:t>1</a:t>
              </a:r>
              <a:endParaRPr lang="en-US" sz="3000" b="1" dirty="0">
                <a:solidFill>
                  <a:schemeClr val="bg1"/>
                </a:solidFill>
                <a:latin typeface="Myriad Pro" pitchFamily="34" charset="0"/>
              </a:endParaRP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4A7BFE80-4B77-698E-BE4F-34EAF1232090}"/>
                </a:ext>
              </a:extLst>
            </p:cNvPr>
            <p:cNvSpPr/>
            <p:nvPr/>
          </p:nvSpPr>
          <p:spPr>
            <a:xfrm>
              <a:off x="672526" y="596838"/>
              <a:ext cx="840884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Mark the letter A, B, C or D to indicate </a:t>
              </a:r>
              <a:r>
                <a:rPr lang="en-US" sz="24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the word or phrase </a:t>
              </a:r>
              <a:r>
                <a:rPr lang="en-US" sz="2400" b="1" dirty="0">
                  <a:latin typeface="Calibri" panose="020F0502020204030204" pitchFamily="34" charset="0"/>
                  <a:cs typeface="Calibri" panose="020F0502020204030204" pitchFamily="34" charset="0"/>
                </a:rPr>
                <a:t>CLOSEST</a:t>
              </a:r>
              <a:r>
                <a:rPr lang="en-US" sz="24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in</a:t>
              </a:r>
              <a:r>
                <a:rPr lang="en-US" sz="2400" b="1" dirty="0">
                  <a:solidFill>
                    <a:srgbClr val="CC161C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lang="en-US" sz="2400" b="1" dirty="0"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meaning to the underlined word. </a:t>
              </a:r>
              <a:endParaRPr lang="en-US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2B263723-96F6-465B-AF91-F33AC1D71EB7}"/>
              </a:ext>
            </a:extLst>
          </p:cNvPr>
          <p:cNvSpPr txBox="1"/>
          <p:nvPr/>
        </p:nvSpPr>
        <p:spPr>
          <a:xfrm>
            <a:off x="285055" y="1358510"/>
            <a:ext cx="859347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2250">
              <a:tabLst/>
            </a:pPr>
            <a:r>
              <a:rPr lang="en-US" sz="30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1.</a:t>
            </a:r>
            <a:r>
              <a:rPr lang="en-US" sz="3000" b="0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0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Today, young people from rural areas often move to big cities to </a:t>
            </a:r>
            <a:r>
              <a:rPr lang="en-US" sz="3000" b="0" u="sng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seek</a:t>
            </a:r>
            <a:r>
              <a:rPr lang="en-US" sz="30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better job opportunities. </a:t>
            </a:r>
          </a:p>
          <a:p>
            <a:pPr marL="228600" indent="-222250"/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A.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look for </a:t>
            </a:r>
            <a:r>
              <a:rPr lang="en-US" sz="3000" kern="1200" dirty="0"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	B.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look at </a:t>
            </a:r>
            <a:endParaRPr lang="en-US"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2250"/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C.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carry out	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	D.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look after</a:t>
            </a:r>
            <a:endParaRPr lang="en-US" sz="3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2250"/>
            <a:r>
              <a:rPr lang="en-US" sz="30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2. </a:t>
            </a:r>
            <a:r>
              <a:rPr lang="en-US" sz="30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employers find it difficult to recruit workers for night </a:t>
            </a:r>
            <a:r>
              <a:rPr lang="en-US" sz="30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shifts</a:t>
            </a:r>
            <a:r>
              <a:rPr lang="en-US" sz="30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  <a:p>
            <a:pPr marL="228600" indent="-222250"/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A.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working conditions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performances </a:t>
            </a:r>
          </a:p>
          <a:p>
            <a:pPr marL="228600" indent="-222250"/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C.</a:t>
            </a:r>
            <a:r>
              <a:rPr lang="en-US" sz="30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working hours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  <a:r>
              <a:rPr lang="en-US" sz="30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0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lifestyles</a:t>
            </a:r>
            <a:endParaRPr lang="en-US" sz="3000" dirty="0"/>
          </a:p>
        </p:txBody>
      </p:sp>
      <p:sp>
        <p:nvSpPr>
          <p:cNvPr id="13" name="Donut 15">
            <a:extLst>
              <a:ext uri="{FF2B5EF4-FFF2-40B4-BE49-F238E27FC236}">
                <a16:creationId xmlns:a16="http://schemas.microsoft.com/office/drawing/2014/main" id="{0A0CE341-2D6E-887E-7CA2-5559C8AA7A13}"/>
              </a:ext>
            </a:extLst>
          </p:cNvPr>
          <p:cNvSpPr/>
          <p:nvPr/>
        </p:nvSpPr>
        <p:spPr>
          <a:xfrm>
            <a:off x="1020995" y="2223412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4" name="Donut 15">
            <a:extLst>
              <a:ext uri="{FF2B5EF4-FFF2-40B4-BE49-F238E27FC236}">
                <a16:creationId xmlns:a16="http://schemas.microsoft.com/office/drawing/2014/main" id="{C425D419-0BB1-9AB6-0F33-2156C6991487}"/>
              </a:ext>
            </a:extLst>
          </p:cNvPr>
          <p:cNvSpPr/>
          <p:nvPr/>
        </p:nvSpPr>
        <p:spPr>
          <a:xfrm>
            <a:off x="958365" y="4522472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91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263723-96F6-465B-AF91-F33AC1D71EB7}"/>
              </a:ext>
            </a:extLst>
          </p:cNvPr>
          <p:cNvSpPr txBox="1"/>
          <p:nvPr/>
        </p:nvSpPr>
        <p:spPr>
          <a:xfrm>
            <a:off x="380138" y="646743"/>
            <a:ext cx="8593475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3. </a:t>
            </a:r>
            <a:r>
              <a:rPr lang="en-US" sz="3600" b="0" dirty="0"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sz="3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lot of companies provide their employees with affordable </a:t>
            </a:r>
            <a:r>
              <a:rPr lang="en-US" sz="36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housing</a:t>
            </a:r>
            <a:r>
              <a:rPr lang="en-US" sz="3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sz="36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2250"/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A.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places</a:t>
            </a:r>
            <a:r>
              <a:rPr lang="en-US" sz="3200" kern="1200" dirty="0"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	B.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warehouses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28600" indent="-222250"/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C.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containers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homes</a:t>
            </a:r>
          </a:p>
          <a:p>
            <a:pPr marL="228600" indent="-222250"/>
            <a:r>
              <a:rPr lang="en-US" sz="3200" b="1" dirty="0">
                <a:solidFill>
                  <a:srgbClr val="E4598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sz="3200" b="1" dirty="0">
                <a:solidFill>
                  <a:srgbClr val="E45983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3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company has </a:t>
            </a:r>
            <a:r>
              <a:rPr lang="en-US" sz="3600" b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employed</a:t>
            </a:r>
            <a:r>
              <a:rPr lang="en-US" sz="36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more people to work on the new project this year. </a:t>
            </a:r>
            <a:r>
              <a:rPr lang="en-US" sz="3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  <a:p>
            <a:pPr marL="228600" indent="-222250"/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A.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hired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		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supported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228600" indent="-222250"/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C.</a:t>
            </a:r>
            <a:r>
              <a:rPr lang="en-US" sz="3200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stopped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		</a:t>
            </a:r>
            <a:r>
              <a:rPr lang="en-US" sz="3200" b="1" kern="1200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D.</a:t>
            </a:r>
            <a:r>
              <a:rPr lang="en-US" sz="3200" kern="120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lang="en-US" sz="3600" kern="1200" dirty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rPr>
              <a:t>used</a:t>
            </a:r>
            <a:endParaRPr lang="en-US" sz="3200" dirty="0"/>
          </a:p>
        </p:txBody>
      </p:sp>
      <p:sp>
        <p:nvSpPr>
          <p:cNvPr id="13" name="Donut 15">
            <a:extLst>
              <a:ext uri="{FF2B5EF4-FFF2-40B4-BE49-F238E27FC236}">
                <a16:creationId xmlns:a16="http://schemas.microsoft.com/office/drawing/2014/main" id="{0A0CE341-2D6E-887E-7CA2-5559C8AA7A13}"/>
              </a:ext>
            </a:extLst>
          </p:cNvPr>
          <p:cNvSpPr/>
          <p:nvPr/>
        </p:nvSpPr>
        <p:spPr>
          <a:xfrm>
            <a:off x="4790366" y="2262158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14" name="Donut 15">
            <a:extLst>
              <a:ext uri="{FF2B5EF4-FFF2-40B4-BE49-F238E27FC236}">
                <a16:creationId xmlns:a16="http://schemas.microsoft.com/office/drawing/2014/main" id="{C425D419-0BB1-9AB6-0F33-2156C6991487}"/>
              </a:ext>
            </a:extLst>
          </p:cNvPr>
          <p:cNvSpPr/>
          <p:nvPr/>
        </p:nvSpPr>
        <p:spPr>
          <a:xfrm>
            <a:off x="1141525" y="3992686"/>
            <a:ext cx="707597" cy="646742"/>
          </a:xfrm>
          <a:prstGeom prst="donut">
            <a:avLst>
              <a:gd name="adj" fmla="val 6081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2E6CCB-6799-64FC-E631-334D72D52B37}"/>
              </a:ext>
            </a:extLst>
          </p:cNvPr>
          <p:cNvSpPr txBox="1"/>
          <p:nvPr/>
        </p:nvSpPr>
        <p:spPr>
          <a:xfrm>
            <a:off x="380138" y="61968"/>
            <a:ext cx="26456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FFFF"/>
                </a:solidFill>
                <a:effectLst/>
              </a:rPr>
              <a:t>VOCABULARY</a:t>
            </a:r>
            <a:endParaRPr lang="en-US" sz="3200" b="1" dirty="0">
              <a:solidFill>
                <a:schemeClr val="bg1"/>
              </a:solidFill>
              <a:latin typeface="UTM Facebook K&amp;T" panose="0204060305050602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106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32718</TotalTime>
  <Words>1608</Words>
  <Application>Microsoft Office PowerPoint</Application>
  <PresentationFormat>On-screen Show (16:9)</PresentationFormat>
  <Paragraphs>168</Paragraphs>
  <Slides>23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3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191</cp:revision>
  <dcterms:created xsi:type="dcterms:W3CDTF">2020-12-09T02:04:09Z</dcterms:created>
  <dcterms:modified xsi:type="dcterms:W3CDTF">2025-08-26T13:15:35Z</dcterms:modified>
</cp:coreProperties>
</file>