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372" r:id="rId2"/>
    <p:sldId id="274" r:id="rId3"/>
    <p:sldId id="273" r:id="rId4"/>
    <p:sldId id="370" r:id="rId5"/>
    <p:sldId id="334" r:id="rId6"/>
    <p:sldId id="366" r:id="rId7"/>
    <p:sldId id="364" r:id="rId8"/>
    <p:sldId id="365" r:id="rId9"/>
    <p:sldId id="325" r:id="rId10"/>
    <p:sldId id="317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BCEDD"/>
    <a:srgbClr val="F3D3C4"/>
    <a:srgbClr val="FFCCFF"/>
    <a:srgbClr val="A493C6"/>
    <a:srgbClr val="D0DEEC"/>
    <a:srgbClr val="6593C3"/>
    <a:srgbClr val="F7DADE"/>
    <a:srgbClr val="FF9801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53" autoAdjust="0"/>
    <p:restoredTop sz="93856" autoAdjust="0"/>
  </p:normalViewPr>
  <p:slideViewPr>
    <p:cSldViewPr snapToGrid="0" showGuides="1">
      <p:cViewPr varScale="1">
        <p:scale>
          <a:sx n="122" d="100"/>
          <a:sy n="122" d="100"/>
        </p:scale>
        <p:origin x="49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iIFzV4d2NE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Link: </a:t>
            </a:r>
            <a:r>
              <a:rPr lang="en-US" sz="18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hlinkClick r:id="rId3"/>
              </a:rPr>
              <a:t>https://www.youtube.com/watch?v=TiIFzV4d2NE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26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561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49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509907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Review 2: Skills (Reading &amp; Writing)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Review 2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UTMFacebookK&amp;TBold"/>
              </a:rPr>
              <a:t>SKILLS (1)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25D5D0-8844-48E3-7E7D-FA37BB07840E}"/>
              </a:ext>
            </a:extLst>
          </p:cNvPr>
          <p:cNvSpPr txBox="1"/>
          <p:nvPr/>
        </p:nvSpPr>
        <p:spPr>
          <a:xfrm>
            <a:off x="2286000" y="3195320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70C0"/>
                </a:solidFill>
                <a:latin typeface="UTMFacebookK&amp;TBold"/>
              </a:rPr>
              <a:t>Listening &amp; Speaking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354123" y="905069"/>
            <a:ext cx="513533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b="1" kern="0" dirty="0">
                <a:cs typeface="Times New Roman" panose="02020603050405020304" pitchFamily="18" charset="0"/>
              </a:rPr>
              <a:t>VIDEO WATCHING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FA1629F-B212-AF46-9F16-EA5B885F830D}"/>
              </a:ext>
            </a:extLst>
          </p:cNvPr>
          <p:cNvSpPr txBox="1"/>
          <p:nvPr/>
        </p:nvSpPr>
        <p:spPr>
          <a:xfrm>
            <a:off x="223416" y="2371582"/>
            <a:ext cx="91264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a typeface="Times New Roman" panose="02020603050405020304" pitchFamily="18" charset="0"/>
              </a:rPr>
              <a:t>What</a:t>
            </a:r>
            <a:r>
              <a:rPr lang="en-US" sz="4400" b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 do cities of the future look like? </a:t>
            </a:r>
            <a:endParaRPr lang="en-VN" sz="4400" b="1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7" name="Future cities_ Your life in the city in 2050" descr="Future cities_ Your life in the city in 2050">
            <a:hlinkClick r:id="" action="ppaction://media"/>
            <a:extLst>
              <a:ext uri="{FF2B5EF4-FFF2-40B4-BE49-F238E27FC236}">
                <a16:creationId xmlns:a16="http://schemas.microsoft.com/office/drawing/2014/main" id="{3CAB0410-D1E5-4E4D-96DE-83C4AA041D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0000" y="892408"/>
            <a:ext cx="7069815" cy="397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378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54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LISTENING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F9768EB-8E6A-28CD-9ADB-BF55BEED82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1246477"/>
              </p:ext>
            </p:extLst>
          </p:nvPr>
        </p:nvGraphicFramePr>
        <p:xfrm>
          <a:off x="639380" y="1427369"/>
          <a:ext cx="8264247" cy="3105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64247">
                  <a:extLst>
                    <a:ext uri="{9D8B030D-6E8A-4147-A177-3AD203B41FA5}">
                      <a16:colId xmlns:a16="http://schemas.microsoft.com/office/drawing/2014/main" val="4074755534"/>
                    </a:ext>
                  </a:extLst>
                </a:gridCol>
              </a:tblGrid>
              <a:tr h="4411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How Dream City has changed.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503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The modern facilities in Dream City.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2305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Why people want to live in Dream City.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11659"/>
                  </a:ext>
                </a:extLst>
              </a:tr>
            </a:tbl>
          </a:graphicData>
        </a:graphic>
      </p:graphicFrame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715933"/>
            <a:ext cx="8522947" cy="564799"/>
            <a:chOff x="262425" y="715933"/>
            <a:chExt cx="8522947" cy="564799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815095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726734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22421" y="715933"/>
              <a:ext cx="816295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effectLst/>
                </a:rPr>
                <a:t> </a:t>
              </a:r>
              <a:r>
                <a:rPr lang="en-US" sz="2800" b="1" dirty="0">
                  <a:effectLst/>
                </a:rPr>
                <a:t>Listen to a talk about a city. What is it about?</a:t>
              </a:r>
              <a:endParaRPr lang="en-US" sz="2800" b="1" dirty="0"/>
            </a:p>
          </p:txBody>
        </p:sp>
      </p:grpSp>
      <p:sp>
        <p:nvSpPr>
          <p:cNvPr id="13" name="Donut 12">
            <a:extLst>
              <a:ext uri="{FF2B5EF4-FFF2-40B4-BE49-F238E27FC236}">
                <a16:creationId xmlns:a16="http://schemas.microsoft.com/office/drawing/2014/main" id="{50B11217-88EA-E445-99BE-1D71DF05141C}"/>
              </a:ext>
            </a:extLst>
          </p:cNvPr>
          <p:cNvSpPr/>
          <p:nvPr/>
        </p:nvSpPr>
        <p:spPr>
          <a:xfrm>
            <a:off x="568260" y="1849120"/>
            <a:ext cx="671260" cy="628001"/>
          </a:xfrm>
          <a:prstGeom prst="donut">
            <a:avLst>
              <a:gd name="adj" fmla="val 737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pic>
        <p:nvPicPr>
          <p:cNvPr id="9" name="Track 40">
            <a:hlinkClick r:id="" action="ppaction://media"/>
            <a:extLst>
              <a:ext uri="{FF2B5EF4-FFF2-40B4-BE49-F238E27FC236}">
                <a16:creationId xmlns:a16="http://schemas.microsoft.com/office/drawing/2014/main" id="{326A3970-596F-EE5C-6B0D-96F39F2B00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14640" y="102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74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LISTENING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9A854C-7A81-2734-6498-3A1F1CA23352}"/>
              </a:ext>
            </a:extLst>
          </p:cNvPr>
          <p:cNvGrpSpPr/>
          <p:nvPr/>
        </p:nvGrpSpPr>
        <p:grpSpPr>
          <a:xfrm>
            <a:off x="281645" y="579378"/>
            <a:ext cx="8805987" cy="830997"/>
            <a:chOff x="262425" y="3126444"/>
            <a:chExt cx="8889372" cy="830997"/>
          </a:xfrm>
        </p:grpSpPr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D519BCDB-5930-ED1B-386A-26AF7462DF8D}"/>
                </a:ext>
              </a:extLst>
            </p:cNvPr>
            <p:cNvSpPr/>
            <p:nvPr/>
          </p:nvSpPr>
          <p:spPr>
            <a:xfrm>
              <a:off x="262425" y="3275883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E8DEF3-37E3-AA0A-A682-BB74A0A322CF}"/>
                </a:ext>
              </a:extLst>
            </p:cNvPr>
            <p:cNvSpPr txBox="1"/>
            <p:nvPr/>
          </p:nvSpPr>
          <p:spPr>
            <a:xfrm>
              <a:off x="285055" y="3187522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2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3E09260-6AF0-8948-4FA0-2991D9A2678B}"/>
                </a:ext>
              </a:extLst>
            </p:cNvPr>
            <p:cNvSpPr/>
            <p:nvPr/>
          </p:nvSpPr>
          <p:spPr>
            <a:xfrm>
              <a:off x="662009" y="3126444"/>
              <a:ext cx="848978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Listen again and complete the not</a:t>
              </a:r>
              <a:r>
                <a:rPr lang="en-US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es with no more than TWO words for each answer.</a:t>
              </a:r>
              <a:r>
                <a:rPr lang="en-US" sz="24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EBA0751-4D84-2342-B031-AEAC1CFA44F2}"/>
              </a:ext>
            </a:extLst>
          </p:cNvPr>
          <p:cNvSpPr txBox="1"/>
          <p:nvPr/>
        </p:nvSpPr>
        <p:spPr>
          <a:xfrm>
            <a:off x="281645" y="1581293"/>
            <a:ext cx="3761222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  <a:ea typeface="Times New Roman" panose="02020603050405020304" pitchFamily="18" charset="0"/>
              </a:rPr>
              <a:t>Key:</a:t>
            </a:r>
          </a:p>
          <a:p>
            <a:r>
              <a:rPr lang="en-US" sz="3200" dirty="0">
                <a:solidFill>
                  <a:srgbClr val="C00000"/>
                </a:solidFill>
                <a:ea typeface="Times New Roman" panose="02020603050405020304" pitchFamily="18" charset="0"/>
              </a:rPr>
              <a:t>1. old houses</a:t>
            </a:r>
          </a:p>
          <a:p>
            <a:r>
              <a:rPr lang="en-US" sz="3200" dirty="0">
                <a:solidFill>
                  <a:srgbClr val="C00000"/>
                </a:solidFill>
                <a:ea typeface="Times New Roman" panose="02020603050405020304" pitchFamily="18" charset="0"/>
              </a:rPr>
              <a:t>2. high-rise buildings</a:t>
            </a:r>
          </a:p>
          <a:p>
            <a:r>
              <a:rPr lang="en-US" sz="3200" dirty="0">
                <a:solidFill>
                  <a:srgbClr val="C00000"/>
                </a:solidFill>
                <a:ea typeface="Times New Roman" panose="02020603050405020304" pitchFamily="18" charset="0"/>
              </a:rPr>
              <a:t>3. traditional markets</a:t>
            </a:r>
          </a:p>
          <a:p>
            <a:r>
              <a:rPr lang="en-US" sz="3200" dirty="0">
                <a:solidFill>
                  <a:srgbClr val="C00000"/>
                </a:solidFill>
                <a:ea typeface="Times New Roman" panose="02020603050405020304" pitchFamily="18" charset="0"/>
              </a:rPr>
              <a:t>4. frequent</a:t>
            </a:r>
          </a:p>
          <a:p>
            <a:r>
              <a:rPr lang="en-US" sz="3200" dirty="0">
                <a:solidFill>
                  <a:srgbClr val="C00000"/>
                </a:solidFill>
                <a:ea typeface="Times New Roman" panose="02020603050405020304" pitchFamily="18" charset="0"/>
              </a:rPr>
              <a:t>5. traffic jams</a:t>
            </a:r>
          </a:p>
        </p:txBody>
      </p:sp>
      <p:pic>
        <p:nvPicPr>
          <p:cNvPr id="2" name="Track 41">
            <a:hlinkClick r:id="" action="ppaction://media"/>
            <a:extLst>
              <a:ext uri="{FF2B5EF4-FFF2-40B4-BE49-F238E27FC236}">
                <a16:creationId xmlns:a16="http://schemas.microsoft.com/office/drawing/2014/main" id="{6700BD0F-E870-E118-C6EE-F3170556DD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45120" y="94416"/>
            <a:ext cx="609600" cy="6096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435A5F4-18D2-C241-74E4-E8B524E74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3707" y="1307975"/>
            <a:ext cx="4873925" cy="383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32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SPEAKING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9A854C-7A81-2734-6498-3A1F1CA23352}"/>
              </a:ext>
            </a:extLst>
          </p:cNvPr>
          <p:cNvGrpSpPr/>
          <p:nvPr/>
        </p:nvGrpSpPr>
        <p:grpSpPr>
          <a:xfrm>
            <a:off x="252265" y="692819"/>
            <a:ext cx="8482215" cy="830997"/>
            <a:chOff x="262425" y="3176832"/>
            <a:chExt cx="8562536" cy="830997"/>
          </a:xfrm>
        </p:grpSpPr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D519BCDB-5930-ED1B-386A-26AF7462DF8D}"/>
                </a:ext>
              </a:extLst>
            </p:cNvPr>
            <p:cNvSpPr/>
            <p:nvPr/>
          </p:nvSpPr>
          <p:spPr>
            <a:xfrm>
              <a:off x="262425" y="3275883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E8DEF3-37E3-AA0A-A682-BB74A0A322CF}"/>
                </a:ext>
              </a:extLst>
            </p:cNvPr>
            <p:cNvSpPr txBox="1"/>
            <p:nvPr/>
          </p:nvSpPr>
          <p:spPr>
            <a:xfrm>
              <a:off x="285055" y="3187522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3E09260-6AF0-8948-4FA0-2991D9A2678B}"/>
                </a:ext>
              </a:extLst>
            </p:cNvPr>
            <p:cNvSpPr/>
            <p:nvPr/>
          </p:nvSpPr>
          <p:spPr>
            <a:xfrm>
              <a:off x="662010" y="3176832"/>
              <a:ext cx="8162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/>
                <a:t>D</a:t>
              </a:r>
              <a:r>
                <a:rPr lang="en-US" sz="2400" b="1" dirty="0">
                  <a:effectLst/>
                </a:rPr>
                <a:t>iscuss the impact of urban development on people’s life and complete the following table. </a:t>
              </a:r>
              <a:endParaRPr lang="en-US" sz="2400" b="1" dirty="0"/>
            </a:p>
          </p:txBody>
        </p: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784386B-C7BD-5572-B0DE-3A30A3F20D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895287"/>
              </p:ext>
            </p:extLst>
          </p:nvPr>
        </p:nvGraphicFramePr>
        <p:xfrm>
          <a:off x="274683" y="1629585"/>
          <a:ext cx="8645797" cy="3165935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575957">
                  <a:extLst>
                    <a:ext uri="{9D8B030D-6E8A-4147-A177-3AD203B41FA5}">
                      <a16:colId xmlns:a16="http://schemas.microsoft.com/office/drawing/2014/main" val="3721530166"/>
                    </a:ext>
                  </a:extLst>
                </a:gridCol>
                <a:gridCol w="5069840">
                  <a:extLst>
                    <a:ext uri="{9D8B030D-6E8A-4147-A177-3AD203B41FA5}">
                      <a16:colId xmlns:a16="http://schemas.microsoft.com/office/drawing/2014/main" val="1216594527"/>
                    </a:ext>
                  </a:extLst>
                </a:gridCol>
              </a:tblGrid>
              <a:tr h="453215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Urban development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Positive and/or negative impact on urban life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006752"/>
                  </a:ext>
                </a:extLst>
              </a:tr>
              <a:tr h="7187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>
                          <a:ln>
                            <a:noFill/>
                          </a:ln>
                          <a:solidFill>
                            <a:srgbClr val="E45983"/>
                          </a:solidFill>
                          <a:effectLst/>
                        </a:rPr>
                        <a:t>1.</a:t>
                      </a:r>
                      <a:r>
                        <a:rPr lang="en-US" sz="22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 Growing population</a:t>
                      </a:r>
                      <a:endParaRPr lang="en-US" sz="2200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Housing shortage, higher rents and home prices</a:t>
                      </a:r>
                      <a:endParaRPr lang="en-US" sz="2200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9684382"/>
                  </a:ext>
                </a:extLst>
              </a:tr>
              <a:tr h="416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>
                          <a:ln>
                            <a:noFill/>
                          </a:ln>
                          <a:solidFill>
                            <a:srgbClr val="E45983"/>
                          </a:solidFill>
                          <a:effectLst/>
                        </a:rPr>
                        <a:t>2.</a:t>
                      </a:r>
                      <a:r>
                        <a:rPr lang="en-US" sz="22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 More schools and universities</a:t>
                      </a:r>
                      <a:endParaRPr lang="en-US" sz="2200" dirty="0">
                        <a:ln>
                          <a:noFill/>
                        </a:ln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3101898"/>
                  </a:ext>
                </a:extLst>
              </a:tr>
              <a:tr h="4164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>
                          <a:ln>
                            <a:noFill/>
                          </a:ln>
                          <a:solidFill>
                            <a:srgbClr val="E45983"/>
                          </a:solidFill>
                          <a:effectLst/>
                        </a:rPr>
                        <a:t>3. </a:t>
                      </a:r>
                      <a:r>
                        <a:rPr lang="en-US" sz="22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Expanded roads </a:t>
                      </a:r>
                      <a:endParaRPr lang="en-US" sz="2200" kern="120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9901816"/>
                  </a:ext>
                </a:extLst>
              </a:tr>
              <a:tr h="7187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kern="1200" dirty="0">
                          <a:ln>
                            <a:noFill/>
                          </a:ln>
                          <a:solidFill>
                            <a:srgbClr val="E45983"/>
                          </a:solidFill>
                          <a:effectLst/>
                        </a:rPr>
                        <a:t>4. </a:t>
                      </a:r>
                      <a:r>
                        <a:rPr lang="en-US" sz="22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</a:rPr>
                        <a:t>More shops, restaurants, and supermarkets </a:t>
                      </a:r>
                      <a:endParaRPr lang="en-US" sz="2200" kern="1200" dirty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2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132091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3D911CBD-A302-2F40-A973-144FF1002766}"/>
              </a:ext>
            </a:extLst>
          </p:cNvPr>
          <p:cNvSpPr txBox="1"/>
          <p:nvPr/>
        </p:nvSpPr>
        <p:spPr>
          <a:xfrm>
            <a:off x="3834598" y="3039632"/>
            <a:ext cx="282865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  <a:effectLst/>
                <a:ea typeface="Times New Roman" panose="02020603050405020304" pitchFamily="18" charset="0"/>
              </a:rPr>
              <a:t>Higher unemployment</a:t>
            </a:r>
            <a:r>
              <a:rPr lang="en-VN" sz="2200" dirty="0">
                <a:solidFill>
                  <a:srgbClr val="00B050"/>
                </a:solidFill>
                <a:effectLst/>
              </a:rPr>
              <a:t> </a:t>
            </a:r>
            <a:endParaRPr lang="en-VN" sz="22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D7449D-CC8B-1C42-9896-819F74C637F1}"/>
              </a:ext>
            </a:extLst>
          </p:cNvPr>
          <p:cNvSpPr txBox="1"/>
          <p:nvPr/>
        </p:nvSpPr>
        <p:spPr>
          <a:xfrm>
            <a:off x="3834598" y="3559089"/>
            <a:ext cx="293952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</a:rPr>
              <a:t>More convenient traffic</a:t>
            </a:r>
            <a:r>
              <a:rPr lang="en-VN" sz="22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C4FA32-B6CC-374A-B556-1B1B59F5B837}"/>
              </a:ext>
            </a:extLst>
          </p:cNvPr>
          <p:cNvSpPr txBox="1"/>
          <p:nvPr/>
        </p:nvSpPr>
        <p:spPr>
          <a:xfrm>
            <a:off x="3834598" y="4049085"/>
            <a:ext cx="48998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solidFill>
                  <a:srgbClr val="00B050"/>
                </a:solidFill>
              </a:rPr>
              <a:t>More convenient shopping, but more difficulties for traditional markets.</a:t>
            </a:r>
            <a:r>
              <a:rPr lang="en-VN" sz="2200" dirty="0">
                <a:solidFill>
                  <a:srgbClr val="00B05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33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SPEAKING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9A854C-7A81-2734-6498-3A1F1CA23352}"/>
              </a:ext>
            </a:extLst>
          </p:cNvPr>
          <p:cNvGrpSpPr/>
          <p:nvPr/>
        </p:nvGrpSpPr>
        <p:grpSpPr>
          <a:xfrm>
            <a:off x="262425" y="731526"/>
            <a:ext cx="8583402" cy="830997"/>
            <a:chOff x="262425" y="3111490"/>
            <a:chExt cx="8664682" cy="830997"/>
          </a:xfrm>
        </p:grpSpPr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D519BCDB-5930-ED1B-386A-26AF7462DF8D}"/>
                </a:ext>
              </a:extLst>
            </p:cNvPr>
            <p:cNvSpPr/>
            <p:nvPr/>
          </p:nvSpPr>
          <p:spPr>
            <a:xfrm>
              <a:off x="262425" y="3275883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E8DEF3-37E3-AA0A-A682-BB74A0A322CF}"/>
                </a:ext>
              </a:extLst>
            </p:cNvPr>
            <p:cNvSpPr txBox="1"/>
            <p:nvPr/>
          </p:nvSpPr>
          <p:spPr>
            <a:xfrm>
              <a:off x="285055" y="3187522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2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3E09260-6AF0-8948-4FA0-2991D9A2678B}"/>
                </a:ext>
              </a:extLst>
            </p:cNvPr>
            <p:cNvSpPr/>
            <p:nvPr/>
          </p:nvSpPr>
          <p:spPr>
            <a:xfrm>
              <a:off x="764156" y="3111490"/>
              <a:ext cx="8162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effectLst/>
                </a:rPr>
                <a:t>Which change in </a:t>
              </a:r>
              <a:r>
                <a:rPr lang="en-US" sz="2400" b="1" dirty="0">
                  <a:solidFill>
                    <a:srgbClr val="7760A8"/>
                  </a:solidFill>
                  <a:effectLst/>
                </a:rPr>
                <a:t>1 </a:t>
              </a:r>
              <a:r>
                <a:rPr lang="en-US" sz="2400" b="1" dirty="0">
                  <a:effectLst/>
                </a:rPr>
                <a:t>do you think has the most positive impact, and which one has the most negative impact on urban life? </a:t>
              </a:r>
              <a:endParaRPr lang="en-US" sz="2400" b="1" dirty="0"/>
            </a:p>
          </p:txBody>
        </p:sp>
      </p:grpSp>
      <p:pic>
        <p:nvPicPr>
          <p:cNvPr id="1028" name="Picture 4" descr="Bring the best of the job opportunity at your doorstep! | Multi Recruit">
            <a:extLst>
              <a:ext uri="{FF2B5EF4-FFF2-40B4-BE49-F238E27FC236}">
                <a16:creationId xmlns:a16="http://schemas.microsoft.com/office/drawing/2014/main" id="{91F54D2D-C030-AE4C-8D74-45AF674A4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4" y="2044170"/>
            <a:ext cx="3849036" cy="2291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Environmental Impact of Urban vs. Rural Settings #ColgateScene">
            <a:extLst>
              <a:ext uri="{FF2B5EF4-FFF2-40B4-BE49-F238E27FC236}">
                <a16:creationId xmlns:a16="http://schemas.microsoft.com/office/drawing/2014/main" id="{DB46CA8F-FA5D-E94E-9A48-1FDA6B024E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8800" y="1864795"/>
            <a:ext cx="4577769" cy="2547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400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800" dirty="0">
                <a:latin typeface="Calibri" panose="020F0502020204030204" pitchFamily="34" charset="0"/>
                <a:cs typeface="Calibri" panose="020F0502020204030204" pitchFamily="34" charset="0"/>
              </a:rPr>
              <a:t>Revise listening and speaking skills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2593</TotalTime>
  <Words>254</Words>
  <Application>Microsoft Office PowerPoint</Application>
  <PresentationFormat>On-screen Show (16:9)</PresentationFormat>
  <Paragraphs>51</Paragraphs>
  <Slides>10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212</cp:revision>
  <dcterms:created xsi:type="dcterms:W3CDTF">2020-12-09T02:04:09Z</dcterms:created>
  <dcterms:modified xsi:type="dcterms:W3CDTF">2025-08-26T13:22:34Z</dcterms:modified>
</cp:coreProperties>
</file>