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sldIdLst>
    <p:sldId id="370" r:id="rId2"/>
    <p:sldId id="274" r:id="rId3"/>
    <p:sldId id="324" r:id="rId4"/>
    <p:sldId id="273" r:id="rId5"/>
    <p:sldId id="362" r:id="rId6"/>
    <p:sldId id="363" r:id="rId7"/>
    <p:sldId id="364" r:id="rId8"/>
    <p:sldId id="365" r:id="rId9"/>
    <p:sldId id="366" r:id="rId10"/>
    <p:sldId id="367" r:id="rId11"/>
    <p:sldId id="357" r:id="rId12"/>
    <p:sldId id="332" r:id="rId13"/>
    <p:sldId id="344" r:id="rId14"/>
    <p:sldId id="345" r:id="rId15"/>
    <p:sldId id="346" r:id="rId16"/>
    <p:sldId id="333" r:id="rId17"/>
    <p:sldId id="369" r:id="rId18"/>
    <p:sldId id="358" r:id="rId19"/>
    <p:sldId id="325" r:id="rId20"/>
    <p:sldId id="317" r:id="rId21"/>
    <p:sldId id="272" r:id="rId22"/>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3" orient="horz" pos="16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8640"/>
    <a:srgbClr val="E45983"/>
    <a:srgbClr val="FF9801"/>
    <a:srgbClr val="FFCCFF"/>
    <a:srgbClr val="A493C6"/>
    <a:srgbClr val="D0DEEC"/>
    <a:srgbClr val="6593C3"/>
    <a:srgbClr val="F7DADE"/>
    <a:srgbClr val="0FB7BD"/>
    <a:srgbClr val="048D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15" autoAdjust="0"/>
    <p:restoredTop sz="93918" autoAdjust="0"/>
  </p:normalViewPr>
  <p:slideViewPr>
    <p:cSldViewPr snapToGrid="0" showGuides="1">
      <p:cViewPr varScale="1">
        <p:scale>
          <a:sx n="81" d="100"/>
          <a:sy n="81" d="100"/>
        </p:scale>
        <p:origin x="102" y="1104"/>
      </p:cViewPr>
      <p:guideLst>
        <p:guide orient="horz" pos="2160"/>
        <p:guide pos="2880"/>
        <p:guide orient="horz" pos="16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80945-BB74-47ED-919A-9C361166EB61}" type="datetimeFigureOut">
              <a:rPr lang="en-US" smtClean="0"/>
              <a:t>5/31/2024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FB90-C021-40C3-ACC1-60A35BBA1602}" type="slidenum">
              <a:rPr lang="en-US" smtClean="0"/>
              <a:t>‹#›</a:t>
            </a:fld>
            <a:endParaRPr lang="en-US"/>
          </a:p>
        </p:txBody>
      </p:sp>
    </p:spTree>
    <p:extLst>
      <p:ext uri="{BB962C8B-B14F-4D97-AF65-F5344CB8AC3E}">
        <p14:creationId xmlns:p14="http://schemas.microsoft.com/office/powerpoint/2010/main" val="89485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5</a:t>
            </a:fld>
            <a:endParaRPr lang="en-US"/>
          </a:p>
        </p:txBody>
      </p:sp>
    </p:spTree>
    <p:extLst>
      <p:ext uri="{BB962C8B-B14F-4D97-AF65-F5344CB8AC3E}">
        <p14:creationId xmlns:p14="http://schemas.microsoft.com/office/powerpoint/2010/main" val="6277003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15</a:t>
            </a:fld>
            <a:endParaRPr lang="en-US"/>
          </a:p>
        </p:txBody>
      </p:sp>
    </p:spTree>
    <p:extLst>
      <p:ext uri="{BB962C8B-B14F-4D97-AF65-F5344CB8AC3E}">
        <p14:creationId xmlns:p14="http://schemas.microsoft.com/office/powerpoint/2010/main" val="40315919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16</a:t>
            </a:fld>
            <a:endParaRPr lang="en-US"/>
          </a:p>
        </p:txBody>
      </p:sp>
    </p:spTree>
    <p:extLst>
      <p:ext uri="{BB962C8B-B14F-4D97-AF65-F5344CB8AC3E}">
        <p14:creationId xmlns:p14="http://schemas.microsoft.com/office/powerpoint/2010/main" val="723203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6</a:t>
            </a:fld>
            <a:endParaRPr lang="en-US"/>
          </a:p>
        </p:txBody>
      </p:sp>
    </p:spTree>
    <p:extLst>
      <p:ext uri="{BB962C8B-B14F-4D97-AF65-F5344CB8AC3E}">
        <p14:creationId xmlns:p14="http://schemas.microsoft.com/office/powerpoint/2010/main" val="81851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7</a:t>
            </a:fld>
            <a:endParaRPr lang="en-US"/>
          </a:p>
        </p:txBody>
      </p:sp>
    </p:spTree>
    <p:extLst>
      <p:ext uri="{BB962C8B-B14F-4D97-AF65-F5344CB8AC3E}">
        <p14:creationId xmlns:p14="http://schemas.microsoft.com/office/powerpoint/2010/main" val="37810628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8</a:t>
            </a:fld>
            <a:endParaRPr lang="en-US"/>
          </a:p>
        </p:txBody>
      </p:sp>
    </p:spTree>
    <p:extLst>
      <p:ext uri="{BB962C8B-B14F-4D97-AF65-F5344CB8AC3E}">
        <p14:creationId xmlns:p14="http://schemas.microsoft.com/office/powerpoint/2010/main" val="39896115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9</a:t>
            </a:fld>
            <a:endParaRPr lang="en-US"/>
          </a:p>
        </p:txBody>
      </p:sp>
    </p:spTree>
    <p:extLst>
      <p:ext uri="{BB962C8B-B14F-4D97-AF65-F5344CB8AC3E}">
        <p14:creationId xmlns:p14="http://schemas.microsoft.com/office/powerpoint/2010/main" val="36320541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10</a:t>
            </a:fld>
            <a:endParaRPr lang="en-US"/>
          </a:p>
        </p:txBody>
      </p:sp>
    </p:spTree>
    <p:extLst>
      <p:ext uri="{BB962C8B-B14F-4D97-AF65-F5344CB8AC3E}">
        <p14:creationId xmlns:p14="http://schemas.microsoft.com/office/powerpoint/2010/main" val="10075698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12</a:t>
            </a:fld>
            <a:endParaRPr lang="en-US"/>
          </a:p>
        </p:txBody>
      </p:sp>
    </p:spTree>
    <p:extLst>
      <p:ext uri="{BB962C8B-B14F-4D97-AF65-F5344CB8AC3E}">
        <p14:creationId xmlns:p14="http://schemas.microsoft.com/office/powerpoint/2010/main" val="22804207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13</a:t>
            </a:fld>
            <a:endParaRPr lang="en-US"/>
          </a:p>
        </p:txBody>
      </p:sp>
    </p:spTree>
    <p:extLst>
      <p:ext uri="{BB962C8B-B14F-4D97-AF65-F5344CB8AC3E}">
        <p14:creationId xmlns:p14="http://schemas.microsoft.com/office/powerpoint/2010/main" val="2829114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14</a:t>
            </a:fld>
            <a:endParaRPr lang="en-US"/>
          </a:p>
        </p:txBody>
      </p:sp>
    </p:spTree>
    <p:extLst>
      <p:ext uri="{BB962C8B-B14F-4D97-AF65-F5344CB8AC3E}">
        <p14:creationId xmlns:p14="http://schemas.microsoft.com/office/powerpoint/2010/main" val="22584748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41772"/>
            <a:ext cx="7772400" cy="17907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5/31/2024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597064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5/31/2024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2544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3"/>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1" y="273843"/>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5/31/2024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1850441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ain point with subtitle">
  <p:cSld name="Main point with subtitle">
    <p:spTree>
      <p:nvGrpSpPr>
        <p:cNvPr id="1" name="Shape 796"/>
        <p:cNvGrpSpPr/>
        <p:nvPr/>
      </p:nvGrpSpPr>
      <p:grpSpPr>
        <a:xfrm>
          <a:off x="0" y="0"/>
          <a:ext cx="0" cy="0"/>
          <a:chOff x="0" y="0"/>
          <a:chExt cx="0" cy="0"/>
        </a:xfrm>
      </p:grpSpPr>
      <p:sp>
        <p:nvSpPr>
          <p:cNvPr id="814" name="Google Shape;814;p17"/>
          <p:cNvSpPr txBox="1">
            <a:spLocks noGrp="1"/>
          </p:cNvSpPr>
          <p:nvPr>
            <p:ph type="title"/>
          </p:nvPr>
        </p:nvSpPr>
        <p:spPr>
          <a:xfrm>
            <a:off x="1279375" y="1338763"/>
            <a:ext cx="6285300" cy="19560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sz="6000"/>
            </a:lvl1pPr>
            <a:lvl2pPr lvl="1" algn="r" rtl="0">
              <a:lnSpc>
                <a:spcPct val="100000"/>
              </a:lnSpc>
              <a:spcBef>
                <a:spcPts val="0"/>
              </a:spcBef>
              <a:spcAft>
                <a:spcPts val="0"/>
              </a:spcAft>
              <a:buNone/>
              <a:defRPr sz="6000"/>
            </a:lvl2pPr>
            <a:lvl3pPr lvl="2" algn="r" rtl="0">
              <a:lnSpc>
                <a:spcPct val="100000"/>
              </a:lnSpc>
              <a:spcBef>
                <a:spcPts val="0"/>
              </a:spcBef>
              <a:spcAft>
                <a:spcPts val="0"/>
              </a:spcAft>
              <a:buNone/>
              <a:defRPr sz="6000"/>
            </a:lvl3pPr>
            <a:lvl4pPr lvl="3" algn="r" rtl="0">
              <a:lnSpc>
                <a:spcPct val="100000"/>
              </a:lnSpc>
              <a:spcBef>
                <a:spcPts val="0"/>
              </a:spcBef>
              <a:spcAft>
                <a:spcPts val="0"/>
              </a:spcAft>
              <a:buNone/>
              <a:defRPr sz="6000"/>
            </a:lvl4pPr>
            <a:lvl5pPr lvl="4" algn="r" rtl="0">
              <a:lnSpc>
                <a:spcPct val="100000"/>
              </a:lnSpc>
              <a:spcBef>
                <a:spcPts val="0"/>
              </a:spcBef>
              <a:spcAft>
                <a:spcPts val="0"/>
              </a:spcAft>
              <a:buNone/>
              <a:defRPr sz="6000"/>
            </a:lvl5pPr>
            <a:lvl6pPr lvl="5" algn="r" rtl="0">
              <a:lnSpc>
                <a:spcPct val="100000"/>
              </a:lnSpc>
              <a:spcBef>
                <a:spcPts val="0"/>
              </a:spcBef>
              <a:spcAft>
                <a:spcPts val="0"/>
              </a:spcAft>
              <a:buNone/>
              <a:defRPr sz="6000"/>
            </a:lvl6pPr>
            <a:lvl7pPr lvl="6" algn="r" rtl="0">
              <a:lnSpc>
                <a:spcPct val="100000"/>
              </a:lnSpc>
              <a:spcBef>
                <a:spcPts val="0"/>
              </a:spcBef>
              <a:spcAft>
                <a:spcPts val="0"/>
              </a:spcAft>
              <a:buNone/>
              <a:defRPr sz="6000"/>
            </a:lvl7pPr>
            <a:lvl8pPr lvl="7" algn="r" rtl="0">
              <a:lnSpc>
                <a:spcPct val="100000"/>
              </a:lnSpc>
              <a:spcBef>
                <a:spcPts val="0"/>
              </a:spcBef>
              <a:spcAft>
                <a:spcPts val="0"/>
              </a:spcAft>
              <a:buNone/>
              <a:defRPr sz="6000"/>
            </a:lvl8pPr>
            <a:lvl9pPr lvl="8" algn="r" rtl="0">
              <a:lnSpc>
                <a:spcPct val="100000"/>
              </a:lnSpc>
              <a:spcBef>
                <a:spcPts val="0"/>
              </a:spcBef>
              <a:spcAft>
                <a:spcPts val="0"/>
              </a:spcAft>
              <a:buNone/>
              <a:defRPr sz="6000"/>
            </a:lvl9pPr>
          </a:lstStyle>
          <a:p>
            <a:endParaRPr/>
          </a:p>
        </p:txBody>
      </p:sp>
      <p:sp>
        <p:nvSpPr>
          <p:cNvPr id="815" name="Google Shape;815;p17"/>
          <p:cNvSpPr txBox="1">
            <a:spLocks noGrp="1"/>
          </p:cNvSpPr>
          <p:nvPr>
            <p:ph type="subTitle" idx="1"/>
          </p:nvPr>
        </p:nvSpPr>
        <p:spPr>
          <a:xfrm>
            <a:off x="1279375" y="3457638"/>
            <a:ext cx="6285300" cy="3471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a:latin typeface="Montserrat Medium"/>
                <a:ea typeface="Montserrat Medium"/>
                <a:cs typeface="Montserrat Medium"/>
                <a:sym typeface="Montserrat Medium"/>
              </a:defRPr>
            </a:lvl1pPr>
            <a:lvl2pPr lvl="1" algn="ctr" rtl="0">
              <a:lnSpc>
                <a:spcPct val="100000"/>
              </a:lnSpc>
              <a:spcBef>
                <a:spcPts val="0"/>
              </a:spcBef>
              <a:spcAft>
                <a:spcPts val="0"/>
              </a:spcAft>
              <a:buNone/>
              <a:defRPr>
                <a:latin typeface="Montserrat Medium"/>
                <a:ea typeface="Montserrat Medium"/>
                <a:cs typeface="Montserrat Medium"/>
                <a:sym typeface="Montserrat Medium"/>
              </a:defRPr>
            </a:lvl2pPr>
            <a:lvl3pPr lvl="2" algn="ctr" rtl="0">
              <a:lnSpc>
                <a:spcPct val="100000"/>
              </a:lnSpc>
              <a:spcBef>
                <a:spcPts val="0"/>
              </a:spcBef>
              <a:spcAft>
                <a:spcPts val="0"/>
              </a:spcAft>
              <a:buNone/>
              <a:defRPr>
                <a:latin typeface="Montserrat Medium"/>
                <a:ea typeface="Montserrat Medium"/>
                <a:cs typeface="Montserrat Medium"/>
                <a:sym typeface="Montserrat Medium"/>
              </a:defRPr>
            </a:lvl3pPr>
            <a:lvl4pPr lvl="3" algn="ctr" rtl="0">
              <a:lnSpc>
                <a:spcPct val="100000"/>
              </a:lnSpc>
              <a:spcBef>
                <a:spcPts val="0"/>
              </a:spcBef>
              <a:spcAft>
                <a:spcPts val="0"/>
              </a:spcAft>
              <a:buNone/>
              <a:defRPr>
                <a:latin typeface="Montserrat Medium"/>
                <a:ea typeface="Montserrat Medium"/>
                <a:cs typeface="Montserrat Medium"/>
                <a:sym typeface="Montserrat Medium"/>
              </a:defRPr>
            </a:lvl4pPr>
            <a:lvl5pPr lvl="4" algn="ctr" rtl="0">
              <a:lnSpc>
                <a:spcPct val="100000"/>
              </a:lnSpc>
              <a:spcBef>
                <a:spcPts val="0"/>
              </a:spcBef>
              <a:spcAft>
                <a:spcPts val="0"/>
              </a:spcAft>
              <a:buNone/>
              <a:defRPr>
                <a:latin typeface="Montserrat Medium"/>
                <a:ea typeface="Montserrat Medium"/>
                <a:cs typeface="Montserrat Medium"/>
                <a:sym typeface="Montserrat Medium"/>
              </a:defRPr>
            </a:lvl5pPr>
            <a:lvl6pPr lvl="5" algn="ctr" rtl="0">
              <a:lnSpc>
                <a:spcPct val="100000"/>
              </a:lnSpc>
              <a:spcBef>
                <a:spcPts val="0"/>
              </a:spcBef>
              <a:spcAft>
                <a:spcPts val="0"/>
              </a:spcAft>
              <a:buNone/>
              <a:defRPr>
                <a:latin typeface="Montserrat Medium"/>
                <a:ea typeface="Montserrat Medium"/>
                <a:cs typeface="Montserrat Medium"/>
                <a:sym typeface="Montserrat Medium"/>
              </a:defRPr>
            </a:lvl6pPr>
            <a:lvl7pPr lvl="6" algn="ctr" rtl="0">
              <a:lnSpc>
                <a:spcPct val="100000"/>
              </a:lnSpc>
              <a:spcBef>
                <a:spcPts val="0"/>
              </a:spcBef>
              <a:spcAft>
                <a:spcPts val="0"/>
              </a:spcAft>
              <a:buNone/>
              <a:defRPr>
                <a:latin typeface="Montserrat Medium"/>
                <a:ea typeface="Montserrat Medium"/>
                <a:cs typeface="Montserrat Medium"/>
                <a:sym typeface="Montserrat Medium"/>
              </a:defRPr>
            </a:lvl7pPr>
            <a:lvl8pPr lvl="7" algn="ctr" rtl="0">
              <a:lnSpc>
                <a:spcPct val="100000"/>
              </a:lnSpc>
              <a:spcBef>
                <a:spcPts val="0"/>
              </a:spcBef>
              <a:spcAft>
                <a:spcPts val="0"/>
              </a:spcAft>
              <a:buNone/>
              <a:defRPr>
                <a:latin typeface="Montserrat Medium"/>
                <a:ea typeface="Montserrat Medium"/>
                <a:cs typeface="Montserrat Medium"/>
                <a:sym typeface="Montserrat Medium"/>
              </a:defRPr>
            </a:lvl8pPr>
            <a:lvl9pPr lvl="8" algn="ctr" rtl="0">
              <a:lnSpc>
                <a:spcPct val="100000"/>
              </a:lnSpc>
              <a:spcBef>
                <a:spcPts val="0"/>
              </a:spcBef>
              <a:spcAft>
                <a:spcPts val="0"/>
              </a:spcAft>
              <a:buNone/>
              <a:defRPr>
                <a:latin typeface="Montserrat Medium"/>
                <a:ea typeface="Montserrat Medium"/>
                <a:cs typeface="Montserrat Medium"/>
                <a:sym typeface="Montserrat Medium"/>
              </a:defRPr>
            </a:lvl9pPr>
          </a:lstStyle>
          <a:p>
            <a:endParaRPr/>
          </a:p>
        </p:txBody>
      </p:sp>
    </p:spTree>
    <p:extLst>
      <p:ext uri="{BB962C8B-B14F-4D97-AF65-F5344CB8AC3E}">
        <p14:creationId xmlns:p14="http://schemas.microsoft.com/office/powerpoint/2010/main" val="555980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5/31/2024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29580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2139553"/>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3442099"/>
            <a:ext cx="7886700" cy="1125140"/>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5/31/2024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5922784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5/31/2024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943576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5"/>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1" y="1260872"/>
            <a:ext cx="3887391"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1"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5/31/2024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07717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5/31/2024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619596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5/31/2024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932596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740570"/>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5/31/2024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3017640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70"/>
            <a:ext cx="4629150" cy="365521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5/31/2024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898466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5"/>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8"/>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5/31/2024</a:t>
            </a:fld>
            <a:endParaRPr 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extLst>
      <p:ext uri="{BB962C8B-B14F-4D97-AF65-F5344CB8AC3E}">
        <p14:creationId xmlns:p14="http://schemas.microsoft.com/office/powerpoint/2010/main" val="5565852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7.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notesSlide" Target="../notesSlides/notesSlide8.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6.png"/><Relationship Id="rId5" Type="http://schemas.openxmlformats.org/officeDocument/2006/relationships/image" Target="../media/image8.png"/><Relationship Id="rId4" Type="http://schemas.openxmlformats.org/officeDocument/2006/relationships/notesSlide" Target="../notesSlides/notesSlide9.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6.png"/><Relationship Id="rId5" Type="http://schemas.openxmlformats.org/officeDocument/2006/relationships/image" Target="../media/image9.png"/><Relationship Id="rId4" Type="http://schemas.openxmlformats.org/officeDocument/2006/relationships/notesSlide" Target="../notesSlides/notesSlide1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12.tif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slide" Target="slide9.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slide" Target="slide8.xml"/><Relationship Id="rId5" Type="http://schemas.openxmlformats.org/officeDocument/2006/relationships/slide" Target="slide7.xml"/><Relationship Id="rId4" Type="http://schemas.openxmlformats.org/officeDocument/2006/relationships/slide" Target="slide6.xml"/></Relationships>
</file>

<file path=ppt/slides/_rels/slide6.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9732266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8514929A-D5FC-4F66-8951-74EDFD16573E}"/>
              </a:ext>
            </a:extLst>
          </p:cNvPr>
          <p:cNvSpPr txBox="1"/>
          <p:nvPr/>
        </p:nvSpPr>
        <p:spPr>
          <a:xfrm>
            <a:off x="370829" y="92952"/>
            <a:ext cx="3429000" cy="507831"/>
          </a:xfrm>
          <a:prstGeom prst="rect">
            <a:avLst/>
          </a:prstGeom>
          <a:noFill/>
        </p:spPr>
        <p:txBody>
          <a:bodyPr wrap="square">
            <a:spAutoFit/>
          </a:bodyPr>
          <a:lstStyle/>
          <a:p>
            <a:r>
              <a:rPr lang="en-US" sz="2700" b="1" dirty="0">
                <a:solidFill>
                  <a:schemeClr val="bg1"/>
                </a:solidFill>
                <a:latin typeface="UTM Facebook K&amp;T" panose="02040603050506020204" pitchFamily="18" charset="0"/>
                <a:cs typeface="Arial" panose="020B0604020202020204" pitchFamily="34" charset="0"/>
              </a:rPr>
              <a:t>WARM-UP</a:t>
            </a:r>
          </a:p>
        </p:txBody>
      </p:sp>
      <p:sp>
        <p:nvSpPr>
          <p:cNvPr id="3" name="TextBox 2"/>
          <p:cNvSpPr txBox="1"/>
          <p:nvPr/>
        </p:nvSpPr>
        <p:spPr>
          <a:xfrm>
            <a:off x="1045029" y="762852"/>
            <a:ext cx="7570334" cy="553998"/>
          </a:xfrm>
          <a:prstGeom prst="rect">
            <a:avLst/>
          </a:prstGeom>
          <a:noFill/>
        </p:spPr>
        <p:txBody>
          <a:bodyPr wrap="square" rtlCol="0">
            <a:spAutoFit/>
          </a:bodyPr>
          <a:lstStyle/>
          <a:p>
            <a:r>
              <a:rPr lang="en-GB" sz="3000" dirty="0">
                <a:solidFill>
                  <a:srgbClr val="002060"/>
                </a:solidFill>
                <a:latin typeface="Berlin Sans FB Demi" panose="020E0802020502020306" pitchFamily="34" charset="0"/>
              </a:rPr>
              <a:t>KEY WORD: GENERAL VO NGUYEN GIAP</a:t>
            </a:r>
          </a:p>
        </p:txBody>
      </p:sp>
      <p:sp>
        <p:nvSpPr>
          <p:cNvPr id="5" name="Rectangle 4">
            <a:extLst>
              <a:ext uri="{FF2B5EF4-FFF2-40B4-BE49-F238E27FC236}">
                <a16:creationId xmlns:a16="http://schemas.microsoft.com/office/drawing/2014/main" id="{C47D1748-DE06-E251-01D9-CCA643830CC6}"/>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F55F8E43-6365-7359-6C14-B7918FC5A71C}"/>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pic>
        <p:nvPicPr>
          <p:cNvPr id="7" name="Picture 2" descr="Con Nuestra América: Vietnam: Vo Nguyên Giáp: General del pueblo">
            <a:extLst>
              <a:ext uri="{FF2B5EF4-FFF2-40B4-BE49-F238E27FC236}">
                <a16:creationId xmlns:a16="http://schemas.microsoft.com/office/drawing/2014/main" id="{9636B7E3-C9A0-1D21-A20E-C2D572FD51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98271" y="1432959"/>
            <a:ext cx="5151664" cy="3409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65269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16950" y="75405"/>
            <a:ext cx="4853169"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CONTROLLED PRACTICE</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26371" y="808238"/>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4" name="Rectangle 3">
            <a:extLst>
              <a:ext uri="{FF2B5EF4-FFF2-40B4-BE49-F238E27FC236}">
                <a16:creationId xmlns:a16="http://schemas.microsoft.com/office/drawing/2014/main" id="{4A7BFE80-4B77-698E-BE4F-34EAF1232090}"/>
              </a:ext>
            </a:extLst>
          </p:cNvPr>
          <p:cNvSpPr/>
          <p:nvPr/>
        </p:nvSpPr>
        <p:spPr>
          <a:xfrm>
            <a:off x="894295" y="679374"/>
            <a:ext cx="7776160" cy="1015663"/>
          </a:xfrm>
          <a:prstGeom prst="rect">
            <a:avLst/>
          </a:prstGeom>
        </p:spPr>
        <p:txBody>
          <a:bodyPr wrap="square">
            <a:spAutoFit/>
          </a:bodyPr>
          <a:lstStyle/>
          <a:p>
            <a:pPr algn="just"/>
            <a:r>
              <a:rPr lang="en-US" sz="2000" b="1" kern="0" dirty="0">
                <a:solidFill>
                  <a:srgbClr val="000000"/>
                </a:solidFill>
                <a:effectLst/>
                <a:ea typeface="Times New Roman" panose="02020603050405020304" pitchFamily="18" charset="0"/>
                <a:cs typeface="Times New Roman" panose="02020603050405020304" pitchFamily="18" charset="0"/>
              </a:rPr>
              <a:t>Work in pairs. One of you is A, the other is B. A reads the information card about General Vo Nguyen Giap. B reads the information card about Vo </a:t>
            </a:r>
            <a:r>
              <a:rPr lang="en-US" sz="2000" b="1" kern="0" dirty="0" err="1">
                <a:solidFill>
                  <a:srgbClr val="000000"/>
                </a:solidFill>
                <a:effectLst/>
                <a:ea typeface="Times New Roman" panose="02020603050405020304" pitchFamily="18" charset="0"/>
                <a:cs typeface="Times New Roman" panose="02020603050405020304" pitchFamily="18" charset="0"/>
              </a:rPr>
              <a:t>Thi</a:t>
            </a:r>
            <a:r>
              <a:rPr lang="en-US" sz="2000" b="1" kern="0" dirty="0">
                <a:solidFill>
                  <a:srgbClr val="000000"/>
                </a:solidFill>
                <a:effectLst/>
                <a:ea typeface="Times New Roman" panose="02020603050405020304" pitchFamily="18" charset="0"/>
                <a:cs typeface="Times New Roman" panose="02020603050405020304" pitchFamily="18" charset="0"/>
              </a:rPr>
              <a:t> Sau below.</a:t>
            </a:r>
            <a:r>
              <a:rPr lang="en-US" sz="2000" kern="0" dirty="0">
                <a:effectLst/>
                <a:ea typeface="Times New Roman" panose="02020603050405020304" pitchFamily="18" charset="0"/>
                <a:cs typeface="Times New Roman" panose="02020603050405020304" pitchFamily="18" charset="0"/>
              </a:rPr>
              <a:t> </a:t>
            </a:r>
            <a:endParaRPr lang="en-US" sz="2000" b="1" dirty="0">
              <a:cs typeface="Times New Roman" panose="02020603050405020304" pitchFamily="18" charset="0"/>
            </a:endParaRPr>
          </a:p>
        </p:txBody>
      </p:sp>
      <p:sp>
        <p:nvSpPr>
          <p:cNvPr id="12" name="TextBox 11">
            <a:extLst>
              <a:ext uri="{FF2B5EF4-FFF2-40B4-BE49-F238E27FC236}">
                <a16:creationId xmlns:a16="http://schemas.microsoft.com/office/drawing/2014/main" id="{E5A3AE2E-7166-C5F9-6C11-3384BED97CFA}"/>
              </a:ext>
            </a:extLst>
          </p:cNvPr>
          <p:cNvSpPr txBox="1"/>
          <p:nvPr/>
        </p:nvSpPr>
        <p:spPr>
          <a:xfrm>
            <a:off x="910214" y="1773588"/>
            <a:ext cx="3349684" cy="584775"/>
          </a:xfrm>
          <a:prstGeom prst="rect">
            <a:avLst/>
          </a:prstGeom>
          <a:noFill/>
        </p:spPr>
        <p:txBody>
          <a:bodyPr wrap="square">
            <a:spAutoFit/>
          </a:bodyPr>
          <a:lstStyle/>
          <a:p>
            <a:r>
              <a:rPr lang="en-US" sz="3200" b="1" i="0" dirty="0">
                <a:solidFill>
                  <a:srgbClr val="E45A83"/>
                </a:solidFill>
                <a:effectLst/>
                <a:latin typeface="UTMAvoBold"/>
              </a:rPr>
              <a:t>Student A’s card</a:t>
            </a:r>
            <a:endParaRPr lang="en-US" sz="3200" dirty="0"/>
          </a:p>
        </p:txBody>
      </p:sp>
      <p:sp>
        <p:nvSpPr>
          <p:cNvPr id="7" name="TextBox 6">
            <a:extLst>
              <a:ext uri="{FF2B5EF4-FFF2-40B4-BE49-F238E27FC236}">
                <a16:creationId xmlns:a16="http://schemas.microsoft.com/office/drawing/2014/main" id="{D7061F90-7327-B3D6-F314-BF66A9FD8DEB}"/>
              </a:ext>
            </a:extLst>
          </p:cNvPr>
          <p:cNvSpPr txBox="1"/>
          <p:nvPr/>
        </p:nvSpPr>
        <p:spPr>
          <a:xfrm>
            <a:off x="5322205" y="1773587"/>
            <a:ext cx="3349684" cy="584775"/>
          </a:xfrm>
          <a:prstGeom prst="rect">
            <a:avLst/>
          </a:prstGeom>
          <a:noFill/>
        </p:spPr>
        <p:txBody>
          <a:bodyPr wrap="square">
            <a:spAutoFit/>
          </a:bodyPr>
          <a:lstStyle/>
          <a:p>
            <a:r>
              <a:rPr lang="en-US" sz="3200" b="1" i="0" dirty="0">
                <a:solidFill>
                  <a:srgbClr val="E45A83"/>
                </a:solidFill>
                <a:effectLst/>
                <a:latin typeface="UTMAvoBold"/>
              </a:rPr>
              <a:t>Student B’s card</a:t>
            </a:r>
            <a:endParaRPr lang="en-US" sz="3200" dirty="0"/>
          </a:p>
        </p:txBody>
      </p:sp>
      <p:pic>
        <p:nvPicPr>
          <p:cNvPr id="13" name="Picture 12">
            <a:extLst>
              <a:ext uri="{FF2B5EF4-FFF2-40B4-BE49-F238E27FC236}">
                <a16:creationId xmlns:a16="http://schemas.microsoft.com/office/drawing/2014/main" id="{78AF29CD-7F2E-D77A-54BE-B96D10C632C8}"/>
              </a:ext>
            </a:extLst>
          </p:cNvPr>
          <p:cNvPicPr>
            <a:picLocks noChangeAspect="1"/>
          </p:cNvPicPr>
          <p:nvPr/>
        </p:nvPicPr>
        <p:blipFill>
          <a:blip r:embed="rId2"/>
          <a:stretch>
            <a:fillRect/>
          </a:stretch>
        </p:blipFill>
        <p:spPr>
          <a:xfrm>
            <a:off x="5322205" y="2436914"/>
            <a:ext cx="2927500" cy="2425825"/>
          </a:xfrm>
          <a:prstGeom prst="rect">
            <a:avLst/>
          </a:prstGeom>
        </p:spPr>
      </p:pic>
      <p:pic>
        <p:nvPicPr>
          <p:cNvPr id="15" name="Picture 14">
            <a:extLst>
              <a:ext uri="{FF2B5EF4-FFF2-40B4-BE49-F238E27FC236}">
                <a16:creationId xmlns:a16="http://schemas.microsoft.com/office/drawing/2014/main" id="{76567157-9F4B-D07E-0904-29A4A1F613F7}"/>
              </a:ext>
            </a:extLst>
          </p:cNvPr>
          <p:cNvPicPr>
            <a:picLocks noChangeAspect="1"/>
          </p:cNvPicPr>
          <p:nvPr/>
        </p:nvPicPr>
        <p:blipFill>
          <a:blip r:embed="rId3"/>
          <a:stretch>
            <a:fillRect/>
          </a:stretch>
        </p:blipFill>
        <p:spPr>
          <a:xfrm>
            <a:off x="894295" y="2436914"/>
            <a:ext cx="3032726" cy="2431415"/>
          </a:xfrm>
          <a:prstGeom prst="rect">
            <a:avLst/>
          </a:prstGeom>
        </p:spPr>
      </p:pic>
    </p:spTree>
    <p:extLst>
      <p:ext uri="{BB962C8B-B14F-4D97-AF65-F5344CB8AC3E}">
        <p14:creationId xmlns:p14="http://schemas.microsoft.com/office/powerpoint/2010/main" val="6380670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284811" y="769919"/>
            <a:ext cx="4955931"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000" b="1" dirty="0">
                <a:solidFill>
                  <a:srgbClr val="EE8640"/>
                </a:solidFill>
              </a:rPr>
              <a:t>the Communist Party of Viet Nam</a:t>
            </a:r>
            <a:endParaRPr lang="en-US" sz="6600" b="1" dirty="0">
              <a:solidFill>
                <a:srgbClr val="EE8640"/>
              </a:solidFill>
              <a:cs typeface="Calibri" panose="020F0502020204030204" pitchFamily="34" charset="0"/>
            </a:endParaRPr>
          </a:p>
        </p:txBody>
      </p:sp>
      <p:sp>
        <p:nvSpPr>
          <p:cNvPr id="12" name="Rectangle 11"/>
          <p:cNvSpPr/>
          <p:nvPr/>
        </p:nvSpPr>
        <p:spPr>
          <a:xfrm>
            <a:off x="515353" y="3705128"/>
            <a:ext cx="4494845" cy="954107"/>
          </a:xfrm>
          <a:prstGeom prst="rect">
            <a:avLst/>
          </a:prstGeom>
        </p:spPr>
        <p:txBody>
          <a:bodyPr wrap="square">
            <a:spAutoFit/>
          </a:bodyPr>
          <a:lstStyle/>
          <a:p>
            <a:pPr algn="just"/>
            <a:r>
              <a:rPr lang="en-US" sz="2800" dirty="0"/>
              <a:t>the single political party in power in Viet Nam</a:t>
            </a:r>
          </a:p>
        </p:txBody>
      </p:sp>
      <p:sp>
        <p:nvSpPr>
          <p:cNvPr id="2" name="Rectangle 1"/>
          <p:cNvSpPr/>
          <p:nvPr/>
        </p:nvSpPr>
        <p:spPr>
          <a:xfrm>
            <a:off x="675160" y="2079762"/>
            <a:ext cx="4175234" cy="1077218"/>
          </a:xfrm>
          <a:prstGeom prst="rect">
            <a:avLst/>
          </a:prstGeom>
        </p:spPr>
        <p:txBody>
          <a:bodyPr wrap="square">
            <a:spAutoFit/>
          </a:bodyPr>
          <a:lstStyle/>
          <a:p>
            <a:pPr algn="ctr"/>
            <a:r>
              <a:rPr lang="en-US" sz="3200" kern="0" dirty="0">
                <a:solidFill>
                  <a:schemeClr val="accent2">
                    <a:lumMod val="50000"/>
                  </a:schemeClr>
                </a:solidFill>
                <a:effectLst/>
                <a:ea typeface="Times New Roman" panose="02020603050405020304" pitchFamily="18" charset="0"/>
                <a:cs typeface="Times New Roman" panose="02020603050405020304" pitchFamily="18" charset="0"/>
              </a:rPr>
              <a:t>/</a:t>
            </a:r>
            <a:r>
              <a:rPr lang="en-US" sz="3200" kern="0" dirty="0" err="1">
                <a:solidFill>
                  <a:schemeClr val="accent2">
                    <a:lumMod val="50000"/>
                  </a:schemeClr>
                </a:solidFill>
                <a:effectLst/>
                <a:ea typeface="Times New Roman" panose="02020603050405020304" pitchFamily="18" charset="0"/>
                <a:cs typeface="Times New Roman" panose="02020603050405020304" pitchFamily="18" charset="0"/>
              </a:rPr>
              <a:t>ðə</a:t>
            </a:r>
            <a:r>
              <a:rPr lang="en-US" sz="3200" kern="0" dirty="0">
                <a:solidFill>
                  <a:schemeClr val="accent2">
                    <a:lumMod val="50000"/>
                  </a:schemeClr>
                </a:solidFill>
                <a:effectLst/>
                <a:ea typeface="Times New Roman" panose="02020603050405020304" pitchFamily="18" charset="0"/>
                <a:cs typeface="Times New Roman" panose="02020603050405020304" pitchFamily="18" charset="0"/>
              </a:rPr>
              <a:t> ˈ</a:t>
            </a:r>
            <a:r>
              <a:rPr lang="en-US" sz="3200" kern="0" dirty="0" err="1">
                <a:solidFill>
                  <a:schemeClr val="accent2">
                    <a:lumMod val="50000"/>
                  </a:schemeClr>
                </a:solidFill>
                <a:effectLst/>
                <a:ea typeface="Times New Roman" panose="02020603050405020304" pitchFamily="18" charset="0"/>
                <a:cs typeface="Times New Roman" panose="02020603050405020304" pitchFamily="18" charset="0"/>
              </a:rPr>
              <a:t>kɒmjənɪst</a:t>
            </a:r>
            <a:r>
              <a:rPr lang="en-US" sz="3200" kern="0" dirty="0">
                <a:solidFill>
                  <a:schemeClr val="accent2">
                    <a:lumMod val="50000"/>
                  </a:schemeClr>
                </a:solidFill>
                <a:effectLst/>
                <a:ea typeface="Times New Roman" panose="02020603050405020304" pitchFamily="18" charset="0"/>
                <a:cs typeface="Times New Roman" panose="02020603050405020304" pitchFamily="18" charset="0"/>
              </a:rPr>
              <a:t> </a:t>
            </a:r>
            <a:r>
              <a:rPr lang="en-US" sz="3200" kern="0" dirty="0" err="1">
                <a:solidFill>
                  <a:schemeClr val="accent2">
                    <a:lumMod val="50000"/>
                  </a:schemeClr>
                </a:solidFill>
                <a:effectLst/>
                <a:ea typeface="Times New Roman" panose="02020603050405020304" pitchFamily="18" charset="0"/>
                <a:cs typeface="Times New Roman" panose="02020603050405020304" pitchFamily="18" charset="0"/>
              </a:rPr>
              <a:t>pɑːti</a:t>
            </a:r>
            <a:r>
              <a:rPr lang="en-US" sz="3200" kern="0" dirty="0">
                <a:solidFill>
                  <a:schemeClr val="accent2">
                    <a:lumMod val="50000"/>
                  </a:schemeClr>
                </a:solidFill>
                <a:effectLst/>
                <a:ea typeface="Times New Roman" panose="02020603050405020304" pitchFamily="18" charset="0"/>
                <a:cs typeface="Times New Roman" panose="02020603050405020304" pitchFamily="18" charset="0"/>
              </a:rPr>
              <a:t> </a:t>
            </a:r>
          </a:p>
          <a:p>
            <a:pPr algn="ctr"/>
            <a:r>
              <a:rPr lang="en-US" sz="3200" kern="0" dirty="0" err="1">
                <a:solidFill>
                  <a:schemeClr val="accent2">
                    <a:lumMod val="50000"/>
                  </a:schemeClr>
                </a:solidFill>
                <a:effectLst/>
                <a:ea typeface="Times New Roman" panose="02020603050405020304" pitchFamily="18" charset="0"/>
                <a:cs typeface="Times New Roman" panose="02020603050405020304" pitchFamily="18" charset="0"/>
              </a:rPr>
              <a:t>əv</a:t>
            </a:r>
            <a:r>
              <a:rPr lang="en-US" sz="3200" kern="0" dirty="0">
                <a:solidFill>
                  <a:schemeClr val="accent2">
                    <a:lumMod val="50000"/>
                  </a:schemeClr>
                </a:solidFill>
                <a:effectLst/>
                <a:ea typeface="Times New Roman" panose="02020603050405020304" pitchFamily="18" charset="0"/>
                <a:cs typeface="Times New Roman" panose="02020603050405020304" pitchFamily="18" charset="0"/>
              </a:rPr>
              <a:t> </a:t>
            </a:r>
            <a:r>
              <a:rPr lang="en-US" sz="3200" kern="0" dirty="0" err="1">
                <a:solidFill>
                  <a:schemeClr val="accent2">
                    <a:lumMod val="50000"/>
                  </a:schemeClr>
                </a:solidFill>
                <a:effectLst/>
                <a:ea typeface="Times New Roman" panose="02020603050405020304" pitchFamily="18" charset="0"/>
                <a:cs typeface="Times New Roman" panose="02020603050405020304" pitchFamily="18" charset="0"/>
              </a:rPr>
              <a:t>viːetˈnɑːm</a:t>
            </a:r>
            <a:r>
              <a:rPr lang="en-US" sz="3200" kern="0" dirty="0">
                <a:solidFill>
                  <a:schemeClr val="accent2">
                    <a:lumMod val="50000"/>
                  </a:schemeClr>
                </a:solidFill>
                <a:effectLst/>
                <a:ea typeface="Times New Roman" panose="02020603050405020304" pitchFamily="18" charset="0"/>
                <a:cs typeface="Times New Roman" panose="02020603050405020304" pitchFamily="18" charset="0"/>
              </a:rPr>
              <a:t>/</a:t>
            </a:r>
            <a:endParaRPr lang="en-US" sz="3200" dirty="0">
              <a:solidFill>
                <a:schemeClr val="accent2">
                  <a:lumMod val="50000"/>
                </a:schemeClr>
              </a:solidFill>
              <a:cs typeface="Times New Roman" panose="02020603050405020304" pitchFamily="18" charset="0"/>
            </a:endParaRP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0EB7AED-E3AA-74AD-FB36-652E860E19A6}"/>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VOCABULARY</a:t>
            </a:r>
          </a:p>
        </p:txBody>
      </p:sp>
      <p:pic>
        <p:nvPicPr>
          <p:cNvPr id="8" name="Picture 7">
            <a:extLst>
              <a:ext uri="{FF2B5EF4-FFF2-40B4-BE49-F238E27FC236}">
                <a16:creationId xmlns:a16="http://schemas.microsoft.com/office/drawing/2014/main" id="{7344082B-9583-4C74-9102-ACC31A147B8B}"/>
              </a:ext>
            </a:extLst>
          </p:cNvPr>
          <p:cNvPicPr>
            <a:picLocks noChangeAspect="1"/>
          </p:cNvPicPr>
          <p:nvPr/>
        </p:nvPicPr>
        <p:blipFill>
          <a:blip r:embed="rId5"/>
          <a:stretch>
            <a:fillRect/>
          </a:stretch>
        </p:blipFill>
        <p:spPr>
          <a:xfrm>
            <a:off x="5475236" y="1511235"/>
            <a:ext cx="3365673" cy="2527430"/>
          </a:xfrm>
          <a:prstGeom prst="rect">
            <a:avLst/>
          </a:prstGeom>
        </p:spPr>
      </p:pic>
      <p:pic>
        <p:nvPicPr>
          <p:cNvPr id="6" name="mp3-output-ttsfree(dot)com">
            <a:hlinkClick r:id="" action="ppaction://media"/>
            <a:extLst>
              <a:ext uri="{FF2B5EF4-FFF2-40B4-BE49-F238E27FC236}">
                <a16:creationId xmlns:a16="http://schemas.microsoft.com/office/drawing/2014/main" id="{0125DDCE-C56C-EE0C-1433-3055BC194F3D}"/>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568616" y="3095528"/>
            <a:ext cx="609600" cy="609600"/>
          </a:xfrm>
          <a:prstGeom prst="rect">
            <a:avLst/>
          </a:prstGeom>
        </p:spPr>
      </p:pic>
    </p:spTree>
    <p:extLst>
      <p:ext uri="{BB962C8B-B14F-4D97-AF65-F5344CB8AC3E}">
        <p14:creationId xmlns:p14="http://schemas.microsoft.com/office/powerpoint/2010/main" val="2096969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977"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up)">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6"/>
                </p:tgtEl>
              </p:cMediaNode>
            </p:audio>
          </p:childTnLst>
        </p:cTn>
      </p:par>
    </p:tnLst>
    <p:bldLst>
      <p:bldP spid="7"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648654" y="930076"/>
            <a:ext cx="4837746"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chemeClr val="accent2"/>
                </a:solidFill>
              </a:rPr>
              <a:t>battle (n)</a:t>
            </a:r>
            <a:endParaRPr lang="en-US" sz="4800" b="1" dirty="0">
              <a:solidFill>
                <a:schemeClr val="accent2"/>
              </a:solidFill>
              <a:cs typeface="Calibri" panose="020F0502020204030204" pitchFamily="34" charset="0"/>
            </a:endParaRPr>
          </a:p>
        </p:txBody>
      </p:sp>
      <p:sp>
        <p:nvSpPr>
          <p:cNvPr id="12" name="Rectangle 11"/>
          <p:cNvSpPr/>
          <p:nvPr/>
        </p:nvSpPr>
        <p:spPr>
          <a:xfrm>
            <a:off x="665613" y="3277617"/>
            <a:ext cx="4837746" cy="954107"/>
          </a:xfrm>
          <a:prstGeom prst="rect">
            <a:avLst/>
          </a:prstGeom>
        </p:spPr>
        <p:txBody>
          <a:bodyPr wrap="square">
            <a:spAutoFit/>
          </a:bodyPr>
          <a:lstStyle/>
          <a:p>
            <a:pPr algn="just"/>
            <a:r>
              <a:rPr lang="en-US" sz="2800" dirty="0"/>
              <a:t>a fight between armies, ships or planes, especially during a war</a:t>
            </a:r>
          </a:p>
        </p:txBody>
      </p:sp>
      <p:sp>
        <p:nvSpPr>
          <p:cNvPr id="2" name="Rectangle 1"/>
          <p:cNvSpPr/>
          <p:nvPr/>
        </p:nvSpPr>
        <p:spPr>
          <a:xfrm>
            <a:off x="2080035" y="1856114"/>
            <a:ext cx="1532792" cy="646331"/>
          </a:xfrm>
          <a:prstGeom prst="rect">
            <a:avLst/>
          </a:prstGeom>
        </p:spPr>
        <p:txBody>
          <a:bodyPr wrap="none">
            <a:spAutoFit/>
          </a:bodyPr>
          <a:lstStyle/>
          <a:p>
            <a:pPr algn="ctr"/>
            <a:r>
              <a:rPr lang="en-US" sz="3600" kern="0" dirty="0">
                <a:solidFill>
                  <a:schemeClr val="accent2">
                    <a:lumMod val="50000"/>
                  </a:schemeClr>
                </a:solidFill>
                <a:effectLst/>
                <a:ea typeface="Times New Roman" panose="02020603050405020304" pitchFamily="18" charset="0"/>
              </a:rPr>
              <a:t>/ˈ</a:t>
            </a:r>
            <a:r>
              <a:rPr lang="en-US" sz="3600" kern="0" dirty="0" err="1">
                <a:solidFill>
                  <a:schemeClr val="accent2">
                    <a:lumMod val="50000"/>
                  </a:schemeClr>
                </a:solidFill>
                <a:effectLst/>
                <a:ea typeface="Times New Roman" panose="02020603050405020304" pitchFamily="18" charset="0"/>
              </a:rPr>
              <a:t>bætl</a:t>
            </a:r>
            <a:r>
              <a:rPr lang="en-US" sz="3600" kern="0" dirty="0">
                <a:solidFill>
                  <a:schemeClr val="accent2">
                    <a:lumMod val="50000"/>
                  </a:schemeClr>
                </a:solidFill>
                <a:effectLst/>
                <a:ea typeface="Times New Roman" panose="02020603050405020304" pitchFamily="18" charset="0"/>
              </a:rPr>
              <a:t>/</a:t>
            </a:r>
            <a:endParaRPr lang="en-US" sz="3600" dirty="0">
              <a:solidFill>
                <a:schemeClr val="accent2">
                  <a:lumMod val="50000"/>
                </a:schemeClr>
              </a:solidFill>
            </a:endParaRP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95AC86A-FAC8-3AED-4709-3C82976F98CF}"/>
              </a:ext>
            </a:extLst>
          </p:cNvPr>
          <p:cNvPicPr>
            <a:picLocks noChangeAspect="1"/>
          </p:cNvPicPr>
          <p:nvPr/>
        </p:nvPicPr>
        <p:blipFill>
          <a:blip r:embed="rId5"/>
          <a:stretch>
            <a:fillRect/>
          </a:stretch>
        </p:blipFill>
        <p:spPr>
          <a:xfrm>
            <a:off x="5599865" y="1475693"/>
            <a:ext cx="3111428" cy="2595064"/>
          </a:xfrm>
          <a:prstGeom prst="rect">
            <a:avLst/>
          </a:prstGeom>
        </p:spPr>
      </p:pic>
      <p:sp>
        <p:nvSpPr>
          <p:cNvPr id="11" name="TextBox 10">
            <a:extLst>
              <a:ext uri="{FF2B5EF4-FFF2-40B4-BE49-F238E27FC236}">
                <a16:creationId xmlns:a16="http://schemas.microsoft.com/office/drawing/2014/main" id="{D9F9DA75-F925-5E9D-2207-409DEF071443}"/>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VOCABULARY</a:t>
            </a:r>
          </a:p>
        </p:txBody>
      </p:sp>
      <p:pic>
        <p:nvPicPr>
          <p:cNvPr id="3" name="battle">
            <a:hlinkClick r:id="" action="ppaction://media"/>
            <a:extLst>
              <a:ext uri="{FF2B5EF4-FFF2-40B4-BE49-F238E27FC236}">
                <a16:creationId xmlns:a16="http://schemas.microsoft.com/office/drawing/2014/main" id="{81A733DF-A151-14C2-56BA-9ED63AA5BBFC}"/>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846431" y="2641056"/>
            <a:ext cx="406400" cy="406400"/>
          </a:xfrm>
          <a:prstGeom prst="rect">
            <a:avLst/>
          </a:prstGeom>
        </p:spPr>
      </p:pic>
    </p:spTree>
    <p:extLst>
      <p:ext uri="{BB962C8B-B14F-4D97-AF65-F5344CB8AC3E}">
        <p14:creationId xmlns:p14="http://schemas.microsoft.com/office/powerpoint/2010/main" val="1216493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41"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up)">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3"/>
                </p:tgtEl>
              </p:cMediaNode>
            </p:audio>
          </p:childTnLst>
        </p:cTn>
      </p:par>
    </p:tnLst>
    <p:bldLst>
      <p:bldP spid="7"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648653" y="930076"/>
            <a:ext cx="4168275"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chemeClr val="accent2"/>
                </a:solidFill>
              </a:rPr>
              <a:t>campaign (n)</a:t>
            </a:r>
            <a:endParaRPr lang="en-US" sz="4800" b="1" dirty="0">
              <a:solidFill>
                <a:schemeClr val="accent2"/>
              </a:solidFill>
              <a:cs typeface="Calibri" panose="020F0502020204030204" pitchFamily="34" charset="0"/>
            </a:endParaRPr>
          </a:p>
        </p:txBody>
      </p:sp>
      <p:sp>
        <p:nvSpPr>
          <p:cNvPr id="12" name="Rectangle 11"/>
          <p:cNvSpPr/>
          <p:nvPr/>
        </p:nvSpPr>
        <p:spPr>
          <a:xfrm>
            <a:off x="531422" y="3156788"/>
            <a:ext cx="4763637" cy="1815882"/>
          </a:xfrm>
          <a:prstGeom prst="rect">
            <a:avLst/>
          </a:prstGeom>
        </p:spPr>
        <p:txBody>
          <a:bodyPr wrap="square">
            <a:spAutoFit/>
          </a:bodyPr>
          <a:lstStyle/>
          <a:p>
            <a:pPr algn="just"/>
            <a:r>
              <a:rPr lang="en-US" sz="2800" dirty="0"/>
              <a:t>a series of planned activities that are intended to achieve a particular social, commercial or political aim</a:t>
            </a:r>
          </a:p>
        </p:txBody>
      </p:sp>
      <p:sp>
        <p:nvSpPr>
          <p:cNvPr id="2" name="Rectangle 1"/>
          <p:cNvSpPr/>
          <p:nvPr/>
        </p:nvSpPr>
        <p:spPr>
          <a:xfrm>
            <a:off x="1471914" y="1854480"/>
            <a:ext cx="2460930" cy="646331"/>
          </a:xfrm>
          <a:prstGeom prst="rect">
            <a:avLst/>
          </a:prstGeom>
        </p:spPr>
        <p:txBody>
          <a:bodyPr wrap="none">
            <a:spAutoFit/>
          </a:bodyPr>
          <a:lstStyle/>
          <a:p>
            <a:pPr algn="ctr"/>
            <a:r>
              <a:rPr lang="en-US" sz="3600" kern="0" dirty="0">
                <a:solidFill>
                  <a:schemeClr val="accent2">
                    <a:lumMod val="50000"/>
                  </a:schemeClr>
                </a:solidFill>
                <a:effectLst/>
                <a:ea typeface="Times New Roman" panose="02020603050405020304" pitchFamily="18" charset="0"/>
                <a:cs typeface="Times New Roman" panose="02020603050405020304" pitchFamily="18" charset="0"/>
              </a:rPr>
              <a:t>/</a:t>
            </a:r>
            <a:r>
              <a:rPr lang="en-US" sz="3600" kern="0" dirty="0" err="1">
                <a:solidFill>
                  <a:schemeClr val="accent2">
                    <a:lumMod val="50000"/>
                  </a:schemeClr>
                </a:solidFill>
                <a:effectLst/>
                <a:ea typeface="Times New Roman" panose="02020603050405020304" pitchFamily="18" charset="0"/>
                <a:cs typeface="Times New Roman" panose="02020603050405020304" pitchFamily="18" charset="0"/>
              </a:rPr>
              <a:t>kæmˈpeɪn</a:t>
            </a:r>
            <a:r>
              <a:rPr lang="en-US" sz="3600" kern="0" dirty="0">
                <a:solidFill>
                  <a:schemeClr val="accent2">
                    <a:lumMod val="50000"/>
                  </a:schemeClr>
                </a:solidFill>
                <a:effectLst/>
                <a:ea typeface="Times New Roman" panose="02020603050405020304" pitchFamily="18" charset="0"/>
                <a:cs typeface="Times New Roman" panose="02020603050405020304" pitchFamily="18" charset="0"/>
              </a:rPr>
              <a:t>/</a:t>
            </a:r>
            <a:endParaRPr lang="en-US" sz="3600" dirty="0">
              <a:solidFill>
                <a:schemeClr val="accent2">
                  <a:lumMod val="50000"/>
                </a:schemeClr>
              </a:solidFill>
              <a:cs typeface="Times New Roman" panose="02020603050405020304" pitchFamily="18" charset="0"/>
            </a:endParaRP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ECC71C22-E63F-259A-6654-CC3E8B10031D}"/>
              </a:ext>
            </a:extLst>
          </p:cNvPr>
          <p:cNvPicPr>
            <a:picLocks noChangeAspect="1"/>
          </p:cNvPicPr>
          <p:nvPr/>
        </p:nvPicPr>
        <p:blipFill>
          <a:blip r:embed="rId5"/>
          <a:stretch>
            <a:fillRect/>
          </a:stretch>
        </p:blipFill>
        <p:spPr>
          <a:xfrm>
            <a:off x="5496336" y="1581568"/>
            <a:ext cx="3411452" cy="2422300"/>
          </a:xfrm>
          <a:prstGeom prst="rect">
            <a:avLst/>
          </a:prstGeom>
        </p:spPr>
      </p:pic>
      <p:sp>
        <p:nvSpPr>
          <p:cNvPr id="8" name="TextBox 7">
            <a:extLst>
              <a:ext uri="{FF2B5EF4-FFF2-40B4-BE49-F238E27FC236}">
                <a16:creationId xmlns:a16="http://schemas.microsoft.com/office/drawing/2014/main" id="{A8EAC5FA-D87C-7AED-1B31-70AFA11C43A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VOCABULARY</a:t>
            </a:r>
          </a:p>
        </p:txBody>
      </p:sp>
      <p:pic>
        <p:nvPicPr>
          <p:cNvPr id="3" name="campaign">
            <a:hlinkClick r:id="" action="ppaction://media"/>
            <a:extLst>
              <a:ext uri="{FF2B5EF4-FFF2-40B4-BE49-F238E27FC236}">
                <a16:creationId xmlns:a16="http://schemas.microsoft.com/office/drawing/2014/main" id="{5D48760F-AED2-6D0E-A74F-F7B5BB4AFC10}"/>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624071" y="2642690"/>
            <a:ext cx="406400" cy="406400"/>
          </a:xfrm>
          <a:prstGeom prst="rect">
            <a:avLst/>
          </a:prstGeom>
        </p:spPr>
      </p:pic>
    </p:spTree>
    <p:extLst>
      <p:ext uri="{BB962C8B-B14F-4D97-AF65-F5344CB8AC3E}">
        <p14:creationId xmlns:p14="http://schemas.microsoft.com/office/powerpoint/2010/main" val="853784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750"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up)">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3"/>
                </p:tgtEl>
              </p:cMediaNode>
            </p:audio>
          </p:childTnLst>
        </p:cTn>
      </p:par>
    </p:tnLst>
    <p:bldLst>
      <p:bldP spid="7"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Google Shape;1881;p31"/>
          <p:cNvSpPr txBox="1">
            <a:spLocks/>
          </p:cNvSpPr>
          <p:nvPr/>
        </p:nvSpPr>
        <p:spPr>
          <a:xfrm>
            <a:off x="380138" y="956127"/>
            <a:ext cx="4837746" cy="1012037"/>
          </a:xfrm>
          <a:prstGeom prst="rect">
            <a:avLst/>
          </a:prstGeom>
          <a:noFill/>
          <a:ln>
            <a:noFill/>
          </a:ln>
        </p:spPr>
        <p:txBody>
          <a:bodyPr spcFirstLastPara="1" wrap="square" lIns="68569" tIns="68569" rIns="68569" bIns="68569"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4800" b="1" dirty="0">
                <a:solidFill>
                  <a:schemeClr val="accent2"/>
                </a:solidFill>
              </a:rPr>
              <a:t>pass away</a:t>
            </a:r>
            <a:endParaRPr lang="en-US" sz="4800" b="1" dirty="0">
              <a:solidFill>
                <a:schemeClr val="accent2"/>
              </a:solidFill>
              <a:cs typeface="Calibri" panose="020F0502020204030204" pitchFamily="34" charset="0"/>
            </a:endParaRPr>
          </a:p>
        </p:txBody>
      </p:sp>
      <p:sp>
        <p:nvSpPr>
          <p:cNvPr id="12" name="Rectangle 11"/>
          <p:cNvSpPr/>
          <p:nvPr/>
        </p:nvSpPr>
        <p:spPr>
          <a:xfrm>
            <a:off x="648654" y="3430017"/>
            <a:ext cx="4344587" cy="584775"/>
          </a:xfrm>
          <a:prstGeom prst="rect">
            <a:avLst/>
          </a:prstGeom>
        </p:spPr>
        <p:txBody>
          <a:bodyPr wrap="square">
            <a:spAutoFit/>
          </a:bodyPr>
          <a:lstStyle/>
          <a:p>
            <a:pPr algn="ctr"/>
            <a:r>
              <a:rPr lang="en-US" sz="3200" dirty="0"/>
              <a:t>to die</a:t>
            </a:r>
          </a:p>
        </p:txBody>
      </p:sp>
      <p:sp>
        <p:nvSpPr>
          <p:cNvPr id="2" name="Rectangle 1"/>
          <p:cNvSpPr/>
          <p:nvPr/>
        </p:nvSpPr>
        <p:spPr>
          <a:xfrm>
            <a:off x="1498013" y="1774322"/>
            <a:ext cx="2601995" cy="646331"/>
          </a:xfrm>
          <a:prstGeom prst="rect">
            <a:avLst/>
          </a:prstGeom>
        </p:spPr>
        <p:txBody>
          <a:bodyPr wrap="none">
            <a:spAutoFit/>
          </a:bodyPr>
          <a:lstStyle/>
          <a:p>
            <a:pPr algn="ctr"/>
            <a:r>
              <a:rPr lang="en-US" sz="3600" kern="0" dirty="0">
                <a:solidFill>
                  <a:schemeClr val="accent2">
                    <a:lumMod val="50000"/>
                  </a:schemeClr>
                </a:solidFill>
                <a:effectLst/>
                <a:ea typeface="Times New Roman" panose="02020603050405020304" pitchFamily="18" charset="0"/>
              </a:rPr>
              <a:t>/ </a:t>
            </a:r>
            <a:r>
              <a:rPr lang="en-US" sz="3600" kern="0" dirty="0" err="1">
                <a:solidFill>
                  <a:schemeClr val="accent2">
                    <a:lumMod val="50000"/>
                  </a:schemeClr>
                </a:solidFill>
                <a:effectLst/>
                <a:ea typeface="Times New Roman" panose="02020603050405020304" pitchFamily="18" charset="0"/>
              </a:rPr>
              <a:t>pɑːs</a:t>
            </a:r>
            <a:r>
              <a:rPr lang="en-US" sz="3600" kern="0" dirty="0">
                <a:solidFill>
                  <a:schemeClr val="accent2">
                    <a:lumMod val="50000"/>
                  </a:schemeClr>
                </a:solidFill>
                <a:effectLst/>
                <a:ea typeface="Times New Roman" panose="02020603050405020304" pitchFamily="18" charset="0"/>
              </a:rPr>
              <a:t> </a:t>
            </a:r>
            <a:r>
              <a:rPr lang="en-US" sz="3600" kern="0" dirty="0" err="1">
                <a:solidFill>
                  <a:schemeClr val="accent2">
                    <a:lumMod val="50000"/>
                  </a:schemeClr>
                </a:solidFill>
                <a:effectLst/>
                <a:ea typeface="Times New Roman" panose="02020603050405020304" pitchFamily="18" charset="0"/>
              </a:rPr>
              <a:t>əˈweɪ</a:t>
            </a:r>
            <a:r>
              <a:rPr lang="en-US" sz="3600" kern="0" dirty="0">
                <a:solidFill>
                  <a:schemeClr val="accent2">
                    <a:lumMod val="50000"/>
                  </a:schemeClr>
                </a:solidFill>
                <a:effectLst/>
                <a:ea typeface="Times New Roman" panose="02020603050405020304" pitchFamily="18" charset="0"/>
              </a:rPr>
              <a:t>/</a:t>
            </a:r>
            <a:endParaRPr lang="en-US" sz="3600" dirty="0">
              <a:solidFill>
                <a:schemeClr val="accent2">
                  <a:lumMod val="50000"/>
                </a:schemeClr>
              </a:solidFill>
            </a:endParaRPr>
          </a:p>
        </p:txBody>
      </p:sp>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FED0F828-D454-E8EF-2493-2CB2F3BB945D}"/>
              </a:ext>
            </a:extLst>
          </p:cNvPr>
          <p:cNvPicPr>
            <a:picLocks noChangeAspect="1"/>
          </p:cNvPicPr>
          <p:nvPr/>
        </p:nvPicPr>
        <p:blipFill>
          <a:blip r:embed="rId5"/>
          <a:stretch>
            <a:fillRect/>
          </a:stretch>
        </p:blipFill>
        <p:spPr>
          <a:xfrm>
            <a:off x="5584811" y="1400311"/>
            <a:ext cx="2842737" cy="2909364"/>
          </a:xfrm>
          <a:prstGeom prst="rect">
            <a:avLst/>
          </a:prstGeom>
        </p:spPr>
      </p:pic>
      <p:sp>
        <p:nvSpPr>
          <p:cNvPr id="8" name="TextBox 7">
            <a:extLst>
              <a:ext uri="{FF2B5EF4-FFF2-40B4-BE49-F238E27FC236}">
                <a16:creationId xmlns:a16="http://schemas.microsoft.com/office/drawing/2014/main" id="{3982DFE1-6DD5-07EC-1972-E9529345F23D}"/>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VOCABULARY</a:t>
            </a:r>
          </a:p>
        </p:txBody>
      </p:sp>
      <p:pic>
        <p:nvPicPr>
          <p:cNvPr id="3" name="pass away">
            <a:hlinkClick r:id="" action="ppaction://media"/>
            <a:extLst>
              <a:ext uri="{FF2B5EF4-FFF2-40B4-BE49-F238E27FC236}">
                <a16:creationId xmlns:a16="http://schemas.microsoft.com/office/drawing/2014/main" id="{A30D2B69-E862-0B9E-0ABA-D7F00092E4D7}"/>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508249" y="2571750"/>
            <a:ext cx="406400" cy="406400"/>
          </a:xfrm>
          <a:prstGeom prst="rect">
            <a:avLst/>
          </a:prstGeom>
        </p:spPr>
      </p:pic>
    </p:spTree>
    <p:extLst>
      <p:ext uri="{BB962C8B-B14F-4D97-AF65-F5344CB8AC3E}">
        <p14:creationId xmlns:p14="http://schemas.microsoft.com/office/powerpoint/2010/main" val="4073596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828"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1"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up)">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7" fill="hold" display="0">
                  <p:stCondLst>
                    <p:cond delay="indefinite"/>
                  </p:stCondLst>
                  <p:endCondLst>
                    <p:cond evt="onStopAudio" delay="0">
                      <p:tgtEl>
                        <p:sldTgt/>
                      </p:tgtEl>
                    </p:cond>
                  </p:endCondLst>
                </p:cTn>
                <p:tgtEl>
                  <p:spTgt spid="3"/>
                </p:tgtEl>
              </p:cMediaNode>
            </p:audio>
          </p:childTnLst>
        </p:cTn>
      </p:par>
    </p:tnLst>
    <p:bldLst>
      <p:bldP spid="7"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021C4CE-07D8-69B4-38C3-6DA2C1C94B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 name="Table 5">
            <a:extLst>
              <a:ext uri="{FF2B5EF4-FFF2-40B4-BE49-F238E27FC236}">
                <a16:creationId xmlns:a16="http://schemas.microsoft.com/office/drawing/2014/main" id="{65C3BE11-7245-A261-E500-85D5C0DFCC7D}"/>
              </a:ext>
            </a:extLst>
          </p:cNvPr>
          <p:cNvGraphicFramePr>
            <a:graphicFrameLocks noGrp="1"/>
          </p:cNvGraphicFramePr>
          <p:nvPr>
            <p:extLst>
              <p:ext uri="{D42A27DB-BD31-4B8C-83A1-F6EECF244321}">
                <p14:modId xmlns:p14="http://schemas.microsoft.com/office/powerpoint/2010/main" val="3566023557"/>
              </p:ext>
            </p:extLst>
          </p:nvPr>
        </p:nvGraphicFramePr>
        <p:xfrm>
          <a:off x="0" y="708710"/>
          <a:ext cx="9143999" cy="4471144"/>
        </p:xfrm>
        <a:graphic>
          <a:graphicData uri="http://schemas.openxmlformats.org/drawingml/2006/table">
            <a:tbl>
              <a:tblPr firstRow="1" bandRow="1">
                <a:tableStyleId>{5DA37D80-6434-44D0-A028-1B22A696006F}</a:tableStyleId>
              </a:tblPr>
              <a:tblGrid>
                <a:gridCol w="1660650">
                  <a:extLst>
                    <a:ext uri="{9D8B030D-6E8A-4147-A177-3AD203B41FA5}">
                      <a16:colId xmlns:a16="http://schemas.microsoft.com/office/drawing/2014/main" val="20000"/>
                    </a:ext>
                  </a:extLst>
                </a:gridCol>
                <a:gridCol w="1566770">
                  <a:extLst>
                    <a:ext uri="{9D8B030D-6E8A-4147-A177-3AD203B41FA5}">
                      <a16:colId xmlns:a16="http://schemas.microsoft.com/office/drawing/2014/main" val="20003"/>
                    </a:ext>
                  </a:extLst>
                </a:gridCol>
                <a:gridCol w="4382651">
                  <a:extLst>
                    <a:ext uri="{9D8B030D-6E8A-4147-A177-3AD203B41FA5}">
                      <a16:colId xmlns:a16="http://schemas.microsoft.com/office/drawing/2014/main" val="20001"/>
                    </a:ext>
                  </a:extLst>
                </a:gridCol>
                <a:gridCol w="1533928">
                  <a:extLst>
                    <a:ext uri="{9D8B030D-6E8A-4147-A177-3AD203B41FA5}">
                      <a16:colId xmlns:a16="http://schemas.microsoft.com/office/drawing/2014/main" val="20002"/>
                    </a:ext>
                  </a:extLst>
                </a:gridCol>
              </a:tblGrid>
              <a:tr h="671074">
                <a:tc>
                  <a:txBody>
                    <a:bodyPr/>
                    <a:lstStyle/>
                    <a:p>
                      <a:pPr marL="0" marR="0" indent="-1270" algn="ctr">
                        <a:lnSpc>
                          <a:spcPct val="107000"/>
                        </a:lnSpc>
                        <a:spcBef>
                          <a:spcPts val="0"/>
                        </a:spcBef>
                        <a:spcAft>
                          <a:spcPts val="0"/>
                        </a:spcAft>
                      </a:pPr>
                      <a:r>
                        <a:rPr lang="en-US" sz="1800" b="1" kern="100" dirty="0">
                          <a:effectLst/>
                          <a:latin typeface="+mn-lt"/>
                          <a:ea typeface="Times New Roman" panose="02020603050405020304" pitchFamily="18" charset="0"/>
                          <a:cs typeface="Times New Roman" panose="02020603050405020304" pitchFamily="18" charset="0"/>
                        </a:rPr>
                        <a:t>Form</a:t>
                      </a:r>
                      <a:endParaRPr lang="en-US" sz="1800" kern="100"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indent="-1270" algn="ctr">
                        <a:lnSpc>
                          <a:spcPct val="107000"/>
                        </a:lnSpc>
                        <a:spcBef>
                          <a:spcPts val="0"/>
                        </a:spcBef>
                        <a:spcAft>
                          <a:spcPts val="0"/>
                        </a:spcAft>
                      </a:pPr>
                      <a:r>
                        <a:rPr lang="en-US" sz="1800" b="1" kern="100" dirty="0">
                          <a:effectLst/>
                          <a:latin typeface="+mn-lt"/>
                          <a:ea typeface="Times New Roman" panose="02020603050405020304" pitchFamily="18" charset="0"/>
                          <a:cs typeface="Times New Roman" panose="02020603050405020304" pitchFamily="18" charset="0"/>
                        </a:rPr>
                        <a:t>Pronunciation</a:t>
                      </a:r>
                      <a:endParaRPr lang="en-US" sz="1800" kern="100" dirty="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indent="-1270" algn="ctr">
                        <a:lnSpc>
                          <a:spcPct val="107000"/>
                        </a:lnSpc>
                        <a:spcBef>
                          <a:spcPts val="0"/>
                        </a:spcBef>
                        <a:spcAft>
                          <a:spcPts val="0"/>
                        </a:spcAft>
                      </a:pPr>
                      <a:r>
                        <a:rPr lang="en-US" sz="1800" b="1" kern="100">
                          <a:effectLst/>
                          <a:latin typeface="+mn-lt"/>
                          <a:ea typeface="Times New Roman" panose="02020603050405020304" pitchFamily="18" charset="0"/>
                          <a:cs typeface="Times New Roman" panose="02020603050405020304" pitchFamily="18" charset="0"/>
                        </a:rPr>
                        <a:t>Meaning</a:t>
                      </a:r>
                      <a:endParaRPr lang="en-US" sz="1800" kern="100">
                        <a:effectLst/>
                        <a:latin typeface="+mn-lt"/>
                        <a:ea typeface="Times New Roman" panose="02020603050405020304" pitchFamily="18" charset="0"/>
                        <a:cs typeface="Times New Roman" panose="02020603050405020304" pitchFamily="18" charset="0"/>
                      </a:endParaRPr>
                    </a:p>
                  </a:txBody>
                  <a:tcPr marL="68580" marR="68580" marT="0" marB="0" anchor="ctr"/>
                </a:tc>
                <a:tc>
                  <a:txBody>
                    <a:bodyPr/>
                    <a:lstStyle/>
                    <a:p>
                      <a:pPr marL="0" marR="0" indent="-1270" algn="ctr">
                        <a:lnSpc>
                          <a:spcPct val="107000"/>
                        </a:lnSpc>
                        <a:spcBef>
                          <a:spcPts val="0"/>
                        </a:spcBef>
                        <a:spcAft>
                          <a:spcPts val="0"/>
                        </a:spcAft>
                      </a:pPr>
                      <a:r>
                        <a:rPr lang="en-US" sz="1800" b="1" kern="100">
                          <a:effectLst/>
                          <a:latin typeface="+mn-lt"/>
                          <a:ea typeface="Times New Roman" panose="02020603050405020304" pitchFamily="18" charset="0"/>
                          <a:cs typeface="Times New Roman" panose="02020603050405020304" pitchFamily="18" charset="0"/>
                        </a:rPr>
                        <a:t>Vietnamese equivalent</a:t>
                      </a:r>
                      <a:endParaRPr lang="en-US" sz="1800" kern="100">
                        <a:effectLst/>
                        <a:latin typeface="+mn-lt"/>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10000"/>
                  </a:ext>
                </a:extLst>
              </a:tr>
              <a:tr h="1327287">
                <a:tc>
                  <a:txBody>
                    <a:bodyPr/>
                    <a:lstStyle/>
                    <a:p>
                      <a:pPr marL="0" marR="0" indent="-1270">
                        <a:lnSpc>
                          <a:spcPct val="107000"/>
                        </a:lnSpc>
                        <a:spcBef>
                          <a:spcPts val="0"/>
                        </a:spcBef>
                        <a:spcAft>
                          <a:spcPts val="0"/>
                        </a:spcAft>
                      </a:pPr>
                      <a:r>
                        <a:rPr lang="en-US" sz="1800" kern="100" dirty="0">
                          <a:solidFill>
                            <a:srgbClr val="000000"/>
                          </a:solidFill>
                          <a:effectLst/>
                          <a:latin typeface="+mn-lt"/>
                          <a:ea typeface="Times New Roman" panose="02020603050405020304" pitchFamily="18" charset="0"/>
                          <a:cs typeface="Times New Roman" panose="02020603050405020304" pitchFamily="18" charset="0"/>
                        </a:rPr>
                        <a:t>1. the Communist Party of Viet Nam</a:t>
                      </a:r>
                      <a:endParaRPr lang="en-US" sz="1800" kern="100" dirty="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marL="0" marR="0" indent="-1270" algn="ctr">
                        <a:lnSpc>
                          <a:spcPct val="107000"/>
                        </a:lnSpc>
                        <a:spcBef>
                          <a:spcPts val="0"/>
                        </a:spcBef>
                        <a:spcAft>
                          <a:spcPts val="0"/>
                        </a:spcAft>
                      </a:pPr>
                      <a:r>
                        <a:rPr lang="en-US" sz="1800" kern="100" dirty="0">
                          <a:solidFill>
                            <a:srgbClr val="000000"/>
                          </a:solidFill>
                          <a:effectLst/>
                          <a:latin typeface="+mn-lt"/>
                          <a:ea typeface="Times New Roman" panose="02020603050405020304" pitchFamily="18" charset="0"/>
                          <a:cs typeface="Times New Roman" panose="02020603050405020304" pitchFamily="18" charset="0"/>
                        </a:rPr>
                        <a:t>/</a:t>
                      </a:r>
                      <a:r>
                        <a:rPr lang="en-US" sz="1800" kern="100" dirty="0" err="1">
                          <a:solidFill>
                            <a:srgbClr val="000000"/>
                          </a:solidFill>
                          <a:effectLst/>
                          <a:latin typeface="+mn-lt"/>
                          <a:ea typeface="Times New Roman" panose="02020603050405020304" pitchFamily="18" charset="0"/>
                          <a:cs typeface="Times New Roman" panose="02020603050405020304" pitchFamily="18" charset="0"/>
                        </a:rPr>
                        <a:t>ðə</a:t>
                      </a:r>
                      <a:r>
                        <a:rPr lang="en-US" sz="1800" kern="100" dirty="0">
                          <a:solidFill>
                            <a:srgbClr val="000000"/>
                          </a:solidFill>
                          <a:effectLst/>
                          <a:latin typeface="+mn-lt"/>
                          <a:ea typeface="Times New Roman" panose="02020603050405020304" pitchFamily="18" charset="0"/>
                          <a:cs typeface="Times New Roman" panose="02020603050405020304" pitchFamily="18" charset="0"/>
                        </a:rPr>
                        <a:t> ˈ</a:t>
                      </a:r>
                      <a:r>
                        <a:rPr lang="en-US" sz="1800" kern="100" dirty="0" err="1">
                          <a:solidFill>
                            <a:srgbClr val="000000"/>
                          </a:solidFill>
                          <a:effectLst/>
                          <a:latin typeface="+mn-lt"/>
                          <a:ea typeface="Times New Roman" panose="02020603050405020304" pitchFamily="18" charset="0"/>
                          <a:cs typeface="Times New Roman" panose="02020603050405020304" pitchFamily="18" charset="0"/>
                        </a:rPr>
                        <a:t>kɒmjənɪst</a:t>
                      </a:r>
                      <a:r>
                        <a:rPr lang="en-US" sz="1800" kern="100" dirty="0">
                          <a:solidFill>
                            <a:srgbClr val="000000"/>
                          </a:solidFill>
                          <a:effectLst/>
                          <a:latin typeface="+mn-lt"/>
                          <a:ea typeface="Times New Roman" panose="02020603050405020304" pitchFamily="18" charset="0"/>
                          <a:cs typeface="Times New Roman" panose="02020603050405020304" pitchFamily="18" charset="0"/>
                        </a:rPr>
                        <a:t> </a:t>
                      </a:r>
                      <a:r>
                        <a:rPr lang="en-US" sz="1800" kern="100" dirty="0" err="1">
                          <a:solidFill>
                            <a:srgbClr val="000000"/>
                          </a:solidFill>
                          <a:effectLst/>
                          <a:latin typeface="+mn-lt"/>
                          <a:ea typeface="Times New Roman" panose="02020603050405020304" pitchFamily="18" charset="0"/>
                          <a:cs typeface="Times New Roman" panose="02020603050405020304" pitchFamily="18" charset="0"/>
                        </a:rPr>
                        <a:t>pɑːti</a:t>
                      </a:r>
                      <a:r>
                        <a:rPr lang="en-US" sz="1800" kern="100" dirty="0">
                          <a:solidFill>
                            <a:srgbClr val="000000"/>
                          </a:solidFill>
                          <a:effectLst/>
                          <a:latin typeface="+mn-lt"/>
                          <a:ea typeface="Times New Roman" panose="02020603050405020304" pitchFamily="18" charset="0"/>
                          <a:cs typeface="Times New Roman" panose="02020603050405020304" pitchFamily="18" charset="0"/>
                        </a:rPr>
                        <a:t> </a:t>
                      </a:r>
                      <a:r>
                        <a:rPr lang="en-US" sz="1800" kern="100" dirty="0" err="1">
                          <a:solidFill>
                            <a:srgbClr val="000000"/>
                          </a:solidFill>
                          <a:effectLst/>
                          <a:latin typeface="+mn-lt"/>
                          <a:ea typeface="Times New Roman" panose="02020603050405020304" pitchFamily="18" charset="0"/>
                          <a:cs typeface="Times New Roman" panose="02020603050405020304" pitchFamily="18" charset="0"/>
                        </a:rPr>
                        <a:t>əv</a:t>
                      </a:r>
                      <a:r>
                        <a:rPr lang="en-US" sz="1800" kern="100" dirty="0">
                          <a:solidFill>
                            <a:srgbClr val="000000"/>
                          </a:solidFill>
                          <a:effectLst/>
                          <a:latin typeface="+mn-lt"/>
                          <a:ea typeface="Times New Roman" panose="02020603050405020304" pitchFamily="18" charset="0"/>
                          <a:cs typeface="Times New Roman" panose="02020603050405020304" pitchFamily="18" charset="0"/>
                        </a:rPr>
                        <a:t> </a:t>
                      </a:r>
                      <a:r>
                        <a:rPr lang="en-US" sz="1800" kern="100" dirty="0" err="1">
                          <a:solidFill>
                            <a:srgbClr val="000000"/>
                          </a:solidFill>
                          <a:effectLst/>
                          <a:latin typeface="+mn-lt"/>
                          <a:ea typeface="Times New Roman" panose="02020603050405020304" pitchFamily="18" charset="0"/>
                          <a:cs typeface="Times New Roman" panose="02020603050405020304" pitchFamily="18" charset="0"/>
                        </a:rPr>
                        <a:t>viːetˈnɑːm</a:t>
                      </a:r>
                      <a:r>
                        <a:rPr lang="en-US" sz="1800" kern="100" dirty="0">
                          <a:solidFill>
                            <a:srgbClr val="000000"/>
                          </a:solidFill>
                          <a:effectLst/>
                          <a:latin typeface="+mn-lt"/>
                          <a:ea typeface="Times New Roman" panose="02020603050405020304" pitchFamily="18" charset="0"/>
                          <a:cs typeface="Times New Roman" panose="02020603050405020304" pitchFamily="18" charset="0"/>
                        </a:rPr>
                        <a:t>/</a:t>
                      </a:r>
                      <a:endParaRPr lang="en-US" sz="1800" kern="100" dirty="0">
                        <a:effectLst/>
                        <a:latin typeface="+mn-lt"/>
                        <a:ea typeface="Times New Roman" panose="02020603050405020304" pitchFamily="18" charset="0"/>
                        <a:cs typeface="Times New Roman" panose="02020603050405020304" pitchFamily="18" charset="0"/>
                      </a:endParaRPr>
                    </a:p>
                  </a:txBody>
                  <a:tcPr marL="68580" marR="68580" marT="0" marB="0"/>
                </a:tc>
                <a:tc>
                  <a:txBody>
                    <a:bodyPr/>
                    <a:lstStyle/>
                    <a:p>
                      <a:pPr marL="0" marR="0" indent="-1270">
                        <a:lnSpc>
                          <a:spcPct val="107000"/>
                        </a:lnSpc>
                        <a:spcBef>
                          <a:spcPts val="0"/>
                        </a:spcBef>
                        <a:spcAft>
                          <a:spcPts val="0"/>
                        </a:spcAft>
                      </a:pPr>
                      <a:r>
                        <a:rPr lang="en-US" sz="1800" kern="100" dirty="0">
                          <a:solidFill>
                            <a:srgbClr val="000000"/>
                          </a:solidFill>
                          <a:effectLst/>
                          <a:latin typeface="+mn-lt"/>
                          <a:ea typeface="Times New Roman" panose="02020603050405020304" pitchFamily="18" charset="0"/>
                          <a:cs typeface="Times New Roman" panose="02020603050405020304" pitchFamily="18" charset="0"/>
                        </a:rPr>
                        <a:t>the single political party in power in Viet Nam</a:t>
                      </a:r>
                      <a:endParaRPr lang="en-US" sz="1800" kern="100" dirty="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marL="0" marR="0" indent="-1270">
                        <a:lnSpc>
                          <a:spcPct val="107000"/>
                        </a:lnSpc>
                        <a:spcBef>
                          <a:spcPts val="0"/>
                        </a:spcBef>
                        <a:spcAft>
                          <a:spcPts val="0"/>
                        </a:spcAft>
                      </a:pPr>
                      <a:r>
                        <a:rPr lang="en-US" sz="1800" kern="100" dirty="0" err="1">
                          <a:solidFill>
                            <a:srgbClr val="000000"/>
                          </a:solidFill>
                          <a:effectLst/>
                          <a:latin typeface="+mn-lt"/>
                          <a:ea typeface="Times New Roman" panose="02020603050405020304" pitchFamily="18" charset="0"/>
                          <a:cs typeface="Times New Roman" panose="02020603050405020304" pitchFamily="18" charset="0"/>
                        </a:rPr>
                        <a:t>Đảng</a:t>
                      </a:r>
                      <a:r>
                        <a:rPr lang="en-US" sz="1800" kern="100" dirty="0">
                          <a:solidFill>
                            <a:srgbClr val="000000"/>
                          </a:solidFill>
                          <a:effectLst/>
                          <a:latin typeface="+mn-lt"/>
                          <a:ea typeface="Times New Roman" panose="02020603050405020304" pitchFamily="18" charset="0"/>
                          <a:cs typeface="Times New Roman" panose="02020603050405020304" pitchFamily="18" charset="0"/>
                        </a:rPr>
                        <a:t> </a:t>
                      </a:r>
                      <a:r>
                        <a:rPr lang="en-US" sz="1800" kern="100" dirty="0" err="1">
                          <a:solidFill>
                            <a:srgbClr val="000000"/>
                          </a:solidFill>
                          <a:effectLst/>
                          <a:latin typeface="+mn-lt"/>
                          <a:ea typeface="Times New Roman" panose="02020603050405020304" pitchFamily="18" charset="0"/>
                          <a:cs typeface="Times New Roman" panose="02020603050405020304" pitchFamily="18" charset="0"/>
                        </a:rPr>
                        <a:t>Cộng</a:t>
                      </a:r>
                      <a:r>
                        <a:rPr lang="en-US" sz="1800" kern="100" dirty="0">
                          <a:solidFill>
                            <a:srgbClr val="000000"/>
                          </a:solidFill>
                          <a:effectLst/>
                          <a:latin typeface="+mn-lt"/>
                          <a:ea typeface="Times New Roman" panose="02020603050405020304" pitchFamily="18" charset="0"/>
                          <a:cs typeface="Times New Roman" panose="02020603050405020304" pitchFamily="18" charset="0"/>
                        </a:rPr>
                        <a:t> </a:t>
                      </a:r>
                      <a:r>
                        <a:rPr lang="en-US" sz="1800" kern="100" dirty="0" err="1">
                          <a:solidFill>
                            <a:srgbClr val="000000"/>
                          </a:solidFill>
                          <a:effectLst/>
                          <a:latin typeface="+mn-lt"/>
                          <a:ea typeface="Times New Roman" panose="02020603050405020304" pitchFamily="18" charset="0"/>
                          <a:cs typeface="Times New Roman" panose="02020603050405020304" pitchFamily="18" charset="0"/>
                        </a:rPr>
                        <a:t>sản</a:t>
                      </a:r>
                      <a:r>
                        <a:rPr lang="en-US" sz="1800" kern="100" dirty="0">
                          <a:solidFill>
                            <a:srgbClr val="000000"/>
                          </a:solidFill>
                          <a:effectLst/>
                          <a:latin typeface="+mn-lt"/>
                          <a:ea typeface="Times New Roman" panose="02020603050405020304" pitchFamily="18" charset="0"/>
                          <a:cs typeface="Times New Roman" panose="02020603050405020304" pitchFamily="18" charset="0"/>
                        </a:rPr>
                        <a:t> </a:t>
                      </a:r>
                      <a:r>
                        <a:rPr lang="en-US" sz="1800" kern="100" dirty="0" err="1">
                          <a:solidFill>
                            <a:srgbClr val="000000"/>
                          </a:solidFill>
                          <a:effectLst/>
                          <a:latin typeface="+mn-lt"/>
                          <a:ea typeface="Times New Roman" panose="02020603050405020304" pitchFamily="18" charset="0"/>
                          <a:cs typeface="Times New Roman" panose="02020603050405020304" pitchFamily="18" charset="0"/>
                        </a:rPr>
                        <a:t>Việt</a:t>
                      </a:r>
                      <a:r>
                        <a:rPr lang="en-US" sz="1800" kern="100" dirty="0">
                          <a:solidFill>
                            <a:srgbClr val="000000"/>
                          </a:solidFill>
                          <a:effectLst/>
                          <a:latin typeface="+mn-lt"/>
                          <a:ea typeface="Times New Roman" panose="02020603050405020304" pitchFamily="18" charset="0"/>
                          <a:cs typeface="Times New Roman" panose="02020603050405020304" pitchFamily="18" charset="0"/>
                        </a:rPr>
                        <a:t> Nam</a:t>
                      </a:r>
                      <a:endParaRPr lang="en-US" sz="1800" kern="100" dirty="0">
                        <a:effectLst/>
                        <a:latin typeface="+mn-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5"/>
                  </a:ext>
                </a:extLst>
              </a:tr>
              <a:tr h="730031">
                <a:tc>
                  <a:txBody>
                    <a:bodyPr/>
                    <a:lstStyle/>
                    <a:p>
                      <a:pPr marL="0" marR="0" indent="-1270">
                        <a:lnSpc>
                          <a:spcPct val="107000"/>
                        </a:lnSpc>
                        <a:spcBef>
                          <a:spcPts val="0"/>
                        </a:spcBef>
                        <a:spcAft>
                          <a:spcPts val="0"/>
                        </a:spcAft>
                      </a:pPr>
                      <a:r>
                        <a:rPr lang="en-US" sz="1800" kern="100">
                          <a:solidFill>
                            <a:srgbClr val="000000"/>
                          </a:solidFill>
                          <a:effectLst/>
                          <a:latin typeface="+mn-lt"/>
                          <a:ea typeface="Times New Roman" panose="02020603050405020304" pitchFamily="18" charset="0"/>
                          <a:cs typeface="Times New Roman" panose="02020603050405020304" pitchFamily="18" charset="0"/>
                        </a:rPr>
                        <a:t>2. battle (n)</a:t>
                      </a:r>
                      <a:endParaRPr lang="en-US" sz="1800" kern="10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marL="0" marR="0" indent="-1270" algn="ctr">
                        <a:lnSpc>
                          <a:spcPct val="107000"/>
                        </a:lnSpc>
                        <a:spcBef>
                          <a:spcPts val="0"/>
                        </a:spcBef>
                        <a:spcAft>
                          <a:spcPts val="0"/>
                        </a:spcAft>
                      </a:pPr>
                      <a:r>
                        <a:rPr lang="en-US" sz="1800" kern="100">
                          <a:solidFill>
                            <a:srgbClr val="000000"/>
                          </a:solidFill>
                          <a:effectLst/>
                          <a:latin typeface="+mn-lt"/>
                          <a:ea typeface="Times New Roman" panose="02020603050405020304" pitchFamily="18" charset="0"/>
                          <a:cs typeface="Times New Roman" panose="02020603050405020304" pitchFamily="18" charset="0"/>
                        </a:rPr>
                        <a:t>/ˈbætl/</a:t>
                      </a:r>
                      <a:endParaRPr lang="en-US" sz="1800" kern="100">
                        <a:effectLst/>
                        <a:latin typeface="+mn-lt"/>
                        <a:ea typeface="Times New Roman" panose="02020603050405020304" pitchFamily="18" charset="0"/>
                        <a:cs typeface="Times New Roman" panose="02020603050405020304" pitchFamily="18" charset="0"/>
                      </a:endParaRPr>
                    </a:p>
                  </a:txBody>
                  <a:tcPr marL="68580" marR="68580" marT="0" marB="0"/>
                </a:tc>
                <a:tc>
                  <a:txBody>
                    <a:bodyPr/>
                    <a:lstStyle/>
                    <a:p>
                      <a:pPr marL="0" marR="0" indent="-1270">
                        <a:lnSpc>
                          <a:spcPct val="107000"/>
                        </a:lnSpc>
                        <a:spcBef>
                          <a:spcPts val="0"/>
                        </a:spcBef>
                        <a:spcAft>
                          <a:spcPts val="0"/>
                        </a:spcAft>
                      </a:pPr>
                      <a:r>
                        <a:rPr lang="en-US" sz="1800" kern="100" dirty="0">
                          <a:solidFill>
                            <a:srgbClr val="000000"/>
                          </a:solidFill>
                          <a:effectLst/>
                          <a:latin typeface="+mn-lt"/>
                          <a:ea typeface="Times New Roman" panose="02020603050405020304" pitchFamily="18" charset="0"/>
                          <a:cs typeface="Times New Roman" panose="02020603050405020304" pitchFamily="18" charset="0"/>
                        </a:rPr>
                        <a:t>a fight between armies, ships or planes, especially during a war</a:t>
                      </a:r>
                      <a:endParaRPr lang="en-US" sz="1800" kern="100" dirty="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marL="0" marR="0" indent="-1270">
                        <a:lnSpc>
                          <a:spcPct val="107000"/>
                        </a:lnSpc>
                        <a:spcBef>
                          <a:spcPts val="0"/>
                        </a:spcBef>
                        <a:spcAft>
                          <a:spcPts val="0"/>
                        </a:spcAft>
                      </a:pPr>
                      <a:r>
                        <a:rPr lang="en-US" sz="1800" kern="100">
                          <a:solidFill>
                            <a:srgbClr val="000000"/>
                          </a:solidFill>
                          <a:effectLst/>
                          <a:latin typeface="+mn-lt"/>
                          <a:ea typeface="Times New Roman" panose="02020603050405020304" pitchFamily="18" charset="0"/>
                          <a:cs typeface="Times New Roman" panose="02020603050405020304" pitchFamily="18" charset="0"/>
                        </a:rPr>
                        <a:t>trận chiến</a:t>
                      </a:r>
                      <a:endParaRPr lang="en-US" sz="1800" kern="100">
                        <a:effectLst/>
                        <a:latin typeface="+mn-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1"/>
                  </a:ext>
                </a:extLst>
              </a:tr>
              <a:tr h="1028659">
                <a:tc>
                  <a:txBody>
                    <a:bodyPr/>
                    <a:lstStyle/>
                    <a:p>
                      <a:pPr marL="0" marR="0" indent="-1270">
                        <a:lnSpc>
                          <a:spcPct val="107000"/>
                        </a:lnSpc>
                        <a:spcBef>
                          <a:spcPts val="0"/>
                        </a:spcBef>
                        <a:spcAft>
                          <a:spcPts val="0"/>
                        </a:spcAft>
                      </a:pPr>
                      <a:r>
                        <a:rPr lang="en-US" sz="1800" kern="100">
                          <a:solidFill>
                            <a:srgbClr val="000000"/>
                          </a:solidFill>
                          <a:effectLst/>
                          <a:latin typeface="+mn-lt"/>
                          <a:ea typeface="Times New Roman" panose="02020603050405020304" pitchFamily="18" charset="0"/>
                          <a:cs typeface="Times New Roman" panose="02020603050405020304" pitchFamily="18" charset="0"/>
                        </a:rPr>
                        <a:t>3. campaign (n)</a:t>
                      </a:r>
                      <a:endParaRPr lang="en-US" sz="1800" kern="10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marL="0" marR="0" indent="-1270" algn="ctr">
                        <a:lnSpc>
                          <a:spcPct val="107000"/>
                        </a:lnSpc>
                        <a:spcBef>
                          <a:spcPts val="0"/>
                        </a:spcBef>
                        <a:spcAft>
                          <a:spcPts val="0"/>
                        </a:spcAft>
                      </a:pPr>
                      <a:r>
                        <a:rPr lang="en-US" sz="1800" kern="100">
                          <a:solidFill>
                            <a:srgbClr val="000000"/>
                          </a:solidFill>
                          <a:effectLst/>
                          <a:latin typeface="+mn-lt"/>
                          <a:ea typeface="Times New Roman" panose="02020603050405020304" pitchFamily="18" charset="0"/>
                          <a:cs typeface="Times New Roman" panose="02020603050405020304" pitchFamily="18" charset="0"/>
                        </a:rPr>
                        <a:t>/kæmˈpeɪn/</a:t>
                      </a:r>
                      <a:endParaRPr lang="en-US" sz="1800" kern="100">
                        <a:effectLst/>
                        <a:latin typeface="+mn-lt"/>
                        <a:ea typeface="Times New Roman" panose="02020603050405020304" pitchFamily="18" charset="0"/>
                        <a:cs typeface="Times New Roman" panose="02020603050405020304" pitchFamily="18" charset="0"/>
                      </a:endParaRPr>
                    </a:p>
                  </a:txBody>
                  <a:tcPr marL="68580" marR="68580" marT="0" marB="0"/>
                </a:tc>
                <a:tc>
                  <a:txBody>
                    <a:bodyPr/>
                    <a:lstStyle/>
                    <a:p>
                      <a:pPr marL="0" marR="0" indent="-1270">
                        <a:lnSpc>
                          <a:spcPct val="107000"/>
                        </a:lnSpc>
                        <a:spcBef>
                          <a:spcPts val="0"/>
                        </a:spcBef>
                        <a:spcAft>
                          <a:spcPts val="0"/>
                        </a:spcAft>
                      </a:pPr>
                      <a:r>
                        <a:rPr lang="en-US" sz="1800" kern="100" dirty="0">
                          <a:solidFill>
                            <a:srgbClr val="000000"/>
                          </a:solidFill>
                          <a:effectLst/>
                          <a:latin typeface="+mn-lt"/>
                          <a:ea typeface="Times New Roman" panose="02020603050405020304" pitchFamily="18" charset="0"/>
                          <a:cs typeface="Times New Roman" panose="02020603050405020304" pitchFamily="18" charset="0"/>
                        </a:rPr>
                        <a:t>a series of planned activities that are intended to achieve a particular social, commercial or political aim</a:t>
                      </a:r>
                      <a:endParaRPr lang="en-US" sz="1800" kern="100" dirty="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marL="0" marR="0" indent="-1270">
                        <a:lnSpc>
                          <a:spcPct val="107000"/>
                        </a:lnSpc>
                        <a:spcBef>
                          <a:spcPts val="0"/>
                        </a:spcBef>
                        <a:spcAft>
                          <a:spcPts val="0"/>
                        </a:spcAft>
                      </a:pPr>
                      <a:r>
                        <a:rPr lang="en-US" sz="1800" kern="100" dirty="0" err="1">
                          <a:solidFill>
                            <a:srgbClr val="000000"/>
                          </a:solidFill>
                          <a:effectLst/>
                          <a:latin typeface="+mn-lt"/>
                          <a:ea typeface="Times New Roman" panose="02020603050405020304" pitchFamily="18" charset="0"/>
                          <a:cs typeface="Times New Roman" panose="02020603050405020304" pitchFamily="18" charset="0"/>
                        </a:rPr>
                        <a:t>chiến</a:t>
                      </a:r>
                      <a:r>
                        <a:rPr lang="en-US" sz="1800" kern="100" dirty="0">
                          <a:solidFill>
                            <a:srgbClr val="000000"/>
                          </a:solidFill>
                          <a:effectLst/>
                          <a:latin typeface="+mn-lt"/>
                          <a:ea typeface="Times New Roman" panose="02020603050405020304" pitchFamily="18" charset="0"/>
                          <a:cs typeface="Times New Roman" panose="02020603050405020304" pitchFamily="18" charset="0"/>
                        </a:rPr>
                        <a:t> </a:t>
                      </a:r>
                      <a:r>
                        <a:rPr lang="en-US" sz="1800" kern="100" dirty="0" err="1">
                          <a:solidFill>
                            <a:srgbClr val="000000"/>
                          </a:solidFill>
                          <a:effectLst/>
                          <a:latin typeface="+mn-lt"/>
                          <a:ea typeface="Times New Roman" panose="02020603050405020304" pitchFamily="18" charset="0"/>
                          <a:cs typeface="Times New Roman" panose="02020603050405020304" pitchFamily="18" charset="0"/>
                        </a:rPr>
                        <a:t>dịch</a:t>
                      </a:r>
                      <a:endParaRPr lang="en-US" sz="1800" kern="100" dirty="0">
                        <a:effectLst/>
                        <a:latin typeface="+mn-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002"/>
                  </a:ext>
                </a:extLst>
              </a:tr>
              <a:tr h="714093">
                <a:tc>
                  <a:txBody>
                    <a:bodyPr/>
                    <a:lstStyle/>
                    <a:p>
                      <a:pPr marL="0" marR="0" indent="-1270">
                        <a:lnSpc>
                          <a:spcPct val="107000"/>
                        </a:lnSpc>
                        <a:spcBef>
                          <a:spcPts val="0"/>
                        </a:spcBef>
                        <a:spcAft>
                          <a:spcPts val="0"/>
                        </a:spcAft>
                      </a:pPr>
                      <a:r>
                        <a:rPr lang="en-US" sz="1800" kern="100" dirty="0">
                          <a:solidFill>
                            <a:srgbClr val="000000"/>
                          </a:solidFill>
                          <a:effectLst/>
                          <a:latin typeface="+mn-lt"/>
                          <a:ea typeface="Times New Roman" panose="02020603050405020304" pitchFamily="18" charset="0"/>
                          <a:cs typeface="Times New Roman" panose="02020603050405020304" pitchFamily="18" charset="0"/>
                        </a:rPr>
                        <a:t>4. pass away</a:t>
                      </a:r>
                      <a:endParaRPr lang="en-US" sz="1800" kern="100" dirty="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marL="0" marR="0" indent="-1270" algn="ctr">
                        <a:lnSpc>
                          <a:spcPct val="107000"/>
                        </a:lnSpc>
                        <a:spcBef>
                          <a:spcPts val="0"/>
                        </a:spcBef>
                        <a:spcAft>
                          <a:spcPts val="0"/>
                        </a:spcAft>
                      </a:pPr>
                      <a:r>
                        <a:rPr lang="en-US" sz="1800" kern="100">
                          <a:solidFill>
                            <a:srgbClr val="000000"/>
                          </a:solidFill>
                          <a:effectLst/>
                          <a:latin typeface="+mn-lt"/>
                          <a:ea typeface="Times New Roman" panose="02020603050405020304" pitchFamily="18" charset="0"/>
                          <a:cs typeface="Times New Roman" panose="02020603050405020304" pitchFamily="18" charset="0"/>
                        </a:rPr>
                        <a:t>/</a:t>
                      </a:r>
                      <a:r>
                        <a:rPr lang="en-US" sz="1800" kern="100">
                          <a:effectLst/>
                          <a:latin typeface="+mn-lt"/>
                          <a:ea typeface="Times New Roman" panose="02020603050405020304" pitchFamily="18" charset="0"/>
                          <a:cs typeface="Times New Roman" panose="02020603050405020304" pitchFamily="18" charset="0"/>
                        </a:rPr>
                        <a:t> </a:t>
                      </a:r>
                      <a:r>
                        <a:rPr lang="en-US" sz="1800" kern="100">
                          <a:solidFill>
                            <a:srgbClr val="000000"/>
                          </a:solidFill>
                          <a:effectLst/>
                          <a:latin typeface="+mn-lt"/>
                          <a:ea typeface="Times New Roman" panose="02020603050405020304" pitchFamily="18" charset="0"/>
                          <a:cs typeface="Times New Roman" panose="02020603050405020304" pitchFamily="18" charset="0"/>
                        </a:rPr>
                        <a:t>pɑːs əˈweɪ/</a:t>
                      </a:r>
                      <a:endParaRPr lang="en-US" sz="1800" kern="100">
                        <a:effectLst/>
                        <a:latin typeface="+mn-lt"/>
                        <a:ea typeface="Times New Roman" panose="02020603050405020304" pitchFamily="18" charset="0"/>
                        <a:cs typeface="Times New Roman" panose="02020603050405020304" pitchFamily="18" charset="0"/>
                      </a:endParaRPr>
                    </a:p>
                  </a:txBody>
                  <a:tcPr marL="68580" marR="68580" marT="0" marB="0"/>
                </a:tc>
                <a:tc>
                  <a:txBody>
                    <a:bodyPr/>
                    <a:lstStyle/>
                    <a:p>
                      <a:pPr marL="0" marR="0" indent="-1270">
                        <a:lnSpc>
                          <a:spcPct val="107000"/>
                        </a:lnSpc>
                        <a:spcBef>
                          <a:spcPts val="0"/>
                        </a:spcBef>
                        <a:spcAft>
                          <a:spcPts val="0"/>
                        </a:spcAft>
                      </a:pPr>
                      <a:r>
                        <a:rPr lang="en-US" sz="1800" kern="100" dirty="0">
                          <a:solidFill>
                            <a:srgbClr val="000000"/>
                          </a:solidFill>
                          <a:effectLst/>
                          <a:latin typeface="+mn-lt"/>
                          <a:ea typeface="Times New Roman" panose="02020603050405020304" pitchFamily="18" charset="0"/>
                          <a:cs typeface="Times New Roman" panose="02020603050405020304" pitchFamily="18" charset="0"/>
                        </a:rPr>
                        <a:t>to die</a:t>
                      </a:r>
                      <a:endParaRPr lang="en-US" sz="1800" kern="100" dirty="0">
                        <a:effectLst/>
                        <a:latin typeface="+mn-lt"/>
                        <a:ea typeface="Times New Roman" panose="02020603050405020304" pitchFamily="18" charset="0"/>
                        <a:cs typeface="Times New Roman" panose="02020603050405020304" pitchFamily="18" charset="0"/>
                      </a:endParaRPr>
                    </a:p>
                  </a:txBody>
                  <a:tcPr marL="71755" marR="71755" marT="71755" marB="71755"/>
                </a:tc>
                <a:tc>
                  <a:txBody>
                    <a:bodyPr/>
                    <a:lstStyle/>
                    <a:p>
                      <a:pPr marL="0" marR="0" indent="-1270">
                        <a:lnSpc>
                          <a:spcPct val="107000"/>
                        </a:lnSpc>
                        <a:spcBef>
                          <a:spcPts val="0"/>
                        </a:spcBef>
                        <a:spcAft>
                          <a:spcPts val="0"/>
                        </a:spcAft>
                      </a:pPr>
                      <a:r>
                        <a:rPr lang="en-US" sz="1800" kern="100" dirty="0">
                          <a:solidFill>
                            <a:srgbClr val="000000"/>
                          </a:solidFill>
                          <a:effectLst/>
                          <a:latin typeface="+mn-lt"/>
                          <a:ea typeface="Times New Roman" panose="02020603050405020304" pitchFamily="18" charset="0"/>
                          <a:cs typeface="Times New Roman" panose="02020603050405020304" pitchFamily="18" charset="0"/>
                        </a:rPr>
                        <a:t>qua </a:t>
                      </a:r>
                      <a:r>
                        <a:rPr lang="en-US" sz="1800" kern="100" dirty="0" err="1">
                          <a:solidFill>
                            <a:srgbClr val="000000"/>
                          </a:solidFill>
                          <a:effectLst/>
                          <a:latin typeface="+mn-lt"/>
                          <a:ea typeface="Times New Roman" panose="02020603050405020304" pitchFamily="18" charset="0"/>
                          <a:cs typeface="Times New Roman" panose="02020603050405020304" pitchFamily="18" charset="0"/>
                        </a:rPr>
                        <a:t>đời</a:t>
                      </a:r>
                      <a:endParaRPr lang="en-US" sz="1800" kern="100" dirty="0">
                        <a:effectLst/>
                        <a:latin typeface="+mn-lt"/>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43179742"/>
                  </a:ext>
                </a:extLst>
              </a:tr>
            </a:tbl>
          </a:graphicData>
        </a:graphic>
      </p:graphicFrame>
      <p:sp>
        <p:nvSpPr>
          <p:cNvPr id="2" name="TextBox 1">
            <a:extLst>
              <a:ext uri="{FF2B5EF4-FFF2-40B4-BE49-F238E27FC236}">
                <a16:creationId xmlns:a16="http://schemas.microsoft.com/office/drawing/2014/main" id="{DE9AD7D6-1BC5-8760-B662-1ABD54AA34EB}"/>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VOCABULARY</a:t>
            </a:r>
          </a:p>
        </p:txBody>
      </p:sp>
    </p:spTree>
    <p:extLst>
      <p:ext uri="{BB962C8B-B14F-4D97-AF65-F5344CB8AC3E}">
        <p14:creationId xmlns:p14="http://schemas.microsoft.com/office/powerpoint/2010/main" val="19289642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7" y="61968"/>
            <a:ext cx="5824719"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CONTROLLED PRACTICE</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26371"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4" name="Rectangle 3">
            <a:extLst>
              <a:ext uri="{FF2B5EF4-FFF2-40B4-BE49-F238E27FC236}">
                <a16:creationId xmlns:a16="http://schemas.microsoft.com/office/drawing/2014/main" id="{4A7BFE80-4B77-698E-BE4F-34EAF1232090}"/>
              </a:ext>
            </a:extLst>
          </p:cNvPr>
          <p:cNvSpPr/>
          <p:nvPr/>
        </p:nvSpPr>
        <p:spPr>
          <a:xfrm>
            <a:off x="908812" y="669738"/>
            <a:ext cx="8120888" cy="1107996"/>
          </a:xfrm>
          <a:prstGeom prst="rect">
            <a:avLst/>
          </a:prstGeom>
        </p:spPr>
        <p:txBody>
          <a:bodyPr wrap="square">
            <a:spAutoFit/>
          </a:bodyPr>
          <a:lstStyle/>
          <a:p>
            <a:pPr marL="0" marR="0" indent="0" fontAlgn="auto">
              <a:spcBef>
                <a:spcPts val="0"/>
              </a:spcBef>
              <a:spcAft>
                <a:spcPts val="0"/>
              </a:spcAft>
            </a:pPr>
            <a:r>
              <a:rPr lang="en-US" sz="2200" b="1" kern="0" dirty="0">
                <a:solidFill>
                  <a:srgbClr val="000000"/>
                </a:solidFill>
                <a:effectLst/>
                <a:ea typeface="Times New Roman" panose="02020603050405020304" pitchFamily="18" charset="0"/>
                <a:cs typeface="Times New Roman" panose="02020603050405020304" pitchFamily="18" charset="0"/>
              </a:rPr>
              <a:t>Work in pairs. A should ask B questions to complete his/her card about Vo </a:t>
            </a:r>
            <a:r>
              <a:rPr lang="en-US" sz="2200" b="1" kern="0" dirty="0" err="1">
                <a:solidFill>
                  <a:srgbClr val="000000"/>
                </a:solidFill>
                <a:effectLst/>
                <a:ea typeface="Times New Roman" panose="02020603050405020304" pitchFamily="18" charset="0"/>
                <a:cs typeface="Times New Roman" panose="02020603050405020304" pitchFamily="18" charset="0"/>
              </a:rPr>
              <a:t>Thi</a:t>
            </a:r>
            <a:r>
              <a:rPr lang="en-US" sz="2200" b="1" kern="0" dirty="0">
                <a:solidFill>
                  <a:srgbClr val="000000"/>
                </a:solidFill>
                <a:effectLst/>
                <a:ea typeface="Times New Roman" panose="02020603050405020304" pitchFamily="18" charset="0"/>
                <a:cs typeface="Times New Roman" panose="02020603050405020304" pitchFamily="18" charset="0"/>
              </a:rPr>
              <a:t> Sau. Then B should do the same to complete his/her card about General Vo Nguyen Giap. Then compare your notes.</a:t>
            </a:r>
            <a:endParaRPr lang="en-US" sz="2200" b="1" dirty="0">
              <a:cs typeface="Times New Roman" panose="02020603050405020304" pitchFamily="18" charset="0"/>
            </a:endParaRPr>
          </a:p>
        </p:txBody>
      </p:sp>
      <p:sp>
        <p:nvSpPr>
          <p:cNvPr id="8" name="TextBox 7">
            <a:extLst>
              <a:ext uri="{FF2B5EF4-FFF2-40B4-BE49-F238E27FC236}">
                <a16:creationId xmlns:a16="http://schemas.microsoft.com/office/drawing/2014/main" id="{9FAE1415-8BCB-3F8C-5987-CE9FF87CF06F}"/>
              </a:ext>
            </a:extLst>
          </p:cNvPr>
          <p:cNvSpPr txBox="1"/>
          <p:nvPr/>
        </p:nvSpPr>
        <p:spPr>
          <a:xfrm>
            <a:off x="689882" y="1933873"/>
            <a:ext cx="7764236" cy="2923877"/>
          </a:xfrm>
          <a:prstGeom prst="rect">
            <a:avLst/>
          </a:prstGeom>
          <a:noFill/>
        </p:spPr>
        <p:txBody>
          <a:bodyPr wrap="square">
            <a:spAutoFit/>
          </a:bodyPr>
          <a:lstStyle/>
          <a:p>
            <a:pPr algn="ctr"/>
            <a:r>
              <a:rPr lang="en-US" sz="3200" b="1" dirty="0">
                <a:solidFill>
                  <a:srgbClr val="C00000"/>
                </a:solidFill>
                <a:latin typeface="UTMAvoBold"/>
              </a:rPr>
              <a:t>Example questions</a:t>
            </a:r>
            <a:endParaRPr lang="en-US" sz="3200" b="1" i="0" dirty="0">
              <a:solidFill>
                <a:srgbClr val="C00000"/>
              </a:solidFill>
              <a:effectLst/>
              <a:latin typeface="UTMAvoBold"/>
            </a:endParaRPr>
          </a:p>
          <a:p>
            <a:pPr algn="ctr"/>
            <a:endParaRPr lang="en-US" sz="2400" b="0" i="1" dirty="0">
              <a:solidFill>
                <a:srgbClr val="000000"/>
              </a:solidFill>
              <a:effectLst/>
              <a:latin typeface="UTMAvo-Italic"/>
            </a:endParaRPr>
          </a:p>
          <a:p>
            <a:pPr algn="ctr"/>
            <a:r>
              <a:rPr lang="en-US" sz="3200" b="0" i="1" dirty="0">
                <a:solidFill>
                  <a:srgbClr val="000000"/>
                </a:solidFill>
                <a:effectLst/>
                <a:latin typeface="UTMAvo-Italic"/>
              </a:rPr>
              <a:t>Who is/was …? </a:t>
            </a:r>
          </a:p>
          <a:p>
            <a:pPr algn="ctr"/>
            <a:r>
              <a:rPr lang="en-US" sz="3200" b="0" i="1" dirty="0">
                <a:solidFill>
                  <a:srgbClr val="000000"/>
                </a:solidFill>
                <a:effectLst/>
                <a:latin typeface="UTMAvo-Italic"/>
              </a:rPr>
              <a:t>When did he/she …? </a:t>
            </a:r>
          </a:p>
          <a:p>
            <a:pPr algn="ctr"/>
            <a:r>
              <a:rPr lang="en-US" sz="3200" b="0" i="1" dirty="0">
                <a:solidFill>
                  <a:srgbClr val="000000"/>
                </a:solidFill>
                <a:effectLst/>
                <a:latin typeface="UTMAvo-Italic"/>
              </a:rPr>
              <a:t>How old was he/she when …? </a:t>
            </a:r>
          </a:p>
          <a:p>
            <a:pPr algn="ctr"/>
            <a:r>
              <a:rPr lang="en-US" sz="3200" b="0" i="1" dirty="0">
                <a:solidFill>
                  <a:srgbClr val="000000"/>
                </a:solidFill>
                <a:effectLst/>
                <a:latin typeface="UTMAvo-Italic"/>
              </a:rPr>
              <a:t>What happened in …?</a:t>
            </a:r>
            <a:endParaRPr lang="en-US" sz="2400" dirty="0"/>
          </a:p>
        </p:txBody>
      </p:sp>
      <p:pic>
        <p:nvPicPr>
          <p:cNvPr id="2050" name="Picture 2" descr="Question Vector Art, Icons, and Graphics for Free Download">
            <a:extLst>
              <a:ext uri="{FF2B5EF4-FFF2-40B4-BE49-F238E27FC236}">
                <a16:creationId xmlns:a16="http://schemas.microsoft.com/office/drawing/2014/main" id="{8A98C6A2-0459-329D-C842-155D53BA34A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7060" y="3064864"/>
            <a:ext cx="1951264" cy="195126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a:extLst>
              <a:ext uri="{FF2B5EF4-FFF2-40B4-BE49-F238E27FC236}">
                <a16:creationId xmlns:a16="http://schemas.microsoft.com/office/drawing/2014/main" id="{8AE93CAB-3FF7-764A-75DC-F96D6F7CACBC}"/>
              </a:ext>
            </a:extLst>
          </p:cNvPr>
          <p:cNvPicPr>
            <a:picLocks noChangeAspect="1"/>
          </p:cNvPicPr>
          <p:nvPr/>
        </p:nvPicPr>
        <p:blipFill>
          <a:blip r:embed="rId3"/>
          <a:stretch>
            <a:fillRect/>
          </a:stretch>
        </p:blipFill>
        <p:spPr>
          <a:xfrm>
            <a:off x="6886931" y="2029787"/>
            <a:ext cx="2142769" cy="1571679"/>
          </a:xfrm>
          <a:prstGeom prst="rect">
            <a:avLst/>
          </a:prstGeom>
        </p:spPr>
      </p:pic>
    </p:spTree>
    <p:extLst>
      <p:ext uri="{BB962C8B-B14F-4D97-AF65-F5344CB8AC3E}">
        <p14:creationId xmlns:p14="http://schemas.microsoft.com/office/powerpoint/2010/main" val="33515563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7" y="61968"/>
            <a:ext cx="6559505"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LESS-CONTROLLED PRACTICE</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26371"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3</a:t>
            </a:r>
          </a:p>
        </p:txBody>
      </p:sp>
      <p:sp>
        <p:nvSpPr>
          <p:cNvPr id="4" name="Rectangle 3">
            <a:extLst>
              <a:ext uri="{FF2B5EF4-FFF2-40B4-BE49-F238E27FC236}">
                <a16:creationId xmlns:a16="http://schemas.microsoft.com/office/drawing/2014/main" id="{4A7BFE80-4B77-698E-BE4F-34EAF1232090}"/>
              </a:ext>
            </a:extLst>
          </p:cNvPr>
          <p:cNvSpPr/>
          <p:nvPr/>
        </p:nvSpPr>
        <p:spPr>
          <a:xfrm>
            <a:off x="856069" y="708710"/>
            <a:ext cx="8120888" cy="769441"/>
          </a:xfrm>
          <a:prstGeom prst="rect">
            <a:avLst/>
          </a:prstGeom>
        </p:spPr>
        <p:txBody>
          <a:bodyPr wrap="square">
            <a:spAutoFit/>
          </a:bodyPr>
          <a:lstStyle/>
          <a:p>
            <a:r>
              <a:rPr lang="en-US" sz="2000" b="1" i="0" dirty="0">
                <a:solidFill>
                  <a:srgbClr val="000000"/>
                </a:solidFill>
                <a:effectLst/>
                <a:latin typeface="UTMAvoBold"/>
              </a:rPr>
              <a:t>Use your notes to tell the life story of General Vo </a:t>
            </a:r>
            <a:r>
              <a:rPr lang="en-US" sz="2000" b="1" dirty="0">
                <a:solidFill>
                  <a:srgbClr val="000000"/>
                </a:solidFill>
                <a:latin typeface="UTMAvoBold"/>
              </a:rPr>
              <a:t>N</a:t>
            </a:r>
            <a:r>
              <a:rPr lang="en-US" sz="2000" b="1" i="0" dirty="0">
                <a:solidFill>
                  <a:srgbClr val="000000"/>
                </a:solidFill>
                <a:effectLst/>
                <a:latin typeface="UTMAvoBold"/>
              </a:rPr>
              <a:t>guyen </a:t>
            </a:r>
            <a:r>
              <a:rPr lang="en-US" sz="2000" b="1" dirty="0">
                <a:solidFill>
                  <a:srgbClr val="000000"/>
                </a:solidFill>
                <a:latin typeface="UTMAvoBold"/>
              </a:rPr>
              <a:t>G</a:t>
            </a:r>
            <a:r>
              <a:rPr lang="en-US" sz="2000" b="1" i="0" dirty="0">
                <a:solidFill>
                  <a:srgbClr val="000000"/>
                </a:solidFill>
                <a:effectLst/>
                <a:latin typeface="UTMAvoBold"/>
              </a:rPr>
              <a:t>iap or Vo </a:t>
            </a:r>
            <a:r>
              <a:rPr lang="en-US" sz="2000" b="1" i="0" dirty="0" err="1">
                <a:solidFill>
                  <a:srgbClr val="000000"/>
                </a:solidFill>
                <a:effectLst/>
                <a:latin typeface="UTMAvoBold"/>
              </a:rPr>
              <a:t>Thi</a:t>
            </a:r>
            <a:r>
              <a:rPr lang="en-US" sz="2000" b="1" i="0" dirty="0">
                <a:solidFill>
                  <a:srgbClr val="000000"/>
                </a:solidFill>
                <a:effectLst/>
                <a:latin typeface="UTMAvoBold"/>
              </a:rPr>
              <a:t> Sau to the class. Vote for the best-told story.</a:t>
            </a:r>
            <a:r>
              <a:rPr lang="en-US" sz="2400" dirty="0"/>
              <a:t> </a:t>
            </a:r>
            <a:endParaRPr lang="en-US" sz="3200" b="1" dirty="0">
              <a:cs typeface="Arial" panose="020B0604020202020204" pitchFamily="34" charset="0"/>
            </a:endParaRPr>
          </a:p>
        </p:txBody>
      </p:sp>
      <p:sp>
        <p:nvSpPr>
          <p:cNvPr id="9" name="TextBox 8">
            <a:extLst>
              <a:ext uri="{FF2B5EF4-FFF2-40B4-BE49-F238E27FC236}">
                <a16:creationId xmlns:a16="http://schemas.microsoft.com/office/drawing/2014/main" id="{8A576435-A31C-7FD9-783C-A0BCE61993BC}"/>
              </a:ext>
            </a:extLst>
          </p:cNvPr>
          <p:cNvSpPr txBox="1"/>
          <p:nvPr/>
        </p:nvSpPr>
        <p:spPr>
          <a:xfrm>
            <a:off x="592218" y="1595466"/>
            <a:ext cx="8088978" cy="3477875"/>
          </a:xfrm>
          <a:prstGeom prst="rect">
            <a:avLst/>
          </a:prstGeom>
          <a:noFill/>
        </p:spPr>
        <p:txBody>
          <a:bodyPr wrap="square">
            <a:spAutoFit/>
          </a:bodyPr>
          <a:lstStyle/>
          <a:p>
            <a:pPr marL="0" marR="0" indent="-1270" algn="just">
              <a:spcBef>
                <a:spcPts val="0"/>
              </a:spcBef>
              <a:spcAft>
                <a:spcPts val="0"/>
              </a:spcAft>
            </a:pPr>
            <a:r>
              <a:rPr lang="en-US" sz="2000" b="1" i="1" dirty="0">
                <a:solidFill>
                  <a:schemeClr val="accent5">
                    <a:lumMod val="50000"/>
                  </a:schemeClr>
                </a:solidFill>
                <a:effectLst/>
                <a:ea typeface="Times New Roman" panose="02020603050405020304" pitchFamily="18" charset="0"/>
                <a:cs typeface="Times New Roman" panose="02020603050405020304" pitchFamily="18" charset="0"/>
              </a:rPr>
              <a:t>Suggested answer: </a:t>
            </a:r>
            <a:endParaRPr lang="en-US" sz="2000" dirty="0">
              <a:solidFill>
                <a:schemeClr val="accent5">
                  <a:lumMod val="50000"/>
                </a:schemeClr>
              </a:solidFill>
              <a:effectLst/>
              <a:ea typeface="Times New Roman" panose="02020603050405020304" pitchFamily="18" charset="0"/>
              <a:cs typeface="Times New Roman" panose="02020603050405020304" pitchFamily="18" charset="0"/>
            </a:endParaRPr>
          </a:p>
          <a:p>
            <a:pPr algn="just"/>
            <a:r>
              <a:rPr lang="en-US" sz="2000" kern="0" dirty="0">
                <a:solidFill>
                  <a:schemeClr val="accent5">
                    <a:lumMod val="50000"/>
                  </a:schemeClr>
                </a:solidFill>
                <a:effectLst/>
                <a:ea typeface="Times New Roman" panose="02020603050405020304" pitchFamily="18" charset="0"/>
                <a:cs typeface="Times New Roman" panose="02020603050405020304" pitchFamily="18" charset="0"/>
              </a:rPr>
              <a:t>We’d like to talk about the life of Vo </a:t>
            </a:r>
            <a:r>
              <a:rPr lang="en-US" sz="2000" kern="0" dirty="0" err="1">
                <a:solidFill>
                  <a:schemeClr val="accent5">
                    <a:lumMod val="50000"/>
                  </a:schemeClr>
                </a:solidFill>
                <a:effectLst/>
                <a:ea typeface="Times New Roman" panose="02020603050405020304" pitchFamily="18" charset="0"/>
                <a:cs typeface="Times New Roman" panose="02020603050405020304" pitchFamily="18" charset="0"/>
              </a:rPr>
              <a:t>Thi</a:t>
            </a:r>
            <a:r>
              <a:rPr lang="en-US" sz="2000" kern="0" dirty="0">
                <a:solidFill>
                  <a:schemeClr val="accent5">
                    <a:lumMod val="50000"/>
                  </a:schemeClr>
                </a:solidFill>
                <a:effectLst/>
                <a:ea typeface="Times New Roman" panose="02020603050405020304" pitchFamily="18" charset="0"/>
                <a:cs typeface="Times New Roman" panose="02020603050405020304" pitchFamily="18" charset="0"/>
              </a:rPr>
              <a:t> Sau, a national heroine of our country. She was born in 1933 in Ba Ria Province. At the age of 15, she joined the Viet Minh, the league for the independence of Viet Nam from French rule. In 1947, she was brave enough to carry out attacks against French soldiers. She managed to kill some of them by throwing grenades at them. Unfortunately, in another unsuccessful attempt in 1949, she was caught and put in prison. She was sentenced to death at Con Son Prison, Con Dao Island at the age of 19. Although she died nearly 80 years ago, many generations in Viet Nam still admire Vo </a:t>
            </a:r>
            <a:r>
              <a:rPr lang="en-US" sz="2000" kern="0" dirty="0" err="1">
                <a:solidFill>
                  <a:schemeClr val="accent5">
                    <a:lumMod val="50000"/>
                  </a:schemeClr>
                </a:solidFill>
                <a:effectLst/>
                <a:ea typeface="Times New Roman" panose="02020603050405020304" pitchFamily="18" charset="0"/>
                <a:cs typeface="Times New Roman" panose="02020603050405020304" pitchFamily="18" charset="0"/>
              </a:rPr>
              <a:t>Thi</a:t>
            </a:r>
            <a:r>
              <a:rPr lang="en-US" sz="2000" kern="0" dirty="0">
                <a:solidFill>
                  <a:schemeClr val="accent5">
                    <a:lumMod val="50000"/>
                  </a:schemeClr>
                </a:solidFill>
                <a:effectLst/>
                <a:ea typeface="Times New Roman" panose="02020603050405020304" pitchFamily="18" charset="0"/>
                <a:cs typeface="Times New Roman" panose="02020603050405020304" pitchFamily="18" charset="0"/>
              </a:rPr>
              <a:t> Sau for her great bravery and sacrifice for the independence of our country.</a:t>
            </a:r>
            <a:endParaRPr lang="en-US" sz="2000" dirty="0">
              <a:solidFill>
                <a:schemeClr val="accent5">
                  <a:lumMod val="50000"/>
                </a:schemeClr>
              </a:solidFill>
              <a:cs typeface="Times New Roman" panose="02020603050405020304" pitchFamily="18" charset="0"/>
            </a:endParaRPr>
          </a:p>
        </p:txBody>
      </p:sp>
    </p:spTree>
    <p:extLst>
      <p:ext uri="{BB962C8B-B14F-4D97-AF65-F5344CB8AC3E}">
        <p14:creationId xmlns:p14="http://schemas.microsoft.com/office/powerpoint/2010/main" val="8617351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9" name="TextBox 8"/>
          <p:cNvSpPr txBox="1"/>
          <p:nvPr/>
        </p:nvSpPr>
        <p:spPr>
          <a:xfrm>
            <a:off x="426371" y="808238"/>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2" name="Rectangle 1"/>
          <p:cNvSpPr/>
          <p:nvPr/>
        </p:nvSpPr>
        <p:spPr>
          <a:xfrm>
            <a:off x="819688" y="809054"/>
            <a:ext cx="5960281" cy="523220"/>
          </a:xfrm>
          <a:prstGeom prst="rect">
            <a:avLst/>
          </a:prstGeom>
        </p:spPr>
        <p:txBody>
          <a:bodyPr wrap="square">
            <a:spAutoFit/>
          </a:bodyPr>
          <a:lstStyle/>
          <a:p>
            <a:pPr algn="just"/>
            <a:r>
              <a:rPr lang="en-US" sz="2800" b="1" dirty="0">
                <a:cs typeface="Arial" panose="020B0604020202020204" pitchFamily="34" charset="0"/>
              </a:rPr>
              <a:t>Wrap-up</a:t>
            </a:r>
          </a:p>
        </p:txBody>
      </p:sp>
      <p:sp>
        <p:nvSpPr>
          <p:cNvPr id="3" name="TextBox 2">
            <a:extLst>
              <a:ext uri="{FF2B5EF4-FFF2-40B4-BE49-F238E27FC236}">
                <a16:creationId xmlns:a16="http://schemas.microsoft.com/office/drawing/2014/main" id="{89FB7A97-2050-4E17-AB89-5199898D9829}"/>
              </a:ext>
            </a:extLst>
          </p:cNvPr>
          <p:cNvSpPr txBox="1"/>
          <p:nvPr/>
        </p:nvSpPr>
        <p:spPr>
          <a:xfrm>
            <a:off x="819688" y="1512795"/>
            <a:ext cx="7593030" cy="3167214"/>
          </a:xfrm>
          <a:prstGeom prst="rect">
            <a:avLst/>
          </a:prstGeom>
          <a:noFill/>
        </p:spPr>
        <p:txBody>
          <a:bodyPr wrap="square" rtlCol="0">
            <a:spAutoFit/>
          </a:bodyPr>
          <a:lstStyle/>
          <a:p>
            <a:pPr>
              <a:lnSpc>
                <a:spcPct val="150000"/>
              </a:lnSpc>
            </a:pPr>
            <a:r>
              <a:rPr lang="vi-VN" sz="2800" dirty="0">
                <a:latin typeface="Calibri" panose="020F0502020204030204" pitchFamily="34" charset="0"/>
                <a:cs typeface="Calibri" panose="020F0502020204030204" pitchFamily="34" charset="0"/>
              </a:rPr>
              <a:t>What have you learnt today?</a:t>
            </a:r>
            <a:endParaRPr lang="en-US" sz="2800" dirty="0">
              <a:latin typeface="Calibri" panose="020F0502020204030204" pitchFamily="34" charset="0"/>
              <a:cs typeface="Calibri" panose="020F0502020204030204" pitchFamily="34" charset="0"/>
            </a:endParaRPr>
          </a:p>
          <a:p>
            <a:pPr marL="342900" indent="-342900">
              <a:lnSpc>
                <a:spcPct val="150000"/>
              </a:lnSpc>
              <a:buFont typeface="Arial" panose="020B0604020202020204" pitchFamily="34" charset="0"/>
              <a:buChar char="•"/>
            </a:pPr>
            <a:r>
              <a:rPr lang="en-US" sz="2700" dirty="0"/>
              <a:t>An overview about the lives of a famous hero and heroine in Viet Nam;</a:t>
            </a:r>
          </a:p>
          <a:p>
            <a:pPr marL="342900" indent="-342900">
              <a:lnSpc>
                <a:spcPct val="150000"/>
              </a:lnSpc>
              <a:buFont typeface="Arial" panose="020B0604020202020204" pitchFamily="34" charset="0"/>
              <a:buChar char="•"/>
            </a:pPr>
            <a:r>
              <a:rPr lang="en-US" sz="2700" dirty="0"/>
              <a:t>Vocabulary to talk about the lives of a famous hero and heroine in Viet Nam.</a:t>
            </a:r>
            <a:endParaRPr lang="en-US" sz="2700" dirty="0">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A2B0EAB4-78BD-F7BA-E394-C2C18E24C899}"/>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B37C64C-20A2-6617-FE38-50A2FD8817E7}"/>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2934437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FDD17D-ADB1-C341-5DAE-EF1B9D38F07F}"/>
              </a:ext>
            </a:extLst>
          </p:cNvPr>
          <p:cNvGrpSpPr/>
          <p:nvPr/>
        </p:nvGrpSpPr>
        <p:grpSpPr>
          <a:xfrm>
            <a:off x="0" y="0"/>
            <a:ext cx="9144000" cy="1706851"/>
            <a:chOff x="0" y="-15861"/>
            <a:chExt cx="12192000" cy="1940426"/>
          </a:xfrm>
        </p:grpSpPr>
        <p:sp>
          <p:nvSpPr>
            <p:cNvPr id="3" name="Rectangle 2">
              <a:extLst>
                <a:ext uri="{FF2B5EF4-FFF2-40B4-BE49-F238E27FC236}">
                  <a16:creationId xmlns:a16="http://schemas.microsoft.com/office/drawing/2014/main" id="{FBD2588C-06FB-52F4-2D7E-598D8B5A867E}"/>
                </a:ext>
              </a:extLst>
            </p:cNvPr>
            <p:cNvSpPr/>
            <p:nvPr/>
          </p:nvSpPr>
          <p:spPr>
            <a:xfrm>
              <a:off x="0" y="177153"/>
              <a:ext cx="12192000" cy="1439719"/>
            </a:xfrm>
            <a:prstGeom prst="rect">
              <a:avLst/>
            </a:prstGeom>
            <a:solidFill>
              <a:srgbClr val="A493C6"/>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p>
          </p:txBody>
        </p:sp>
        <p:sp>
          <p:nvSpPr>
            <p:cNvPr id="4" name="Parallelogram 3">
              <a:extLst>
                <a:ext uri="{FF2B5EF4-FFF2-40B4-BE49-F238E27FC236}">
                  <a16:creationId xmlns:a16="http://schemas.microsoft.com/office/drawing/2014/main" id="{07123313-572D-B82E-F111-A1B1966A8D75}"/>
                </a:ext>
              </a:extLst>
            </p:cNvPr>
            <p:cNvSpPr/>
            <p:nvPr/>
          </p:nvSpPr>
          <p:spPr>
            <a:xfrm>
              <a:off x="481381" y="-15861"/>
              <a:ext cx="2769819" cy="1940426"/>
            </a:xfrm>
            <a:prstGeom prst="parallelogram">
              <a:avLst/>
            </a:prstGeom>
            <a:solidFill>
              <a:srgbClr val="E45983"/>
            </a:solidFill>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en-US" sz="4400" b="1" dirty="0">
                  <a:latin typeface="UTMFacebookK&amp;TBold"/>
                  <a:cs typeface="Times New Roman" panose="02020603050405020304" pitchFamily="18" charset="0"/>
                </a:rPr>
                <a:t>Unit 1</a:t>
              </a:r>
            </a:p>
          </p:txBody>
        </p:sp>
      </p:grpSp>
      <p:sp>
        <p:nvSpPr>
          <p:cNvPr id="9" name="TextBox 8">
            <a:extLst>
              <a:ext uri="{FF2B5EF4-FFF2-40B4-BE49-F238E27FC236}">
                <a16:creationId xmlns:a16="http://schemas.microsoft.com/office/drawing/2014/main" id="{3D56C823-4DD3-2744-17E1-A46C7290D96B}"/>
              </a:ext>
            </a:extLst>
          </p:cNvPr>
          <p:cNvSpPr txBox="1"/>
          <p:nvPr/>
        </p:nvSpPr>
        <p:spPr>
          <a:xfrm>
            <a:off x="2438400" y="418267"/>
            <a:ext cx="5319539" cy="769441"/>
          </a:xfrm>
          <a:prstGeom prst="rect">
            <a:avLst/>
          </a:prstGeom>
          <a:noFill/>
        </p:spPr>
        <p:txBody>
          <a:bodyPr wrap="square" rtlCol="0">
            <a:spAutoFit/>
          </a:bodyPr>
          <a:lstStyle/>
          <a:p>
            <a:r>
              <a:rPr lang="en-US" sz="4400" b="1" dirty="0">
                <a:solidFill>
                  <a:srgbClr val="FFFFFF"/>
                </a:solidFill>
                <a:latin typeface="UTMFacebookK&amp;TBold"/>
              </a:rPr>
              <a:t>L</a:t>
            </a:r>
            <a:r>
              <a:rPr lang="en-US" sz="4400" b="1" i="0" dirty="0">
                <a:solidFill>
                  <a:srgbClr val="FFFFFF"/>
                </a:solidFill>
                <a:effectLst/>
                <a:latin typeface="UTMFacebookK&amp;TBold"/>
              </a:rPr>
              <a:t>ife stories we admire</a:t>
            </a:r>
          </a:p>
        </p:txBody>
      </p:sp>
      <p:sp>
        <p:nvSpPr>
          <p:cNvPr id="10" name="Rectangle 9">
            <a:extLst>
              <a:ext uri="{FF2B5EF4-FFF2-40B4-BE49-F238E27FC236}">
                <a16:creationId xmlns:a16="http://schemas.microsoft.com/office/drawing/2014/main" id="{F92A0F45-146A-8BFF-6553-20D992E76B42}"/>
              </a:ext>
            </a:extLst>
          </p:cNvPr>
          <p:cNvSpPr/>
          <p:nvPr/>
        </p:nvSpPr>
        <p:spPr>
          <a:xfrm>
            <a:off x="3625335" y="2163614"/>
            <a:ext cx="4506662" cy="627454"/>
          </a:xfrm>
          <a:prstGeom prst="rect">
            <a:avLst/>
          </a:prstGeom>
          <a:solidFill>
            <a:srgbClr val="E45983"/>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3200" b="1" dirty="0">
                <a:latin typeface="UTMFacebookK&amp;TBold"/>
              </a:rPr>
              <a:t>SPEAKING</a:t>
            </a:r>
          </a:p>
        </p:txBody>
      </p:sp>
      <p:sp>
        <p:nvSpPr>
          <p:cNvPr id="11" name="Rectangle 10">
            <a:extLst>
              <a:ext uri="{FF2B5EF4-FFF2-40B4-BE49-F238E27FC236}">
                <a16:creationId xmlns:a16="http://schemas.microsoft.com/office/drawing/2014/main" id="{2CE5C951-EDAC-510B-E774-D91A675B9038}"/>
              </a:ext>
            </a:extLst>
          </p:cNvPr>
          <p:cNvSpPr/>
          <p:nvPr/>
        </p:nvSpPr>
        <p:spPr>
          <a:xfrm>
            <a:off x="1399718" y="2184953"/>
            <a:ext cx="2082254" cy="606115"/>
          </a:xfrm>
          <a:prstGeom prst="rect">
            <a:avLst/>
          </a:prstGeom>
          <a:solidFill>
            <a:srgbClr val="F7D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E45983"/>
                </a:solidFill>
                <a:latin typeface="Bookman Old Style" pitchFamily="18" charset="0"/>
              </a:rPr>
              <a:t>LESSON 4</a:t>
            </a:r>
          </a:p>
        </p:txBody>
      </p:sp>
      <p:sp>
        <p:nvSpPr>
          <p:cNvPr id="14" name="TextBox 13">
            <a:extLst>
              <a:ext uri="{FF2B5EF4-FFF2-40B4-BE49-F238E27FC236}">
                <a16:creationId xmlns:a16="http://schemas.microsoft.com/office/drawing/2014/main" id="{409399F7-44CB-F8D5-78C2-4555DA974D89}"/>
              </a:ext>
            </a:extLst>
          </p:cNvPr>
          <p:cNvSpPr txBox="1"/>
          <p:nvPr/>
        </p:nvSpPr>
        <p:spPr>
          <a:xfrm>
            <a:off x="491218" y="3322584"/>
            <a:ext cx="8496801" cy="769441"/>
          </a:xfrm>
          <a:prstGeom prst="rect">
            <a:avLst/>
          </a:prstGeom>
          <a:noFill/>
        </p:spPr>
        <p:txBody>
          <a:bodyPr wrap="square" rtlCol="0">
            <a:spAutoFit/>
          </a:bodyPr>
          <a:lstStyle/>
          <a:p>
            <a:pPr algn="ctr"/>
            <a:r>
              <a:rPr lang="en-US" sz="4400" b="1" dirty="0">
                <a:solidFill>
                  <a:srgbClr val="0070C0"/>
                </a:solidFill>
              </a:rPr>
              <a:t>National heroes of Viet Nam</a:t>
            </a:r>
          </a:p>
        </p:txBody>
      </p:sp>
    </p:spTree>
    <p:extLst>
      <p:ext uri="{BB962C8B-B14F-4D97-AF65-F5344CB8AC3E}">
        <p14:creationId xmlns:p14="http://schemas.microsoft.com/office/powerpoint/2010/main" val="16714462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BAC5994-6BF9-AE41-AC48-5A10285266A3}"/>
              </a:ext>
            </a:extLst>
          </p:cNvPr>
          <p:cNvSpPr>
            <a:spLocks noGrp="1"/>
          </p:cNvSpPr>
          <p:nvPr>
            <p:ph type="subTitle" idx="1"/>
          </p:nvPr>
        </p:nvSpPr>
        <p:spPr>
          <a:xfrm>
            <a:off x="898072" y="1820821"/>
            <a:ext cx="7203621" cy="2153228"/>
          </a:xfrm>
          <a:noFill/>
        </p:spPr>
        <p:txBody>
          <a:bodyPr anchor="t"/>
          <a:lstStyle/>
          <a:p>
            <a:pPr marL="0" marR="0" indent="-1270" algn="just">
              <a:lnSpc>
                <a:spcPct val="150000"/>
              </a:lnSpc>
              <a:spcBef>
                <a:spcPts val="0"/>
              </a:spcBef>
              <a:spcAft>
                <a:spcPts val="0"/>
              </a:spcAft>
            </a:pPr>
            <a:r>
              <a:rPr lang="en-US" dirty="0">
                <a:effectLst/>
                <a:latin typeface="+mn-lt"/>
                <a:ea typeface="Times New Roman" panose="02020603050405020304" pitchFamily="18" charset="0"/>
                <a:cs typeface="Times New Roman" panose="02020603050405020304" pitchFamily="18" charset="0"/>
              </a:rPr>
              <a:t>- Write a paragraph about the life of a national hero that you admire.</a:t>
            </a:r>
          </a:p>
          <a:p>
            <a:pPr marL="0" marR="0" indent="-1270" algn="just">
              <a:lnSpc>
                <a:spcPct val="150000"/>
              </a:lnSpc>
              <a:spcBef>
                <a:spcPts val="0"/>
              </a:spcBef>
              <a:spcAft>
                <a:spcPts val="0"/>
              </a:spcAft>
            </a:pPr>
            <a:r>
              <a:rPr lang="en-US" dirty="0">
                <a:effectLst/>
                <a:latin typeface="+mn-lt"/>
                <a:ea typeface="Times New Roman" panose="02020603050405020304" pitchFamily="18" charset="0"/>
                <a:cs typeface="Times New Roman" panose="02020603050405020304" pitchFamily="18" charset="0"/>
              </a:rPr>
              <a:t>- Do exercises in the workbook.</a:t>
            </a:r>
          </a:p>
          <a:p>
            <a:pPr marL="0" marR="0" indent="-1270" algn="just">
              <a:lnSpc>
                <a:spcPct val="150000"/>
              </a:lnSpc>
              <a:spcBef>
                <a:spcPts val="0"/>
              </a:spcBef>
              <a:spcAft>
                <a:spcPts val="0"/>
              </a:spcAft>
            </a:pPr>
            <a:r>
              <a:rPr lang="en-US" dirty="0">
                <a:effectLst/>
                <a:latin typeface="+mn-lt"/>
                <a:ea typeface="Times New Roman" panose="02020603050405020304" pitchFamily="18" charset="0"/>
                <a:cs typeface="Times New Roman" panose="02020603050405020304" pitchFamily="18" charset="0"/>
              </a:rPr>
              <a:t>- Prepare for the next lesson – Listening.</a:t>
            </a:r>
          </a:p>
        </p:txBody>
      </p:sp>
      <p:sp>
        <p:nvSpPr>
          <p:cNvPr id="6" name="Rounded Rectangle 5"/>
          <p:cNvSpPr/>
          <p:nvPr/>
        </p:nvSpPr>
        <p:spPr>
          <a:xfrm>
            <a:off x="604465" y="896700"/>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7" name="TextBox 6"/>
          <p:cNvSpPr txBox="1"/>
          <p:nvPr/>
        </p:nvSpPr>
        <p:spPr>
          <a:xfrm>
            <a:off x="627095" y="824965"/>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8" name="Rectangle 7"/>
          <p:cNvSpPr/>
          <p:nvPr/>
        </p:nvSpPr>
        <p:spPr>
          <a:xfrm>
            <a:off x="1004050" y="824965"/>
            <a:ext cx="3429000" cy="523220"/>
          </a:xfrm>
          <a:prstGeom prst="rect">
            <a:avLst/>
          </a:prstGeom>
        </p:spPr>
        <p:txBody>
          <a:bodyPr>
            <a:spAutoFit/>
          </a:bodyPr>
          <a:lstStyle/>
          <a:p>
            <a:pPr algn="just"/>
            <a:r>
              <a:rPr lang="en-US" sz="2800" b="1" dirty="0">
                <a:latin typeface="Arial" panose="020B0604020202020204" pitchFamily="34" charset="0"/>
                <a:cs typeface="Arial" panose="020B0604020202020204" pitchFamily="34" charset="0"/>
              </a:rPr>
              <a:t>Homework</a:t>
            </a:r>
          </a:p>
        </p:txBody>
      </p:sp>
      <p:sp>
        <p:nvSpPr>
          <p:cNvPr id="2" name="Rectangle 1">
            <a:extLst>
              <a:ext uri="{FF2B5EF4-FFF2-40B4-BE49-F238E27FC236}">
                <a16:creationId xmlns:a16="http://schemas.microsoft.com/office/drawing/2014/main" id="{CD0F36ED-74DE-0CFE-97FD-C71AA2DD16C3}"/>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8A51D2DB-E75B-D37D-4EDA-252D5D470B1A}"/>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12506575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8164"/>
            <a:ext cx="9144000" cy="5143500"/>
          </a:xfrm>
          <a:prstGeom prst="rect">
            <a:avLst/>
          </a:prstGeom>
        </p:spPr>
      </p:pic>
      <p:sp>
        <p:nvSpPr>
          <p:cNvPr id="3" name="Rectangle 2">
            <a:extLst>
              <a:ext uri="{FF2B5EF4-FFF2-40B4-BE49-F238E27FC236}">
                <a16:creationId xmlns:a16="http://schemas.microsoft.com/office/drawing/2014/main" id="{C95908B9-EDE1-2082-96AA-C408C5B7D2F3}"/>
              </a:ext>
            </a:extLst>
          </p:cNvPr>
          <p:cNvSpPr/>
          <p:nvPr/>
        </p:nvSpPr>
        <p:spPr>
          <a:xfrm>
            <a:off x="2234536" y="4559201"/>
            <a:ext cx="4408227" cy="461665"/>
          </a:xfrm>
          <a:prstGeom prst="rect">
            <a:avLst/>
          </a:prstGeom>
        </p:spPr>
        <p:txBody>
          <a:bodyPr wrap="square">
            <a:spAutoFit/>
          </a:bodyPr>
          <a:lstStyle/>
          <a:p>
            <a:pPr algn="ctr"/>
            <a:r>
              <a:rPr lang="en-US" sz="1200" b="1" dirty="0">
                <a:solidFill>
                  <a:srgbClr val="FFFFFF"/>
                </a:solidFill>
                <a:latin typeface="Calibri" panose="020F0502020204030204" pitchFamily="34" charset="0"/>
              </a:rPr>
              <a:t>Website: </a:t>
            </a:r>
            <a:r>
              <a:rPr lang="en-US" sz="1200" b="1" i="1" dirty="0">
                <a:solidFill>
                  <a:srgbClr val="FFFFFF"/>
                </a:solidFill>
                <a:latin typeface="Calibri" panose="020F0502020204030204" pitchFamily="34" charset="0"/>
              </a:rPr>
              <a:t>hoclieu.vn</a:t>
            </a:r>
            <a:endParaRPr lang="en-US" sz="1200" dirty="0"/>
          </a:p>
          <a:p>
            <a:pPr algn="ctr"/>
            <a:r>
              <a:rPr lang="en-US" sz="1200" b="1" dirty="0" err="1">
                <a:solidFill>
                  <a:srgbClr val="FFFFFF"/>
                </a:solidFill>
                <a:latin typeface="Calibri" panose="020F0502020204030204" pitchFamily="34" charset="0"/>
              </a:rPr>
              <a:t>Fanpage</a:t>
            </a:r>
            <a:r>
              <a:rPr lang="en-US" sz="1200" b="1" dirty="0">
                <a:solidFill>
                  <a:srgbClr val="FFFFFF"/>
                </a:solidFill>
                <a:latin typeface="Calibri" panose="020F0502020204030204" pitchFamily="34" charset="0"/>
              </a:rPr>
              <a:t>: </a:t>
            </a:r>
            <a:r>
              <a:rPr lang="en-US" sz="1200" b="1" i="1" dirty="0">
                <a:solidFill>
                  <a:srgbClr val="FFFFFF"/>
                </a:solidFill>
                <a:latin typeface="Calibri" panose="020F0502020204030204" pitchFamily="34" charset="0"/>
              </a:rPr>
              <a:t>facebook.com/www.tienganhglobalsuccess.vn</a:t>
            </a:r>
            <a:endParaRPr lang="en-US" sz="1200" dirty="0"/>
          </a:p>
        </p:txBody>
      </p:sp>
    </p:spTree>
    <p:extLst>
      <p:ext uri="{BB962C8B-B14F-4D97-AF65-F5344CB8AC3E}">
        <p14:creationId xmlns:p14="http://schemas.microsoft.com/office/powerpoint/2010/main" val="34679281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ounded Rectangle 21"/>
          <p:cNvSpPr/>
          <p:nvPr/>
        </p:nvSpPr>
        <p:spPr>
          <a:xfrm>
            <a:off x="712485" y="860863"/>
            <a:ext cx="1715930" cy="49155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effectLst>
                  <a:outerShdw blurRad="38100" dist="38100" dir="2700000" algn="tl">
                    <a:srgbClr val="000000">
                      <a:alpha val="43137"/>
                    </a:srgbClr>
                  </a:outerShdw>
                </a:effectLst>
                <a:ea typeface="Adobe Gothic Std B" panose="020B0800000000000000" pitchFamily="34" charset="-128"/>
              </a:rPr>
              <a:t>WARM-UP</a:t>
            </a:r>
            <a:endParaRPr lang="en-GB" sz="16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23" name="Rounded Rectangle 22"/>
          <p:cNvSpPr/>
          <p:nvPr/>
        </p:nvSpPr>
        <p:spPr>
          <a:xfrm>
            <a:off x="2039211" y="1932345"/>
            <a:ext cx="1708195" cy="595216"/>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effectLst>
                  <a:outerShdw blurRad="38100" dist="38100" dir="2700000" algn="tl">
                    <a:srgbClr val="000000">
                      <a:alpha val="43137"/>
                    </a:srgbClr>
                  </a:outerShdw>
                </a:effectLst>
                <a:ea typeface="Adobe Gothic Std B" panose="020B0800000000000000" pitchFamily="34" charset="-128"/>
              </a:rPr>
              <a:t>CONTROLLED PRACTICE</a:t>
            </a:r>
            <a:endParaRPr lang="en-GB" sz="16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24" name="Rounded Rectangle 23"/>
          <p:cNvSpPr/>
          <p:nvPr/>
        </p:nvSpPr>
        <p:spPr>
          <a:xfrm>
            <a:off x="413057" y="3211154"/>
            <a:ext cx="1909235" cy="579931"/>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effectLst>
                  <a:outerShdw blurRad="38100" dist="38100" dir="2700000" algn="tl">
                    <a:srgbClr val="000000">
                      <a:alpha val="43137"/>
                    </a:srgbClr>
                  </a:outerShdw>
                </a:effectLst>
                <a:ea typeface="Adobe Gothic Std B" panose="020B0800000000000000" pitchFamily="34" charset="-128"/>
              </a:rPr>
              <a:t>LESS-CONTROLLED PRACTICE</a:t>
            </a:r>
            <a:endParaRPr lang="en-GB" sz="16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25" name="Rectangle 24"/>
          <p:cNvSpPr/>
          <p:nvPr/>
        </p:nvSpPr>
        <p:spPr>
          <a:xfrm>
            <a:off x="4505771" y="860863"/>
            <a:ext cx="3659537" cy="524456"/>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1270" algn="just">
              <a:spcBef>
                <a:spcPts val="0"/>
              </a:spcBef>
              <a:spcAft>
                <a:spcPts val="0"/>
              </a:spcAft>
            </a:pPr>
            <a:r>
              <a:rPr lang="en-US" sz="1600" dirty="0">
                <a:solidFill>
                  <a:schemeClr val="tx1"/>
                </a:solidFill>
                <a:effectLst/>
                <a:ea typeface="Times New Roman" panose="02020603050405020304" pitchFamily="18" charset="0"/>
              </a:rPr>
              <a:t>Guessing game </a:t>
            </a:r>
          </a:p>
        </p:txBody>
      </p:sp>
      <p:sp>
        <p:nvSpPr>
          <p:cNvPr id="26" name="Rectangle 25"/>
          <p:cNvSpPr/>
          <p:nvPr/>
        </p:nvSpPr>
        <p:spPr>
          <a:xfrm>
            <a:off x="4505769" y="1660620"/>
            <a:ext cx="3659538" cy="1085850"/>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600" kern="0" dirty="0">
                <a:solidFill>
                  <a:schemeClr val="tx1"/>
                </a:solidFill>
                <a:effectLst/>
                <a:ea typeface="Times New Roman" panose="02020603050405020304" pitchFamily="18" charset="0"/>
                <a:cs typeface="Times New Roman" panose="02020603050405020304" pitchFamily="18" charset="0"/>
              </a:rPr>
              <a:t>Task 1: </a:t>
            </a:r>
            <a:r>
              <a:rPr lang="en-US" sz="1600" kern="0" dirty="0">
                <a:solidFill>
                  <a:schemeClr val="tx1"/>
                </a:solidFill>
                <a:effectLst/>
                <a:ea typeface="Times New Roman" panose="02020603050405020304" pitchFamily="18" charset="0"/>
              </a:rPr>
              <a:t>Read the cards</a:t>
            </a:r>
          </a:p>
          <a:p>
            <a:pPr marL="285750" indent="-285750">
              <a:buFont typeface="Arial" panose="020B0604020202020204" pitchFamily="34" charset="0"/>
              <a:buChar char="•"/>
            </a:pPr>
            <a:r>
              <a:rPr lang="en-US" sz="1600" kern="0" dirty="0">
                <a:solidFill>
                  <a:schemeClr val="tx1"/>
                </a:solidFill>
                <a:effectLst/>
                <a:ea typeface="Times New Roman" panose="02020603050405020304" pitchFamily="18" charset="0"/>
              </a:rPr>
              <a:t>Vocabulary</a:t>
            </a:r>
          </a:p>
          <a:p>
            <a:pPr marL="285750" indent="-285750">
              <a:buFont typeface="Arial" panose="020B0604020202020204" pitchFamily="34" charset="0"/>
              <a:buChar char="•"/>
            </a:pPr>
            <a:r>
              <a:rPr lang="en-US" sz="1600" dirty="0">
                <a:solidFill>
                  <a:schemeClr val="tx1"/>
                </a:solidFill>
                <a:effectLst/>
                <a:ea typeface="Times New Roman" panose="02020603050405020304" pitchFamily="18" charset="0"/>
              </a:rPr>
              <a:t>Task 2: Ask and answer to complete the notes</a:t>
            </a:r>
            <a:endParaRPr lang="en-US" sz="1600" dirty="0">
              <a:solidFill>
                <a:schemeClr val="tx1"/>
              </a:solidFill>
            </a:endParaRPr>
          </a:p>
        </p:txBody>
      </p:sp>
      <p:sp>
        <p:nvSpPr>
          <p:cNvPr id="27" name="Rectangle 26"/>
          <p:cNvSpPr/>
          <p:nvPr/>
        </p:nvSpPr>
        <p:spPr>
          <a:xfrm>
            <a:off x="4505768" y="2993090"/>
            <a:ext cx="3659539" cy="844565"/>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fontAlgn="auto">
              <a:spcBef>
                <a:spcPts val="0"/>
              </a:spcBef>
              <a:spcAft>
                <a:spcPts val="0"/>
              </a:spcAft>
            </a:pPr>
            <a:r>
              <a:rPr lang="en-US" sz="1600" dirty="0">
                <a:solidFill>
                  <a:srgbClr val="000000"/>
                </a:solidFill>
                <a:effectLst/>
                <a:ea typeface="Times New Roman" panose="02020603050405020304" pitchFamily="18" charset="0"/>
              </a:rPr>
              <a:t>Task 3: U</a:t>
            </a:r>
            <a:r>
              <a:rPr lang="en-US" sz="1600" i="0" dirty="0">
                <a:solidFill>
                  <a:srgbClr val="000000"/>
                </a:solidFill>
                <a:effectLst/>
              </a:rPr>
              <a:t>se your notes to tell the life story of General Vo </a:t>
            </a:r>
            <a:r>
              <a:rPr lang="en-US" sz="1600" dirty="0">
                <a:solidFill>
                  <a:srgbClr val="000000"/>
                </a:solidFill>
              </a:rPr>
              <a:t>N</a:t>
            </a:r>
            <a:r>
              <a:rPr lang="en-US" sz="1600" i="0" dirty="0">
                <a:solidFill>
                  <a:srgbClr val="000000"/>
                </a:solidFill>
                <a:effectLst/>
              </a:rPr>
              <a:t>guyen </a:t>
            </a:r>
            <a:r>
              <a:rPr lang="en-US" sz="1600" dirty="0">
                <a:solidFill>
                  <a:srgbClr val="000000"/>
                </a:solidFill>
              </a:rPr>
              <a:t>G</a:t>
            </a:r>
            <a:r>
              <a:rPr lang="en-US" sz="1600" i="0" dirty="0">
                <a:solidFill>
                  <a:srgbClr val="000000"/>
                </a:solidFill>
                <a:effectLst/>
              </a:rPr>
              <a:t>iap or Vo </a:t>
            </a:r>
            <a:r>
              <a:rPr lang="en-US" sz="1600" i="0" dirty="0" err="1">
                <a:solidFill>
                  <a:srgbClr val="000000"/>
                </a:solidFill>
                <a:effectLst/>
              </a:rPr>
              <a:t>Thi</a:t>
            </a:r>
            <a:r>
              <a:rPr lang="en-US" sz="1600" i="0" dirty="0">
                <a:solidFill>
                  <a:srgbClr val="000000"/>
                </a:solidFill>
                <a:effectLst/>
              </a:rPr>
              <a:t> Sau</a:t>
            </a:r>
            <a:r>
              <a:rPr lang="en-US" sz="1600" dirty="0"/>
              <a:t> </a:t>
            </a:r>
            <a:endParaRPr lang="en-US" sz="1600" dirty="0">
              <a:solidFill>
                <a:schemeClr val="tx1"/>
              </a:solidFill>
            </a:endParaRPr>
          </a:p>
        </p:txBody>
      </p:sp>
      <p:cxnSp>
        <p:nvCxnSpPr>
          <p:cNvPr id="28" name="Curved Connector 27"/>
          <p:cNvCxnSpPr>
            <a:cxnSpLocks/>
            <a:stCxn id="22" idx="3"/>
            <a:endCxn id="23" idx="0"/>
          </p:cNvCxnSpPr>
          <p:nvPr/>
        </p:nvCxnSpPr>
        <p:spPr>
          <a:xfrm>
            <a:off x="2428415" y="1106639"/>
            <a:ext cx="464894" cy="825706"/>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cxnSp>
        <p:nvCxnSpPr>
          <p:cNvPr id="29" name="Curved Connector 28"/>
          <p:cNvCxnSpPr>
            <a:cxnSpLocks/>
            <a:stCxn id="23" idx="1"/>
            <a:endCxn id="24" idx="0"/>
          </p:cNvCxnSpPr>
          <p:nvPr/>
        </p:nvCxnSpPr>
        <p:spPr>
          <a:xfrm rot="10800000" flipV="1">
            <a:off x="1367675" y="2229952"/>
            <a:ext cx="671536" cy="981201"/>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sp>
        <p:nvSpPr>
          <p:cNvPr id="32" name="Rectangle 31"/>
          <p:cNvSpPr/>
          <p:nvPr/>
        </p:nvSpPr>
        <p:spPr>
          <a:xfrm>
            <a:off x="4505770" y="4173415"/>
            <a:ext cx="3659537" cy="601742"/>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1600" dirty="0">
                <a:solidFill>
                  <a:schemeClr val="tx1"/>
                </a:solidFill>
              </a:rPr>
              <a:t>Wrap-up</a:t>
            </a:r>
          </a:p>
          <a:p>
            <a:pPr marL="285750" indent="-285750">
              <a:buFont typeface="Arial" panose="020B0604020202020204" pitchFamily="34" charset="0"/>
              <a:buChar char="•"/>
            </a:pPr>
            <a:r>
              <a:rPr lang="en-US" sz="1600" dirty="0">
                <a:solidFill>
                  <a:schemeClr val="tx1"/>
                </a:solidFill>
              </a:rPr>
              <a:t>Homework</a:t>
            </a:r>
            <a:endParaRPr lang="en-GB" sz="1600" dirty="0">
              <a:solidFill>
                <a:schemeClr val="tx1"/>
              </a:solidFill>
            </a:endParaRPr>
          </a:p>
        </p:txBody>
      </p:sp>
      <p:sp>
        <p:nvSpPr>
          <p:cNvPr id="34" name="Rounded Rectangle 33"/>
          <p:cNvSpPr/>
          <p:nvPr/>
        </p:nvSpPr>
        <p:spPr>
          <a:xfrm>
            <a:off x="2193146" y="4275545"/>
            <a:ext cx="1708194" cy="49961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effectLst>
                  <a:outerShdw blurRad="38100" dist="38100" dir="2700000" algn="tl">
                    <a:srgbClr val="000000">
                      <a:alpha val="43137"/>
                    </a:srgbClr>
                  </a:outerShdw>
                </a:effectLst>
                <a:ea typeface="Adobe Gothic Std B" panose="020B0800000000000000" pitchFamily="34" charset="-128"/>
              </a:rPr>
              <a:t>CONSOLIDATION</a:t>
            </a:r>
            <a:endParaRPr lang="en-GB" sz="1600"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44" name="Rectangle 43"/>
          <p:cNvSpPr/>
          <p:nvPr/>
        </p:nvSpPr>
        <p:spPr>
          <a:xfrm>
            <a:off x="4233064" y="230514"/>
            <a:ext cx="2256946" cy="338921"/>
          </a:xfrm>
          <a:prstGeom prst="rect">
            <a:avLst/>
          </a:prstGeom>
          <a:solidFill>
            <a:srgbClr val="E45983"/>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2400" b="1" dirty="0">
                <a:latin typeface="UTM Facebook K&amp;T" panose="02040603050506020204" pitchFamily="18" charset="0"/>
              </a:rPr>
              <a:t>SPEAKING</a:t>
            </a:r>
          </a:p>
        </p:txBody>
      </p:sp>
      <p:sp>
        <p:nvSpPr>
          <p:cNvPr id="46" name="Rectangle 45"/>
          <p:cNvSpPr/>
          <p:nvPr/>
        </p:nvSpPr>
        <p:spPr>
          <a:xfrm>
            <a:off x="2692057" y="239901"/>
            <a:ext cx="1415556" cy="329534"/>
          </a:xfrm>
          <a:prstGeom prst="rect">
            <a:avLst/>
          </a:prstGeom>
          <a:solidFill>
            <a:srgbClr val="F7D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E45983"/>
                </a:solidFill>
                <a:latin typeface="Bookman Old Style" pitchFamily="18" charset="0"/>
              </a:rPr>
              <a:t>LESSON 4</a:t>
            </a:r>
          </a:p>
        </p:txBody>
      </p:sp>
      <p:cxnSp>
        <p:nvCxnSpPr>
          <p:cNvPr id="10" name="Curved Connector 27">
            <a:extLst>
              <a:ext uri="{FF2B5EF4-FFF2-40B4-BE49-F238E27FC236}">
                <a16:creationId xmlns:a16="http://schemas.microsoft.com/office/drawing/2014/main" id="{7E6FDC0B-508C-D0F3-D01F-2BC49ED579F9}"/>
              </a:ext>
            </a:extLst>
          </p:cNvPr>
          <p:cNvCxnSpPr>
            <a:cxnSpLocks/>
            <a:stCxn id="24" idx="3"/>
            <a:endCxn id="34" idx="0"/>
          </p:cNvCxnSpPr>
          <p:nvPr/>
        </p:nvCxnSpPr>
        <p:spPr>
          <a:xfrm>
            <a:off x="2322292" y="3501120"/>
            <a:ext cx="724951" cy="774425"/>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3608329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3" name="TextBox 2">
            <a:extLst>
              <a:ext uri="{FF2B5EF4-FFF2-40B4-BE49-F238E27FC236}">
                <a16:creationId xmlns:a16="http://schemas.microsoft.com/office/drawing/2014/main" id="{35347BE1-BE97-0948-FE52-A3A8DACCC338}"/>
              </a:ext>
            </a:extLst>
          </p:cNvPr>
          <p:cNvSpPr txBox="1"/>
          <p:nvPr/>
        </p:nvSpPr>
        <p:spPr>
          <a:xfrm>
            <a:off x="2175782" y="708710"/>
            <a:ext cx="4792435" cy="769441"/>
          </a:xfrm>
          <a:prstGeom prst="rect">
            <a:avLst/>
          </a:prstGeom>
          <a:noFill/>
        </p:spPr>
        <p:txBody>
          <a:bodyPr wrap="square">
            <a:spAutoFit/>
          </a:bodyPr>
          <a:lstStyle/>
          <a:p>
            <a:pPr algn="ctr"/>
            <a:r>
              <a:rPr lang="en-US" sz="4400" b="1" kern="0" dirty="0">
                <a:cs typeface="Times New Roman" panose="02020603050405020304" pitchFamily="18" charset="0"/>
              </a:rPr>
              <a:t>Guessing game</a:t>
            </a:r>
            <a:endParaRPr lang="en-US" sz="4400" dirty="0">
              <a:cs typeface="Times New Roman" panose="02020603050405020304" pitchFamily="18" charset="0"/>
            </a:endParaRPr>
          </a:p>
        </p:txBody>
      </p:sp>
      <p:sp>
        <p:nvSpPr>
          <p:cNvPr id="2" name="TextBox 1">
            <a:extLst>
              <a:ext uri="{FF2B5EF4-FFF2-40B4-BE49-F238E27FC236}">
                <a16:creationId xmlns:a16="http://schemas.microsoft.com/office/drawing/2014/main" id="{C8E3462B-C744-42B8-5E94-EF6C796C10C1}"/>
              </a:ext>
            </a:extLst>
          </p:cNvPr>
          <p:cNvSpPr txBox="1"/>
          <p:nvPr/>
        </p:nvSpPr>
        <p:spPr>
          <a:xfrm>
            <a:off x="955221" y="1698171"/>
            <a:ext cx="7127422" cy="2677656"/>
          </a:xfrm>
          <a:prstGeom prst="rect">
            <a:avLst/>
          </a:prstGeom>
          <a:noFill/>
        </p:spPr>
        <p:txBody>
          <a:bodyPr wrap="square" rtlCol="0">
            <a:spAutoFit/>
          </a:bodyPr>
          <a:lstStyle/>
          <a:p>
            <a:pPr marL="0" marR="0" indent="-1270">
              <a:spcBef>
                <a:spcPts val="0"/>
              </a:spcBef>
              <a:spcAft>
                <a:spcPts val="0"/>
              </a:spcAft>
            </a:pPr>
            <a:r>
              <a:rPr lang="en-US" sz="2400" dirty="0">
                <a:solidFill>
                  <a:srgbClr val="000000"/>
                </a:solidFill>
                <a:effectLst/>
                <a:ea typeface="Times New Roman" panose="02020603050405020304" pitchFamily="18" charset="0"/>
                <a:cs typeface="Times New Roman" panose="02020603050405020304" pitchFamily="18" charset="0"/>
              </a:rPr>
              <a:t>- </a:t>
            </a:r>
            <a:r>
              <a:rPr lang="en-US" sz="2400" dirty="0">
                <a:solidFill>
                  <a:srgbClr val="000000"/>
                </a:solidFill>
                <a:ea typeface="Times New Roman" panose="02020603050405020304" pitchFamily="18" charset="0"/>
                <a:cs typeface="Times New Roman" panose="02020603050405020304" pitchFamily="18" charset="0"/>
              </a:rPr>
              <a:t>Work as </a:t>
            </a:r>
            <a:r>
              <a:rPr lang="en-US" sz="2400" dirty="0">
                <a:solidFill>
                  <a:srgbClr val="000000"/>
                </a:solidFill>
                <a:effectLst/>
                <a:ea typeface="Times New Roman" panose="02020603050405020304" pitchFamily="18" charset="0"/>
                <a:cs typeface="Times New Roman" panose="02020603050405020304" pitchFamily="18" charset="0"/>
              </a:rPr>
              <a:t>2 groups.</a:t>
            </a:r>
            <a:endParaRPr lang="en-US" sz="2400" dirty="0">
              <a:effectLst/>
              <a:ea typeface="Times New Roman" panose="02020603050405020304" pitchFamily="18" charset="0"/>
              <a:cs typeface="Times New Roman" panose="02020603050405020304" pitchFamily="18" charset="0"/>
            </a:endParaRPr>
          </a:p>
          <a:p>
            <a:pPr marL="0" marR="0" indent="-1270">
              <a:spcBef>
                <a:spcPts val="0"/>
              </a:spcBef>
              <a:spcAft>
                <a:spcPts val="0"/>
              </a:spcAft>
            </a:pPr>
            <a:r>
              <a:rPr lang="en-US" sz="2400" dirty="0">
                <a:solidFill>
                  <a:srgbClr val="000000"/>
                </a:solidFill>
                <a:effectLst/>
                <a:ea typeface="Times New Roman" panose="02020603050405020304" pitchFamily="18" charset="0"/>
                <a:cs typeface="Times New Roman" panose="02020603050405020304" pitchFamily="18" charset="0"/>
              </a:rPr>
              <a:t>- There are 4 questions, the answers of which provide four clues for the key word.</a:t>
            </a:r>
            <a:endParaRPr lang="en-US" sz="2400" dirty="0">
              <a:effectLst/>
              <a:ea typeface="Times New Roman" panose="02020603050405020304" pitchFamily="18" charset="0"/>
              <a:cs typeface="Times New Roman" panose="02020603050405020304" pitchFamily="18" charset="0"/>
            </a:endParaRPr>
          </a:p>
          <a:p>
            <a:pPr marL="0" marR="0" indent="-1270">
              <a:spcBef>
                <a:spcPts val="0"/>
              </a:spcBef>
              <a:spcAft>
                <a:spcPts val="0"/>
              </a:spcAft>
            </a:pPr>
            <a:r>
              <a:rPr lang="en-US" sz="2400" dirty="0">
                <a:solidFill>
                  <a:srgbClr val="000000"/>
                </a:solidFill>
                <a:effectLst/>
                <a:ea typeface="Times New Roman" panose="02020603050405020304" pitchFamily="18" charset="0"/>
                <a:cs typeface="Times New Roman" panose="02020603050405020304" pitchFamily="18" charset="0"/>
              </a:rPr>
              <a:t>- Choose and answer  the question.</a:t>
            </a:r>
          </a:p>
          <a:p>
            <a:pPr marL="0" marR="0" indent="-1270">
              <a:spcBef>
                <a:spcPts val="0"/>
              </a:spcBef>
              <a:spcAft>
                <a:spcPts val="0"/>
              </a:spcAft>
            </a:pPr>
            <a:r>
              <a:rPr lang="en-US" sz="2400" dirty="0">
                <a:solidFill>
                  <a:srgbClr val="000000"/>
                </a:solidFill>
                <a:ea typeface="Times New Roman" panose="02020603050405020304" pitchFamily="18" charset="0"/>
                <a:cs typeface="Times New Roman" panose="02020603050405020304" pitchFamily="18" charset="0"/>
              </a:rPr>
              <a:t>-</a:t>
            </a:r>
            <a:r>
              <a:rPr lang="en-US" sz="2400" dirty="0">
                <a:solidFill>
                  <a:srgbClr val="000000"/>
                </a:solidFill>
                <a:effectLst/>
                <a:ea typeface="Times New Roman" panose="02020603050405020304" pitchFamily="18" charset="0"/>
                <a:cs typeface="Times New Roman" panose="02020603050405020304" pitchFamily="18" charset="0"/>
              </a:rPr>
              <a:t> If you have a correct answer </a:t>
            </a:r>
            <a:r>
              <a:rPr lang="en-US" sz="2400" dirty="0">
                <a:solidFill>
                  <a:srgbClr val="000000"/>
                </a:solidFill>
                <a:effectLst/>
                <a:ea typeface="Times New Roman" panose="02020603050405020304" pitchFamily="18" charset="0"/>
                <a:cs typeface="Times New Roman" panose="02020603050405020304" pitchFamily="18" charset="0"/>
                <a:sym typeface="Wingdings" panose="05000000000000000000" pitchFamily="2" charset="2"/>
              </a:rPr>
              <a:t></a:t>
            </a:r>
            <a:r>
              <a:rPr lang="en-US" sz="2400" dirty="0">
                <a:solidFill>
                  <a:srgbClr val="000000"/>
                </a:solidFill>
                <a:effectLst/>
                <a:ea typeface="Times New Roman" panose="02020603050405020304" pitchFamily="18" charset="0"/>
                <a:cs typeface="Times New Roman" panose="02020603050405020304" pitchFamily="18" charset="0"/>
              </a:rPr>
              <a:t> one point.</a:t>
            </a:r>
            <a:endParaRPr lang="en-US" sz="2400" dirty="0">
              <a:effectLst/>
              <a:ea typeface="Times New Roman" panose="02020603050405020304" pitchFamily="18" charset="0"/>
              <a:cs typeface="Times New Roman" panose="02020603050405020304" pitchFamily="18" charset="0"/>
            </a:endParaRPr>
          </a:p>
          <a:p>
            <a:pPr marL="0" marR="0" indent="-1270">
              <a:spcBef>
                <a:spcPts val="0"/>
              </a:spcBef>
              <a:spcAft>
                <a:spcPts val="0"/>
              </a:spcAft>
            </a:pPr>
            <a:r>
              <a:rPr lang="en-US" sz="2400" dirty="0">
                <a:solidFill>
                  <a:srgbClr val="000000"/>
                </a:solidFill>
                <a:effectLst/>
                <a:ea typeface="Times New Roman" panose="02020603050405020304" pitchFamily="18" charset="0"/>
                <a:cs typeface="Times New Roman" panose="02020603050405020304" pitchFamily="18" charset="0"/>
              </a:rPr>
              <a:t>- If you can guess the key word </a:t>
            </a:r>
            <a:r>
              <a:rPr lang="en-US" sz="2400" dirty="0">
                <a:solidFill>
                  <a:srgbClr val="000000"/>
                </a:solidFill>
                <a:effectLst/>
                <a:ea typeface="Times New Roman" panose="02020603050405020304" pitchFamily="18" charset="0"/>
                <a:cs typeface="Times New Roman" panose="02020603050405020304" pitchFamily="18" charset="0"/>
                <a:sym typeface="Wingdings" panose="05000000000000000000" pitchFamily="2" charset="2"/>
              </a:rPr>
              <a:t></a:t>
            </a:r>
            <a:r>
              <a:rPr lang="en-US" sz="2400" dirty="0">
                <a:solidFill>
                  <a:srgbClr val="000000"/>
                </a:solidFill>
                <a:effectLst/>
                <a:ea typeface="Times New Roman" panose="02020603050405020304" pitchFamily="18" charset="0"/>
                <a:cs typeface="Times New Roman" panose="02020603050405020304" pitchFamily="18" charset="0"/>
              </a:rPr>
              <a:t> 5 points.</a:t>
            </a:r>
            <a:endParaRPr lang="en-US" sz="2400" dirty="0">
              <a:effectLst/>
              <a:ea typeface="Times New Roman" panose="02020603050405020304" pitchFamily="18" charset="0"/>
              <a:cs typeface="Times New Roman" panose="02020603050405020304" pitchFamily="18" charset="0"/>
            </a:endParaRPr>
          </a:p>
          <a:p>
            <a:pPr marL="0" marR="0" indent="-1270">
              <a:spcBef>
                <a:spcPts val="0"/>
              </a:spcBef>
              <a:spcAft>
                <a:spcPts val="0"/>
              </a:spcAft>
            </a:pPr>
            <a:r>
              <a:rPr lang="en-US" sz="2400" dirty="0">
                <a:solidFill>
                  <a:srgbClr val="000000"/>
                </a:solidFill>
                <a:effectLst/>
                <a:ea typeface="Times New Roman" panose="02020603050405020304" pitchFamily="18" charset="0"/>
                <a:cs typeface="Times New Roman" panose="02020603050405020304" pitchFamily="18" charset="0"/>
              </a:rPr>
              <a:t>- The team with more points is the winner.</a:t>
            </a:r>
            <a:endParaRPr lang="en-US" sz="2400" dirty="0">
              <a:effectLst/>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809853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8514929A-D5FC-4F66-8951-74EDFD16573E}"/>
              </a:ext>
            </a:extLst>
          </p:cNvPr>
          <p:cNvSpPr txBox="1"/>
          <p:nvPr/>
        </p:nvSpPr>
        <p:spPr>
          <a:xfrm>
            <a:off x="370829" y="92952"/>
            <a:ext cx="3429000" cy="507831"/>
          </a:xfrm>
          <a:prstGeom prst="rect">
            <a:avLst/>
          </a:prstGeom>
          <a:noFill/>
        </p:spPr>
        <p:txBody>
          <a:bodyPr wrap="square">
            <a:spAutoFit/>
          </a:bodyPr>
          <a:lstStyle/>
          <a:p>
            <a:r>
              <a:rPr lang="en-US" sz="2700" b="1" dirty="0">
                <a:solidFill>
                  <a:schemeClr val="bg1"/>
                </a:solidFill>
                <a:latin typeface="UTM Facebook K&amp;T" panose="02040603050506020204" pitchFamily="18" charset="0"/>
                <a:cs typeface="Arial" panose="020B0604020202020204" pitchFamily="34" charset="0"/>
              </a:rPr>
              <a:t>WARM-UP</a:t>
            </a:r>
          </a:p>
        </p:txBody>
      </p:sp>
      <p:sp>
        <p:nvSpPr>
          <p:cNvPr id="3" name="TextBox 2"/>
          <p:cNvSpPr txBox="1"/>
          <p:nvPr/>
        </p:nvSpPr>
        <p:spPr>
          <a:xfrm>
            <a:off x="2164557" y="762852"/>
            <a:ext cx="6450806" cy="553998"/>
          </a:xfrm>
          <a:prstGeom prst="rect">
            <a:avLst/>
          </a:prstGeom>
          <a:noFill/>
        </p:spPr>
        <p:txBody>
          <a:bodyPr wrap="square" rtlCol="0">
            <a:spAutoFit/>
          </a:bodyPr>
          <a:lstStyle/>
          <a:p>
            <a:r>
              <a:rPr lang="en-GB" sz="3000">
                <a:solidFill>
                  <a:srgbClr val="002060"/>
                </a:solidFill>
                <a:latin typeface="Berlin Sans FB Demi" panose="020E0802020502020306" pitchFamily="34" charset="0"/>
              </a:rPr>
              <a:t>Answer the question in each puzzle.</a:t>
            </a:r>
            <a:endParaRPr lang="en-GB" sz="3000" dirty="0">
              <a:solidFill>
                <a:srgbClr val="002060"/>
              </a:solidFill>
              <a:latin typeface="Berlin Sans FB Demi" panose="020E0802020502020306" pitchFamily="34" charset="0"/>
            </a:endParaRPr>
          </a:p>
        </p:txBody>
      </p:sp>
      <p:sp>
        <p:nvSpPr>
          <p:cNvPr id="6" name="Rectangle 5">
            <a:extLst>
              <a:ext uri="{FF2B5EF4-FFF2-40B4-BE49-F238E27FC236}">
                <a16:creationId xmlns:a16="http://schemas.microsoft.com/office/drawing/2014/main" id="{7D9792BE-AD65-53C6-9F34-02034028388F}"/>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F2784637-346B-43C0-89CE-C48C25C9CAE0}"/>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pic>
        <p:nvPicPr>
          <p:cNvPr id="1026" name="Picture 2" descr="Con Nuestra América: Vietnam: Vo Nguyên Giáp: General del pueblo">
            <a:extLst>
              <a:ext uri="{FF2B5EF4-FFF2-40B4-BE49-F238E27FC236}">
                <a16:creationId xmlns:a16="http://schemas.microsoft.com/office/drawing/2014/main" id="{B58B1B86-9710-8DA2-5662-9DB9BC6D5A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53343" y="1432959"/>
            <a:ext cx="5151664" cy="340995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hlinkClick r:id="rId4" action="ppaction://hlinksldjump"/>
          </p:cNvPr>
          <p:cNvSpPr/>
          <p:nvPr/>
        </p:nvSpPr>
        <p:spPr>
          <a:xfrm>
            <a:off x="2253343" y="1445332"/>
            <a:ext cx="2689261" cy="1729468"/>
          </a:xfrm>
          <a:prstGeom prst="rect">
            <a:avLst/>
          </a:prstGeom>
          <a:solidFill>
            <a:srgbClr val="CB646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625" b="1" dirty="0"/>
              <a:t>1</a:t>
            </a:r>
          </a:p>
        </p:txBody>
      </p:sp>
      <p:sp>
        <p:nvSpPr>
          <p:cNvPr id="8" name="Rectangle 7">
            <a:hlinkClick r:id="rId5" action="ppaction://hlinksldjump"/>
          </p:cNvPr>
          <p:cNvSpPr/>
          <p:nvPr/>
        </p:nvSpPr>
        <p:spPr>
          <a:xfrm>
            <a:off x="4942604" y="1432959"/>
            <a:ext cx="2487443" cy="1729468"/>
          </a:xfrm>
          <a:prstGeom prst="rect">
            <a:avLst/>
          </a:prstGeom>
          <a:solidFill>
            <a:srgbClr val="CB646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625" b="1" dirty="0"/>
              <a:t>2</a:t>
            </a:r>
          </a:p>
        </p:txBody>
      </p:sp>
      <p:sp>
        <p:nvSpPr>
          <p:cNvPr id="9" name="Rectangle 8">
            <a:hlinkClick r:id="rId6" action="ppaction://hlinksldjump"/>
          </p:cNvPr>
          <p:cNvSpPr/>
          <p:nvPr/>
        </p:nvSpPr>
        <p:spPr>
          <a:xfrm>
            <a:off x="2253342" y="3162427"/>
            <a:ext cx="2689261" cy="1729468"/>
          </a:xfrm>
          <a:prstGeom prst="rect">
            <a:avLst/>
          </a:prstGeom>
          <a:solidFill>
            <a:srgbClr val="CB646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625" b="1" dirty="0"/>
              <a:t>3</a:t>
            </a:r>
          </a:p>
        </p:txBody>
      </p:sp>
      <p:sp>
        <p:nvSpPr>
          <p:cNvPr id="10" name="Rectangle 9">
            <a:hlinkClick r:id="rId7" action="ppaction://hlinksldjump"/>
          </p:cNvPr>
          <p:cNvSpPr/>
          <p:nvPr/>
        </p:nvSpPr>
        <p:spPr>
          <a:xfrm>
            <a:off x="4942604" y="3162427"/>
            <a:ext cx="2487443" cy="1729468"/>
          </a:xfrm>
          <a:prstGeom prst="rect">
            <a:avLst/>
          </a:prstGeom>
          <a:solidFill>
            <a:srgbClr val="CB646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625" b="1"/>
              <a:t>4</a:t>
            </a:r>
          </a:p>
        </p:txBody>
      </p:sp>
    </p:spTree>
    <p:extLst>
      <p:ext uri="{BB962C8B-B14F-4D97-AF65-F5344CB8AC3E}">
        <p14:creationId xmlns:p14="http://schemas.microsoft.com/office/powerpoint/2010/main" val="112668442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7" restart="whenNotActive" fill="hold" evtFilter="cancelBubble" nodeType="interactiveSeq">
                <p:stCondLst>
                  <p:cond evt="onClick" delay="0">
                    <p:tgtEl>
                      <p:spTgt spid="8"/>
                    </p:tgtEl>
                  </p:cond>
                </p:stCondLst>
                <p:endSync evt="end" delay="0">
                  <p:rtn val="all"/>
                </p:endSync>
                <p:childTnLst>
                  <p:par>
                    <p:cTn id="8" fill="hold">
                      <p:stCondLst>
                        <p:cond delay="0"/>
                      </p:stCondLst>
                      <p:childTnLst>
                        <p:par>
                          <p:cTn id="9" fill="hold">
                            <p:stCondLst>
                              <p:cond delay="0"/>
                            </p:stCondLst>
                            <p:childTnLst>
                              <p:par>
                                <p:cTn id="10" presetID="1" presetClass="exit"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8"/>
                  </p:tgtEl>
                </p:cond>
              </p:nextCondLst>
            </p:seq>
            <p:seq concurrent="1" nextAc="seek">
              <p:cTn id="12" restart="whenNotActive" fill="hold" evtFilter="cancelBubble" nodeType="interactiveSeq">
                <p:stCondLst>
                  <p:cond evt="onClick" delay="0">
                    <p:tgtEl>
                      <p:spTgt spid="9"/>
                    </p:tgtEl>
                  </p:cond>
                </p:stCondLst>
                <p:endSync evt="end" delay="0">
                  <p:rtn val="all"/>
                </p:endSync>
                <p:childTnLst>
                  <p:par>
                    <p:cTn id="13" fill="hold">
                      <p:stCondLst>
                        <p:cond delay="0"/>
                      </p:stCondLst>
                      <p:childTnLst>
                        <p:par>
                          <p:cTn id="14" fill="hold">
                            <p:stCondLst>
                              <p:cond delay="0"/>
                            </p:stCondLst>
                            <p:childTnLst>
                              <p:par>
                                <p:cTn id="15" presetID="1" presetClass="exit"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7" restart="whenNotActive" fill="hold" evtFilter="cancelBubble" nodeType="interactiveSeq">
                <p:stCondLst>
                  <p:cond evt="onClick" delay="0">
                    <p:tgtEl>
                      <p:spTgt spid="10"/>
                    </p:tgtEl>
                  </p:cond>
                </p:stCondLst>
                <p:endSync evt="end" delay="0">
                  <p:rtn val="all"/>
                </p:endSync>
                <p:childTnLst>
                  <p:par>
                    <p:cTn id="18" fill="hold">
                      <p:stCondLst>
                        <p:cond delay="0"/>
                      </p:stCondLst>
                      <p:childTnLst>
                        <p:par>
                          <p:cTn id="19" fill="hold">
                            <p:stCondLst>
                              <p:cond delay="0"/>
                            </p:stCondLst>
                            <p:childTnLst>
                              <p:par>
                                <p:cTn id="20" presetID="1" presetClass="exit"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childTnLst>
        </p:cTn>
      </p:par>
    </p:tnLst>
    <p:bldLst>
      <p:bldP spid="5" grpId="0" animBg="1"/>
      <p:bldP spid="8" grpId="0" animBg="1"/>
      <p:bldP spid="9" grpId="0"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8514929A-D5FC-4F66-8951-74EDFD16573E}"/>
              </a:ext>
            </a:extLst>
          </p:cNvPr>
          <p:cNvSpPr txBox="1"/>
          <p:nvPr/>
        </p:nvSpPr>
        <p:spPr>
          <a:xfrm>
            <a:off x="370829" y="92952"/>
            <a:ext cx="3429000" cy="507831"/>
          </a:xfrm>
          <a:prstGeom prst="rect">
            <a:avLst/>
          </a:prstGeom>
          <a:noFill/>
        </p:spPr>
        <p:txBody>
          <a:bodyPr wrap="square">
            <a:spAutoFit/>
          </a:bodyPr>
          <a:lstStyle/>
          <a:p>
            <a:r>
              <a:rPr lang="en-US" sz="2700" b="1" dirty="0">
                <a:solidFill>
                  <a:schemeClr val="bg1"/>
                </a:solidFill>
                <a:latin typeface="UTM Facebook K&amp;T" panose="02040603050506020204" pitchFamily="18" charset="0"/>
                <a:cs typeface="Arial" panose="020B0604020202020204" pitchFamily="34" charset="0"/>
              </a:rPr>
              <a:t>WARM-UP</a:t>
            </a:r>
          </a:p>
        </p:txBody>
      </p:sp>
      <p:sp>
        <p:nvSpPr>
          <p:cNvPr id="3" name="TextBox 2"/>
          <p:cNvSpPr txBox="1"/>
          <p:nvPr/>
        </p:nvSpPr>
        <p:spPr>
          <a:xfrm>
            <a:off x="1533539" y="773239"/>
            <a:ext cx="6450806" cy="553998"/>
          </a:xfrm>
          <a:prstGeom prst="rect">
            <a:avLst/>
          </a:prstGeom>
          <a:noFill/>
        </p:spPr>
        <p:txBody>
          <a:bodyPr wrap="square" rtlCol="0">
            <a:spAutoFit/>
          </a:bodyPr>
          <a:lstStyle/>
          <a:p>
            <a:pPr algn="ctr"/>
            <a:r>
              <a:rPr lang="en-GB" sz="3000" dirty="0">
                <a:solidFill>
                  <a:srgbClr val="002060"/>
                </a:solidFill>
                <a:latin typeface="Berlin Sans FB Demi" panose="020E0802020502020306" pitchFamily="34" charset="0"/>
              </a:rPr>
              <a:t>Question 1</a:t>
            </a:r>
          </a:p>
        </p:txBody>
      </p:sp>
      <p:sp>
        <p:nvSpPr>
          <p:cNvPr id="4" name="Rectangle 3"/>
          <p:cNvSpPr/>
          <p:nvPr/>
        </p:nvSpPr>
        <p:spPr>
          <a:xfrm>
            <a:off x="1533539" y="1511902"/>
            <a:ext cx="6262907" cy="2062103"/>
          </a:xfrm>
          <a:prstGeom prst="rect">
            <a:avLst/>
          </a:prstGeom>
        </p:spPr>
        <p:txBody>
          <a:bodyPr wrap="square">
            <a:spAutoFit/>
          </a:bodyPr>
          <a:lstStyle/>
          <a:p>
            <a:pPr algn="ctr"/>
            <a:r>
              <a:rPr lang="en-US" sz="3200" b="1" dirty="0"/>
              <a:t>Which was a decisive Vietnamese military victory that </a:t>
            </a:r>
          </a:p>
          <a:p>
            <a:pPr algn="ctr"/>
            <a:r>
              <a:rPr lang="en-US" sz="3200" b="1" dirty="0"/>
              <a:t>brought an end to French colonial rule in Vietnam?</a:t>
            </a:r>
            <a:endParaRPr lang="en-US" sz="4000" b="1" dirty="0"/>
          </a:p>
        </p:txBody>
      </p:sp>
      <p:sp>
        <p:nvSpPr>
          <p:cNvPr id="11" name="Rectangle 10"/>
          <p:cNvSpPr/>
          <p:nvPr/>
        </p:nvSpPr>
        <p:spPr>
          <a:xfrm>
            <a:off x="2876682" y="3758670"/>
            <a:ext cx="3576620" cy="646331"/>
          </a:xfrm>
          <a:prstGeom prst="rect">
            <a:avLst/>
          </a:prstGeom>
        </p:spPr>
        <p:txBody>
          <a:bodyPr wrap="none">
            <a:spAutoFit/>
          </a:bodyPr>
          <a:lstStyle/>
          <a:p>
            <a:r>
              <a:rPr lang="en-US" sz="3600" b="1" dirty="0">
                <a:solidFill>
                  <a:srgbClr val="C00000"/>
                </a:solidFill>
                <a:ea typeface="Times New Roman" panose="02020603050405020304" pitchFamily="18" charset="0"/>
                <a:sym typeface="Wingdings" panose="05000000000000000000" pitchFamily="2" charset="2"/>
              </a:rPr>
              <a:t> </a:t>
            </a:r>
            <a:r>
              <a:rPr lang="en-US" sz="3600" b="1" dirty="0" err="1">
                <a:solidFill>
                  <a:srgbClr val="C00000"/>
                </a:solidFill>
              </a:rPr>
              <a:t>Dien</a:t>
            </a:r>
            <a:r>
              <a:rPr lang="en-US" sz="3600" b="1" dirty="0">
                <a:solidFill>
                  <a:srgbClr val="C00000"/>
                </a:solidFill>
              </a:rPr>
              <a:t> Bien Phu </a:t>
            </a:r>
          </a:p>
        </p:txBody>
      </p:sp>
      <p:sp>
        <p:nvSpPr>
          <p:cNvPr id="6" name="Rectangle 5">
            <a:hlinkClick r:id="rId3" action="ppaction://hlinksldjump"/>
          </p:cNvPr>
          <p:cNvSpPr/>
          <p:nvPr/>
        </p:nvSpPr>
        <p:spPr>
          <a:xfrm>
            <a:off x="7960840" y="4439165"/>
            <a:ext cx="871152" cy="518984"/>
          </a:xfrm>
          <a:prstGeom prst="rect">
            <a:avLst/>
          </a:prstGeom>
          <a:solidFill>
            <a:srgbClr val="5E91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a:t>BACK</a:t>
            </a:r>
          </a:p>
        </p:txBody>
      </p:sp>
      <p:sp>
        <p:nvSpPr>
          <p:cNvPr id="5" name="Rectangle 4">
            <a:extLst>
              <a:ext uri="{FF2B5EF4-FFF2-40B4-BE49-F238E27FC236}">
                <a16:creationId xmlns:a16="http://schemas.microsoft.com/office/drawing/2014/main" id="{EDCF4CE6-A5D8-3D0E-5E06-DBC9C09B8235}"/>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892BF73C-21AF-5918-C3DF-06356EF222C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Tree>
    <p:extLst>
      <p:ext uri="{BB962C8B-B14F-4D97-AF65-F5344CB8AC3E}">
        <p14:creationId xmlns:p14="http://schemas.microsoft.com/office/powerpoint/2010/main" val="3793715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8514929A-D5FC-4F66-8951-74EDFD16573E}"/>
              </a:ext>
            </a:extLst>
          </p:cNvPr>
          <p:cNvSpPr txBox="1"/>
          <p:nvPr/>
        </p:nvSpPr>
        <p:spPr>
          <a:xfrm>
            <a:off x="370829" y="92952"/>
            <a:ext cx="3429000" cy="507831"/>
          </a:xfrm>
          <a:prstGeom prst="rect">
            <a:avLst/>
          </a:prstGeom>
          <a:noFill/>
        </p:spPr>
        <p:txBody>
          <a:bodyPr wrap="square">
            <a:spAutoFit/>
          </a:bodyPr>
          <a:lstStyle/>
          <a:p>
            <a:r>
              <a:rPr lang="en-US" sz="2700" b="1" dirty="0">
                <a:solidFill>
                  <a:schemeClr val="bg1"/>
                </a:solidFill>
                <a:latin typeface="UTM Facebook K&amp;T" panose="02040603050506020204" pitchFamily="18" charset="0"/>
                <a:cs typeface="Arial" panose="020B0604020202020204" pitchFamily="34" charset="0"/>
              </a:rPr>
              <a:t>WARM-UP</a:t>
            </a:r>
          </a:p>
        </p:txBody>
      </p:sp>
      <p:sp>
        <p:nvSpPr>
          <p:cNvPr id="3" name="TextBox 2"/>
          <p:cNvSpPr txBox="1"/>
          <p:nvPr/>
        </p:nvSpPr>
        <p:spPr>
          <a:xfrm>
            <a:off x="1510034" y="843225"/>
            <a:ext cx="6450806" cy="553998"/>
          </a:xfrm>
          <a:prstGeom prst="rect">
            <a:avLst/>
          </a:prstGeom>
          <a:noFill/>
        </p:spPr>
        <p:txBody>
          <a:bodyPr wrap="square" rtlCol="0">
            <a:spAutoFit/>
          </a:bodyPr>
          <a:lstStyle/>
          <a:p>
            <a:pPr algn="ctr"/>
            <a:r>
              <a:rPr lang="en-GB" sz="3000" dirty="0">
                <a:solidFill>
                  <a:srgbClr val="002060"/>
                </a:solidFill>
                <a:latin typeface="Berlin Sans FB Demi" panose="020E0802020502020306" pitchFamily="34" charset="0"/>
              </a:rPr>
              <a:t>Question 2</a:t>
            </a:r>
          </a:p>
        </p:txBody>
      </p:sp>
      <p:sp>
        <p:nvSpPr>
          <p:cNvPr id="4" name="Rectangle 3"/>
          <p:cNvSpPr/>
          <p:nvPr/>
        </p:nvSpPr>
        <p:spPr>
          <a:xfrm>
            <a:off x="293077" y="1682686"/>
            <a:ext cx="8850923" cy="1200329"/>
          </a:xfrm>
          <a:prstGeom prst="rect">
            <a:avLst/>
          </a:prstGeom>
        </p:spPr>
        <p:txBody>
          <a:bodyPr wrap="square">
            <a:spAutoFit/>
          </a:bodyPr>
          <a:lstStyle/>
          <a:p>
            <a:pPr algn="ctr"/>
            <a:r>
              <a:rPr lang="en-US" sz="3500" b="1" dirty="0"/>
              <a:t>Which province is home to the World Heritage Phong </a:t>
            </a:r>
            <a:r>
              <a:rPr lang="en-US" sz="3500" b="1" dirty="0" err="1"/>
              <a:t>Nha</a:t>
            </a:r>
            <a:r>
              <a:rPr lang="en-US" sz="3500" b="1" dirty="0"/>
              <a:t> - Ke Bang National Park?</a:t>
            </a:r>
          </a:p>
        </p:txBody>
      </p:sp>
      <p:sp>
        <p:nvSpPr>
          <p:cNvPr id="11" name="Rectangle 10"/>
          <p:cNvSpPr/>
          <p:nvPr/>
        </p:nvSpPr>
        <p:spPr>
          <a:xfrm>
            <a:off x="3209951" y="3272627"/>
            <a:ext cx="3017173" cy="646331"/>
          </a:xfrm>
          <a:prstGeom prst="rect">
            <a:avLst/>
          </a:prstGeom>
        </p:spPr>
        <p:txBody>
          <a:bodyPr wrap="none">
            <a:spAutoFit/>
          </a:bodyPr>
          <a:lstStyle/>
          <a:p>
            <a:r>
              <a:rPr lang="en-US" sz="3600" b="1" dirty="0">
                <a:solidFill>
                  <a:srgbClr val="C00000"/>
                </a:solidFill>
                <a:ea typeface="Times New Roman" panose="02020603050405020304" pitchFamily="18" charset="0"/>
                <a:sym typeface="Wingdings" panose="05000000000000000000" pitchFamily="2" charset="2"/>
              </a:rPr>
              <a:t> </a:t>
            </a:r>
            <a:r>
              <a:rPr lang="en-US" sz="3600" b="1" dirty="0">
                <a:solidFill>
                  <a:srgbClr val="C00000"/>
                </a:solidFill>
              </a:rPr>
              <a:t>Quang Binh</a:t>
            </a:r>
          </a:p>
        </p:txBody>
      </p:sp>
      <p:sp>
        <p:nvSpPr>
          <p:cNvPr id="7" name="Rectangle 6">
            <a:hlinkClick r:id="rId3" action="ppaction://hlinksldjump"/>
          </p:cNvPr>
          <p:cNvSpPr/>
          <p:nvPr/>
        </p:nvSpPr>
        <p:spPr>
          <a:xfrm>
            <a:off x="7960840" y="4448433"/>
            <a:ext cx="871152" cy="518984"/>
          </a:xfrm>
          <a:prstGeom prst="rect">
            <a:avLst/>
          </a:prstGeom>
          <a:solidFill>
            <a:srgbClr val="5E91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a:t>BACK</a:t>
            </a:r>
          </a:p>
        </p:txBody>
      </p:sp>
      <p:sp>
        <p:nvSpPr>
          <p:cNvPr id="5" name="Rectangle 4">
            <a:extLst>
              <a:ext uri="{FF2B5EF4-FFF2-40B4-BE49-F238E27FC236}">
                <a16:creationId xmlns:a16="http://schemas.microsoft.com/office/drawing/2014/main" id="{5E8AA35B-212F-8F9D-ED20-D66D66CD499C}"/>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9AEFF8EB-52BE-57CE-58CE-DFD0F70ECD5B}"/>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Tree>
    <p:extLst>
      <p:ext uri="{BB962C8B-B14F-4D97-AF65-F5344CB8AC3E}">
        <p14:creationId xmlns:p14="http://schemas.microsoft.com/office/powerpoint/2010/main" val="3955759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8514929A-D5FC-4F66-8951-74EDFD16573E}"/>
              </a:ext>
            </a:extLst>
          </p:cNvPr>
          <p:cNvSpPr txBox="1"/>
          <p:nvPr/>
        </p:nvSpPr>
        <p:spPr>
          <a:xfrm>
            <a:off x="370829" y="92952"/>
            <a:ext cx="3429000" cy="507831"/>
          </a:xfrm>
          <a:prstGeom prst="rect">
            <a:avLst/>
          </a:prstGeom>
          <a:noFill/>
        </p:spPr>
        <p:txBody>
          <a:bodyPr wrap="square">
            <a:spAutoFit/>
          </a:bodyPr>
          <a:lstStyle/>
          <a:p>
            <a:r>
              <a:rPr lang="en-US" sz="2700" b="1" dirty="0">
                <a:solidFill>
                  <a:schemeClr val="bg1"/>
                </a:solidFill>
                <a:latin typeface="UTM Facebook K&amp;T" panose="02040603050506020204" pitchFamily="18" charset="0"/>
                <a:cs typeface="Arial" panose="020B0604020202020204" pitchFamily="34" charset="0"/>
              </a:rPr>
              <a:t>WARM-UP</a:t>
            </a:r>
          </a:p>
        </p:txBody>
      </p:sp>
      <p:sp>
        <p:nvSpPr>
          <p:cNvPr id="3" name="TextBox 2"/>
          <p:cNvSpPr txBox="1"/>
          <p:nvPr/>
        </p:nvSpPr>
        <p:spPr>
          <a:xfrm>
            <a:off x="1757170" y="763601"/>
            <a:ext cx="6450806" cy="553998"/>
          </a:xfrm>
          <a:prstGeom prst="rect">
            <a:avLst/>
          </a:prstGeom>
          <a:noFill/>
        </p:spPr>
        <p:txBody>
          <a:bodyPr wrap="square" rtlCol="0">
            <a:spAutoFit/>
          </a:bodyPr>
          <a:lstStyle/>
          <a:p>
            <a:pPr algn="ctr"/>
            <a:r>
              <a:rPr lang="en-GB" sz="3000">
                <a:solidFill>
                  <a:srgbClr val="002060"/>
                </a:solidFill>
                <a:latin typeface="Berlin Sans FB Demi" panose="020E0802020502020306" pitchFamily="34" charset="0"/>
              </a:rPr>
              <a:t>Question 3</a:t>
            </a:r>
            <a:endParaRPr lang="en-GB" sz="3000" dirty="0">
              <a:solidFill>
                <a:srgbClr val="002060"/>
              </a:solidFill>
              <a:latin typeface="Berlin Sans FB Demi" panose="020E0802020502020306" pitchFamily="34" charset="0"/>
            </a:endParaRPr>
          </a:p>
        </p:txBody>
      </p:sp>
      <p:sp>
        <p:nvSpPr>
          <p:cNvPr id="4" name="Rectangle 3"/>
          <p:cNvSpPr/>
          <p:nvPr/>
        </p:nvSpPr>
        <p:spPr>
          <a:xfrm>
            <a:off x="945127" y="1519149"/>
            <a:ext cx="7589273" cy="1754326"/>
          </a:xfrm>
          <a:prstGeom prst="rect">
            <a:avLst/>
          </a:prstGeom>
        </p:spPr>
        <p:txBody>
          <a:bodyPr wrap="square">
            <a:spAutoFit/>
          </a:bodyPr>
          <a:lstStyle/>
          <a:p>
            <a:pPr algn="ctr"/>
            <a:r>
              <a:rPr lang="en-US" sz="3600" b="1" dirty="0"/>
              <a:t>Fill in the blank:</a:t>
            </a:r>
          </a:p>
          <a:p>
            <a:pPr algn="ctr"/>
            <a:r>
              <a:rPr lang="en-US" sz="3600" b="1" dirty="0"/>
              <a:t>They’re calling on all men and boys over the age of 18 to join the ______.</a:t>
            </a:r>
          </a:p>
        </p:txBody>
      </p:sp>
      <p:sp>
        <p:nvSpPr>
          <p:cNvPr id="11" name="Rectangle 10"/>
          <p:cNvSpPr/>
          <p:nvPr/>
        </p:nvSpPr>
        <p:spPr>
          <a:xfrm>
            <a:off x="3692752" y="3564235"/>
            <a:ext cx="1758495" cy="646331"/>
          </a:xfrm>
          <a:prstGeom prst="rect">
            <a:avLst/>
          </a:prstGeom>
        </p:spPr>
        <p:txBody>
          <a:bodyPr wrap="none">
            <a:spAutoFit/>
          </a:bodyPr>
          <a:lstStyle/>
          <a:p>
            <a:r>
              <a:rPr lang="en-US" sz="3600" b="1" dirty="0">
                <a:solidFill>
                  <a:srgbClr val="C00000"/>
                </a:solidFill>
                <a:ea typeface="Times New Roman" panose="02020603050405020304" pitchFamily="18" charset="0"/>
                <a:sym typeface="Wingdings" panose="05000000000000000000" pitchFamily="2" charset="2"/>
              </a:rPr>
              <a:t> </a:t>
            </a:r>
            <a:r>
              <a:rPr lang="en-US" sz="3600" b="1" dirty="0">
                <a:solidFill>
                  <a:srgbClr val="C00000"/>
                </a:solidFill>
              </a:rPr>
              <a:t>army</a:t>
            </a:r>
          </a:p>
        </p:txBody>
      </p:sp>
      <p:sp>
        <p:nvSpPr>
          <p:cNvPr id="7" name="Rectangle 6">
            <a:hlinkClick r:id="rId3" action="ppaction://hlinksldjump"/>
          </p:cNvPr>
          <p:cNvSpPr/>
          <p:nvPr/>
        </p:nvSpPr>
        <p:spPr>
          <a:xfrm>
            <a:off x="7960840" y="4439165"/>
            <a:ext cx="871152" cy="518984"/>
          </a:xfrm>
          <a:prstGeom prst="rect">
            <a:avLst/>
          </a:prstGeom>
          <a:solidFill>
            <a:srgbClr val="5E91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a:t>BACK</a:t>
            </a:r>
          </a:p>
        </p:txBody>
      </p:sp>
      <p:sp>
        <p:nvSpPr>
          <p:cNvPr id="5" name="Rectangle 4">
            <a:extLst>
              <a:ext uri="{FF2B5EF4-FFF2-40B4-BE49-F238E27FC236}">
                <a16:creationId xmlns:a16="http://schemas.microsoft.com/office/drawing/2014/main" id="{C21777DC-CE76-DF3F-0DCF-6ED0EE223A7D}"/>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7A166EA-B672-B100-AFE2-753AB8DFF157}"/>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Tree>
    <p:extLst>
      <p:ext uri="{BB962C8B-B14F-4D97-AF65-F5344CB8AC3E}">
        <p14:creationId xmlns:p14="http://schemas.microsoft.com/office/powerpoint/2010/main" val="2858103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hlinkClick r:id="rId3" action="ppaction://hlinksldjump"/>
          </p:cNvPr>
          <p:cNvSpPr/>
          <p:nvPr/>
        </p:nvSpPr>
        <p:spPr>
          <a:xfrm>
            <a:off x="7960840" y="4439165"/>
            <a:ext cx="871152" cy="518984"/>
          </a:xfrm>
          <a:prstGeom prst="rect">
            <a:avLst/>
          </a:prstGeom>
          <a:solidFill>
            <a:srgbClr val="5E913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a:t>BACK</a:t>
            </a:r>
          </a:p>
        </p:txBody>
      </p:sp>
      <p:sp>
        <p:nvSpPr>
          <p:cNvPr id="15" name="TextBox 14">
            <a:extLst>
              <a:ext uri="{FF2B5EF4-FFF2-40B4-BE49-F238E27FC236}">
                <a16:creationId xmlns:a16="http://schemas.microsoft.com/office/drawing/2014/main" id="{8514929A-D5FC-4F66-8951-74EDFD16573E}"/>
              </a:ext>
            </a:extLst>
          </p:cNvPr>
          <p:cNvSpPr txBox="1"/>
          <p:nvPr/>
        </p:nvSpPr>
        <p:spPr>
          <a:xfrm>
            <a:off x="370829" y="92952"/>
            <a:ext cx="3429000" cy="507831"/>
          </a:xfrm>
          <a:prstGeom prst="rect">
            <a:avLst/>
          </a:prstGeom>
          <a:noFill/>
        </p:spPr>
        <p:txBody>
          <a:bodyPr wrap="square">
            <a:spAutoFit/>
          </a:bodyPr>
          <a:lstStyle/>
          <a:p>
            <a:r>
              <a:rPr lang="en-US" sz="2700" b="1" dirty="0">
                <a:solidFill>
                  <a:schemeClr val="bg1"/>
                </a:solidFill>
                <a:latin typeface="UTM Facebook K&amp;T" panose="02040603050506020204" pitchFamily="18" charset="0"/>
                <a:cs typeface="Arial" panose="020B0604020202020204" pitchFamily="34" charset="0"/>
              </a:rPr>
              <a:t>WARM-UP</a:t>
            </a:r>
          </a:p>
        </p:txBody>
      </p:sp>
      <p:sp>
        <p:nvSpPr>
          <p:cNvPr id="3" name="TextBox 2"/>
          <p:cNvSpPr txBox="1"/>
          <p:nvPr/>
        </p:nvSpPr>
        <p:spPr>
          <a:xfrm>
            <a:off x="1757170" y="763601"/>
            <a:ext cx="6450806" cy="553998"/>
          </a:xfrm>
          <a:prstGeom prst="rect">
            <a:avLst/>
          </a:prstGeom>
          <a:noFill/>
        </p:spPr>
        <p:txBody>
          <a:bodyPr wrap="square" rtlCol="0">
            <a:spAutoFit/>
          </a:bodyPr>
          <a:lstStyle/>
          <a:p>
            <a:pPr algn="ctr"/>
            <a:r>
              <a:rPr lang="en-GB" sz="3000">
                <a:solidFill>
                  <a:srgbClr val="002060"/>
                </a:solidFill>
                <a:latin typeface="Berlin Sans FB Demi" panose="020E0802020502020306" pitchFamily="34" charset="0"/>
              </a:rPr>
              <a:t>Question 4</a:t>
            </a:r>
            <a:endParaRPr lang="en-GB" sz="3000" dirty="0">
              <a:solidFill>
                <a:srgbClr val="002060"/>
              </a:solidFill>
              <a:latin typeface="Berlin Sans FB Demi" panose="020E0802020502020306" pitchFamily="34" charset="0"/>
            </a:endParaRPr>
          </a:p>
        </p:txBody>
      </p:sp>
      <p:sp>
        <p:nvSpPr>
          <p:cNvPr id="4" name="Rectangle 3"/>
          <p:cNvSpPr/>
          <p:nvPr/>
        </p:nvSpPr>
        <p:spPr>
          <a:xfrm>
            <a:off x="762412" y="1689534"/>
            <a:ext cx="7827838" cy="1200329"/>
          </a:xfrm>
          <a:prstGeom prst="rect">
            <a:avLst/>
          </a:prstGeom>
        </p:spPr>
        <p:txBody>
          <a:bodyPr wrap="square">
            <a:spAutoFit/>
          </a:bodyPr>
          <a:lstStyle/>
          <a:p>
            <a:pPr algn="ctr"/>
            <a:r>
              <a:rPr lang="en-US" sz="3600" b="1" dirty="0"/>
              <a:t>When did Nguyen Tat Thanh start his journey abroad from </a:t>
            </a:r>
            <a:r>
              <a:rPr lang="en-US" sz="3600" b="1" dirty="0" err="1"/>
              <a:t>Nha</a:t>
            </a:r>
            <a:r>
              <a:rPr lang="en-US" sz="3600" b="1" dirty="0"/>
              <a:t> Rong Wharf?</a:t>
            </a:r>
          </a:p>
        </p:txBody>
      </p:sp>
      <p:sp>
        <p:nvSpPr>
          <p:cNvPr id="11" name="Rectangle 10"/>
          <p:cNvSpPr/>
          <p:nvPr/>
        </p:nvSpPr>
        <p:spPr>
          <a:xfrm>
            <a:off x="3904615" y="3261798"/>
            <a:ext cx="1718740" cy="646331"/>
          </a:xfrm>
          <a:prstGeom prst="rect">
            <a:avLst/>
          </a:prstGeom>
        </p:spPr>
        <p:txBody>
          <a:bodyPr wrap="none">
            <a:spAutoFit/>
          </a:bodyPr>
          <a:lstStyle/>
          <a:p>
            <a:r>
              <a:rPr lang="en-US" sz="3600" b="1" dirty="0">
                <a:solidFill>
                  <a:srgbClr val="C00000"/>
                </a:solidFill>
                <a:ea typeface="Times New Roman" panose="02020603050405020304" pitchFamily="18" charset="0"/>
                <a:sym typeface="Wingdings" panose="05000000000000000000" pitchFamily="2" charset="2"/>
              </a:rPr>
              <a:t> 1911</a:t>
            </a:r>
            <a:endParaRPr lang="en-US" sz="3600" b="1" dirty="0">
              <a:solidFill>
                <a:srgbClr val="C00000"/>
              </a:solidFill>
            </a:endParaRPr>
          </a:p>
        </p:txBody>
      </p:sp>
      <p:sp>
        <p:nvSpPr>
          <p:cNvPr id="5" name="Rectangle 4">
            <a:extLst>
              <a:ext uri="{FF2B5EF4-FFF2-40B4-BE49-F238E27FC236}">
                <a16:creationId xmlns:a16="http://schemas.microsoft.com/office/drawing/2014/main" id="{44AF757B-B264-A232-5B1A-876D15174359}"/>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128F8307-8AD3-80F1-D22B-7267A5A0647B}"/>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Tree>
    <p:extLst>
      <p:ext uri="{BB962C8B-B14F-4D97-AF65-F5344CB8AC3E}">
        <p14:creationId xmlns:p14="http://schemas.microsoft.com/office/powerpoint/2010/main" val="2431170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1734</TotalTime>
  <Words>847</Words>
  <Application>Microsoft Office PowerPoint</Application>
  <PresentationFormat>On-screen Show (16:9)</PresentationFormat>
  <Paragraphs>144</Paragraphs>
  <Slides>21</Slides>
  <Notes>11</Notes>
  <HiddenSlides>0</HiddenSlides>
  <MMClips>4</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21</vt:i4>
      </vt:variant>
    </vt:vector>
  </HeadingPairs>
  <TitlesOfParts>
    <vt:vector size="35" baseType="lpstr">
      <vt:lpstr>Adobe Gothic Std B</vt:lpstr>
      <vt:lpstr>Arial</vt:lpstr>
      <vt:lpstr>Berlin Sans FB Demi</vt:lpstr>
      <vt:lpstr>Bookman Old Style</vt:lpstr>
      <vt:lpstr>Calibri</vt:lpstr>
      <vt:lpstr>Calibri Light</vt:lpstr>
      <vt:lpstr>Montserrat Medium</vt:lpstr>
      <vt:lpstr>Myriad Pro</vt:lpstr>
      <vt:lpstr>Times New Roman</vt:lpstr>
      <vt:lpstr>UTM Facebook K&amp;T</vt:lpstr>
      <vt:lpstr>UTMAvoBold</vt:lpstr>
      <vt:lpstr>UTMAvo-Italic</vt:lpstr>
      <vt:lpstr>UTMFacebookK&amp;TBold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TrangDTT</dc:creator>
  <cp:lastModifiedBy>QuynhAnh-NgoaiNgu</cp:lastModifiedBy>
  <cp:revision>75</cp:revision>
  <dcterms:created xsi:type="dcterms:W3CDTF">2020-12-09T02:04:09Z</dcterms:created>
  <dcterms:modified xsi:type="dcterms:W3CDTF">2024-05-31T10:58:52Z</dcterms:modified>
</cp:coreProperties>
</file>