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380" r:id="rId2"/>
    <p:sldId id="274" r:id="rId3"/>
    <p:sldId id="324" r:id="rId4"/>
    <p:sldId id="362" r:id="rId5"/>
    <p:sldId id="363" r:id="rId6"/>
    <p:sldId id="364" r:id="rId7"/>
    <p:sldId id="365" r:id="rId8"/>
    <p:sldId id="366" r:id="rId9"/>
    <p:sldId id="370" r:id="rId10"/>
    <p:sldId id="371" r:id="rId11"/>
    <p:sldId id="357" r:id="rId12"/>
    <p:sldId id="373" r:id="rId13"/>
    <p:sldId id="378" r:id="rId14"/>
    <p:sldId id="334" r:id="rId15"/>
    <p:sldId id="379" r:id="rId16"/>
    <p:sldId id="376" r:id="rId17"/>
    <p:sldId id="325" r:id="rId18"/>
    <p:sldId id="317" r:id="rId19"/>
    <p:sldId id="272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45983"/>
    <a:srgbClr val="FF9801"/>
    <a:srgbClr val="D0DEEC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81" d="100"/>
          <a:sy n="81" d="100"/>
        </p:scale>
        <p:origin x="90" y="29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3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7.xml"/><Relationship Id="rId4" Type="http://schemas.openxmlformats.org/officeDocument/2006/relationships/slide" Target="slide6.xml"/><Relationship Id="rId9" Type="http://schemas.openxmlformats.org/officeDocument/2006/relationships/slide" Target="slide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134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59293" y="912454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99662D-9D8F-9FED-73A8-4A236AA3D8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5076" y="1694387"/>
            <a:ext cx="2837847" cy="2977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9993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403741" y="792849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283853" y="761530"/>
            <a:ext cx="7776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Underline the words that contain the </a:t>
            </a:r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kern="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eɪ</a:t>
            </a:r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sound and circle the ones with the </a:t>
            </a:r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kern="0" dirty="0" err="1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əʊ</a:t>
            </a:r>
            <a:r>
              <a:rPr lang="en-US" sz="2400" b="1" kern="0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sound in the sentences below.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id="{64E5847F-EF5B-EB5D-8611-F72B5E366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152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id="{36C9D8C3-A3A7-68A3-0854-EBD2449D9A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3853" y="1691885"/>
            <a:ext cx="8576293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sz="2800" b="1" i="0" dirty="0">
                <a:solidFill>
                  <a:srgbClr val="E45A83"/>
                </a:solidFill>
                <a:effectLst/>
                <a:latin typeface="+mn-lt"/>
              </a:rPr>
              <a:t>1.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+mn-lt"/>
              </a:rPr>
              <a:t>Cleopatra VII, a queen of ancient Egypt, was famous for her beauty.</a:t>
            </a:r>
          </a:p>
          <a:p>
            <a:r>
              <a:rPr lang="en-US" sz="2800" b="1" i="0" dirty="0">
                <a:solidFill>
                  <a:srgbClr val="E45A83"/>
                </a:solidFill>
                <a:effectLst/>
                <a:latin typeface="+mn-lt"/>
              </a:rPr>
              <a:t>2.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+mn-lt"/>
              </a:rPr>
              <a:t>I love Disney animated films like 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+mn-lt"/>
              </a:rPr>
              <a:t>Snow White and the Seven Dwarfs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+mn-lt"/>
              </a:rPr>
              <a:t>and </a:t>
            </a:r>
            <a:r>
              <a:rPr lang="en-US" sz="2800" b="0" i="1" dirty="0">
                <a:solidFill>
                  <a:srgbClr val="000000"/>
                </a:solidFill>
                <a:effectLst/>
                <a:latin typeface="+mn-lt"/>
              </a:rPr>
              <a:t>The Little Mermaid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+mn-lt"/>
              </a:rPr>
              <a:t>.</a:t>
            </a:r>
          </a:p>
          <a:p>
            <a:r>
              <a:rPr lang="en-US" sz="2800" b="1" i="0" dirty="0">
                <a:solidFill>
                  <a:srgbClr val="E45A83"/>
                </a:solidFill>
                <a:effectLst/>
                <a:latin typeface="+mn-lt"/>
              </a:rPr>
              <a:t>3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+mn-lt"/>
              </a:rPr>
              <a:t>. Vo </a:t>
            </a:r>
            <a:r>
              <a:rPr lang="en-US" sz="2800" b="0" i="0" dirty="0" err="1">
                <a:solidFill>
                  <a:srgbClr val="000000"/>
                </a:solidFill>
                <a:effectLst/>
                <a:latin typeface="+mn-lt"/>
              </a:rPr>
              <a:t>Thi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+mn-lt"/>
              </a:rPr>
              <a:t> Sau attacked some French soldiers when she was only 14.</a:t>
            </a:r>
          </a:p>
          <a:p>
            <a:r>
              <a:rPr lang="en-US" sz="2800" b="1" i="0" dirty="0">
                <a:solidFill>
                  <a:srgbClr val="E45A83"/>
                </a:solidFill>
                <a:effectLst/>
                <a:latin typeface="+mn-lt"/>
              </a:rPr>
              <a:t>4. </a:t>
            </a:r>
            <a:r>
              <a:rPr lang="en-US" sz="2800" b="0" i="0" dirty="0">
                <a:solidFill>
                  <a:srgbClr val="000000"/>
                </a:solidFill>
                <a:effectLst/>
                <a:latin typeface="+mn-lt"/>
              </a:rPr>
              <a:t>Steve Jobs passed away when he was only 56 years old.</a:t>
            </a:r>
            <a:r>
              <a:rPr lang="en-US" sz="2800" dirty="0">
                <a:latin typeface="+mn-lt"/>
              </a:rPr>
              <a:t> </a:t>
            </a:r>
            <a:endParaRPr kumimoji="0" lang="en-US" altLang="en-US" sz="2800" b="0" i="0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+mn-lt"/>
              <a:ea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165BD-B1AD-8643-8DA3-07195F38FD66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703CE5-99E0-612D-DF66-BD6DD19776CB}"/>
              </a:ext>
            </a:extLst>
          </p:cNvPr>
          <p:cNvCxnSpPr>
            <a:cxnSpLocks/>
          </p:cNvCxnSpPr>
          <p:nvPr/>
        </p:nvCxnSpPr>
        <p:spPr>
          <a:xfrm>
            <a:off x="4391312" y="2130693"/>
            <a:ext cx="1059919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 37">
            <a:extLst>
              <a:ext uri="{FF2B5EF4-FFF2-40B4-BE49-F238E27FC236}">
                <a16:creationId xmlns:a16="http://schemas.microsoft.com/office/drawing/2014/main" id="{E644494C-9BBE-8199-D879-767E0DB3A48C}"/>
              </a:ext>
            </a:extLst>
          </p:cNvPr>
          <p:cNvSpPr/>
          <p:nvPr/>
        </p:nvSpPr>
        <p:spPr>
          <a:xfrm>
            <a:off x="7085709" y="1718759"/>
            <a:ext cx="1155613" cy="532410"/>
          </a:xfrm>
          <a:prstGeom prst="ellipse">
            <a:avLst/>
          </a:prstGeom>
          <a:noFill/>
          <a:ln w="28575">
            <a:solidFill>
              <a:srgbClr val="FF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C5EBBDE-5B04-2A87-2535-693C23F6B938}"/>
              </a:ext>
            </a:extLst>
          </p:cNvPr>
          <p:cNvSpPr/>
          <p:nvPr/>
        </p:nvSpPr>
        <p:spPr>
          <a:xfrm>
            <a:off x="5350695" y="2565651"/>
            <a:ext cx="921152" cy="532410"/>
          </a:xfrm>
          <a:prstGeom prst="ellipse">
            <a:avLst/>
          </a:prstGeom>
          <a:noFill/>
          <a:ln w="28575">
            <a:solidFill>
              <a:srgbClr val="FF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2ED8B90D-1B93-EF06-5D06-EA824B4F068D}"/>
              </a:ext>
            </a:extLst>
          </p:cNvPr>
          <p:cNvCxnSpPr>
            <a:cxnSpLocks/>
          </p:cNvCxnSpPr>
          <p:nvPr/>
        </p:nvCxnSpPr>
        <p:spPr>
          <a:xfrm>
            <a:off x="4391312" y="3420232"/>
            <a:ext cx="1376442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BDACCF58-0AE7-2482-F141-92EA7D974FB6}"/>
              </a:ext>
            </a:extLst>
          </p:cNvPr>
          <p:cNvSpPr/>
          <p:nvPr/>
        </p:nvSpPr>
        <p:spPr>
          <a:xfrm>
            <a:off x="5549986" y="3412322"/>
            <a:ext cx="1132167" cy="532410"/>
          </a:xfrm>
          <a:prstGeom prst="ellipse">
            <a:avLst/>
          </a:prstGeom>
          <a:noFill/>
          <a:ln w="28575">
            <a:solidFill>
              <a:srgbClr val="FF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CFF9ABD-AFCE-2B5C-3D69-1FC765AC0F61}"/>
              </a:ext>
            </a:extLst>
          </p:cNvPr>
          <p:cNvSpPr/>
          <p:nvPr/>
        </p:nvSpPr>
        <p:spPr>
          <a:xfrm>
            <a:off x="966264" y="3874394"/>
            <a:ext cx="721859" cy="532410"/>
          </a:xfrm>
          <a:prstGeom prst="ellipse">
            <a:avLst/>
          </a:prstGeom>
          <a:noFill/>
          <a:ln w="28575">
            <a:solidFill>
              <a:srgbClr val="FF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44FC6D9-95C2-62C7-A8BD-D7118C52DD4F}"/>
              </a:ext>
            </a:extLst>
          </p:cNvPr>
          <p:cNvCxnSpPr>
            <a:cxnSpLocks/>
          </p:cNvCxnSpPr>
          <p:nvPr/>
        </p:nvCxnSpPr>
        <p:spPr>
          <a:xfrm>
            <a:off x="3405712" y="4692014"/>
            <a:ext cx="697365" cy="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 15">
            <a:extLst>
              <a:ext uri="{FF2B5EF4-FFF2-40B4-BE49-F238E27FC236}">
                <a16:creationId xmlns:a16="http://schemas.microsoft.com/office/drawing/2014/main" id="{D87CC76E-401E-3803-7611-9122B2D82ADA}"/>
              </a:ext>
            </a:extLst>
          </p:cNvPr>
          <p:cNvSpPr/>
          <p:nvPr/>
        </p:nvSpPr>
        <p:spPr>
          <a:xfrm>
            <a:off x="8126564" y="4283169"/>
            <a:ext cx="571959" cy="532410"/>
          </a:xfrm>
          <a:prstGeom prst="ellipse">
            <a:avLst/>
          </a:prstGeom>
          <a:noFill/>
          <a:ln w="28575">
            <a:solidFill>
              <a:srgbClr val="FF980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Track 7">
            <a:hlinkClick r:id="" action="ppaction://media"/>
            <a:extLst>
              <a:ext uri="{FF2B5EF4-FFF2-40B4-BE49-F238E27FC236}">
                <a16:creationId xmlns:a16="http://schemas.microsoft.com/office/drawing/2014/main" id="{60405D12-F33D-DF0B-6D19-0444E0F426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60013" y="61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8" grpId="0" animBg="1"/>
      <p:bldP spid="9" grpId="0" animBg="1"/>
      <p:bldP spid="12" grpId="0" animBg="1"/>
      <p:bldP spid="13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338951" y="814331"/>
            <a:ext cx="7776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Replace each underlined word or phrase with one word you have learnt in this unit.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DDB8AD-3ECE-7825-5F7F-7F56D4DE6B37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8D9A68-F0F2-7EA2-67F2-B06DABAD90D5}"/>
              </a:ext>
            </a:extLst>
          </p:cNvPr>
          <p:cNvSpPr txBox="1"/>
          <p:nvPr/>
        </p:nvSpPr>
        <p:spPr>
          <a:xfrm>
            <a:off x="592218" y="1719916"/>
            <a:ext cx="8259613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1.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Uncle Ho </a:t>
            </a:r>
            <a:r>
              <a:rPr lang="en-US" sz="3200" b="0" i="0" u="sng" dirty="0">
                <a:solidFill>
                  <a:srgbClr val="000000"/>
                </a:solidFill>
                <a:effectLst/>
              </a:rPr>
              <a:t>gave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 all his love and energy to the country and people of Viet Nam.</a:t>
            </a:r>
          </a:p>
          <a:p>
            <a:endParaRPr lang="en-US" sz="3200" b="0" i="0" dirty="0">
              <a:solidFill>
                <a:srgbClr val="000000"/>
              </a:solidFill>
              <a:effectLst/>
            </a:endParaRPr>
          </a:p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2.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Although Albert Einstein lost interest in school as a child, he became known as a </a:t>
            </a:r>
            <a:r>
              <a:rPr lang="en-US" sz="3200" b="0" i="0" u="sng" dirty="0">
                <a:solidFill>
                  <a:srgbClr val="000000"/>
                </a:solidFill>
                <a:effectLst/>
              </a:rPr>
              <a:t>very intelligent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 </a:t>
            </a:r>
            <a:r>
              <a:rPr lang="en-US" sz="3200" b="0" i="0" u="sng" dirty="0">
                <a:solidFill>
                  <a:srgbClr val="000000"/>
                </a:solidFill>
                <a:effectLst/>
              </a:rPr>
              <a:t>person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86E83C2-05B2-C5E1-8FF8-70E639890065}"/>
              </a:ext>
            </a:extLst>
          </p:cNvPr>
          <p:cNvSpPr txBox="1"/>
          <p:nvPr/>
        </p:nvSpPr>
        <p:spPr>
          <a:xfrm>
            <a:off x="1986859" y="2658635"/>
            <a:ext cx="22401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devoted </a:t>
            </a:r>
            <a:endParaRPr lang="en-US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3EDFC1B-B9BC-68C2-9300-4FA6DB478E45}"/>
              </a:ext>
            </a:extLst>
          </p:cNvPr>
          <p:cNvSpPr txBox="1"/>
          <p:nvPr/>
        </p:nvSpPr>
        <p:spPr>
          <a:xfrm>
            <a:off x="1986859" y="4182129"/>
            <a:ext cx="224017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200" b="1" kern="0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genius</a:t>
            </a:r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432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358776" y="830762"/>
            <a:ext cx="77761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Replace each underlined word or phrase with one word you have learnt in this unit.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0DDB8AD-3ECE-7825-5F7F-7F56D4DE6B37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8D9A68-F0F2-7EA2-67F2-B06DABAD90D5}"/>
              </a:ext>
            </a:extLst>
          </p:cNvPr>
          <p:cNvSpPr txBox="1"/>
          <p:nvPr/>
        </p:nvSpPr>
        <p:spPr>
          <a:xfrm>
            <a:off x="515141" y="1842827"/>
            <a:ext cx="825961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3.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Steve Jobs was </a:t>
            </a:r>
            <a:r>
              <a:rPr lang="en-US" sz="3200" b="0" i="0" u="sng" dirty="0">
                <a:solidFill>
                  <a:srgbClr val="000000"/>
                </a:solidFill>
                <a:effectLst/>
              </a:rPr>
              <a:t>respected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 for his </a:t>
            </a:r>
            <a:r>
              <a:rPr lang="en-US" sz="3200" b="0" i="0" u="sng" dirty="0">
                <a:solidFill>
                  <a:srgbClr val="000000"/>
                </a:solidFill>
                <a:effectLst/>
              </a:rPr>
              <a:t>successes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 in computer technology.</a:t>
            </a:r>
          </a:p>
          <a:p>
            <a:endParaRPr lang="en-US" sz="3200" b="0" i="0" dirty="0">
              <a:solidFill>
                <a:srgbClr val="000000"/>
              </a:solidFill>
              <a:effectLst/>
            </a:endParaRPr>
          </a:p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4.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My grandfather regretted not </a:t>
            </a:r>
            <a:r>
              <a:rPr lang="en-US" sz="3200" b="0" i="0" u="sng" dirty="0">
                <a:solidFill>
                  <a:srgbClr val="000000"/>
                </a:solidFill>
                <a:effectLst/>
              </a:rPr>
              <a:t>going to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college when he was young.</a:t>
            </a:r>
            <a:r>
              <a:rPr lang="en-US" sz="4000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67A8609-3E5D-6C49-FB63-A027256C113B}"/>
              </a:ext>
            </a:extLst>
          </p:cNvPr>
          <p:cNvSpPr txBox="1"/>
          <p:nvPr/>
        </p:nvSpPr>
        <p:spPr>
          <a:xfrm>
            <a:off x="3001434" y="2872770"/>
            <a:ext cx="24908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admired</a:t>
            </a:r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6B0620-5184-7D51-5B21-AFAE7AD89FCA}"/>
              </a:ext>
            </a:extLst>
          </p:cNvPr>
          <p:cNvSpPr txBox="1"/>
          <p:nvPr/>
        </p:nvSpPr>
        <p:spPr>
          <a:xfrm>
            <a:off x="5664156" y="2872769"/>
            <a:ext cx="32686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200" b="1" kern="0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achievements</a:t>
            </a:r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076A59D-B0DB-178B-FC25-CD42520F9F89}"/>
              </a:ext>
            </a:extLst>
          </p:cNvPr>
          <p:cNvSpPr txBox="1"/>
          <p:nvPr/>
        </p:nvSpPr>
        <p:spPr>
          <a:xfrm>
            <a:off x="5310554" y="4291849"/>
            <a:ext cx="249084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200" b="1" kern="0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attending</a:t>
            </a:r>
            <a:endParaRPr lang="en-US" sz="3200" b="1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54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318477" y="888004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Circle the mistake in each sentence. Then correct it.</a:t>
            </a:r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8477" y="1349669"/>
            <a:ext cx="8637954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/>
              <a:t>1. When I </a:t>
            </a:r>
            <a:r>
              <a:rPr lang="en-US" altLang="en-US" sz="2800" u="sng" dirty="0"/>
              <a:t>was looking</a:t>
            </a:r>
            <a:r>
              <a:rPr lang="en-US" altLang="en-US" sz="2800" dirty="0"/>
              <a:t> for some books </a:t>
            </a:r>
            <a:r>
              <a:rPr lang="en-US" altLang="en-US" sz="2800" u="sng" dirty="0"/>
              <a:t>in</a:t>
            </a:r>
            <a:r>
              <a:rPr lang="en-US" altLang="en-US" sz="2800" dirty="0"/>
              <a:t> the library, I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u="sng" dirty="0"/>
              <a:t>was finding</a:t>
            </a:r>
            <a:r>
              <a:rPr lang="en-US" altLang="en-US" sz="2800" dirty="0"/>
              <a:t> an interesting biography </a:t>
            </a:r>
            <a:r>
              <a:rPr lang="en-US" altLang="en-US" sz="2800" u="sng" dirty="0"/>
              <a:t>about</a:t>
            </a:r>
            <a:r>
              <a:rPr lang="en-US" altLang="en-US" sz="2800" dirty="0"/>
              <a:t> General Vo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/>
              <a:t>Nguyen Giap.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2. </a:t>
            </a:r>
            <a:r>
              <a:rPr kumimoji="0" lang="en-US" altLang="en-US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At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the age of 16, Walt Disney </a:t>
            </a:r>
            <a:r>
              <a:rPr kumimoji="0" lang="en-US" altLang="en-US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was dropping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out of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school because he </a:t>
            </a:r>
            <a:r>
              <a:rPr kumimoji="0" lang="en-US" altLang="en-US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wanted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to join </a:t>
            </a:r>
            <a:r>
              <a:rPr kumimoji="0" lang="en-US" altLang="en-US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the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army.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348D029-B3E0-7E80-A5AA-A4AF2154C6E8}"/>
              </a:ext>
            </a:extLst>
          </p:cNvPr>
          <p:cNvSpPr txBox="1"/>
          <p:nvPr/>
        </p:nvSpPr>
        <p:spPr>
          <a:xfrm>
            <a:off x="353646" y="2619610"/>
            <a:ext cx="233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sym typeface="Wingdings" panose="05000000000000000000" pitchFamily="2" charset="2"/>
              </a:rPr>
              <a:t> found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BFB1F04-4107-0099-D37F-9F978A357E55}"/>
              </a:ext>
            </a:extLst>
          </p:cNvPr>
          <p:cNvSpPr txBox="1"/>
          <p:nvPr/>
        </p:nvSpPr>
        <p:spPr>
          <a:xfrm>
            <a:off x="4867140" y="3903123"/>
            <a:ext cx="233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sym typeface="Wingdings" panose="05000000000000000000" pitchFamily="2" charset="2"/>
              </a:rPr>
              <a:t> dropped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318477" y="888004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Circle the mistake in each sentence. Then correct it.</a:t>
            </a:r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5421" y="1577840"/>
            <a:ext cx="7747000" cy="2677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/>
              <a:t>3. Vo </a:t>
            </a:r>
            <a:r>
              <a:rPr lang="en-US" altLang="en-US" sz="2800" dirty="0" err="1"/>
              <a:t>Thi</a:t>
            </a:r>
            <a:r>
              <a:rPr lang="en-US" altLang="en-US" sz="2800" dirty="0"/>
              <a:t> Sau </a:t>
            </a:r>
            <a:r>
              <a:rPr lang="en-US" altLang="en-US" sz="2800" u="sng" dirty="0"/>
              <a:t>was caught</a:t>
            </a:r>
            <a:r>
              <a:rPr lang="en-US" altLang="en-US" sz="2800" dirty="0"/>
              <a:t> while she </a:t>
            </a:r>
            <a:r>
              <a:rPr lang="en-US" altLang="en-US" sz="2800" u="sng" dirty="0"/>
              <a:t>tried</a:t>
            </a:r>
            <a:r>
              <a:rPr lang="en-US" altLang="en-US" sz="2800" dirty="0"/>
              <a:t> </a:t>
            </a:r>
            <a:r>
              <a:rPr lang="en-US" altLang="en-US" sz="2800" u="sng" dirty="0"/>
              <a:t>to attack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u="sng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/>
              <a:t>some </a:t>
            </a:r>
            <a:r>
              <a:rPr lang="en-US" altLang="en-US" sz="2800" u="sng" dirty="0"/>
              <a:t>French</a:t>
            </a:r>
            <a:r>
              <a:rPr lang="en-US" altLang="en-US" sz="2800" dirty="0"/>
              <a:t> soldiers.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4. </a:t>
            </a:r>
            <a:r>
              <a:rPr kumimoji="0" lang="en-US" altLang="en-US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While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the famous author </a:t>
            </a:r>
            <a:r>
              <a:rPr kumimoji="0" lang="en-US" altLang="en-US" sz="28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read</a:t>
            </a:r>
            <a:r>
              <a: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from his bi</a:t>
            </a:r>
            <a:r>
              <a:rPr lang="en-US" altLang="en-US" sz="2800" dirty="0"/>
              <a:t>ography,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en-US" sz="2800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800" dirty="0"/>
              <a:t>everyone </a:t>
            </a:r>
            <a:r>
              <a:rPr lang="en-US" altLang="en-US" sz="2800" u="sng" dirty="0"/>
              <a:t>was listening</a:t>
            </a:r>
            <a:r>
              <a:rPr lang="en-US" altLang="en-US" sz="2800" dirty="0"/>
              <a:t> and </a:t>
            </a:r>
            <a:r>
              <a:rPr lang="en-US" altLang="en-US" sz="2800" u="sng" dirty="0"/>
              <a:t>taking</a:t>
            </a:r>
            <a:r>
              <a:rPr lang="en-US" altLang="en-US" sz="2800" dirty="0"/>
              <a:t> notes.</a:t>
            </a:r>
            <a:endParaRPr kumimoji="0" lang="en-US" altLang="en-US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4BE236-FD6C-D5B8-48D8-D5D0ECB577B0}"/>
              </a:ext>
            </a:extLst>
          </p:cNvPr>
          <p:cNvSpPr txBox="1"/>
          <p:nvPr/>
        </p:nvSpPr>
        <p:spPr>
          <a:xfrm>
            <a:off x="4855307" y="2048530"/>
            <a:ext cx="233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sym typeface="Wingdings" panose="05000000000000000000" pitchFamily="2" charset="2"/>
              </a:rPr>
              <a:t> was trying</a:t>
            </a:r>
            <a:endParaRPr lang="en-US" sz="2800" b="1" dirty="0">
              <a:solidFill>
                <a:srgbClr val="C0000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2AF9796-D012-772B-C2E8-3C03C2BBEE48}"/>
              </a:ext>
            </a:extLst>
          </p:cNvPr>
          <p:cNvSpPr txBox="1"/>
          <p:nvPr/>
        </p:nvSpPr>
        <p:spPr>
          <a:xfrm>
            <a:off x="3741616" y="3281800"/>
            <a:ext cx="317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C00000"/>
                </a:solidFill>
                <a:sym typeface="Wingdings" panose="05000000000000000000" pitchFamily="2" charset="2"/>
              </a:rPr>
              <a:t> was reading</a:t>
            </a:r>
            <a:endParaRPr lang="en-US" sz="28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61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496592" y="939490"/>
            <a:ext cx="33936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algn="just" fontAlgn="auto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000000"/>
                </a:solidFill>
                <a:latin typeface="UTMAvoBold"/>
                <a:cs typeface="Times New Roman" panose="02020603050405020304" pitchFamily="18" charset="0"/>
              </a:rPr>
              <a:t>VISUAL STORIES</a:t>
            </a:r>
            <a:endParaRPr lang="en-US" sz="3600" b="1" dirty="0"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E50685-8180-A649-6376-9695609303CC}"/>
              </a:ext>
            </a:extLst>
          </p:cNvPr>
          <p:cNvSpPr txBox="1"/>
          <p:nvPr/>
        </p:nvSpPr>
        <p:spPr>
          <a:xfrm>
            <a:off x="592218" y="47042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  <p:sp>
        <p:nvSpPr>
          <p:cNvPr id="16" name="Rectangle 2">
            <a:extLst>
              <a:ext uri="{FF2B5EF4-FFF2-40B4-BE49-F238E27FC236}">
                <a16:creationId xmlns:a16="http://schemas.microsoft.com/office/drawing/2014/main" id="{E92B2841-721F-F585-B773-0FEF1612FC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0695" y="1417519"/>
            <a:ext cx="2010110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27C8ABF-9D73-814E-F5E8-2361682767B6}"/>
              </a:ext>
            </a:extLst>
          </p:cNvPr>
          <p:cNvSpPr txBox="1"/>
          <p:nvPr/>
        </p:nvSpPr>
        <p:spPr>
          <a:xfrm>
            <a:off x="457911" y="2063850"/>
            <a:ext cx="511876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0" i="0" dirty="0">
                <a:effectLst/>
              </a:rPr>
              <a:t>- Who is your story about?</a:t>
            </a:r>
          </a:p>
          <a:p>
            <a:r>
              <a:rPr lang="en-US" sz="2800" b="0" i="0" dirty="0">
                <a:effectLst/>
              </a:rPr>
              <a:t>- What are the key events in</a:t>
            </a:r>
          </a:p>
          <a:p>
            <a:r>
              <a:rPr lang="en-US" sz="2800" b="0" i="0" dirty="0">
                <a:effectLst/>
              </a:rPr>
              <a:t>his/her life?</a:t>
            </a:r>
          </a:p>
          <a:p>
            <a:r>
              <a:rPr lang="en-US" sz="2800" b="0" i="0" dirty="0">
                <a:effectLst/>
              </a:rPr>
              <a:t>- What are his/her achievements?</a:t>
            </a:r>
          </a:p>
          <a:p>
            <a:r>
              <a:rPr lang="en-US" sz="2800" b="0" i="0" dirty="0">
                <a:effectLst/>
              </a:rPr>
              <a:t>- What do you think of his/her life</a:t>
            </a:r>
          </a:p>
          <a:p>
            <a:r>
              <a:rPr lang="en-US" sz="2800" b="0" i="0" dirty="0">
                <a:effectLst/>
              </a:rPr>
              <a:t>and achievements?</a:t>
            </a:r>
            <a:r>
              <a:rPr lang="en-US" sz="2800" dirty="0"/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E46B8CF-A4D8-5472-0EB3-D8A7CD0D945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735"/>
          <a:stretch/>
        </p:blipFill>
        <p:spPr>
          <a:xfrm>
            <a:off x="6001987" y="0"/>
            <a:ext cx="3142013" cy="5107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73794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9160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32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Review the vocabulary and grammar of Unit 1;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/>
              <a:t>Apply vocabulary and grammar into practice through a project.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820821"/>
            <a:ext cx="7203621" cy="2153228"/>
          </a:xfrm>
          <a:noFill/>
        </p:spPr>
        <p:txBody>
          <a:bodyPr anchor="t"/>
          <a:lstStyle/>
          <a:p>
            <a:pPr marL="455930" marR="0" indent="-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Do exercises in the workbook.</a:t>
            </a:r>
          </a:p>
          <a:p>
            <a:pPr marL="455930" marR="0" indent="-45720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3600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Prepare for the next lesson – Unit 2.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1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L</a:t>
            </a:r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ife stories we admire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LOOKING BACK AND PROJECT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782823" y="867955"/>
            <a:ext cx="171593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2039211" y="2036009"/>
            <a:ext cx="1985782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LOOKING BACK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50424" y="3225529"/>
            <a:ext cx="1909235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PROJECT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659537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ea typeface="Times New Roman" panose="02020603050405020304" pitchFamily="18" charset="0"/>
              </a:rPr>
              <a:t>G</a:t>
            </a:r>
            <a:r>
              <a:rPr lang="en-US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ame: Lucky number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69" y="1747157"/>
            <a:ext cx="3659538" cy="996043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Pronunciation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chemeClr val="tx1"/>
                </a:solidFill>
                <a:cs typeface="Times New Roman" panose="02020603050405020304" pitchFamily="18" charset="0"/>
              </a:rPr>
              <a:t>Vocabulary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chemeClr val="tx1"/>
                </a:solidFill>
                <a:cs typeface="Times New Roman" panose="02020603050405020304" pitchFamily="18" charset="0"/>
              </a:rPr>
              <a:t>Grammar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0" y="3166165"/>
            <a:ext cx="3659539" cy="592018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Visual stories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498753" y="1113731"/>
            <a:ext cx="533349" cy="922278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305043" y="2281785"/>
            <a:ext cx="734169" cy="943744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05770" y="4181148"/>
            <a:ext cx="3659537" cy="66329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809943" y="4275545"/>
            <a:ext cx="1909235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4233063" y="230514"/>
            <a:ext cx="3932243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UTM Facebook K&amp;T" panose="02040603050506020204" pitchFamily="18" charset="0"/>
              </a:rPr>
              <a:t>LOOKING BACK AND PROJECT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692057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E45983"/>
                </a:solidFill>
                <a:latin typeface="Bookman Old Style" pitchFamily="18" charset="0"/>
              </a:rPr>
              <a:t>LESSON 8</a:t>
            </a:r>
          </a:p>
        </p:txBody>
      </p:sp>
      <p:cxnSp>
        <p:nvCxnSpPr>
          <p:cNvPr id="10" name="Curved Connector 27">
            <a:extLst>
              <a:ext uri="{FF2B5EF4-FFF2-40B4-BE49-F238E27FC236}">
                <a16:creationId xmlns:a16="http://schemas.microsoft.com/office/drawing/2014/main" id="{7E6FDC0B-508C-D0F3-D01F-2BC49ED579F9}"/>
              </a:ext>
            </a:extLst>
          </p:cNvPr>
          <p:cNvCxnSpPr>
            <a:cxnSpLocks/>
            <a:stCxn id="24" idx="3"/>
            <a:endCxn id="34" idx="0"/>
          </p:cNvCxnSpPr>
          <p:nvPr/>
        </p:nvCxnSpPr>
        <p:spPr>
          <a:xfrm>
            <a:off x="2259659" y="3491856"/>
            <a:ext cx="504902" cy="783689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6597" y="610778"/>
            <a:ext cx="64508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Lucky number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1118506" y="1374904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3799604" y="1369764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2</a:t>
            </a: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6287047" y="1364624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587828" y="3104372"/>
            <a:ext cx="185329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4</a:t>
            </a:r>
          </a:p>
        </p:txBody>
      </p:sp>
      <p:sp>
        <p:nvSpPr>
          <p:cNvPr id="2" name="Rectangle 1">
            <a:hlinkClick r:id="rId7" action="ppaction://hlinksldjump"/>
            <a:extLst>
              <a:ext uri="{FF2B5EF4-FFF2-40B4-BE49-F238E27FC236}">
                <a16:creationId xmlns:a16="http://schemas.microsoft.com/office/drawing/2014/main" id="{E5171647-DD81-B01B-F05A-B3AA8661FAE5}"/>
              </a:ext>
            </a:extLst>
          </p:cNvPr>
          <p:cNvSpPr/>
          <p:nvPr/>
        </p:nvSpPr>
        <p:spPr>
          <a:xfrm>
            <a:off x="2844382" y="3094092"/>
            <a:ext cx="1776605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5</a:t>
            </a:r>
          </a:p>
        </p:txBody>
      </p:sp>
      <p:sp>
        <p:nvSpPr>
          <p:cNvPr id="4" name="Rectangle 3">
            <a:hlinkClick r:id="rId8" action="ppaction://hlinksldjump"/>
            <a:extLst>
              <a:ext uri="{FF2B5EF4-FFF2-40B4-BE49-F238E27FC236}">
                <a16:creationId xmlns:a16="http://schemas.microsoft.com/office/drawing/2014/main" id="{F82A9C57-A689-9840-E98A-82469D291611}"/>
              </a:ext>
            </a:extLst>
          </p:cNvPr>
          <p:cNvSpPr/>
          <p:nvPr/>
        </p:nvSpPr>
        <p:spPr>
          <a:xfrm>
            <a:off x="5086899" y="3083812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6</a:t>
            </a:r>
          </a:p>
        </p:txBody>
      </p:sp>
      <p:sp>
        <p:nvSpPr>
          <p:cNvPr id="11" name="Arrow: Right 10">
            <a:hlinkClick r:id="rId9" action="ppaction://hlinksldjump"/>
            <a:extLst>
              <a:ext uri="{FF2B5EF4-FFF2-40B4-BE49-F238E27FC236}">
                <a16:creationId xmlns:a16="http://schemas.microsoft.com/office/drawing/2014/main" id="{EEF1D0CF-CCFC-005A-4DDD-8071F4828104}"/>
              </a:ext>
            </a:extLst>
          </p:cNvPr>
          <p:cNvSpPr/>
          <p:nvPr/>
        </p:nvSpPr>
        <p:spPr>
          <a:xfrm>
            <a:off x="8688841" y="4808763"/>
            <a:ext cx="349023" cy="2857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hlinkClick r:id="rId8" action="ppaction://hlinksldjump"/>
            <a:extLst>
              <a:ext uri="{FF2B5EF4-FFF2-40B4-BE49-F238E27FC236}">
                <a16:creationId xmlns:a16="http://schemas.microsoft.com/office/drawing/2014/main" id="{DA4CEE83-72C0-55EA-5530-8AB5529CC627}"/>
              </a:ext>
            </a:extLst>
          </p:cNvPr>
          <p:cNvSpPr/>
          <p:nvPr/>
        </p:nvSpPr>
        <p:spPr>
          <a:xfrm>
            <a:off x="7210668" y="3083812"/>
            <a:ext cx="1776604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" grpId="0" animBg="1"/>
      <p:bldP spid="4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00677" y="857385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543908" y="2458010"/>
            <a:ext cx="393895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800" b="1" dirty="0">
                <a:solidFill>
                  <a:srgbClr val="C00000"/>
                </a:solidFill>
              </a:rPr>
              <a:t>determination</a:t>
            </a:r>
            <a:endParaRPr lang="en-US" sz="6000" b="1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3793715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35847" y="880832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125102" y="2747596"/>
            <a:ext cx="311157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</a:rPr>
              <a:t>animation</a:t>
            </a:r>
            <a:endParaRPr lang="en-US" sz="54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10886" y="959382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3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443200" y="2571750"/>
            <a:ext cx="204312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genius</a:t>
            </a:r>
            <a:endParaRPr lang="en-US" sz="6600" b="1" dirty="0">
              <a:solidFill>
                <a:srgbClr val="C00000"/>
              </a:solidFill>
            </a:endParaRP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85810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11693" y="833940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4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515118" y="2832233"/>
            <a:ext cx="187955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solidFill>
                  <a:srgbClr val="C00000"/>
                </a:solidFill>
              </a:rPr>
              <a:t>adopt</a:t>
            </a:r>
            <a:endParaRPr lang="en-US" sz="6600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243117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71724" y="939447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Number 5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004752" y="2634393"/>
            <a:ext cx="26800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400" b="1" dirty="0">
                <a:solidFill>
                  <a:srgbClr val="C00000"/>
                </a:solidFill>
              </a:rPr>
              <a:t>drop out</a:t>
            </a:r>
            <a:endParaRPr lang="en-US" sz="6600" b="1" dirty="0">
              <a:solidFill>
                <a:srgbClr val="C0000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</p:spTree>
    <p:extLst>
      <p:ext uri="{BB962C8B-B14F-4D97-AF65-F5344CB8AC3E}">
        <p14:creationId xmlns:p14="http://schemas.microsoft.com/office/powerpoint/2010/main" val="136241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1773</TotalTime>
  <Words>520</Words>
  <Application>Microsoft Office PowerPoint</Application>
  <PresentationFormat>On-screen Show (16:9)</PresentationFormat>
  <Paragraphs>129</Paragraphs>
  <Slides>19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Adobe Gothic Std B</vt:lpstr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UTMAvoBold</vt:lpstr>
      <vt:lpstr>UTMFacebookK&amp;TBold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QuynhAnh-NgoaiNgu</cp:lastModifiedBy>
  <cp:revision>80</cp:revision>
  <dcterms:created xsi:type="dcterms:W3CDTF">2020-12-09T02:04:09Z</dcterms:created>
  <dcterms:modified xsi:type="dcterms:W3CDTF">2024-05-31T11:02:59Z</dcterms:modified>
</cp:coreProperties>
</file>