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376" r:id="rId2"/>
    <p:sldId id="274" r:id="rId3"/>
    <p:sldId id="324" r:id="rId4"/>
    <p:sldId id="273" r:id="rId5"/>
    <p:sldId id="362" r:id="rId6"/>
    <p:sldId id="377" r:id="rId7"/>
    <p:sldId id="364" r:id="rId8"/>
    <p:sldId id="378" r:id="rId9"/>
    <p:sldId id="379" r:id="rId10"/>
    <p:sldId id="380" r:id="rId11"/>
    <p:sldId id="381" r:id="rId12"/>
    <p:sldId id="357" r:id="rId13"/>
    <p:sldId id="375" r:id="rId14"/>
    <p:sldId id="372" r:id="rId15"/>
    <p:sldId id="373" r:id="rId16"/>
    <p:sldId id="369" r:id="rId17"/>
    <p:sldId id="334" r:id="rId18"/>
    <p:sldId id="325" r:id="rId19"/>
    <p:sldId id="317" r:id="rId20"/>
    <p:sldId id="272" r:id="rId21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DEEC"/>
    <a:srgbClr val="E45983"/>
    <a:srgbClr val="FF9801"/>
    <a:srgbClr val="EE8640"/>
    <a:srgbClr val="FFCCFF"/>
    <a:srgbClr val="A493C6"/>
    <a:srgbClr val="6593C3"/>
    <a:srgbClr val="F7DADE"/>
    <a:srgbClr val="0FB7BD"/>
    <a:srgbClr val="048D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3918" autoAdjust="0"/>
  </p:normalViewPr>
  <p:slideViewPr>
    <p:cSldViewPr snapToGrid="0" showGuides="1">
      <p:cViewPr varScale="1">
        <p:scale>
          <a:sx n="81" d="100"/>
          <a:sy n="81" d="100"/>
        </p:scale>
        <p:origin x="90" y="294"/>
      </p:cViewPr>
      <p:guideLst>
        <p:guide orient="horz" pos="2160"/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700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5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0628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611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0541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2631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738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6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4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441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 with subtitle">
  <p:cSld name="Main point with subtitle">
    <p:spTree>
      <p:nvGrpSpPr>
        <p:cNvPr id="1" name="Shape 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7"/>
          <p:cNvSpPr txBox="1">
            <a:spLocks noGrp="1"/>
          </p:cNvSpPr>
          <p:nvPr>
            <p:ph type="title"/>
          </p:nvPr>
        </p:nvSpPr>
        <p:spPr>
          <a:xfrm>
            <a:off x="1279375" y="1338763"/>
            <a:ext cx="6285300" cy="19560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6000"/>
            </a:lvl9pPr>
          </a:lstStyle>
          <a:p>
            <a:endParaRPr/>
          </a:p>
        </p:txBody>
      </p:sp>
      <p:sp>
        <p:nvSpPr>
          <p:cNvPr id="815" name="Google Shape;815;p17"/>
          <p:cNvSpPr txBox="1">
            <a:spLocks noGrp="1"/>
          </p:cNvSpPr>
          <p:nvPr>
            <p:ph type="subTitle" idx="1"/>
          </p:nvPr>
        </p:nvSpPr>
        <p:spPr>
          <a:xfrm>
            <a:off x="1279375" y="3457638"/>
            <a:ext cx="6285300" cy="3471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>
                <a:latin typeface="Montserrat Medium"/>
                <a:ea typeface="Montserrat Medium"/>
                <a:cs typeface="Montserrat Medium"/>
                <a:sym typeface="Montserrat Medium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55980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80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357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717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961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5960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76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66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5/31/2024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58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6.xml"/><Relationship Id="rId7" Type="http://schemas.openxmlformats.org/officeDocument/2006/relationships/slide" Target="slide10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slide" Target="slide7.xml"/><Relationship Id="rId9" Type="http://schemas.openxmlformats.org/officeDocument/2006/relationships/slide" Target="slide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web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0302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56180" y="669721"/>
            <a:ext cx="6450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2060"/>
                </a:solidFill>
                <a:latin typeface="Berlin Sans FB Demi" panose="020E0802020502020306" pitchFamily="34" charset="0"/>
              </a:rPr>
              <a:t>Question 5</a:t>
            </a:r>
          </a:p>
        </p:txBody>
      </p:sp>
      <p:sp>
        <p:nvSpPr>
          <p:cNvPr id="4" name="Rectangle 3"/>
          <p:cNvSpPr/>
          <p:nvPr/>
        </p:nvSpPr>
        <p:spPr>
          <a:xfrm>
            <a:off x="3660123" y="1528984"/>
            <a:ext cx="50321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/>
              <a:t>“</a:t>
            </a:r>
            <a:r>
              <a:rPr lang="en-US" sz="4000" b="1" i="1" dirty="0"/>
              <a:t>That’s one small step for a man, a giant leap for mankind.”</a:t>
            </a:r>
            <a:r>
              <a:rPr lang="en-US" sz="4000" b="1" dirty="0"/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888122" y="3599627"/>
            <a:ext cx="40727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ea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4000" b="1" dirty="0">
                <a:solidFill>
                  <a:srgbClr val="C00000"/>
                </a:solidFill>
              </a:rPr>
              <a:t>Neil Armstrong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E07FD1A-42D6-9C0E-64CE-3C64EBBE1C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14" y="1436391"/>
            <a:ext cx="2609813" cy="3262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36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60177" y="695191"/>
            <a:ext cx="6450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2060"/>
                </a:solidFill>
                <a:latin typeface="Berlin Sans FB Demi" panose="020E0802020502020306" pitchFamily="34" charset="0"/>
              </a:rPr>
              <a:t>Question 6</a:t>
            </a:r>
          </a:p>
        </p:txBody>
      </p:sp>
      <p:sp>
        <p:nvSpPr>
          <p:cNvPr id="4" name="Rectangle 3"/>
          <p:cNvSpPr/>
          <p:nvPr/>
        </p:nvSpPr>
        <p:spPr>
          <a:xfrm>
            <a:off x="4059935" y="1697890"/>
            <a:ext cx="464515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/>
              <a:t>“</a:t>
            </a:r>
            <a:r>
              <a:rPr lang="en-US" sz="4000" b="1" i="1" dirty="0"/>
              <a:t>To be or not to be, that is the question.”</a:t>
            </a:r>
            <a:r>
              <a:rPr lang="en-US" sz="4000" b="1" dirty="0"/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3645204" y="3364590"/>
            <a:ext cx="529446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ea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4000" b="1" dirty="0">
                <a:solidFill>
                  <a:srgbClr val="C00000"/>
                </a:solidFill>
              </a:rPr>
              <a:t>William Shakespeare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049CA48-2440-1FF0-FF8F-E467116D63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50" y="1463281"/>
            <a:ext cx="3235376" cy="3235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437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0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803513" y="75176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802933" y="663242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1210190" y="768464"/>
            <a:ext cx="6058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Listen and complete the conversations.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DD2753-F945-0A8D-7C42-E4199C324D3A}"/>
              </a:ext>
            </a:extLst>
          </p:cNvPr>
          <p:cNvSpPr txBox="1"/>
          <p:nvPr/>
        </p:nvSpPr>
        <p:spPr>
          <a:xfrm>
            <a:off x="380137" y="1458539"/>
            <a:ext cx="8670468" cy="35394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i="0" dirty="0">
                <a:solidFill>
                  <a:srgbClr val="E45A83"/>
                </a:solidFill>
                <a:effectLst/>
              </a:rPr>
              <a:t>1</a:t>
            </a:r>
          </a:p>
          <a:p>
            <a:r>
              <a:rPr lang="en-US" sz="3200" b="1" i="1" dirty="0">
                <a:solidFill>
                  <a:srgbClr val="000000"/>
                </a:solidFill>
                <a:effectLst/>
              </a:rPr>
              <a:t>Mark: 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(1) </a:t>
            </a:r>
            <a:r>
              <a:rPr lang="en-US" sz="3200" b="0" i="0" dirty="0">
                <a:solidFill>
                  <a:srgbClr val="6D6E71"/>
                </a:solidFill>
                <a:effectLst/>
              </a:rPr>
              <a:t>____________________ 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! I’ve just learnt that my poem about</a:t>
            </a:r>
          </a:p>
          <a:p>
            <a:r>
              <a:rPr lang="en-US" sz="3200" b="0" i="0" dirty="0">
                <a:solidFill>
                  <a:srgbClr val="000000"/>
                </a:solidFill>
                <a:effectLst/>
              </a:rPr>
              <a:t>Viet Nam’s national heroes has won the first prize in the poetry competition for teenagers.</a:t>
            </a:r>
          </a:p>
          <a:p>
            <a:r>
              <a:rPr lang="en-US" sz="3200" b="1" i="1" dirty="0">
                <a:solidFill>
                  <a:srgbClr val="000000"/>
                </a:solidFill>
                <a:effectLst/>
              </a:rPr>
              <a:t>Nam: 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(2) </a:t>
            </a:r>
            <a:r>
              <a:rPr lang="en-US" sz="3200" b="0" i="0" dirty="0">
                <a:solidFill>
                  <a:srgbClr val="6D6E71"/>
                </a:solidFill>
                <a:effectLst/>
              </a:rPr>
              <a:t>_________________</a:t>
            </a:r>
            <a:r>
              <a:rPr lang="en-US" sz="3200" b="0" i="0" dirty="0">
                <a:solidFill>
                  <a:srgbClr val="000000"/>
                </a:solidFill>
                <a:effectLst/>
              </a:rPr>
              <a:t>! It’s a very inspiring poem.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F7B3AF-5113-1666-AF12-D3C018C7CE25}"/>
              </a:ext>
            </a:extLst>
          </p:cNvPr>
          <p:cNvSpPr txBox="1"/>
          <p:nvPr/>
        </p:nvSpPr>
        <p:spPr>
          <a:xfrm>
            <a:off x="2067866" y="1980113"/>
            <a:ext cx="43681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0" i="0" dirty="0">
                <a:solidFill>
                  <a:srgbClr val="00B050"/>
                </a:solidFill>
                <a:effectLst/>
                <a:latin typeface="UTM-Avo"/>
              </a:rPr>
              <a:t>I’m on top of the world</a:t>
            </a:r>
            <a:r>
              <a:rPr lang="en-US" sz="3200" dirty="0">
                <a:solidFill>
                  <a:srgbClr val="00B050"/>
                </a:solidFill>
              </a:rPr>
              <a:t>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F7C6E0-673F-904F-FCC8-5F6E899E5902}"/>
              </a:ext>
            </a:extLst>
          </p:cNvPr>
          <p:cNvSpPr txBox="1"/>
          <p:nvPr/>
        </p:nvSpPr>
        <p:spPr>
          <a:xfrm>
            <a:off x="1936400" y="3888453"/>
            <a:ext cx="37844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00B050"/>
                </a:solidFill>
              </a:rPr>
              <a:t>I’m so happy for you </a:t>
            </a:r>
          </a:p>
        </p:txBody>
      </p:sp>
      <p:pic>
        <p:nvPicPr>
          <p:cNvPr id="7" name="006">
            <a:hlinkClick r:id="" action="ppaction://media"/>
            <a:extLst>
              <a:ext uri="{FF2B5EF4-FFF2-40B4-BE49-F238E27FC236}">
                <a16:creationId xmlns:a16="http://schemas.microsoft.com/office/drawing/2014/main" id="{72636D48-4F3A-870F-F856-9607BAF49B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37305" y="1029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06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606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0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803513" y="75176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802933" y="663242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1210190" y="768464"/>
            <a:ext cx="60581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Listen and complete the conversations.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DD2753-F945-0A8D-7C42-E4199C324D3A}"/>
              </a:ext>
            </a:extLst>
          </p:cNvPr>
          <p:cNvSpPr txBox="1"/>
          <p:nvPr/>
        </p:nvSpPr>
        <p:spPr>
          <a:xfrm>
            <a:off x="380137" y="1458539"/>
            <a:ext cx="8670468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E45A83"/>
                </a:solidFill>
              </a:rPr>
              <a:t>2</a:t>
            </a:r>
            <a:endParaRPr lang="en-US" sz="2800" b="1" i="1" dirty="0">
              <a:solidFill>
                <a:srgbClr val="000000"/>
              </a:solidFill>
              <a:effectLst/>
            </a:endParaRPr>
          </a:p>
          <a:p>
            <a:r>
              <a:rPr lang="en-US" sz="2800" b="1" i="1" dirty="0">
                <a:solidFill>
                  <a:srgbClr val="000000"/>
                </a:solidFill>
                <a:effectLst/>
              </a:rPr>
              <a:t>Phong: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I took part in a public-speaking event and gave a talk about Steve Jobs’ innovations in technology. (3) </a:t>
            </a:r>
            <a:r>
              <a:rPr lang="en-US" sz="2800" b="0" i="0" dirty="0">
                <a:solidFill>
                  <a:srgbClr val="6D6E71"/>
                </a:solidFill>
                <a:effectLst/>
              </a:rPr>
              <a:t>__________________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to be among so many talented speakers. They invited me to give another presentation.</a:t>
            </a:r>
          </a:p>
          <a:p>
            <a:r>
              <a:rPr lang="en-US" sz="2800" b="1" i="1" dirty="0">
                <a:solidFill>
                  <a:srgbClr val="000000"/>
                </a:solidFill>
                <a:effectLst/>
              </a:rPr>
              <a:t>Mai: 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(4) </a:t>
            </a:r>
            <a:r>
              <a:rPr lang="en-US" sz="2800" b="0" i="0" dirty="0">
                <a:solidFill>
                  <a:srgbClr val="6D6E71"/>
                </a:solidFill>
                <a:effectLst/>
              </a:rPr>
              <a:t>______________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! I’ve always thought you’re a great speaker.</a:t>
            </a:r>
            <a:r>
              <a:rPr lang="en-US" sz="2800" dirty="0"/>
              <a:t> </a:t>
            </a:r>
            <a:endParaRPr lang="en-US" sz="2800" b="0" i="0" dirty="0">
              <a:solidFill>
                <a:srgbClr val="000000"/>
              </a:solidFill>
              <a:effectLst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7F7B3AF-5113-1666-AF12-D3C018C7CE25}"/>
              </a:ext>
            </a:extLst>
          </p:cNvPr>
          <p:cNvSpPr txBox="1"/>
          <p:nvPr/>
        </p:nvSpPr>
        <p:spPr>
          <a:xfrm>
            <a:off x="380137" y="2751200"/>
            <a:ext cx="43681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0" i="0" dirty="0">
                <a:solidFill>
                  <a:srgbClr val="00B050"/>
                </a:solidFill>
                <a:effectLst/>
                <a:latin typeface="UTM-Avo"/>
              </a:rPr>
              <a:t>It was such a pleasure</a:t>
            </a:r>
            <a:endParaRPr lang="en-US" sz="2800" dirty="0">
              <a:solidFill>
                <a:srgbClr val="00B05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AF7C6E0-673F-904F-FCC8-5F6E899E5902}"/>
              </a:ext>
            </a:extLst>
          </p:cNvPr>
          <p:cNvSpPr txBox="1"/>
          <p:nvPr/>
        </p:nvSpPr>
        <p:spPr>
          <a:xfrm>
            <a:off x="1760553" y="3604241"/>
            <a:ext cx="37844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00B050"/>
                </a:solidFill>
              </a:rPr>
              <a:t>That’s fantastic</a:t>
            </a:r>
          </a:p>
        </p:txBody>
      </p:sp>
      <p:pic>
        <p:nvPicPr>
          <p:cNvPr id="7" name="006">
            <a:hlinkClick r:id="" action="ppaction://media"/>
            <a:extLst>
              <a:ext uri="{FF2B5EF4-FFF2-40B4-BE49-F238E27FC236}">
                <a16:creationId xmlns:a16="http://schemas.microsoft.com/office/drawing/2014/main" id="{72636D48-4F3A-870F-F856-9607BAF49BA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37305" y="10298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014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6606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0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D456935-B7C7-D50D-CB02-742979E78B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07323"/>
            <a:ext cx="9144000" cy="2374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18774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0"/>
            <a:ext cx="485316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03326" y="922137"/>
            <a:ext cx="77761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Make similar conversations.</a:t>
            </a:r>
            <a:endParaRPr lang="en-US" sz="2000" b="1" dirty="0"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BEF0ED-D00B-1351-81C9-415E6B474CEF}"/>
              </a:ext>
            </a:extLst>
          </p:cNvPr>
          <p:cNvSpPr txBox="1"/>
          <p:nvPr/>
        </p:nvSpPr>
        <p:spPr>
          <a:xfrm>
            <a:off x="293388" y="1362236"/>
            <a:ext cx="4621495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000" b="1" i="1" dirty="0">
                <a:solidFill>
                  <a:srgbClr val="0070C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Sample conversations: </a:t>
            </a:r>
            <a:endParaRPr lang="en-US" sz="2000" dirty="0">
              <a:solidFill>
                <a:srgbClr val="0070C0"/>
              </a:solidFill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-1270" rtl="0">
              <a:spcBef>
                <a:spcPts val="0"/>
              </a:spcBef>
              <a:spcAft>
                <a:spcPts val="0"/>
              </a:spcAft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</a:rPr>
              <a:t>1. A: Yesterday, I saw the new Disney movie, The Lion King. I enjoyed it so much. It’s such a wonderful</a:t>
            </a:r>
            <a:endParaRPr lang="en-US" sz="2000" b="0" dirty="0">
              <a:effectLst/>
            </a:endParaRPr>
          </a:p>
          <a:p>
            <a:pPr indent="-1270" rtl="0">
              <a:spcBef>
                <a:spcPts val="0"/>
              </a:spcBef>
              <a:spcAft>
                <a:spcPts val="0"/>
              </a:spcAft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</a:rPr>
              <a:t>animated movie.</a:t>
            </a:r>
            <a:endParaRPr lang="en-US" sz="2000" b="0" dirty="0">
              <a:effectLst/>
            </a:endParaRPr>
          </a:p>
          <a:p>
            <a:pPr indent="-1270" rtl="0">
              <a:spcBef>
                <a:spcPts val="0"/>
              </a:spcBef>
              <a:spcAft>
                <a:spcPts val="0"/>
              </a:spcAft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</a:rPr>
              <a:t>B: That’s great. I’m pleased to hear you like it.</a:t>
            </a:r>
            <a:endParaRPr lang="en-US" sz="2000" b="0" dirty="0">
              <a:effectLst/>
            </a:endParaRPr>
          </a:p>
          <a:p>
            <a:pPr indent="-1270" rtl="0">
              <a:spcBef>
                <a:spcPts val="0"/>
              </a:spcBef>
              <a:spcAft>
                <a:spcPts val="0"/>
              </a:spcAft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</a:rPr>
              <a:t>2. B: I’m on cloud nine! My article about Steve Job’s life and achievements has just been published in the local newspaper!</a:t>
            </a:r>
            <a:endParaRPr lang="en-US" sz="2000" b="0" dirty="0">
              <a:effectLst/>
            </a:endParaRPr>
          </a:p>
          <a:p>
            <a:pPr indent="-1270" rtl="0">
              <a:spcBef>
                <a:spcPts val="0"/>
              </a:spcBef>
              <a:spcAft>
                <a:spcPts val="0"/>
              </a:spcAft>
            </a:pPr>
            <a:r>
              <a:rPr lang="en-US" sz="2000" b="0" i="0" u="none" strike="noStrike" dirty="0">
                <a:solidFill>
                  <a:srgbClr val="000000"/>
                </a:solidFill>
                <a:effectLst/>
              </a:rPr>
              <a:t>A: Wow! I’m so happy for you! You’ve worked so hard on it!  </a:t>
            </a:r>
            <a:endParaRPr lang="en-US" sz="2000" b="0" dirty="0">
              <a:effectLst/>
            </a:endParaRPr>
          </a:p>
        </p:txBody>
      </p:sp>
      <p:pic>
        <p:nvPicPr>
          <p:cNvPr id="2050" name="Picture 2" descr="How to start a conversation with a Vietnamese?">
            <a:extLst>
              <a:ext uri="{FF2B5EF4-FFF2-40B4-BE49-F238E27FC236}">
                <a16:creationId xmlns:a16="http://schemas.microsoft.com/office/drawing/2014/main" id="{99FAC3F2-9EEF-1E22-FBD9-F9566B68B7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040" y="1837634"/>
            <a:ext cx="3991622" cy="19958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3202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61968"/>
            <a:ext cx="58247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CULTURE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0" y="741174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3535" y="652653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00490" y="733486"/>
            <a:ext cx="81316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20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Read the following text and complete the comparison table on page 18</a:t>
            </a:r>
            <a:r>
              <a:rPr lang="en-US" sz="20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2000" b="1" dirty="0"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863AAB5-6DCE-1F8B-5972-C8828BD827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486268"/>
              </p:ext>
            </p:extLst>
          </p:nvPr>
        </p:nvGraphicFramePr>
        <p:xfrm>
          <a:off x="82062" y="1301082"/>
          <a:ext cx="8968153" cy="3749040"/>
        </p:xfrm>
        <a:graphic>
          <a:graphicData uri="http://schemas.openxmlformats.org/drawingml/2006/table">
            <a:tbl>
              <a:tblPr/>
              <a:tblGrid>
                <a:gridCol w="1602356">
                  <a:extLst>
                    <a:ext uri="{9D8B030D-6E8A-4147-A177-3AD203B41FA5}">
                      <a16:colId xmlns:a16="http://schemas.microsoft.com/office/drawing/2014/main" val="2842068164"/>
                    </a:ext>
                  </a:extLst>
                </a:gridCol>
                <a:gridCol w="2113859">
                  <a:extLst>
                    <a:ext uri="{9D8B030D-6E8A-4147-A177-3AD203B41FA5}">
                      <a16:colId xmlns:a16="http://schemas.microsoft.com/office/drawing/2014/main" val="3788885634"/>
                    </a:ext>
                  </a:extLst>
                </a:gridCol>
                <a:gridCol w="2227385">
                  <a:extLst>
                    <a:ext uri="{9D8B030D-6E8A-4147-A177-3AD203B41FA5}">
                      <a16:colId xmlns:a16="http://schemas.microsoft.com/office/drawing/2014/main" val="3490697060"/>
                    </a:ext>
                  </a:extLst>
                </a:gridCol>
                <a:gridCol w="3024553">
                  <a:extLst>
                    <a:ext uri="{9D8B030D-6E8A-4147-A177-3AD203B41FA5}">
                      <a16:colId xmlns:a16="http://schemas.microsoft.com/office/drawing/2014/main" val="11556555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en-US" sz="1800" dirty="0">
                        <a:effectLst/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E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Cleopatra VII</a:t>
                      </a:r>
                      <a:endParaRPr lang="en-US" sz="1800" dirty="0">
                        <a:effectLst/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E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Elizabeth I</a:t>
                      </a:r>
                      <a:endParaRPr lang="en-US" sz="1800" dirty="0">
                        <a:effectLst/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EE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Catherine II</a:t>
                      </a:r>
                    </a:p>
                  </a:txBody>
                  <a:tcPr anchor="ctr">
                    <a:lnL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E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901378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 b="1" i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Country </a:t>
                      </a:r>
                      <a:endParaRPr lang="en-US" sz="1800" b="1">
                        <a:effectLst/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Egypt </a:t>
                      </a:r>
                      <a:endParaRPr lang="en-US" sz="1800" dirty="0">
                        <a:effectLst/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(1) </a:t>
                      </a:r>
                      <a:r>
                        <a:rPr lang="en-US" sz="1800" b="0" i="0">
                          <a:solidFill>
                            <a:srgbClr val="6D6E71"/>
                          </a:solidFill>
                          <a:effectLst/>
                          <a:latin typeface="+mn-lt"/>
                        </a:rPr>
                        <a:t>_________ </a:t>
                      </a:r>
                      <a:endParaRPr lang="en-US" sz="1800">
                        <a:effectLst/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(2) </a:t>
                      </a:r>
                      <a:r>
                        <a:rPr lang="en-US" sz="1800" b="0" i="0" dirty="0">
                          <a:solidFill>
                            <a:srgbClr val="6D6E71"/>
                          </a:solidFill>
                          <a:effectLst/>
                          <a:latin typeface="+mn-lt"/>
                        </a:rPr>
                        <a:t>_________</a:t>
                      </a:r>
                    </a:p>
                  </a:txBody>
                  <a:tcPr anchor="ctr">
                    <a:lnL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2663854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Years of being queen </a:t>
                      </a:r>
                      <a:endParaRPr lang="en-US" sz="1800" b="1" dirty="0">
                        <a:effectLst/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EE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(3) </a:t>
                      </a:r>
                      <a:r>
                        <a:rPr lang="en-US" sz="1800" b="0" i="0" dirty="0">
                          <a:solidFill>
                            <a:srgbClr val="6D6E71"/>
                          </a:solidFill>
                          <a:effectLst/>
                          <a:latin typeface="+mn-lt"/>
                        </a:rPr>
                        <a:t>_________ </a:t>
                      </a:r>
                      <a:endParaRPr lang="en-US" sz="1800" dirty="0">
                        <a:effectLst/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EE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45 </a:t>
                      </a:r>
                      <a:endParaRPr lang="en-US" sz="1800" dirty="0">
                        <a:effectLst/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EE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(4) </a:t>
                      </a:r>
                      <a:r>
                        <a:rPr lang="en-US" sz="1800" b="0" i="0" dirty="0">
                          <a:solidFill>
                            <a:srgbClr val="6D6E71"/>
                          </a:solidFill>
                          <a:effectLst/>
                          <a:latin typeface="+mn-lt"/>
                        </a:rPr>
                        <a:t>_________</a:t>
                      </a:r>
                    </a:p>
                  </a:txBody>
                  <a:tcPr anchor="ctr">
                    <a:lnL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E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8579423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Characteristics </a:t>
                      </a:r>
                      <a:endParaRPr lang="en-US" sz="1800" b="1" dirty="0">
                        <a:effectLst/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determined,</a:t>
                      </a:r>
                    </a:p>
                    <a:p>
                      <a:r>
                        <a:rPr lang="en-US" sz="1800" b="0" i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intelligent</a:t>
                      </a:r>
                    </a:p>
                  </a:txBody>
                  <a:tcPr anchor="ctr">
                    <a:lnL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determined,</a:t>
                      </a:r>
                    </a:p>
                    <a:p>
                      <a:r>
                        <a:rPr lang="en-US" sz="1800" b="0" i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intelligent</a:t>
                      </a:r>
                    </a:p>
                  </a:txBody>
                  <a:tcPr anchor="ctr">
                    <a:lnL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intelligent, ambitious</a:t>
                      </a:r>
                    </a:p>
                  </a:txBody>
                  <a:tcPr anchor="ctr">
                    <a:lnL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31595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800" b="1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Achievements </a:t>
                      </a:r>
                      <a:endParaRPr lang="en-US" sz="1800" b="1" dirty="0">
                        <a:effectLst/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EE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(5) </a:t>
                      </a:r>
                      <a:r>
                        <a:rPr lang="en-US" sz="1800" b="0" i="0" dirty="0">
                          <a:solidFill>
                            <a:srgbClr val="6D6E71"/>
                          </a:solidFill>
                          <a:effectLst/>
                          <a:latin typeface="+mn-lt"/>
                        </a:rPr>
                        <a:t>_________ </a:t>
                      </a:r>
                      <a:endParaRPr lang="en-US" sz="1800" dirty="0">
                        <a:effectLst/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EE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(6) </a:t>
                      </a:r>
                      <a:r>
                        <a:rPr lang="en-US" sz="1800" b="0" i="0" dirty="0">
                          <a:solidFill>
                            <a:srgbClr val="6D6E71"/>
                          </a:solidFill>
                          <a:effectLst/>
                          <a:latin typeface="+mn-lt"/>
                        </a:rPr>
                        <a:t>_________ </a:t>
                      </a:r>
                      <a:endParaRPr lang="en-US" sz="1800" dirty="0">
                        <a:effectLst/>
                        <a:latin typeface="+mn-lt"/>
                      </a:endParaRPr>
                    </a:p>
                  </a:txBody>
                  <a:tcPr>
                    <a:lnL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EE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expanded the Russian Empire;</a:t>
                      </a:r>
                    </a:p>
                    <a:p>
                      <a:r>
                        <a:rPr lang="en-US" sz="1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improved education for children and women; encouraged great developments in architecture, </a:t>
                      </a:r>
                    </a:p>
                    <a:p>
                      <a:r>
                        <a:rPr lang="en-US" sz="1800" b="0" i="0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trade, and culture</a:t>
                      </a:r>
                      <a:endParaRPr lang="en-US" sz="1800" dirty="0">
                        <a:effectLst/>
                        <a:latin typeface="+mn-lt"/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585E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EE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0505633"/>
                  </a:ext>
                </a:extLst>
              </a:tr>
            </a:tbl>
          </a:graphicData>
        </a:graphic>
      </p:graphicFrame>
      <p:sp>
        <p:nvSpPr>
          <p:cNvPr id="10" name="Rectangle 1">
            <a:extLst>
              <a:ext uri="{FF2B5EF4-FFF2-40B4-BE49-F238E27FC236}">
                <a16:creationId xmlns:a16="http://schemas.microsoft.com/office/drawing/2014/main" id="{29AF0A3B-53CB-25BB-F950-597F3B7EBD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7450" y="19335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EA02DE-82AE-91E9-CC90-AF722371C7F8}"/>
              </a:ext>
            </a:extLst>
          </p:cNvPr>
          <p:cNvSpPr txBox="1"/>
          <p:nvPr/>
        </p:nvSpPr>
        <p:spPr>
          <a:xfrm>
            <a:off x="4142989" y="1662007"/>
            <a:ext cx="1139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England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33EB649-5437-2B3B-7DC1-3BDABEF0270E}"/>
              </a:ext>
            </a:extLst>
          </p:cNvPr>
          <p:cNvSpPr txBox="1"/>
          <p:nvPr/>
        </p:nvSpPr>
        <p:spPr>
          <a:xfrm>
            <a:off x="6493223" y="1674487"/>
            <a:ext cx="1139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Russia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B8CD284-AE0B-5F49-AD75-DBB9501E0258}"/>
              </a:ext>
            </a:extLst>
          </p:cNvPr>
          <p:cNvSpPr txBox="1"/>
          <p:nvPr/>
        </p:nvSpPr>
        <p:spPr>
          <a:xfrm>
            <a:off x="2153125" y="2189680"/>
            <a:ext cx="1139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    21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941F59A-0A78-A21E-6696-33D4F46A0D51}"/>
              </a:ext>
            </a:extLst>
          </p:cNvPr>
          <p:cNvSpPr txBox="1"/>
          <p:nvPr/>
        </p:nvSpPr>
        <p:spPr>
          <a:xfrm>
            <a:off x="6421189" y="2179232"/>
            <a:ext cx="11393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C00000"/>
                </a:solidFill>
              </a:rPr>
              <a:t>    34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440B09-CC3D-86F0-3A6C-504CB38019BC}"/>
              </a:ext>
            </a:extLst>
          </p:cNvPr>
          <p:cNvSpPr txBox="1"/>
          <p:nvPr/>
        </p:nvSpPr>
        <p:spPr>
          <a:xfrm>
            <a:off x="2045153" y="3325978"/>
            <a:ext cx="180430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saved her country from becoming part of the expanding Roman Empire</a:t>
            </a:r>
            <a:endParaRPr lang="en-US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E47766E-5134-8CD6-0F79-610A46758262}"/>
              </a:ext>
            </a:extLst>
          </p:cNvPr>
          <p:cNvSpPr txBox="1"/>
          <p:nvPr/>
        </p:nvSpPr>
        <p:spPr>
          <a:xfrm>
            <a:off x="4090830" y="3318171"/>
            <a:ext cx="1887939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defeated the powerful Spanish </a:t>
            </a:r>
            <a:r>
              <a:rPr lang="en-US" kern="0" dirty="0">
                <a:solidFill>
                  <a:srgbClr val="C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Navy</a:t>
            </a:r>
            <a:r>
              <a:rPr lang="en-US" sz="1800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; encouraged the development of arts</a:t>
            </a:r>
            <a:endParaRPr lang="en-US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2060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6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7" y="61968"/>
            <a:ext cx="582471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CULTURE</a:t>
            </a:r>
          </a:p>
        </p:txBody>
      </p:sp>
      <p:sp>
        <p:nvSpPr>
          <p:cNvPr id="2" name="Rounded Rectangle 7">
            <a:extLst>
              <a:ext uri="{FF2B5EF4-FFF2-40B4-BE49-F238E27FC236}">
                <a16:creationId xmlns:a16="http://schemas.microsoft.com/office/drawing/2014/main" id="{917F6471-5CB6-11D2-4585-7632FA9F3B87}"/>
              </a:ext>
            </a:extLst>
          </p:cNvPr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35E2CFB-B713-EF39-A01D-8A5AC43DF1BD}"/>
              </a:ext>
            </a:extLst>
          </p:cNvPr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7BFE80-4B77-698E-BE4F-34EAF1232090}"/>
              </a:ext>
            </a:extLst>
          </p:cNvPr>
          <p:cNvSpPr/>
          <p:nvPr/>
        </p:nvSpPr>
        <p:spPr>
          <a:xfrm>
            <a:off x="803326" y="874347"/>
            <a:ext cx="8120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indent="0" fontAlgn="auto">
              <a:spcBef>
                <a:spcPts val="0"/>
              </a:spcBef>
              <a:spcAft>
                <a:spcPts val="0"/>
              </a:spcAft>
            </a:pPr>
            <a:r>
              <a:rPr lang="en-US" sz="2400" b="1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Work in groups. Discuss the questions. </a:t>
            </a:r>
            <a:endParaRPr lang="en-US" sz="2800" b="1" dirty="0"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B1316ED-2516-4D68-B014-76F810EC007B}"/>
              </a:ext>
            </a:extLst>
          </p:cNvPr>
          <p:cNvSpPr txBox="1"/>
          <p:nvPr/>
        </p:nvSpPr>
        <p:spPr>
          <a:xfrm>
            <a:off x="710293" y="1433971"/>
            <a:ext cx="772341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E45A83"/>
                </a:solidFill>
                <a:effectLst/>
                <a:latin typeface="UTMAvo-BoldItalic"/>
              </a:rPr>
              <a:t>Do you know any female rulers or famous women in Vietnamese history? Share what you know about them.</a:t>
            </a:r>
            <a:r>
              <a:rPr lang="en-US" sz="2400" dirty="0"/>
              <a:t> </a:t>
            </a:r>
            <a:br>
              <a:rPr lang="en-US" sz="2400" dirty="0"/>
            </a:br>
            <a:endParaRPr lang="en-US" sz="2400" dirty="0"/>
          </a:p>
        </p:txBody>
      </p:sp>
      <p:pic>
        <p:nvPicPr>
          <p:cNvPr id="4098" name="Picture 2" descr="Tranh Hai Bà Trưng trên đồng hồ Thụy Sĩ bị nghi 'đạo' họa sĩ Việt -  VnExpress Giải trí">
            <a:extLst>
              <a:ext uri="{FF2B5EF4-FFF2-40B4-BE49-F238E27FC236}">
                <a16:creationId xmlns:a16="http://schemas.microsoft.com/office/drawing/2014/main" id="{D8F35EC4-8FB6-251A-80D0-518C41F98C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136" y="2571750"/>
            <a:ext cx="2948133" cy="1763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613D6D8-5544-9F5A-8E63-94DDE37F93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0978" y="2571750"/>
            <a:ext cx="2625889" cy="1792775"/>
          </a:xfrm>
          <a:prstGeom prst="rect">
            <a:avLst/>
          </a:prstGeom>
        </p:spPr>
      </p:pic>
      <p:pic>
        <p:nvPicPr>
          <p:cNvPr id="4100" name="Picture 4" descr="Lê Ngọc Hân">
            <a:extLst>
              <a:ext uri="{FF2B5EF4-FFF2-40B4-BE49-F238E27FC236}">
                <a16:creationId xmlns:a16="http://schemas.microsoft.com/office/drawing/2014/main" id="{3CA7B9CC-37FB-F968-6C35-CF30E9321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856" y="2571750"/>
            <a:ext cx="2454810" cy="1838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CBA3FFA-0A53-E93C-21F7-3ACC30D5D967}"/>
              </a:ext>
            </a:extLst>
          </p:cNvPr>
          <p:cNvSpPr txBox="1"/>
          <p:nvPr/>
        </p:nvSpPr>
        <p:spPr>
          <a:xfrm>
            <a:off x="914400" y="4531179"/>
            <a:ext cx="17716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5"/>
                </a:solidFill>
              </a:rPr>
              <a:t>Hai Ba Trung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ACCC29-3078-16B8-C0B7-4535BFBD42E6}"/>
              </a:ext>
            </a:extLst>
          </p:cNvPr>
          <p:cNvSpPr txBox="1"/>
          <p:nvPr/>
        </p:nvSpPr>
        <p:spPr>
          <a:xfrm>
            <a:off x="3540581" y="4536622"/>
            <a:ext cx="24548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5"/>
                </a:solidFill>
              </a:rPr>
              <a:t>Queen Mother Y Lan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9B47707-B1FA-200A-F3CA-F1A39EE979D7}"/>
              </a:ext>
            </a:extLst>
          </p:cNvPr>
          <p:cNvSpPr txBox="1"/>
          <p:nvPr/>
        </p:nvSpPr>
        <p:spPr>
          <a:xfrm>
            <a:off x="6204856" y="4531179"/>
            <a:ext cx="24548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accent5"/>
                </a:solidFill>
              </a:rPr>
              <a:t>Queen Le Ngoc Han</a:t>
            </a:r>
          </a:p>
        </p:txBody>
      </p:sp>
    </p:spTree>
    <p:extLst>
      <p:ext uri="{BB962C8B-B14F-4D97-AF65-F5344CB8AC3E}">
        <p14:creationId xmlns:p14="http://schemas.microsoft.com/office/powerpoint/2010/main" val="4289893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403741" y="87997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6371" y="808238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3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819688" y="809054"/>
            <a:ext cx="59602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19688" y="1512795"/>
            <a:ext cx="7916098" cy="28050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400" dirty="0">
                <a:latin typeface="Calibri" panose="020F0502020204030204" pitchFamily="34" charset="0"/>
                <a:cs typeface="Calibri" panose="020F0502020204030204" pitchFamily="34" charset="0"/>
              </a:rPr>
              <a:t>What have you learnt today?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Gain knowledge about some famous queens of the world;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/>
              <a:t>Review expressions for expressing pleasure and happiness and responding;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Talk about some famous queens in Viet Nam.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2B0EAB4-78BD-F7BA-E394-C2C18E24C89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B37C64C-20A2-6617-FE38-50A2FD8817E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293443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BAC5994-6BF9-AE41-AC48-5A10285266A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98072" y="1820821"/>
            <a:ext cx="7203621" cy="2153228"/>
          </a:xfrm>
          <a:noFill/>
        </p:spPr>
        <p:txBody>
          <a:bodyPr anchor="t"/>
          <a:lstStyle/>
          <a:p>
            <a:pPr marL="0" marR="0" indent="-127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Do exercises in the workbook.</a:t>
            </a:r>
          </a:p>
          <a:p>
            <a:pPr marL="0" marR="0" indent="-127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ffectLst/>
                <a:latin typeface="+mn-lt"/>
                <a:ea typeface="Times New Roman" panose="02020603050405020304" pitchFamily="18" charset="0"/>
                <a:cs typeface="Times New Roman" panose="02020603050405020304" pitchFamily="18" charset="0"/>
              </a:rPr>
              <a:t>- Prepare for the next lesson – Looking back and Project.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04465" y="89670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7095" y="82496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004050" y="824965"/>
            <a:ext cx="3429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D0F36ED-74DE-0CFE-97FD-C71AA2DD16C3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A51D2DB-E75B-D37D-4EDA-252D5D470B1A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2506575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AFDD17D-ADB1-C341-5DAE-EF1B9D38F07F}"/>
              </a:ext>
            </a:extLst>
          </p:cNvPr>
          <p:cNvGrpSpPr/>
          <p:nvPr/>
        </p:nvGrpSpPr>
        <p:grpSpPr>
          <a:xfrm>
            <a:off x="0" y="0"/>
            <a:ext cx="9144000" cy="1706851"/>
            <a:chOff x="0" y="-15861"/>
            <a:chExt cx="12192000" cy="1940426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FBD2588C-06FB-52F4-2D7E-598D8B5A867E}"/>
                </a:ext>
              </a:extLst>
            </p:cNvPr>
            <p:cNvSpPr/>
            <p:nvPr/>
          </p:nvSpPr>
          <p:spPr>
            <a:xfrm>
              <a:off x="0" y="177153"/>
              <a:ext cx="12192000" cy="1439719"/>
            </a:xfrm>
            <a:prstGeom prst="rect">
              <a:avLst/>
            </a:prstGeom>
            <a:solidFill>
              <a:srgbClr val="A493C6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07123313-572D-B82E-F111-A1B1966A8D75}"/>
                </a:ext>
              </a:extLst>
            </p:cNvPr>
            <p:cNvSpPr/>
            <p:nvPr/>
          </p:nvSpPr>
          <p:spPr>
            <a:xfrm>
              <a:off x="481381" y="-15861"/>
              <a:ext cx="2769819" cy="1940426"/>
            </a:xfrm>
            <a:prstGeom prst="parallelogram">
              <a:avLst/>
            </a:prstGeom>
            <a:solidFill>
              <a:srgbClr val="E45983"/>
            </a:solidFill>
            <a:ln>
              <a:noFill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latin typeface="UTMFacebookK&amp;TBold"/>
                  <a:cs typeface="Times New Roman" panose="02020603050405020304" pitchFamily="18" charset="0"/>
                </a:rPr>
                <a:t>Unit 1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D56C823-4DD3-2744-17E1-A46C7290D96B}"/>
              </a:ext>
            </a:extLst>
          </p:cNvPr>
          <p:cNvSpPr txBox="1"/>
          <p:nvPr/>
        </p:nvSpPr>
        <p:spPr>
          <a:xfrm>
            <a:off x="2438400" y="418267"/>
            <a:ext cx="53195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FFFFFF"/>
                </a:solidFill>
                <a:latin typeface="UTMFacebookK&amp;TBold"/>
              </a:rPr>
              <a:t>L</a:t>
            </a:r>
            <a:r>
              <a:rPr lang="en-US" sz="4400" b="1" i="0" dirty="0">
                <a:solidFill>
                  <a:srgbClr val="FFFFFF"/>
                </a:solidFill>
                <a:effectLst/>
                <a:latin typeface="UTMFacebookK&amp;TBold"/>
              </a:rPr>
              <a:t>ife stories we admire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92A0F45-146A-8BFF-6553-20D992E76B42}"/>
              </a:ext>
            </a:extLst>
          </p:cNvPr>
          <p:cNvSpPr/>
          <p:nvPr/>
        </p:nvSpPr>
        <p:spPr>
          <a:xfrm>
            <a:off x="2657380" y="2184952"/>
            <a:ext cx="6330639" cy="606116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latin typeface="UTMFacebookK&amp;TBold"/>
              </a:rPr>
              <a:t>COMMUNICATION &amp; CULTURE / CLIL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CE5C951-EDAC-510B-E774-D91A675B9038}"/>
              </a:ext>
            </a:extLst>
          </p:cNvPr>
          <p:cNvSpPr/>
          <p:nvPr/>
        </p:nvSpPr>
        <p:spPr>
          <a:xfrm>
            <a:off x="575126" y="2184953"/>
            <a:ext cx="2082254" cy="606115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E45983"/>
                </a:solidFill>
                <a:latin typeface="Bookman Old Style" pitchFamily="18" charset="0"/>
              </a:rPr>
              <a:t>LESSON 7</a:t>
            </a:r>
          </a:p>
        </p:txBody>
      </p:sp>
    </p:spTree>
    <p:extLst>
      <p:ext uri="{BB962C8B-B14F-4D97-AF65-F5344CB8AC3E}">
        <p14:creationId xmlns:p14="http://schemas.microsoft.com/office/powerpoint/2010/main" val="16714462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164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95908B9-EDE1-2082-96AA-C408C5B7D2F3}"/>
              </a:ext>
            </a:extLst>
          </p:cNvPr>
          <p:cNvSpPr/>
          <p:nvPr/>
        </p:nvSpPr>
        <p:spPr>
          <a:xfrm>
            <a:off x="2234536" y="4559201"/>
            <a:ext cx="44082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Website: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hoclieu.vn</a:t>
            </a:r>
            <a:endParaRPr lang="en-US" sz="1200" dirty="0"/>
          </a:p>
          <a:p>
            <a:pPr algn="ctr"/>
            <a:r>
              <a:rPr lang="en-US" sz="1200" b="1" dirty="0" err="1">
                <a:solidFill>
                  <a:srgbClr val="FFFFFF"/>
                </a:solidFill>
                <a:latin typeface="Calibri" panose="020F0502020204030204" pitchFamily="34" charset="0"/>
              </a:rPr>
              <a:t>Fanpage</a:t>
            </a:r>
            <a:r>
              <a:rPr lang="en-US" sz="1200" b="1" dirty="0">
                <a:solidFill>
                  <a:srgbClr val="FFFFFF"/>
                </a:solidFill>
                <a:latin typeface="Calibri" panose="020F0502020204030204" pitchFamily="34" charset="0"/>
              </a:rPr>
              <a:t>: </a:t>
            </a:r>
            <a:r>
              <a:rPr lang="en-US" sz="1200" b="1" i="1" dirty="0">
                <a:solidFill>
                  <a:srgbClr val="FFFFFF"/>
                </a:solidFill>
                <a:latin typeface="Calibri" panose="020F0502020204030204" pitchFamily="34" charset="0"/>
              </a:rPr>
              <a:t>facebook.com/www.tienganhglobalsuccess.vn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467928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782823" y="867955"/>
            <a:ext cx="1715930" cy="49155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WARM-UP</a:t>
            </a:r>
            <a:endParaRPr lang="en-GB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978687" y="1915178"/>
            <a:ext cx="1985782" cy="66359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EVERYDAY 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ENGLISH</a:t>
            </a:r>
            <a:endParaRPr lang="en-GB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773279" y="3223162"/>
            <a:ext cx="1405142" cy="532654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CLIL</a:t>
            </a:r>
            <a:endParaRPr lang="en-GB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505771" y="860863"/>
            <a:ext cx="3805891" cy="524456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-1270" algn="just"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chemeClr val="tx1"/>
                </a:solidFill>
                <a:ea typeface="Times New Roman" panose="02020603050405020304" pitchFamily="18" charset="0"/>
              </a:rPr>
              <a:t>G</a:t>
            </a:r>
            <a:r>
              <a:rPr lang="en-US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ame: Who says it?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4505769" y="1747157"/>
            <a:ext cx="3805892" cy="1085850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kern="0" dirty="0">
                <a:solidFill>
                  <a:schemeClr val="tx1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Task 1: </a:t>
            </a:r>
            <a:r>
              <a:rPr lang="en-US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Listen and complete the conversations</a:t>
            </a:r>
            <a:r>
              <a:rPr lang="en-US" kern="0" dirty="0">
                <a:solidFill>
                  <a:srgbClr val="000000"/>
                </a:solidFill>
                <a:ea typeface="Times New Roman" panose="02020603050405020304" pitchFamily="18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  <a:effectLst/>
                <a:ea typeface="Times New Roman" panose="02020603050405020304" pitchFamily="18" charset="0"/>
              </a:rPr>
              <a:t>Task 2: M</a:t>
            </a:r>
            <a:r>
              <a:rPr lang="en-US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ake similar conversations.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505770" y="3166164"/>
            <a:ext cx="3805893" cy="844565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Task 1: </a:t>
            </a:r>
            <a:r>
              <a:rPr lang="en-US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Read the text and complete the comparison table.</a:t>
            </a:r>
          </a:p>
          <a:p>
            <a:pPr marL="285750" marR="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</a:rPr>
              <a:t>Task 2: Discuss the questions. 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28" name="Curved Connector 27"/>
          <p:cNvCxnSpPr>
            <a:cxnSpLocks/>
            <a:stCxn id="22" idx="3"/>
            <a:endCxn id="23" idx="0"/>
          </p:cNvCxnSpPr>
          <p:nvPr/>
        </p:nvCxnSpPr>
        <p:spPr>
          <a:xfrm>
            <a:off x="2498753" y="1113731"/>
            <a:ext cx="472825" cy="801447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9" name="Curved Connector 28"/>
          <p:cNvCxnSpPr>
            <a:cxnSpLocks/>
            <a:stCxn id="23" idx="1"/>
            <a:endCxn id="24" idx="0"/>
          </p:cNvCxnSpPr>
          <p:nvPr/>
        </p:nvCxnSpPr>
        <p:spPr>
          <a:xfrm rot="10800000" flipV="1">
            <a:off x="1475851" y="2246974"/>
            <a:ext cx="502837" cy="976188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4505770" y="4330718"/>
            <a:ext cx="3805891" cy="513722"/>
          </a:xfrm>
          <a:prstGeom prst="rect">
            <a:avLst/>
          </a:prstGeom>
          <a:solidFill>
            <a:srgbClr val="D0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Wrap-up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tx1"/>
                </a:solidFill>
              </a:rPr>
              <a:t>Homework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1978688" y="4318004"/>
            <a:ext cx="1915886" cy="499612"/>
          </a:xfrm>
          <a:prstGeom prst="roundRect">
            <a:avLst/>
          </a:prstGeom>
          <a:solidFill>
            <a:srgbClr val="6593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Adobe Gothic Std B" panose="020B0800000000000000" pitchFamily="34" charset="-128"/>
              </a:rPr>
              <a:t>CONSOLIDATION</a:t>
            </a:r>
            <a:endParaRPr lang="en-GB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Adobe Gothic Std B" panose="020B0800000000000000" pitchFamily="34" charset="-128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329353" y="230514"/>
            <a:ext cx="4982308" cy="338921"/>
          </a:xfrm>
          <a:prstGeom prst="rect">
            <a:avLst/>
          </a:prstGeom>
          <a:solidFill>
            <a:srgbClr val="E45983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latin typeface="UTM Facebook K&amp;T" panose="02040603050506020204" pitchFamily="18" charset="0"/>
              </a:rPr>
              <a:t>COMMUNICATION &amp; CULTURE / CLIL</a:t>
            </a:r>
          </a:p>
        </p:txBody>
      </p:sp>
      <p:sp>
        <p:nvSpPr>
          <p:cNvPr id="46" name="Rectangle 45"/>
          <p:cNvSpPr/>
          <p:nvPr/>
        </p:nvSpPr>
        <p:spPr>
          <a:xfrm>
            <a:off x="1640788" y="239901"/>
            <a:ext cx="1415556" cy="329534"/>
          </a:xfrm>
          <a:prstGeom prst="rect">
            <a:avLst/>
          </a:prstGeom>
          <a:solidFill>
            <a:srgbClr val="F7DA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rgbClr val="E45983"/>
                </a:solidFill>
                <a:latin typeface="Bookman Old Style" pitchFamily="18" charset="0"/>
              </a:rPr>
              <a:t>LESSON 7</a:t>
            </a:r>
          </a:p>
        </p:txBody>
      </p:sp>
      <p:cxnSp>
        <p:nvCxnSpPr>
          <p:cNvPr id="10" name="Curved Connector 27">
            <a:extLst>
              <a:ext uri="{FF2B5EF4-FFF2-40B4-BE49-F238E27FC236}">
                <a16:creationId xmlns:a16="http://schemas.microsoft.com/office/drawing/2014/main" id="{7E6FDC0B-508C-D0F3-D01F-2BC49ED579F9}"/>
              </a:ext>
            </a:extLst>
          </p:cNvPr>
          <p:cNvCxnSpPr>
            <a:cxnSpLocks/>
            <a:stCxn id="24" idx="3"/>
            <a:endCxn id="34" idx="0"/>
          </p:cNvCxnSpPr>
          <p:nvPr/>
        </p:nvCxnSpPr>
        <p:spPr>
          <a:xfrm>
            <a:off x="2178421" y="3489489"/>
            <a:ext cx="758210" cy="828515"/>
          </a:xfrm>
          <a:prstGeom prst="curvedConnector2">
            <a:avLst/>
          </a:prstGeom>
          <a:ln w="38100">
            <a:solidFill>
              <a:srgbClr val="A493C6"/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8329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6D909A0-75C9-2667-AD15-19385FD17AA0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8C4E3F-0596-A8E5-A5EA-CACE507F817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5347BE1-BE97-0948-FE52-A3A8DACCC338}"/>
              </a:ext>
            </a:extLst>
          </p:cNvPr>
          <p:cNvSpPr txBox="1"/>
          <p:nvPr/>
        </p:nvSpPr>
        <p:spPr>
          <a:xfrm>
            <a:off x="2228851" y="708710"/>
            <a:ext cx="479243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kern="0" dirty="0">
                <a:cs typeface="Times New Roman" panose="02020603050405020304" pitchFamily="18" charset="0"/>
              </a:rPr>
              <a:t>Game: Who says it?</a:t>
            </a:r>
            <a:endParaRPr lang="en-US" sz="4400" dirty="0">
              <a:cs typeface="Times New Roman" panose="02020603050405020304" pitchFamily="18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8E3462B-C744-42B8-5E94-EF6C796C10C1}"/>
              </a:ext>
            </a:extLst>
          </p:cNvPr>
          <p:cNvSpPr txBox="1"/>
          <p:nvPr/>
        </p:nvSpPr>
        <p:spPr>
          <a:xfrm>
            <a:off x="955220" y="1698171"/>
            <a:ext cx="72662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Work as two teams.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There are 6 famous sayings by famous people on the slides.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Say who said that.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If the answer is correct 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one point for their team. </a:t>
            </a:r>
          </a:p>
          <a:p>
            <a:pPr marL="0" marR="0" indent="-127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If the answer is incorrect 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240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the chance is transferred to the other team.</a:t>
            </a:r>
            <a:endParaRPr lang="en-US" sz="24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kern="0" dirty="0">
                <a:solidFill>
                  <a:srgbClr val="0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- The team with higher score is the winner.</a:t>
            </a:r>
            <a:endParaRPr lang="en-US" sz="3200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9853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66680" y="788320"/>
            <a:ext cx="645080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Answer the question in each puzzle.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9792BE-AD65-53C6-9F34-02034028388F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784637-346B-43C0-89CE-C48C25C9CAE0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5" name="Rectangle 4">
            <a:hlinkClick r:id="rId3" action="ppaction://hlinksldjump"/>
          </p:cNvPr>
          <p:cNvSpPr/>
          <p:nvPr/>
        </p:nvSpPr>
        <p:spPr>
          <a:xfrm>
            <a:off x="587828" y="1374904"/>
            <a:ext cx="2689261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1</a:t>
            </a:r>
          </a:p>
        </p:txBody>
      </p:sp>
      <p:sp>
        <p:nvSpPr>
          <p:cNvPr id="8" name="Rectangle 7">
            <a:hlinkClick r:id="rId4" action="ppaction://hlinksldjump"/>
          </p:cNvPr>
          <p:cNvSpPr/>
          <p:nvPr/>
        </p:nvSpPr>
        <p:spPr>
          <a:xfrm>
            <a:off x="3268925" y="1369764"/>
            <a:ext cx="2487443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/>
              <a:t>2</a:t>
            </a:r>
          </a:p>
        </p:txBody>
      </p:sp>
      <p:sp>
        <p:nvSpPr>
          <p:cNvPr id="9" name="Rectangle 8">
            <a:hlinkClick r:id="rId5" action="ppaction://hlinksldjump"/>
          </p:cNvPr>
          <p:cNvSpPr/>
          <p:nvPr/>
        </p:nvSpPr>
        <p:spPr>
          <a:xfrm>
            <a:off x="5756368" y="1364624"/>
            <a:ext cx="2689261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3</a:t>
            </a:r>
          </a:p>
        </p:txBody>
      </p:sp>
      <p:sp>
        <p:nvSpPr>
          <p:cNvPr id="10" name="Rectangle 9">
            <a:hlinkClick r:id="rId6" action="ppaction://hlinksldjump"/>
          </p:cNvPr>
          <p:cNvSpPr/>
          <p:nvPr/>
        </p:nvSpPr>
        <p:spPr>
          <a:xfrm>
            <a:off x="587828" y="3104372"/>
            <a:ext cx="2681097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4</a:t>
            </a:r>
          </a:p>
        </p:txBody>
      </p:sp>
      <p:sp>
        <p:nvSpPr>
          <p:cNvPr id="2" name="Rectangle 1">
            <a:hlinkClick r:id="rId7" action="ppaction://hlinksldjump"/>
            <a:extLst>
              <a:ext uri="{FF2B5EF4-FFF2-40B4-BE49-F238E27FC236}">
                <a16:creationId xmlns:a16="http://schemas.microsoft.com/office/drawing/2014/main" id="{E5171647-DD81-B01B-F05A-B3AA8661FAE5}"/>
              </a:ext>
            </a:extLst>
          </p:cNvPr>
          <p:cNvSpPr/>
          <p:nvPr/>
        </p:nvSpPr>
        <p:spPr>
          <a:xfrm>
            <a:off x="3268925" y="3094092"/>
            <a:ext cx="2495607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5</a:t>
            </a:r>
          </a:p>
        </p:txBody>
      </p:sp>
      <p:sp>
        <p:nvSpPr>
          <p:cNvPr id="4" name="Rectangle 3">
            <a:hlinkClick r:id="rId8" action="ppaction://hlinksldjump"/>
            <a:extLst>
              <a:ext uri="{FF2B5EF4-FFF2-40B4-BE49-F238E27FC236}">
                <a16:creationId xmlns:a16="http://schemas.microsoft.com/office/drawing/2014/main" id="{F82A9C57-A689-9840-E98A-82469D291611}"/>
              </a:ext>
            </a:extLst>
          </p:cNvPr>
          <p:cNvSpPr/>
          <p:nvPr/>
        </p:nvSpPr>
        <p:spPr>
          <a:xfrm>
            <a:off x="5756368" y="3083812"/>
            <a:ext cx="2681097" cy="1729468"/>
          </a:xfrm>
          <a:prstGeom prst="rect">
            <a:avLst/>
          </a:prstGeom>
          <a:solidFill>
            <a:srgbClr val="CB646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625" b="1" dirty="0"/>
              <a:t>6</a:t>
            </a:r>
          </a:p>
        </p:txBody>
      </p:sp>
      <p:sp>
        <p:nvSpPr>
          <p:cNvPr id="11" name="Arrow: Right 10">
            <a:hlinkClick r:id="rId9" action="ppaction://hlinksldjump"/>
            <a:extLst>
              <a:ext uri="{FF2B5EF4-FFF2-40B4-BE49-F238E27FC236}">
                <a16:creationId xmlns:a16="http://schemas.microsoft.com/office/drawing/2014/main" id="{EEF1D0CF-CCFC-005A-4DDD-8071F4828104}"/>
              </a:ext>
            </a:extLst>
          </p:cNvPr>
          <p:cNvSpPr/>
          <p:nvPr/>
        </p:nvSpPr>
        <p:spPr>
          <a:xfrm>
            <a:off x="8615363" y="4629150"/>
            <a:ext cx="349023" cy="28575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68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2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46596" y="687754"/>
            <a:ext cx="64508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Question 1</a:t>
            </a:r>
          </a:p>
        </p:txBody>
      </p:sp>
      <p:sp>
        <p:nvSpPr>
          <p:cNvPr id="4" name="Rectangle 3"/>
          <p:cNvSpPr/>
          <p:nvPr/>
        </p:nvSpPr>
        <p:spPr>
          <a:xfrm>
            <a:off x="3656894" y="1765758"/>
            <a:ext cx="543589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“</a:t>
            </a:r>
            <a:r>
              <a:rPr lang="en-US" sz="3600" b="1" i="1" dirty="0"/>
              <a:t>Genius is one percent inspiration, ninety-nine percent perspiration.”</a:t>
            </a:r>
            <a:r>
              <a:rPr lang="en-US" sz="3600" b="1" dirty="0"/>
              <a:t> </a:t>
            </a:r>
            <a:endParaRPr lang="en-US" sz="5400" b="1" dirty="0"/>
          </a:p>
        </p:txBody>
      </p:sp>
      <p:sp>
        <p:nvSpPr>
          <p:cNvPr id="11" name="Rectangle 10"/>
          <p:cNvSpPr/>
          <p:nvPr/>
        </p:nvSpPr>
        <p:spPr>
          <a:xfrm>
            <a:off x="2701793" y="4101803"/>
            <a:ext cx="40452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ea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4000" b="1" dirty="0">
                <a:solidFill>
                  <a:srgbClr val="C00000"/>
                </a:solidFill>
              </a:rPr>
              <a:t>Thomas Edison</a:t>
            </a:r>
          </a:p>
        </p:txBody>
      </p:sp>
      <p:sp>
        <p:nvSpPr>
          <p:cNvPr id="6" name="Rectangle 5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DCF4CE6-A5D8-3D0E-5E06-DBC9C09B8235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92BF73C-21AF-5918-C3DF-06356EF222CF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56ECB7E-B74E-4BD5-5219-E5CE26F7901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3" r="3129"/>
          <a:stretch/>
        </p:blipFill>
        <p:spPr>
          <a:xfrm>
            <a:off x="380138" y="1597701"/>
            <a:ext cx="3419692" cy="2302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4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32734" y="693734"/>
            <a:ext cx="64508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rgbClr val="002060"/>
                </a:solidFill>
                <a:latin typeface="Berlin Sans FB Demi" panose="020E0802020502020306" pitchFamily="34" charset="0"/>
              </a:rPr>
              <a:t>Question 2</a:t>
            </a:r>
          </a:p>
        </p:txBody>
      </p:sp>
      <p:sp>
        <p:nvSpPr>
          <p:cNvPr id="4" name="Rectangle 3"/>
          <p:cNvSpPr/>
          <p:nvPr/>
        </p:nvSpPr>
        <p:spPr>
          <a:xfrm>
            <a:off x="621718" y="1346774"/>
            <a:ext cx="767283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/>
              <a:t>“</a:t>
            </a:r>
            <a:r>
              <a:rPr lang="en-US" sz="4000" b="1" i="1" dirty="0"/>
              <a:t>Stay hungry, stay foolish.”</a:t>
            </a:r>
            <a:r>
              <a:rPr lang="en-US" sz="4000" b="1" dirty="0"/>
              <a:t> </a:t>
            </a:r>
            <a:endParaRPr lang="en-US" sz="4800" b="1" dirty="0"/>
          </a:p>
        </p:txBody>
      </p:sp>
      <p:sp>
        <p:nvSpPr>
          <p:cNvPr id="11" name="Rectangle 10"/>
          <p:cNvSpPr/>
          <p:nvPr/>
        </p:nvSpPr>
        <p:spPr>
          <a:xfrm>
            <a:off x="4856144" y="3104264"/>
            <a:ext cx="33409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>
                <a:solidFill>
                  <a:srgbClr val="C00000"/>
                </a:solidFill>
                <a:ea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4400" b="1" dirty="0">
                <a:solidFill>
                  <a:srgbClr val="C00000"/>
                </a:solidFill>
              </a:rPr>
              <a:t>Steve Jobs</a:t>
            </a: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48433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8AA35B-212F-8F9D-ED20-D66D66CD499C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EFF8EB-52BE-57CE-58CE-DFD0F70ECD5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1F540F9-195D-15FD-5562-F7651289B63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217" y="2147611"/>
            <a:ext cx="2973783" cy="287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75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40532" y="693734"/>
            <a:ext cx="6923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2060"/>
                </a:solidFill>
                <a:latin typeface="Berlin Sans FB Demi" panose="020E0802020502020306" pitchFamily="34" charset="0"/>
              </a:rPr>
              <a:t>Question 3</a:t>
            </a:r>
          </a:p>
        </p:txBody>
      </p:sp>
      <p:sp>
        <p:nvSpPr>
          <p:cNvPr id="4" name="Rectangle 3"/>
          <p:cNvSpPr/>
          <p:nvPr/>
        </p:nvSpPr>
        <p:spPr>
          <a:xfrm>
            <a:off x="234087" y="1557774"/>
            <a:ext cx="48207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/>
              <a:t>“Life is like riding a bicycle. To keep your balance, you must keep moving.”</a:t>
            </a:r>
            <a:endParaRPr lang="en-US" sz="4000" b="1" dirty="0"/>
          </a:p>
        </p:txBody>
      </p:sp>
      <p:sp>
        <p:nvSpPr>
          <p:cNvPr id="11" name="Rectangle 10"/>
          <p:cNvSpPr/>
          <p:nvPr/>
        </p:nvSpPr>
        <p:spPr>
          <a:xfrm>
            <a:off x="732450" y="4133753"/>
            <a:ext cx="45389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>
                <a:solidFill>
                  <a:srgbClr val="C00000"/>
                </a:solidFill>
                <a:ea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4000" b="1" dirty="0">
                <a:solidFill>
                  <a:srgbClr val="C00000"/>
                </a:solidFill>
              </a:rPr>
              <a:t>Albert Einstein</a:t>
            </a:r>
          </a:p>
        </p:txBody>
      </p:sp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1777DC-CE76-DF3F-0DCF-6ED0EE223A7D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A166EA-B672-B100-AFE2-753AB8DFF157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2283F20-D698-4713-490C-70B0BD478E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4332" y="1569217"/>
            <a:ext cx="3547074" cy="2663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242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hlinkClick r:id="rId3" action="ppaction://hlinksldjump"/>
          </p:cNvPr>
          <p:cNvSpPr/>
          <p:nvPr/>
        </p:nvSpPr>
        <p:spPr>
          <a:xfrm>
            <a:off x="7960840" y="4439165"/>
            <a:ext cx="871152" cy="518984"/>
          </a:xfrm>
          <a:prstGeom prst="rect">
            <a:avLst/>
          </a:prstGeom>
          <a:solidFill>
            <a:srgbClr val="5E91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/>
              <a:t>BACK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70829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92756" y="601875"/>
            <a:ext cx="6450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rgbClr val="002060"/>
                </a:solidFill>
                <a:latin typeface="Berlin Sans FB Demi" panose="020E0802020502020306" pitchFamily="34" charset="0"/>
              </a:rPr>
              <a:t>Question 4</a:t>
            </a:r>
          </a:p>
        </p:txBody>
      </p:sp>
      <p:sp>
        <p:nvSpPr>
          <p:cNvPr id="4" name="Rectangle 3"/>
          <p:cNvSpPr/>
          <p:nvPr/>
        </p:nvSpPr>
        <p:spPr>
          <a:xfrm>
            <a:off x="189745" y="1256393"/>
            <a:ext cx="523531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i="1" dirty="0"/>
              <a:t>“If you want something said, ask a man; if you want something done, ask a woman.”</a:t>
            </a:r>
            <a:r>
              <a:rPr lang="en-US" sz="4000" b="1" dirty="0"/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76522" y="3948225"/>
            <a:ext cx="43573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>
                <a:solidFill>
                  <a:srgbClr val="C00000"/>
                </a:solidFill>
                <a:ea typeface="Times New Roman" panose="02020603050405020304" pitchFamily="18" charset="0"/>
                <a:sym typeface="Wingdings" panose="05000000000000000000" pitchFamily="2" charset="2"/>
              </a:rPr>
              <a:t> </a:t>
            </a:r>
            <a:r>
              <a:rPr lang="en-US" sz="3600" b="1" dirty="0">
                <a:solidFill>
                  <a:srgbClr val="C00000"/>
                </a:solidFill>
              </a:rPr>
              <a:t>Margaret Thatcher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4AF757B-B264-A232-5B1A-876D15174359}"/>
              </a:ext>
            </a:extLst>
          </p:cNvPr>
          <p:cNvSpPr/>
          <p:nvPr/>
        </p:nvSpPr>
        <p:spPr>
          <a:xfrm>
            <a:off x="0" y="1"/>
            <a:ext cx="9144000" cy="646742"/>
          </a:xfrm>
          <a:prstGeom prst="rect">
            <a:avLst/>
          </a:prstGeom>
          <a:solidFill>
            <a:srgbClr val="A493C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8F8307-8AD3-80F1-D22B-7267A5A0647B}"/>
              </a:ext>
            </a:extLst>
          </p:cNvPr>
          <p:cNvSpPr txBox="1"/>
          <p:nvPr/>
        </p:nvSpPr>
        <p:spPr>
          <a:xfrm>
            <a:off x="380138" y="61968"/>
            <a:ext cx="3429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31488C5-C137-F2E6-2E39-15F83538093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0528" y="1332563"/>
            <a:ext cx="2274607" cy="3446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97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1721</TotalTime>
  <Words>759</Words>
  <Application>Microsoft Office PowerPoint</Application>
  <PresentationFormat>On-screen Show (16:9)</PresentationFormat>
  <Paragraphs>159</Paragraphs>
  <Slides>20</Slides>
  <Notes>7</Notes>
  <HiddenSlides>0</HiddenSlides>
  <MMClips>2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4" baseType="lpstr">
      <vt:lpstr>Adobe Gothic Std B</vt:lpstr>
      <vt:lpstr>Arial</vt:lpstr>
      <vt:lpstr>Berlin Sans FB Demi</vt:lpstr>
      <vt:lpstr>Bookman Old Style</vt:lpstr>
      <vt:lpstr>Calibri</vt:lpstr>
      <vt:lpstr>Calibri Light</vt:lpstr>
      <vt:lpstr>Montserrat Medium</vt:lpstr>
      <vt:lpstr>Myriad Pro</vt:lpstr>
      <vt:lpstr>Times New Roman</vt:lpstr>
      <vt:lpstr>UTM Facebook K&amp;T</vt:lpstr>
      <vt:lpstr>UTM-Avo</vt:lpstr>
      <vt:lpstr>UTMAvo-BoldItalic</vt:lpstr>
      <vt:lpstr>UTMFacebookK&amp;TBold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QuynhAnh-NgoaiNgu</cp:lastModifiedBy>
  <cp:revision>79</cp:revision>
  <dcterms:created xsi:type="dcterms:W3CDTF">2020-12-09T02:04:09Z</dcterms:created>
  <dcterms:modified xsi:type="dcterms:W3CDTF">2024-05-31T11:02:01Z</dcterms:modified>
</cp:coreProperties>
</file>