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72" r:id="rId2"/>
    <p:sldId id="274" r:id="rId3"/>
    <p:sldId id="273" r:id="rId4"/>
    <p:sldId id="362" r:id="rId5"/>
    <p:sldId id="363" r:id="rId6"/>
    <p:sldId id="364" r:id="rId7"/>
    <p:sldId id="365" r:id="rId8"/>
    <p:sldId id="366" r:id="rId9"/>
    <p:sldId id="367" r:id="rId10"/>
    <p:sldId id="332" r:id="rId11"/>
    <p:sldId id="344" r:id="rId12"/>
    <p:sldId id="345" r:id="rId13"/>
    <p:sldId id="371" r:id="rId14"/>
    <p:sldId id="357" r:id="rId15"/>
    <p:sldId id="370" r:id="rId16"/>
    <p:sldId id="369" r:id="rId17"/>
    <p:sldId id="358" r:id="rId18"/>
    <p:sldId id="325" r:id="rId19"/>
    <p:sldId id="317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DADE"/>
    <a:srgbClr val="E45983"/>
    <a:srgbClr val="FDA59E"/>
    <a:srgbClr val="FFCCFF"/>
    <a:srgbClr val="FF9801"/>
    <a:srgbClr val="EE8640"/>
    <a:srgbClr val="A493C6"/>
    <a:srgbClr val="D0DEEC"/>
    <a:srgbClr val="6593C3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0" autoAdjust="0"/>
    <p:restoredTop sz="93856" autoAdjust="0"/>
  </p:normalViewPr>
  <p:slideViewPr>
    <p:cSldViewPr snapToGrid="0" showGuides="1">
      <p:cViewPr varScale="1">
        <p:scale>
          <a:sx n="122" d="100"/>
          <a:sy n="122" d="100"/>
        </p:scale>
        <p:origin x="326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6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1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54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569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14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74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C7E10E-5554-CFC1-63DB-602663DF1E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703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80138" y="3273495"/>
            <a:ext cx="45231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(of food) having a strong taste because spices have been added to it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1003287" y="708710"/>
            <a:ext cx="3568713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rgbClr val="FF9801"/>
                </a:solidFill>
              </a:rPr>
              <a:t>spicy</a:t>
            </a:r>
            <a:r>
              <a:rPr lang="en-US" sz="3600" b="1" dirty="0">
                <a:solidFill>
                  <a:srgbClr val="FF9801"/>
                </a:solidFill>
              </a:rPr>
              <a:t> (adj)</a:t>
            </a:r>
            <a:endParaRPr lang="en-US" sz="6000" b="1" dirty="0">
              <a:solidFill>
                <a:srgbClr val="FF9801"/>
              </a:solidFill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08310" y="2048448"/>
            <a:ext cx="19175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/ˈ</a:t>
            </a:r>
            <a:r>
              <a:rPr lang="en-US" sz="40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spaɪsi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10" name="ukspell030.mp3">
            <a:hlinkClick r:id="" action="ppaction://media"/>
            <a:extLst>
              <a:ext uri="{FF2B5EF4-FFF2-40B4-BE49-F238E27FC236}">
                <a16:creationId xmlns:a16="http://schemas.microsoft.com/office/drawing/2014/main" id="{5E26FE0B-54F0-845D-7430-59A48991B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6303" y="2085285"/>
            <a:ext cx="572655" cy="5726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872508-4CB5-1868-2FB1-4F7E274BDC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574" y="1522680"/>
            <a:ext cx="3893648" cy="259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78158" y="3477110"/>
            <a:ext cx="48377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to give attention, effort, etc. to one particular subject, situation or person rather than another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494511" y="936607"/>
            <a:ext cx="4405039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 dirty="0">
                <a:solidFill>
                  <a:schemeClr val="accent2"/>
                </a:solidFill>
              </a:rPr>
              <a:t>focus on </a:t>
            </a:r>
            <a:r>
              <a:rPr lang="en-US" sz="4800" b="1" dirty="0">
                <a:solidFill>
                  <a:schemeClr val="accent2"/>
                </a:solidFill>
              </a:rPr>
              <a:t>(v)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8514" y="2327033"/>
            <a:ext cx="27703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/ˈ</a:t>
            </a:r>
            <a:r>
              <a:rPr lang="en-US" sz="40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fəʊkəs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ɒn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F9DA75-F925-5E9D-2207-409DEF071443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3" name="focus on.mp3">
            <a:hlinkClick r:id="" action="ppaction://media"/>
            <a:extLst>
              <a:ext uri="{FF2B5EF4-FFF2-40B4-BE49-F238E27FC236}">
                <a16:creationId xmlns:a16="http://schemas.microsoft.com/office/drawing/2014/main" id="{6F925F37-452A-4BCF-8F94-D91E92DB02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4511" y="2355559"/>
            <a:ext cx="589280" cy="589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ECBB74-4332-E1BD-7A7F-7EF27B30B3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112" y="1582435"/>
            <a:ext cx="3273227" cy="258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01924" y="3661570"/>
            <a:ext cx="47636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doing something as a paid job rather than as a hobby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280012" y="842443"/>
            <a:ext cx="6267092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200" b="1" dirty="0">
                <a:solidFill>
                  <a:schemeClr val="accent2"/>
                </a:solidFill>
              </a:rPr>
              <a:t>professional</a:t>
            </a:r>
            <a:r>
              <a:rPr lang="en-US" sz="4800" b="1" dirty="0">
                <a:solidFill>
                  <a:schemeClr val="accent2"/>
                </a:solidFill>
              </a:rPr>
              <a:t> (adj)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84317" y="2404082"/>
            <a:ext cx="2598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  <a:r>
              <a:rPr lang="en-US" sz="40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prəˈfeʃənl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EAC5FA-D87C-7AED-1B31-70AFA11C43A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9" name="professional__gb_3.mp3">
            <a:hlinkClick r:id="" action="ppaction://media"/>
            <a:extLst>
              <a:ext uri="{FF2B5EF4-FFF2-40B4-BE49-F238E27FC236}">
                <a16:creationId xmlns:a16="http://schemas.microsoft.com/office/drawing/2014/main" id="{85FFB22C-4F07-CBAE-99CB-E4A46CC601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636" y="2531001"/>
            <a:ext cx="580967" cy="5809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6A1DDF-167F-29EA-3EF2-5EAC84E0FA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" b="1984"/>
          <a:stretch/>
        </p:blipFill>
        <p:spPr>
          <a:xfrm>
            <a:off x="5276088" y="2034408"/>
            <a:ext cx="3686302" cy="284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155199"/>
              </p:ext>
            </p:extLst>
          </p:nvPr>
        </p:nvGraphicFramePr>
        <p:xfrm>
          <a:off x="0" y="646743"/>
          <a:ext cx="9143999" cy="449675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28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16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39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3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1689"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Form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Pronunciation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Meaning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Vietnamese equivalent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5022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spicy (</a:t>
                      </a: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adj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300" kern="100" dirty="0" err="1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spaɪsi</a:t>
                      </a: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(of food) having a strong taste because </a:t>
                      </a:r>
                      <a:r>
                        <a:rPr lang="en-US" sz="2300" u="none" strike="noStrik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spices</a:t>
                      </a: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have been added to it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cay</a:t>
                      </a:r>
                      <a:endParaRPr lang="en-US" sz="23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56960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focus on</a:t>
                      </a: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300" kern="100" dirty="0" err="1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fəʊkəs</a:t>
                      </a: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300" kern="100" dirty="0" err="1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ɒn</a:t>
                      </a: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 give attention, effort, etc. to one particular subject, situation or person rather than another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tập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trung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vào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3085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 </a:t>
                      </a:r>
                      <a:r>
                        <a:rPr lang="en-GB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professional</a:t>
                      </a:r>
                      <a:r>
                        <a:rPr lang="en-US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GB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adj</a:t>
                      </a:r>
                      <a:r>
                        <a:rPr lang="en-US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23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/prəˈfeʃənl/</a:t>
                      </a:r>
                      <a:endParaRPr lang="en-US" sz="23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3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doing something as a paid job rather than as a hobby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chuyên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nghiệp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E9AD7D6-1BC5-8760-B662-1ABD54AA34E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2530522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10885" y="735832"/>
            <a:ext cx="7776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Work in pairs. </a:t>
            </a:r>
            <a:r>
              <a:rPr lang="en-US" sz="2000" b="1" dirty="0"/>
              <a:t>D</a:t>
            </a:r>
            <a:r>
              <a:rPr lang="en-US" sz="2000" b="1" dirty="0">
                <a:effectLst/>
              </a:rPr>
              <a:t>iscuss the differences between Vietnamese culture and some other cultures you know about. Use the ideas in </a:t>
            </a:r>
            <a:r>
              <a:rPr lang="en-US" sz="2000" b="1" dirty="0">
                <a:solidFill>
                  <a:srgbClr val="E25982"/>
                </a:solidFill>
              </a:rPr>
              <a:t>G</a:t>
            </a:r>
            <a:r>
              <a:rPr lang="en-US" sz="2000" b="1" dirty="0">
                <a:solidFill>
                  <a:srgbClr val="E25982"/>
                </a:solidFill>
                <a:effectLst/>
              </a:rPr>
              <a:t>etting Started </a:t>
            </a:r>
            <a:r>
              <a:rPr lang="en-US" sz="2000" b="1" dirty="0">
                <a:effectLst/>
              </a:rPr>
              <a:t>and </a:t>
            </a:r>
            <a:r>
              <a:rPr lang="en-US" sz="2000" b="1" dirty="0">
                <a:solidFill>
                  <a:srgbClr val="E25982"/>
                </a:solidFill>
                <a:effectLst/>
              </a:rPr>
              <a:t>Reading</a:t>
            </a:r>
            <a:r>
              <a:rPr lang="en-US" sz="2000" b="1" dirty="0">
                <a:effectLst/>
              </a:rPr>
              <a:t>, and the table and examples below to help you. </a:t>
            </a:r>
            <a:endParaRPr lang="en-US" sz="2000" b="1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118C476-5AD1-3A23-32B5-A08381C0D7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052213"/>
              </p:ext>
            </p:extLst>
          </p:nvPr>
        </p:nvGraphicFramePr>
        <p:xfrm>
          <a:off x="169101" y="1751495"/>
          <a:ext cx="8802447" cy="3007810"/>
        </p:xfrm>
        <a:graphic>
          <a:graphicData uri="http://schemas.openxmlformats.org/drawingml/2006/table">
            <a:tbl>
              <a:tblPr firstRow="1" bandRow="1">
                <a:solidFill>
                  <a:srgbClr val="FF9599"/>
                </a:solidFill>
                <a:tableStyleId>{5C22544A-7EE6-4342-B048-85BDC9FD1C3A}</a:tableStyleId>
              </a:tblPr>
              <a:tblGrid>
                <a:gridCol w="2203125">
                  <a:extLst>
                    <a:ext uri="{9D8B030D-6E8A-4147-A177-3AD203B41FA5}">
                      <a16:colId xmlns:a16="http://schemas.microsoft.com/office/drawing/2014/main" val="670993731"/>
                    </a:ext>
                  </a:extLst>
                </a:gridCol>
                <a:gridCol w="2199774">
                  <a:extLst>
                    <a:ext uri="{9D8B030D-6E8A-4147-A177-3AD203B41FA5}">
                      <a16:colId xmlns:a16="http://schemas.microsoft.com/office/drawing/2014/main" val="1442395259"/>
                    </a:ext>
                  </a:extLst>
                </a:gridCol>
                <a:gridCol w="2199774">
                  <a:extLst>
                    <a:ext uri="{9D8B030D-6E8A-4147-A177-3AD203B41FA5}">
                      <a16:colId xmlns:a16="http://schemas.microsoft.com/office/drawing/2014/main" val="741183668"/>
                    </a:ext>
                  </a:extLst>
                </a:gridCol>
                <a:gridCol w="2199774">
                  <a:extLst>
                    <a:ext uri="{9D8B030D-6E8A-4147-A177-3AD203B41FA5}">
                      <a16:colId xmlns:a16="http://schemas.microsoft.com/office/drawing/2014/main" val="4208426200"/>
                    </a:ext>
                  </a:extLst>
                </a:gridCol>
              </a:tblGrid>
              <a:tr h="68094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Country</a:t>
                      </a:r>
                    </a:p>
                  </a:txBody>
                  <a:tcPr anchor="ctr">
                    <a:solidFill>
                      <a:srgbClr val="E459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Viet Nam</a:t>
                      </a:r>
                    </a:p>
                  </a:txBody>
                  <a:tcPr anchor="ctr">
                    <a:solidFill>
                      <a:srgbClr val="E459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/>
                        <a:t>South Korea</a:t>
                      </a:r>
                    </a:p>
                  </a:txBody>
                  <a:tcPr anchor="ctr">
                    <a:solidFill>
                      <a:srgbClr val="E459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The UK</a:t>
                      </a:r>
                    </a:p>
                  </a:txBody>
                  <a:tcPr anchor="ctr">
                    <a:solidFill>
                      <a:srgbClr val="E459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2977707"/>
                  </a:ext>
                </a:extLst>
              </a:tr>
              <a:tr h="68094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Cuisine</a:t>
                      </a:r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pho, bun cha, spring rolls</a:t>
                      </a:r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kimchi, </a:t>
                      </a:r>
                      <a:r>
                        <a:rPr lang="en-US" sz="2400" dirty="0" err="1"/>
                        <a:t>tteokbokki</a:t>
                      </a:r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180074"/>
                  </a:ext>
                </a:extLst>
              </a:tr>
              <a:tr h="68094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Music</a:t>
                      </a:r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313676"/>
                  </a:ext>
                </a:extLst>
              </a:tr>
              <a:tr h="68094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Traditional Clothing</a:t>
                      </a:r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397779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6D648ED-79B3-76BF-CE98-D439280AFE57}"/>
              </a:ext>
            </a:extLst>
          </p:cNvPr>
          <p:cNvSpPr txBox="1"/>
          <p:nvPr/>
        </p:nvSpPr>
        <p:spPr>
          <a:xfrm>
            <a:off x="2404998" y="3206663"/>
            <a:ext cx="21670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folk music, </a:t>
            </a:r>
            <a:r>
              <a:rPr lang="en-GB" sz="2200" dirty="0" err="1"/>
              <a:t>chau</a:t>
            </a:r>
            <a:r>
              <a:rPr lang="en-GB" sz="2200" dirty="0"/>
              <a:t> van, pop music</a:t>
            </a:r>
            <a:endParaRPr lang="en-AU" sz="2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055AA4-E54D-7EEA-D395-785731F452E0}"/>
              </a:ext>
            </a:extLst>
          </p:cNvPr>
          <p:cNvSpPr txBox="1"/>
          <p:nvPr/>
        </p:nvSpPr>
        <p:spPr>
          <a:xfrm>
            <a:off x="4590789" y="3194137"/>
            <a:ext cx="22358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Kpop</a:t>
            </a:r>
            <a:r>
              <a:rPr lang="en-GB" sz="2200" dirty="0"/>
              <a:t>, folk music, classical music</a:t>
            </a:r>
            <a:endParaRPr lang="en-AU" sz="2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EFA377-BA1D-06E9-9F79-671AFD5A3E32}"/>
              </a:ext>
            </a:extLst>
          </p:cNvPr>
          <p:cNvSpPr txBox="1"/>
          <p:nvPr/>
        </p:nvSpPr>
        <p:spPr>
          <a:xfrm>
            <a:off x="2404998" y="3958225"/>
            <a:ext cx="21670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ao</a:t>
            </a:r>
            <a:r>
              <a:rPr lang="en-GB" sz="2200" dirty="0"/>
              <a:t> </a:t>
            </a:r>
            <a:r>
              <a:rPr lang="en-GB" sz="2200" dirty="0" err="1"/>
              <a:t>dai</a:t>
            </a:r>
            <a:r>
              <a:rPr lang="en-GB" sz="2200" dirty="0"/>
              <a:t>, </a:t>
            </a:r>
            <a:r>
              <a:rPr lang="en-GB" sz="2200" dirty="0" err="1"/>
              <a:t>ao</a:t>
            </a:r>
            <a:r>
              <a:rPr lang="en-GB" sz="2200" dirty="0"/>
              <a:t> </a:t>
            </a:r>
            <a:r>
              <a:rPr lang="en-GB" sz="2200" dirty="0" err="1"/>
              <a:t>tu</a:t>
            </a:r>
            <a:r>
              <a:rPr lang="en-GB" sz="2200" dirty="0"/>
              <a:t> than</a:t>
            </a:r>
            <a:endParaRPr lang="en-AU" sz="2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B794FE-9DF8-D4BA-286B-C96BDB063261}"/>
              </a:ext>
            </a:extLst>
          </p:cNvPr>
          <p:cNvSpPr txBox="1"/>
          <p:nvPr/>
        </p:nvSpPr>
        <p:spPr>
          <a:xfrm>
            <a:off x="4590789" y="3976104"/>
            <a:ext cx="2116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hanbok</a:t>
            </a:r>
            <a:endParaRPr lang="en-AU" sz="2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DD6050-9059-86DA-010C-3A01392ED68D}"/>
              </a:ext>
            </a:extLst>
          </p:cNvPr>
          <p:cNvSpPr txBox="1"/>
          <p:nvPr/>
        </p:nvSpPr>
        <p:spPr>
          <a:xfrm>
            <a:off x="6735651" y="2486416"/>
            <a:ext cx="2235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fish and chips, roast beef, curry, haggis</a:t>
            </a:r>
            <a:endParaRPr lang="en-AU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7523AC-9379-DC59-9906-08A4ABCFFEFD}"/>
              </a:ext>
            </a:extLst>
          </p:cNvPr>
          <p:cNvSpPr txBox="1"/>
          <p:nvPr/>
        </p:nvSpPr>
        <p:spPr>
          <a:xfrm>
            <a:off x="6707689" y="3212926"/>
            <a:ext cx="2304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British pop, classical music, folk music</a:t>
            </a:r>
            <a:endParaRPr lang="en-AU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467AB4-C9C1-2685-0DAF-59EB210E34CD}"/>
              </a:ext>
            </a:extLst>
          </p:cNvPr>
          <p:cNvSpPr txBox="1"/>
          <p:nvPr/>
        </p:nvSpPr>
        <p:spPr>
          <a:xfrm>
            <a:off x="6839211" y="3933173"/>
            <a:ext cx="16664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Scotish</a:t>
            </a:r>
            <a:r>
              <a:rPr lang="en-GB" sz="2200" dirty="0"/>
              <a:t> kilt</a:t>
            </a:r>
            <a:endParaRPr lang="en-AU" sz="2200" dirty="0"/>
          </a:p>
        </p:txBody>
      </p:sp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749096"/>
            <a:ext cx="7776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Work in pairs. discuss the differences between Vietnamese culture and some other cultures you know about. Use the ideas in </a:t>
            </a:r>
            <a:r>
              <a:rPr lang="en-US" sz="2000" b="1" dirty="0">
                <a:solidFill>
                  <a:srgbClr val="E25982"/>
                </a:solidFill>
                <a:effectLst/>
              </a:rPr>
              <a:t>getting Started </a:t>
            </a:r>
            <a:r>
              <a:rPr lang="en-US" sz="2000" b="1" dirty="0">
                <a:effectLst/>
              </a:rPr>
              <a:t>and </a:t>
            </a:r>
            <a:r>
              <a:rPr lang="en-US" sz="2000" b="1" dirty="0">
                <a:solidFill>
                  <a:srgbClr val="E25982"/>
                </a:solidFill>
                <a:effectLst/>
              </a:rPr>
              <a:t>Reading</a:t>
            </a:r>
            <a:r>
              <a:rPr lang="en-US" sz="2000" b="1" dirty="0">
                <a:effectLst/>
              </a:rPr>
              <a:t>, and the table and examples below to help you. </a:t>
            </a:r>
            <a:endParaRPr lang="en-US" sz="2000" b="1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DE3DD59-DC78-0005-FF36-DD2E7B5B4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28114"/>
              </p:ext>
            </p:extLst>
          </p:nvPr>
        </p:nvGraphicFramePr>
        <p:xfrm>
          <a:off x="251800" y="1778542"/>
          <a:ext cx="845614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283">
                  <a:extLst>
                    <a:ext uri="{9D8B030D-6E8A-4147-A177-3AD203B41FA5}">
                      <a16:colId xmlns:a16="http://schemas.microsoft.com/office/drawing/2014/main" val="4138334730"/>
                    </a:ext>
                  </a:extLst>
                </a:gridCol>
                <a:gridCol w="7856859">
                  <a:extLst>
                    <a:ext uri="{9D8B030D-6E8A-4147-A177-3AD203B41FA5}">
                      <a16:colId xmlns:a16="http://schemas.microsoft.com/office/drawing/2014/main" val="177509780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i="0" dirty="0">
                          <a:solidFill>
                            <a:srgbClr val="E25982"/>
                          </a:solidFill>
                          <a:effectLst/>
                        </a:rPr>
                        <a:t>Example: 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2862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b="1" i="0" dirty="0">
                          <a:effectLst/>
                        </a:rPr>
                        <a:t>A: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i="0" dirty="0">
                          <a:effectLst/>
                        </a:rPr>
                        <a:t>South Koreans seem to eat a lot of spicy food, such as kimchi and </a:t>
                      </a:r>
                      <a:r>
                        <a:rPr lang="en-US" sz="2400" i="0" dirty="0" err="1">
                          <a:effectLst/>
                        </a:rPr>
                        <a:t>tteokbokki</a:t>
                      </a:r>
                      <a:r>
                        <a:rPr lang="en-US" sz="2400" i="0" dirty="0">
                          <a:effectLst/>
                        </a:rPr>
                        <a:t>, while our traditional dishes, like bun cha and pho, are not very spicy in general. 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2952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b="1" i="0" dirty="0">
                          <a:effectLst/>
                        </a:rPr>
                        <a:t>B: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i="0" dirty="0">
                          <a:effectLst/>
                        </a:rPr>
                        <a:t>I agree. How about music? I think in both countries, young people like to listen to pop music, but K-pop focuses mainly on dance groups while our pop music is usually produced by solo artists. 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201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59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58247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9A629CA-B6C7-7629-09D9-8A7642DF47A2}"/>
              </a:ext>
            </a:extLst>
          </p:cNvPr>
          <p:cNvGrpSpPr/>
          <p:nvPr/>
        </p:nvGrpSpPr>
        <p:grpSpPr>
          <a:xfrm>
            <a:off x="191659" y="708711"/>
            <a:ext cx="559903" cy="598661"/>
            <a:chOff x="403741" y="825108"/>
            <a:chExt cx="376955" cy="376956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403741" y="825109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403741" y="825108"/>
              <a:ext cx="353352" cy="323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Myriad Pro" pitchFamily="34" charset="0"/>
                </a:rPr>
                <a:t>2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37706" y="624285"/>
            <a:ext cx="8120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</a:rPr>
              <a:t>Work in groups. Your school is </a:t>
            </a:r>
            <a:r>
              <a:rPr lang="en-US" sz="2400" b="1" dirty="0" err="1">
                <a:effectLst/>
              </a:rPr>
              <a:t>organising</a:t>
            </a:r>
            <a:r>
              <a:rPr lang="en-US" sz="2400" b="1" dirty="0">
                <a:effectLst/>
              </a:rPr>
              <a:t> a Cultural diversity day. Discuss what the event should include. Use the ideas in </a:t>
            </a:r>
            <a:r>
              <a:rPr lang="en-US" sz="2400" b="1" dirty="0">
                <a:solidFill>
                  <a:srgbClr val="7760A8"/>
                </a:solidFill>
                <a:effectLst/>
              </a:rPr>
              <a:t>1 </a:t>
            </a:r>
            <a:r>
              <a:rPr lang="en-US" sz="2400" b="1" dirty="0">
                <a:effectLst/>
              </a:rPr>
              <a:t>to create the event </a:t>
            </a:r>
            <a:r>
              <a:rPr lang="en-US" sz="2400" b="1" dirty="0" err="1">
                <a:effectLst/>
              </a:rPr>
              <a:t>programme</a:t>
            </a:r>
            <a:r>
              <a:rPr lang="en-US" sz="2400" b="1" dirty="0">
                <a:effectLst/>
              </a:rPr>
              <a:t>.</a:t>
            </a:r>
            <a:endParaRPr lang="en-US" sz="2400" b="1" dirty="0"/>
          </a:p>
        </p:txBody>
      </p:sp>
      <p:pic>
        <p:nvPicPr>
          <p:cNvPr id="2050" name="Picture 2" descr="Question Vector Art, Icons, and Graphics for Free Download">
            <a:extLst>
              <a:ext uri="{FF2B5EF4-FFF2-40B4-BE49-F238E27FC236}">
                <a16:creationId xmlns:a16="http://schemas.microsoft.com/office/drawing/2014/main" id="{8A98C6A2-0459-329D-C842-155D53BA3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976" y="1995305"/>
            <a:ext cx="1250024" cy="125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E93CAB-3FF7-764A-75DC-F96D6F7CA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976" y="4069299"/>
            <a:ext cx="1250024" cy="9168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FFA280B-0D86-4185-1731-32ADCA687CCD}"/>
              </a:ext>
            </a:extLst>
          </p:cNvPr>
          <p:cNvSpPr txBox="1"/>
          <p:nvPr/>
        </p:nvSpPr>
        <p:spPr>
          <a:xfrm>
            <a:off x="185406" y="1701941"/>
            <a:ext cx="844992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kern="1200" dirty="0">
                <a:solidFill>
                  <a:srgbClr val="E45983"/>
                </a:solidFill>
                <a:effectLst/>
              </a:rPr>
              <a:t>Example:</a:t>
            </a:r>
            <a:endParaRPr lang="en-VN" sz="2400" b="0" i="0" u="none" strike="noStrike" dirty="0">
              <a:effectLst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1" u="none" strike="noStrike" kern="1200" dirty="0">
                <a:solidFill>
                  <a:srgbClr val="000000"/>
                </a:solidFill>
                <a:effectLst/>
              </a:rPr>
              <a:t>A: </a:t>
            </a: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We’ve decided to organise a Cultural Diversity Day in our school. Let’s discuss what activities to include. </a:t>
            </a: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1" u="none" strike="noStrike" kern="1200" dirty="0">
                <a:solidFill>
                  <a:srgbClr val="000000"/>
                </a:solidFill>
                <a:effectLst/>
              </a:rPr>
              <a:t>B: </a:t>
            </a: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First, we should set up some food stalls offering traditional dishes from different cultures. </a:t>
            </a: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1" u="none" strike="noStrike" kern="1200" dirty="0">
                <a:solidFill>
                  <a:srgbClr val="000000"/>
                </a:solidFill>
                <a:effectLst/>
              </a:rPr>
              <a:t>C: </a:t>
            </a: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That sounds fun! We can call them ‘Taste the World’. We can also show visitors how to cook these dishes. </a:t>
            </a: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1" u="none" strike="noStrike" kern="1200" dirty="0">
                <a:solidFill>
                  <a:srgbClr val="000000"/>
                </a:solidFill>
                <a:effectLst/>
              </a:rPr>
              <a:t>D: </a:t>
            </a: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I like your idea, but we don’t have any cooking experience. </a:t>
            </a:r>
            <a:b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</a:b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We may need to involve professional cooks. </a:t>
            </a:r>
            <a:endParaRPr lang="en-VN" sz="2400" b="0" i="0" u="none" strike="noStrike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5155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65595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LESS-CONTROLLED 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56069" y="708710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</a:rPr>
              <a:t>Report your group’s ideas to the whole class. Vote for the best Cultural diversity day </a:t>
            </a:r>
            <a:r>
              <a:rPr lang="en-US" sz="2400" b="1" dirty="0" err="1">
                <a:effectLst/>
              </a:rPr>
              <a:t>programme</a:t>
            </a:r>
            <a:r>
              <a:rPr lang="en-US" sz="2400" b="1" dirty="0">
                <a:effectLst/>
              </a:rPr>
              <a:t>. </a:t>
            </a:r>
            <a:endParaRPr lang="en-US" sz="2400" b="1" dirty="0"/>
          </a:p>
        </p:txBody>
      </p:sp>
      <p:pic>
        <p:nvPicPr>
          <p:cNvPr id="1026" name="Picture 2" descr="What is Cultural Diversity and Why Does it Matter? - Hourly, Inc.">
            <a:extLst>
              <a:ext uri="{FF2B5EF4-FFF2-40B4-BE49-F238E27FC236}">
                <a16:creationId xmlns:a16="http://schemas.microsoft.com/office/drawing/2014/main" id="{12AC9882-FDA6-914F-B9C3-C570DF554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95" y="1601674"/>
            <a:ext cx="7266565" cy="329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735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270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An overview about cultural diversity;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Vocabulary to talk about how to </a:t>
            </a:r>
            <a:r>
              <a:rPr lang="en-US" sz="2800" dirty="0" err="1"/>
              <a:t>organise</a:t>
            </a:r>
            <a:r>
              <a:rPr lang="en-US" sz="2800" dirty="0"/>
              <a:t> a Cultural Diversity Day.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8932" y="1642088"/>
            <a:ext cx="7618536" cy="2153228"/>
          </a:xfrm>
          <a:noFill/>
        </p:spPr>
        <p:txBody>
          <a:bodyPr anchor="t"/>
          <a:lstStyle/>
          <a:p>
            <a:pPr marL="684530" indent="-4572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Write a paragraph about </a:t>
            </a:r>
            <a:r>
              <a:rPr lang="en-VN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similarities and differences in Vietnamese and Korean cultures.</a:t>
            </a:r>
            <a:endParaRPr lang="en-US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4530" indent="-4572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Prepare for the next lesson – Listening.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2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 multicultural world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SPEAKING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91218" y="3322584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Planning a Cultural Diversity Day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8851" y="708710"/>
            <a:ext cx="47924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Guessing game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380138" y="1652451"/>
            <a:ext cx="85352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Work as 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two groups.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There are four questions, the answers of which provide four clues for the keyword.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Choose and answer  the question.</a:t>
            </a: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If you have a correct answer 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one point.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a team can guess the keyword 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5 points.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team with more points is the winner.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6597" y="762616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Answer the question in each puzzle.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7" name="Picture 6">
            <a:extLst>
              <a:ext uri="{FF2B5EF4-FFF2-40B4-BE49-F238E27FC236}">
                <a16:creationId xmlns:a16="http://schemas.microsoft.com/office/drawing/2014/main" id="{DCFA5D84-58B0-E140-A055-43EF2055C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23" y="1510970"/>
            <a:ext cx="4720779" cy="307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hlinkClick r:id="rId4" action="ppaction://hlinksldjump"/>
            <a:extLst>
              <a:ext uri="{FF2B5EF4-FFF2-40B4-BE49-F238E27FC236}">
                <a16:creationId xmlns:a16="http://schemas.microsoft.com/office/drawing/2014/main" id="{47D7D55E-5F8B-B145-BAA2-50D476D9A716}"/>
              </a:ext>
            </a:extLst>
          </p:cNvPr>
          <p:cNvSpPr/>
          <p:nvPr/>
        </p:nvSpPr>
        <p:spPr>
          <a:xfrm>
            <a:off x="1783388" y="1518674"/>
            <a:ext cx="2689261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1</a:t>
            </a:r>
          </a:p>
        </p:txBody>
      </p:sp>
      <p:sp>
        <p:nvSpPr>
          <p:cNvPr id="20" name="Rectangle 19">
            <a:hlinkClick r:id="rId5" action="ppaction://hlinksldjump"/>
            <a:extLst>
              <a:ext uri="{FF2B5EF4-FFF2-40B4-BE49-F238E27FC236}">
                <a16:creationId xmlns:a16="http://schemas.microsoft.com/office/drawing/2014/main" id="{963E6CF4-1808-2C4B-B679-51E4BA72CDFD}"/>
              </a:ext>
            </a:extLst>
          </p:cNvPr>
          <p:cNvSpPr/>
          <p:nvPr/>
        </p:nvSpPr>
        <p:spPr>
          <a:xfrm>
            <a:off x="4370833" y="1518674"/>
            <a:ext cx="2589260" cy="1721764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2</a:t>
            </a:r>
          </a:p>
        </p:txBody>
      </p:sp>
      <p:sp>
        <p:nvSpPr>
          <p:cNvPr id="21" name="Rectangle 20">
            <a:hlinkClick r:id="rId6" action="ppaction://hlinksldjump"/>
            <a:extLst>
              <a:ext uri="{FF2B5EF4-FFF2-40B4-BE49-F238E27FC236}">
                <a16:creationId xmlns:a16="http://schemas.microsoft.com/office/drawing/2014/main" id="{2507BF6C-8747-BD43-A1E7-58DF9D67E5E1}"/>
              </a:ext>
            </a:extLst>
          </p:cNvPr>
          <p:cNvSpPr/>
          <p:nvPr/>
        </p:nvSpPr>
        <p:spPr>
          <a:xfrm>
            <a:off x="1783388" y="3240438"/>
            <a:ext cx="2587445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3</a:t>
            </a:r>
          </a:p>
        </p:txBody>
      </p:sp>
      <p:sp>
        <p:nvSpPr>
          <p:cNvPr id="22" name="Rectangle 21">
            <a:hlinkClick r:id="rId7" action="ppaction://hlinksldjump"/>
            <a:extLst>
              <a:ext uri="{FF2B5EF4-FFF2-40B4-BE49-F238E27FC236}">
                <a16:creationId xmlns:a16="http://schemas.microsoft.com/office/drawing/2014/main" id="{1973EE7C-66E6-2448-B38C-EA4750927C91}"/>
              </a:ext>
            </a:extLst>
          </p:cNvPr>
          <p:cNvSpPr/>
          <p:nvPr/>
        </p:nvSpPr>
        <p:spPr>
          <a:xfrm>
            <a:off x="4370833" y="3248142"/>
            <a:ext cx="2589259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Question 1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92920" y="1603999"/>
            <a:ext cx="5788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What is the name of this music band?</a:t>
            </a:r>
            <a:endParaRPr lang="en-US" sz="3600" b="1" dirty="0"/>
          </a:p>
        </p:txBody>
      </p:sp>
      <p:sp>
        <p:nvSpPr>
          <p:cNvPr id="11" name="Rectangle 10"/>
          <p:cNvSpPr/>
          <p:nvPr/>
        </p:nvSpPr>
        <p:spPr>
          <a:xfrm>
            <a:off x="6129098" y="2886931"/>
            <a:ext cx="26292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600" b="1" dirty="0" err="1">
                <a:solidFill>
                  <a:srgbClr val="C00000"/>
                </a:solidFill>
              </a:rPr>
              <a:t>Blackpink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F4CE6-A5D8-3D0E-5E06-DBC9C09B8235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BF73C-21AF-5918-C3DF-06356EF222C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026" name="Picture 2" descr="BLACKPINK Beri Pesan untuk BLINK di Indonesia K-Pop Awards">
            <a:extLst>
              <a:ext uri="{FF2B5EF4-FFF2-40B4-BE49-F238E27FC236}">
                <a16:creationId xmlns:a16="http://schemas.microsoft.com/office/drawing/2014/main" id="{828F1C02-DB65-6D40-9439-0F090DA5C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790" y="2413619"/>
            <a:ext cx="4256088" cy="239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71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Question 2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1128" y="1645505"/>
            <a:ext cx="76728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Who are they?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26619" y="3231635"/>
            <a:ext cx="1475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600" b="1" dirty="0">
                <a:solidFill>
                  <a:srgbClr val="C00000"/>
                </a:solidFill>
              </a:rPr>
              <a:t>BTS</a:t>
            </a: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48433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AA35B-212F-8F9D-ED20-D66D66CD499C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FF8EB-52BE-57CE-58CE-DFD0F70ECD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2050" name="Picture 2" descr="BTS - Wikipedia">
            <a:extLst>
              <a:ext uri="{FF2B5EF4-FFF2-40B4-BE49-F238E27FC236}">
                <a16:creationId xmlns:a16="http://schemas.microsoft.com/office/drawing/2014/main" id="{C6B443C2-707D-854D-932C-3E10CD9EE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45" y="2435076"/>
            <a:ext cx="5320233" cy="208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7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Question 3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4866" y="1588846"/>
            <a:ext cx="879426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/>
              <a:t>Fill in the blank:</a:t>
            </a:r>
          </a:p>
          <a:p>
            <a:pPr algn="ctr"/>
            <a:r>
              <a:rPr lang="en-US" sz="2600" dirty="0"/>
              <a:t>They’re going to organise a ______ Diversity Day next weekend.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93167" y="3017826"/>
            <a:ext cx="20559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200" b="1" dirty="0">
                <a:solidFill>
                  <a:srgbClr val="C00000"/>
                </a:solidFill>
                <a:sym typeface="Wingdings" panose="05000000000000000000" pitchFamily="2" charset="2"/>
              </a:rPr>
              <a:t>Cultural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1777DC-CE76-DF3F-0DCF-6ED0EE223A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166EA-B672-B100-AFE2-753AB8DFF15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85810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Question 4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08576" y="1730472"/>
            <a:ext cx="7326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What is the name of a spicy food which is mainly made from Chinese cabbage?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717515" y="3179465"/>
            <a:ext cx="18389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kimchi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4311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94638" y="739694"/>
            <a:ext cx="75703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KEY WORD: SOUTH KOREA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7D1748-DE06-E251-01D9-CCA643830CC6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5F8E43-6365-7359-6C14-B7918FC5A71C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E9C6BCD4-D261-E644-A574-8F41899BF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639" y="1493323"/>
            <a:ext cx="5144362" cy="335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526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1808</TotalTime>
  <Words>773</Words>
  <Application>Microsoft Office PowerPoint</Application>
  <PresentationFormat>On-screen Show (16:9)</PresentationFormat>
  <Paragraphs>140</Paragraphs>
  <Slides>19</Slides>
  <Notes>10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99</cp:revision>
  <dcterms:created xsi:type="dcterms:W3CDTF">2020-12-09T02:04:09Z</dcterms:created>
  <dcterms:modified xsi:type="dcterms:W3CDTF">2025-07-25T15:22:31Z</dcterms:modified>
</cp:coreProperties>
</file>