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54" r:id="rId2"/>
    <p:sldId id="274" r:id="rId3"/>
    <p:sldId id="273" r:id="rId4"/>
    <p:sldId id="336" r:id="rId5"/>
    <p:sldId id="338" r:id="rId6"/>
    <p:sldId id="339" r:id="rId7"/>
    <p:sldId id="340" r:id="rId8"/>
    <p:sldId id="341" r:id="rId9"/>
    <p:sldId id="342" r:id="rId10"/>
    <p:sldId id="343" r:id="rId11"/>
    <p:sldId id="332" r:id="rId12"/>
    <p:sldId id="344" r:id="rId13"/>
    <p:sldId id="345" r:id="rId14"/>
    <p:sldId id="346" r:id="rId15"/>
    <p:sldId id="347" r:id="rId16"/>
    <p:sldId id="333" r:id="rId17"/>
    <p:sldId id="334" r:id="rId18"/>
    <p:sldId id="335" r:id="rId19"/>
    <p:sldId id="348" r:id="rId20"/>
    <p:sldId id="349" r:id="rId21"/>
    <p:sldId id="350" r:id="rId22"/>
    <p:sldId id="325" r:id="rId23"/>
    <p:sldId id="317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5883"/>
    <a:srgbClr val="FFCCFF"/>
    <a:srgbClr val="A493C6"/>
    <a:srgbClr val="D0DEEC"/>
    <a:srgbClr val="6593C3"/>
    <a:srgbClr val="E45983"/>
    <a:srgbClr val="F7DADE"/>
    <a:srgbClr val="FF9801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06" autoAdjust="0"/>
    <p:restoredTop sz="93818" autoAdjust="0"/>
  </p:normalViewPr>
  <p:slideViewPr>
    <p:cSldViewPr snapToGrid="0" showGuides="1">
      <p:cViewPr varScale="1">
        <p:scale>
          <a:sx n="116" d="100"/>
          <a:sy n="116" d="100"/>
        </p:scale>
        <p:origin x="82" y="18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74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9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85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180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1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1.pn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1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s://i-giadinh.vnecdn.net/2023/04/16/Buoc-11-Thanh-pham-11-7068-1681636164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s://vinmec-prod.s3.amazonaws.com/images/20210317_143609_055773_sushi.max-1800x1800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248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2377" y="4097623"/>
            <a:ext cx="50536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3600" b="1" dirty="0"/>
              <a:t>sashimi</a:t>
            </a:r>
            <a:r>
              <a:rPr lang="en-VN" sz="4800" b="1" dirty="0"/>
              <a:t> </a:t>
            </a:r>
            <a:endParaRPr lang="en-US" sz="9600" b="1" dirty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397" y="995160"/>
            <a:ext cx="4133653" cy="275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14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-96363" y="853846"/>
            <a:ext cx="6757467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chemeClr val="accent2"/>
                </a:solidFill>
              </a:rPr>
              <a:t>cultural diversity </a:t>
            </a:r>
            <a:r>
              <a:rPr lang="en-US" sz="4800" b="1" dirty="0">
                <a:solidFill>
                  <a:schemeClr val="accent2"/>
                </a:solidFill>
              </a:rPr>
              <a:t>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8728" y="3329602"/>
            <a:ext cx="43445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VN" sz="3600" dirty="0"/>
              <a:t>the quality of diverse or different cultures</a:t>
            </a:r>
          </a:p>
        </p:txBody>
      </p:sp>
      <p:sp>
        <p:nvSpPr>
          <p:cNvPr id="2" name="Rectangle 1"/>
          <p:cNvSpPr/>
          <p:nvPr/>
        </p:nvSpPr>
        <p:spPr>
          <a:xfrm>
            <a:off x="719009" y="2555657"/>
            <a:ext cx="4379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VN" sz="3600" b="1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/ˈkʌltʃərəl daɪˈvɜːsəti/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5122" name="Picture 2" descr="Thoughts on Cultural Diversity - Diversity Focus">
            <a:extLst>
              <a:ext uri="{FF2B5EF4-FFF2-40B4-BE49-F238E27FC236}">
                <a16:creationId xmlns:a16="http://schemas.microsoft.com/office/drawing/2014/main" id="{68939173-472B-974F-99A9-79EC1449C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52" y="2245570"/>
            <a:ext cx="3726238" cy="231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ultural diversity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7905" y="2685830"/>
            <a:ext cx="424465" cy="42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1008692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200" b="1" dirty="0">
                <a:solidFill>
                  <a:schemeClr val="accent2"/>
                </a:solidFill>
              </a:rPr>
              <a:t>cuisine</a:t>
            </a:r>
            <a:r>
              <a:rPr lang="en-US" sz="4800" b="1" dirty="0">
                <a:solidFill>
                  <a:schemeClr val="accent2"/>
                </a:solidFill>
              </a:rPr>
              <a:t>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959" y="3526499"/>
            <a:ext cx="43445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4000" dirty="0"/>
              <a:t>a style of cooking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1433467" y="2451386"/>
            <a:ext cx="23214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kern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r>
              <a:rPr lang="en-VN" sz="4000" b="1" kern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kwɪˈziːn</a:t>
            </a:r>
            <a:r>
              <a:rPr lang="en-US" sz="4000" b="1" kern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146" name="Picture 2" descr="International Cuisine Images – Browse 48,105 Stock Photos, Vectors, and  Video | Adobe Stock">
            <a:extLst>
              <a:ext uri="{FF2B5EF4-FFF2-40B4-BE49-F238E27FC236}">
                <a16:creationId xmlns:a16="http://schemas.microsoft.com/office/drawing/2014/main" id="{D5BE3053-9283-6B49-A64D-E35E9D2C1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546" y="1436094"/>
            <a:ext cx="3904966" cy="249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uisine" descr="cuisine">
            <a:hlinkClick r:id="" action="ppaction://media"/>
            <a:extLst>
              <a:ext uri="{FF2B5EF4-FFF2-40B4-BE49-F238E27FC236}">
                <a16:creationId xmlns:a16="http://schemas.microsoft.com/office/drawing/2014/main" id="{C3730817-7837-8444-97B8-A59160C418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3884" y="2520095"/>
            <a:ext cx="584775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3" y="930076"/>
            <a:ext cx="5131423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200" b="1" dirty="0">
                <a:solidFill>
                  <a:schemeClr val="accent2"/>
                </a:solidFill>
              </a:rPr>
              <a:t>autograph</a:t>
            </a:r>
            <a:r>
              <a:rPr lang="en-US" sz="4800" b="1" dirty="0">
                <a:solidFill>
                  <a:schemeClr val="accent2"/>
                </a:solidFill>
              </a:rPr>
              <a:t>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3791" y="3456881"/>
            <a:ext cx="51262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a signature (= your name written by yourself), especially of a famous person</a:t>
            </a:r>
            <a:endParaRPr lang="en-US" sz="3200" dirty="0"/>
          </a:p>
        </p:txBody>
      </p:sp>
      <p:sp>
        <p:nvSpPr>
          <p:cNvPr id="2" name="Rectangle 1"/>
          <p:cNvSpPr/>
          <p:nvPr/>
        </p:nvSpPr>
        <p:spPr>
          <a:xfrm>
            <a:off x="1033014" y="2489926"/>
            <a:ext cx="3135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VN" sz="3600" b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ˈɔːtəɡrɑːf</a:t>
            </a:r>
            <a:r>
              <a:rPr lang="en-US" sz="3600" b="1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7170" name="Picture 2" descr="What is the point of getting a celebrity's autograph? - Quora">
            <a:extLst>
              <a:ext uri="{FF2B5EF4-FFF2-40B4-BE49-F238E27FC236}">
                <a16:creationId xmlns:a16="http://schemas.microsoft.com/office/drawing/2014/main" id="{A9BAD4B6-612C-3C4C-9161-AC82B612E2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" t="28617" r="6240" b="30168"/>
          <a:stretch/>
        </p:blipFill>
        <p:spPr bwMode="auto">
          <a:xfrm>
            <a:off x="4808661" y="2105874"/>
            <a:ext cx="4335339" cy="146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tograph" descr="autograph">
            <a:hlinkClick r:id="" action="ppaction://media"/>
            <a:extLst>
              <a:ext uri="{FF2B5EF4-FFF2-40B4-BE49-F238E27FC236}">
                <a16:creationId xmlns:a16="http://schemas.microsoft.com/office/drawing/2014/main" id="{426F4DEE-D4E9-9549-A652-6A2C765E19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5120" y="2513109"/>
            <a:ext cx="647066" cy="64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95492" y="99431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200" b="1" dirty="0">
                <a:solidFill>
                  <a:schemeClr val="accent2"/>
                </a:solidFill>
              </a:rPr>
              <a:t>booth</a:t>
            </a:r>
            <a:r>
              <a:rPr lang="en-US" sz="4800" b="1" dirty="0">
                <a:solidFill>
                  <a:schemeClr val="accent2"/>
                </a:solidFill>
              </a:rPr>
              <a:t>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4871" y="3224355"/>
            <a:ext cx="43445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a small space like a box that a person can go into</a:t>
            </a:r>
          </a:p>
        </p:txBody>
      </p:sp>
      <p:sp>
        <p:nvSpPr>
          <p:cNvPr id="2" name="Rectangle 1"/>
          <p:cNvSpPr/>
          <p:nvPr/>
        </p:nvSpPr>
        <p:spPr>
          <a:xfrm>
            <a:off x="1653126" y="2353924"/>
            <a:ext cx="1455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r>
              <a:rPr lang="en-VN" sz="3600" b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buːð/</a:t>
            </a:r>
            <a:endParaRPr lang="en-VN" sz="3600" b="1" dirty="0">
              <a:solidFill>
                <a:schemeClr val="accent2">
                  <a:lumMod val="50000"/>
                </a:schemeClr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8194" name="Picture 2" descr="Công dụng và hiệu quả của booth quảng cáo">
            <a:extLst>
              <a:ext uri="{FF2B5EF4-FFF2-40B4-BE49-F238E27FC236}">
                <a16:creationId xmlns:a16="http://schemas.microsoft.com/office/drawing/2014/main" id="{C25FB8E1-F9FF-844D-87E0-4A9729C1C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304" y="1770497"/>
            <a:ext cx="3596469" cy="230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ooth" descr="booth">
            <a:hlinkClick r:id="" action="ppaction://media"/>
            <a:extLst>
              <a:ext uri="{FF2B5EF4-FFF2-40B4-BE49-F238E27FC236}">
                <a16:creationId xmlns:a16="http://schemas.microsoft.com/office/drawing/2014/main" id="{2A35CB13-E2A7-5045-8171-A08F72BFD8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9359" y="2415479"/>
            <a:ext cx="584776" cy="5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9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43641" y="936741"/>
            <a:ext cx="4992867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 dirty="0">
                <a:solidFill>
                  <a:schemeClr val="accent2"/>
                </a:solidFill>
              </a:rPr>
              <a:t>tug of war </a:t>
            </a:r>
            <a:r>
              <a:rPr lang="en-US" sz="4800" b="1" dirty="0">
                <a:solidFill>
                  <a:schemeClr val="accent2"/>
                </a:solidFill>
              </a:rPr>
              <a:t>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0138" y="3219121"/>
            <a:ext cx="80430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VN" sz="2800" dirty="0"/>
              <a:t>a type of sport in which two teams show their strength by pulling against each other at the opposite ends of a rope, and each team tries to pull the other over a line on the ground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417491" y="2361142"/>
            <a:ext cx="27494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VN" sz="3200" b="1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 /ˌtʌɡ əv ˈwɔːr/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9218" name="Picture 2" descr="Tug Of War Vector Art, Icons, and Graphics for Free Download">
            <a:extLst>
              <a:ext uri="{FF2B5EF4-FFF2-40B4-BE49-F238E27FC236}">
                <a16:creationId xmlns:a16="http://schemas.microsoft.com/office/drawing/2014/main" id="{3525F05F-974B-7348-A28B-30A7F1E03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508" y="1457400"/>
            <a:ext cx="3375479" cy="145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epd28509" descr="epd28509">
            <a:hlinkClick r:id="" action="ppaction://media"/>
            <a:extLst>
              <a:ext uri="{FF2B5EF4-FFF2-40B4-BE49-F238E27FC236}">
                <a16:creationId xmlns:a16="http://schemas.microsoft.com/office/drawing/2014/main" id="{00E1C43B-1E7E-554B-9705-714596E6B7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3641" y="2344470"/>
            <a:ext cx="710348" cy="71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3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712767"/>
              </p:ext>
            </p:extLst>
          </p:nvPr>
        </p:nvGraphicFramePr>
        <p:xfrm>
          <a:off x="0" y="646745"/>
          <a:ext cx="9144000" cy="453110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9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8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4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62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16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1218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cultural diversity (n) 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/ˈkʌltʃərəl daɪˈvɜːsə</a:t>
                      </a:r>
                      <a:r>
                        <a:rPr lang="en-GB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i/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VN" sz="16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quality of diverse or different cultures</a:t>
                      </a:r>
                      <a:endParaRPr lang="en-VN" sz="20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 đa dạng văn hoá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1888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cuisine (n)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/kwɪˈziːn/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style of cooking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ẩm thực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751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autograph (n)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/ˈɔːtəɡrɑːf/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signature (= your name written by yourself), especially of a famous person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chữ kí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022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booth (n)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/buːð/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a small space like a box that a person can go into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 hàng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179742"/>
                  </a:ext>
                </a:extLst>
              </a:tr>
              <a:tr h="1123410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tug of war</a:t>
                      </a:r>
                      <a:r>
                        <a:rPr lang="en-GB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(n)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/ˌtʌɡ əv ˈwɔːr/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VN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type of sport in which two teams show their strength by pulling against each other at the opposite ends of a rope, and each team tries to pull the other over a line on the ground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VN" sz="16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kéo co</a:t>
                      </a:r>
                      <a:endParaRPr lang="en-VN" sz="16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4436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78044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708710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80696" y="708710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Listen and read.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53" b="99543" l="4493" r="100000">
                        <a14:backgroundMark x1="11159" y1="56164" x2="11014" y2="61948"/>
                        <a14:backgroundMark x1="20290" y1="78387" x2="20290" y2="78387"/>
                        <a14:backgroundMark x1="14928" y1="15373" x2="23333" y2="16743"/>
                        <a14:backgroundMark x1="40435" y1="14155" x2="45797" y2="14612"/>
                        <a14:backgroundMark x1="30145" y1="35312" x2="30000" y2="38508"/>
                        <a14:backgroundMark x1="98261" y1="34247" x2="98261" y2="21309"/>
                        <a14:backgroundMark x1="98406" y1="14612" x2="95797" y2="32268"/>
                        <a14:backgroundMark x1="52029" y1="54795" x2="52319" y2="61035"/>
                        <a14:backgroundMark x1="61739" y1="39269" x2="63333" y2="39574"/>
                      </a14:backgroundRemoval>
                    </a14:imgEffect>
                  </a14:imgLayer>
                </a14:imgProps>
              </a:ext>
            </a:extLst>
          </a:blip>
          <a:srcRect l="4181" t="4084" b="1170"/>
          <a:stretch/>
        </p:blipFill>
        <p:spPr>
          <a:xfrm>
            <a:off x="5591654" y="1085237"/>
            <a:ext cx="3552345" cy="3862426"/>
          </a:xfrm>
          <a:prstGeom prst="rect">
            <a:avLst/>
          </a:prstGeom>
        </p:spPr>
      </p:pic>
      <p:pic>
        <p:nvPicPr>
          <p:cNvPr id="8" name="0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89553" y="96941"/>
            <a:ext cx="514827" cy="5148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105E270-8C69-5918-FD57-7FCF73CCDA08}"/>
              </a:ext>
            </a:extLst>
          </p:cNvPr>
          <p:cNvSpPr txBox="1"/>
          <p:nvPr/>
        </p:nvSpPr>
        <p:spPr>
          <a:xfrm>
            <a:off x="171039" y="1262708"/>
            <a:ext cx="3552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 What can you see in the pictures?</a:t>
            </a:r>
            <a:endParaRPr lang="en-A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0C53D4-011F-717F-FD2B-50675C095867}"/>
              </a:ext>
            </a:extLst>
          </p:cNvPr>
          <p:cNvSpPr txBox="1"/>
          <p:nvPr/>
        </p:nvSpPr>
        <p:spPr>
          <a:xfrm>
            <a:off x="131568" y="1578828"/>
            <a:ext cx="5374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(I see)  England, some kinds of food such as </a:t>
            </a:r>
            <a:r>
              <a:rPr lang="en-GB" dirty="0" err="1">
                <a:solidFill>
                  <a:srgbClr val="0070C0"/>
                </a:solidFill>
              </a:rPr>
              <a:t>tteokbokki</a:t>
            </a:r>
            <a:r>
              <a:rPr lang="en-GB" dirty="0">
                <a:solidFill>
                  <a:srgbClr val="0070C0"/>
                </a:solidFill>
              </a:rPr>
              <a:t>, bun cha, kimchi; some teenagers playing tug of war.</a:t>
            </a:r>
            <a:endParaRPr lang="en-AU" dirty="0">
              <a:solidFill>
                <a:srgbClr val="0070C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DA488D-24CC-67A5-2E9D-D88AEE357357}"/>
              </a:ext>
            </a:extLst>
          </p:cNvPr>
          <p:cNvSpPr txBox="1"/>
          <p:nvPr/>
        </p:nvSpPr>
        <p:spPr>
          <a:xfrm>
            <a:off x="131568" y="2309024"/>
            <a:ext cx="5374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2. Can you give me some origins of </a:t>
            </a:r>
            <a:r>
              <a:rPr lang="en-GB" dirty="0" err="1"/>
              <a:t>tteokbokki</a:t>
            </a:r>
            <a:r>
              <a:rPr lang="en-GB" dirty="0"/>
              <a:t>, bun cha, kimchi?</a:t>
            </a:r>
            <a:endParaRPr lang="en-A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41657-2F2B-3C85-A405-F9472A59FCF4}"/>
              </a:ext>
            </a:extLst>
          </p:cNvPr>
          <p:cNvSpPr txBox="1"/>
          <p:nvPr/>
        </p:nvSpPr>
        <p:spPr>
          <a:xfrm>
            <a:off x="131576" y="3058967"/>
            <a:ext cx="2808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3. How about tug of war?</a:t>
            </a: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CB3145-F5DC-588B-DF7F-9EB5E00C5B17}"/>
              </a:ext>
            </a:extLst>
          </p:cNvPr>
          <p:cNvSpPr txBox="1"/>
          <p:nvPr/>
        </p:nvSpPr>
        <p:spPr>
          <a:xfrm>
            <a:off x="131571" y="3558936"/>
            <a:ext cx="5696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4. Where can you buy souvenirs, according to the picture?</a:t>
            </a:r>
            <a:endParaRPr lang="en-A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354A8E-342D-0450-7F5E-7A00BEB0F71E}"/>
              </a:ext>
            </a:extLst>
          </p:cNvPr>
          <p:cNvSpPr txBox="1"/>
          <p:nvPr/>
        </p:nvSpPr>
        <p:spPr>
          <a:xfrm>
            <a:off x="171040" y="4025991"/>
            <a:ext cx="2460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In England/ London</a:t>
            </a:r>
            <a:endParaRPr lang="en-A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403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794890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763737" y="694731"/>
            <a:ext cx="80292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effectLst/>
              </a:rPr>
              <a:t>Read the conversation again and complete the table</a:t>
            </a:r>
            <a:r>
              <a:rPr lang="en-US" sz="2200" b="1">
                <a:effectLst/>
              </a:rPr>
              <a:t>. Use </a:t>
            </a:r>
            <a:r>
              <a:rPr lang="en-US" sz="2200" b="1" dirty="0">
                <a:effectLst/>
              </a:rPr>
              <a:t>no more than THREE words for each blank.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EBBA70-E5E3-153A-14C5-D72902A5E6D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CB1E909B-9522-2DA4-404D-5DE566091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787998"/>
              </p:ext>
            </p:extLst>
          </p:nvPr>
        </p:nvGraphicFramePr>
        <p:xfrm>
          <a:off x="135171" y="1361201"/>
          <a:ext cx="9008829" cy="3640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3309">
                  <a:extLst>
                    <a:ext uri="{9D8B030D-6E8A-4147-A177-3AD203B41FA5}">
                      <a16:colId xmlns:a16="http://schemas.microsoft.com/office/drawing/2014/main" val="1639857844"/>
                    </a:ext>
                  </a:extLst>
                </a:gridCol>
                <a:gridCol w="2895060">
                  <a:extLst>
                    <a:ext uri="{9D8B030D-6E8A-4147-A177-3AD203B41FA5}">
                      <a16:colId xmlns:a16="http://schemas.microsoft.com/office/drawing/2014/main" val="2761202872"/>
                    </a:ext>
                  </a:extLst>
                </a:gridCol>
                <a:gridCol w="4360460">
                  <a:extLst>
                    <a:ext uri="{9D8B030D-6E8A-4147-A177-3AD203B41FA5}">
                      <a16:colId xmlns:a16="http://schemas.microsoft.com/office/drawing/2014/main" val="3644819286"/>
                    </a:ext>
                  </a:extLst>
                </a:gridCol>
              </a:tblGrid>
              <a:tr h="384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Country</a:t>
                      </a:r>
                      <a:endParaRPr lang="en-US" sz="20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Food to try</a:t>
                      </a:r>
                      <a:endParaRPr lang="en-US" sz="20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Things to do or buy </a:t>
                      </a:r>
                      <a:endParaRPr lang="en-US" sz="20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9665279"/>
                  </a:ext>
                </a:extLst>
              </a:tr>
              <a:tr h="4831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Japan </a:t>
                      </a:r>
                      <a:endParaRPr lang="en-US" sz="2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(1) _________ </a:t>
                      </a:r>
                      <a:endParaRPr lang="en-US" sz="2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165047"/>
                  </a:ext>
                </a:extLst>
              </a:tr>
              <a:tr h="881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Korea</a:t>
                      </a:r>
                      <a:endParaRPr lang="en-US" sz="2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kimchi, </a:t>
                      </a:r>
                      <a:r>
                        <a:rPr lang="en-US" sz="2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tteokbokki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600" dirty="0">
                        <a:effectLst/>
                      </a:endParaRPr>
                    </a:p>
                    <a:p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meet a </a:t>
                      </a:r>
                      <a: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K-pop (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___________</a:t>
                      </a:r>
                      <a:b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________________ </a:t>
                      </a:r>
                      <a:endParaRPr lang="en-US" sz="26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83037"/>
                  </a:ext>
                </a:extLst>
              </a:tr>
              <a:tr h="881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Britain </a:t>
                      </a:r>
                      <a:endParaRPr lang="en-US" sz="2600" dirty="0">
                        <a:effectLst/>
                      </a:endParaRPr>
                    </a:p>
                    <a:p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</a:t>
                      </a:r>
                      <a: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____________ </a:t>
                      </a:r>
                      <a:endParaRPr lang="en-US" sz="2600" dirty="0">
                        <a:effectLst/>
                      </a:endParaRPr>
                    </a:p>
                    <a:p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buy souvenirs </a:t>
                      </a:r>
                      <a:endParaRPr lang="en-US" sz="2600" dirty="0">
                        <a:effectLst/>
                      </a:endParaRPr>
                    </a:p>
                    <a:p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163728"/>
                  </a:ext>
                </a:extLst>
              </a:tr>
              <a:tr h="9883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Viet Nam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spring rolls</a:t>
                      </a:r>
                      <a: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b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_________ </a:t>
                      </a:r>
                      <a:endParaRPr lang="en-US" sz="2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 games</a:t>
                      </a:r>
                      <a:r>
                        <a:rPr lang="en-US" sz="2600" kern="120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(tug 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 war, bamboo dancing) </a:t>
                      </a:r>
                      <a:endParaRPr lang="en-US" sz="26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880324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F9EC5F9-5F20-654A-BB1B-83B679D490C1}"/>
              </a:ext>
            </a:extLst>
          </p:cNvPr>
          <p:cNvSpPr txBox="1"/>
          <p:nvPr/>
        </p:nvSpPr>
        <p:spPr>
          <a:xfrm>
            <a:off x="2331754" y="1778646"/>
            <a:ext cx="118333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sushi	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ED3CDC-3336-7040-A0E7-18A96F4CD5E8}"/>
              </a:ext>
            </a:extLst>
          </p:cNvPr>
          <p:cNvSpPr txBox="1"/>
          <p:nvPr/>
        </p:nvSpPr>
        <p:spPr>
          <a:xfrm>
            <a:off x="7025097" y="2271089"/>
            <a:ext cx="2118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kern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group / singers</a:t>
            </a:r>
            <a:endParaRPr lang="en-VN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1F1EB1-2804-AD45-A47F-D72F13649AA8}"/>
              </a:ext>
            </a:extLst>
          </p:cNvPr>
          <p:cNvSpPr txBox="1"/>
          <p:nvPr/>
        </p:nvSpPr>
        <p:spPr>
          <a:xfrm>
            <a:off x="2395896" y="3128472"/>
            <a:ext cx="30299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fish and chips</a:t>
            </a:r>
            <a:r>
              <a:rPr lang="en-VN" sz="2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26CC5E-8213-CA4D-891F-24F0579789D5}"/>
              </a:ext>
            </a:extLst>
          </p:cNvPr>
          <p:cNvSpPr txBox="1"/>
          <p:nvPr/>
        </p:nvSpPr>
        <p:spPr>
          <a:xfrm>
            <a:off x="2532918" y="4406158"/>
            <a:ext cx="210666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bun cha</a:t>
            </a:r>
            <a:r>
              <a:rPr lang="en-VN" sz="2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ED3CDC-3336-7040-A0E7-18A96F4CD5E8}"/>
              </a:ext>
            </a:extLst>
          </p:cNvPr>
          <p:cNvSpPr txBox="1"/>
          <p:nvPr/>
        </p:nvSpPr>
        <p:spPr>
          <a:xfrm>
            <a:off x="4882003" y="2651204"/>
            <a:ext cx="2760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kern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and get autographs</a:t>
            </a:r>
            <a:endParaRPr lang="en-VN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788216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780696" y="716491"/>
            <a:ext cx="80292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</a:rPr>
              <a:t>Find words and a phrase in </a:t>
            </a:r>
            <a:r>
              <a:rPr lang="en-US" sz="2400" b="1" dirty="0">
                <a:solidFill>
                  <a:srgbClr val="7760A8"/>
                </a:solidFill>
                <a:effectLst/>
              </a:rPr>
              <a:t>1 </a:t>
            </a:r>
            <a:r>
              <a:rPr lang="en-US" sz="2400" b="1" dirty="0">
                <a:effectLst/>
              </a:rPr>
              <a:t>that have the same or similar meaning to the following words and phrases.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964DB1-7272-BDE8-62EF-A10A3E3D21E1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F0AC695-5FF6-5AA4-D3D8-32C4F59405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701700"/>
              </p:ext>
            </p:extLst>
          </p:nvPr>
        </p:nvGraphicFramePr>
        <p:xfrm>
          <a:off x="490085" y="1780718"/>
          <a:ext cx="7561278" cy="2894941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780639">
                  <a:extLst>
                    <a:ext uri="{9D8B030D-6E8A-4147-A177-3AD203B41FA5}">
                      <a16:colId xmlns:a16="http://schemas.microsoft.com/office/drawing/2014/main" val="2244335472"/>
                    </a:ext>
                  </a:extLst>
                </a:gridCol>
                <a:gridCol w="3780639">
                  <a:extLst>
                    <a:ext uri="{9D8B030D-6E8A-4147-A177-3AD203B41FA5}">
                      <a16:colId xmlns:a16="http://schemas.microsoft.com/office/drawing/2014/main" val="3068441837"/>
                    </a:ext>
                  </a:extLst>
                </a:gridCol>
              </a:tblGrid>
              <a:tr h="6821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kern="1200" dirty="0">
                          <a:solidFill>
                            <a:srgbClr val="E65883"/>
                          </a:solidFill>
                          <a:effectLst/>
                        </a:rPr>
                        <a:t>1. </a:t>
                      </a:r>
                      <a:r>
                        <a:rPr lang="en-US" sz="3000" b="0" kern="1200" dirty="0">
                          <a:solidFill>
                            <a:schemeClr val="tx1"/>
                          </a:solidFill>
                          <a:effectLst/>
                        </a:rPr>
                        <a:t>variety</a:t>
                      </a:r>
                      <a:endParaRPr lang="en-US" sz="3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884042"/>
                  </a:ext>
                </a:extLst>
              </a:tr>
              <a:tr h="6894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kern="1200" dirty="0">
                          <a:solidFill>
                            <a:srgbClr val="E65883"/>
                          </a:solidFill>
                          <a:effectLst/>
                        </a:rPr>
                        <a:t>2. </a:t>
                      </a:r>
                      <a:r>
                        <a:rPr lang="en-US" sz="3000" b="0" kern="1200" dirty="0">
                          <a:solidFill>
                            <a:schemeClr val="tx1"/>
                          </a:solidFill>
                          <a:effectLst/>
                        </a:rPr>
                        <a:t>a style of cooking</a:t>
                      </a:r>
                      <a:endParaRPr lang="en-US" sz="3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2937638"/>
                  </a:ext>
                </a:extLst>
              </a:tr>
              <a:tr h="741308">
                <a:tc>
                  <a:txBody>
                    <a:bodyPr/>
                    <a:lstStyle/>
                    <a:p>
                      <a:r>
                        <a:rPr lang="en-US" sz="3000" b="1" kern="1200" dirty="0">
                          <a:solidFill>
                            <a:srgbClr val="E65883"/>
                          </a:solidFill>
                          <a:effectLst/>
                        </a:rPr>
                        <a:t>3. </a:t>
                      </a:r>
                      <a:r>
                        <a:rPr lang="en-US" sz="3000" b="0" kern="1200" dirty="0">
                          <a:solidFill>
                            <a:schemeClr val="tx1"/>
                          </a:solidFill>
                          <a:effectLst/>
                        </a:rPr>
                        <a:t>tasty</a:t>
                      </a:r>
                      <a:endParaRPr lang="en-US" sz="3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7466713"/>
                  </a:ext>
                </a:extLst>
              </a:tr>
              <a:tr h="782033">
                <a:tc>
                  <a:txBody>
                    <a:bodyPr/>
                    <a:lstStyle/>
                    <a:p>
                      <a:r>
                        <a:rPr lang="en-US" sz="3000" b="1" kern="1200" dirty="0">
                          <a:solidFill>
                            <a:srgbClr val="E65883"/>
                          </a:solidFill>
                          <a:effectLst/>
                        </a:rPr>
                        <a:t>4. </a:t>
                      </a:r>
                      <a:r>
                        <a:rPr lang="en-US" sz="3000" b="0" kern="1200" dirty="0">
                          <a:solidFill>
                            <a:schemeClr val="tx1"/>
                          </a:solidFill>
                          <a:effectLst/>
                        </a:rPr>
                        <a:t>interesting places</a:t>
                      </a:r>
                      <a:endParaRPr lang="en-US" sz="3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75861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5575918-ABEE-B54E-9F57-26237E622CDC}"/>
              </a:ext>
            </a:extLst>
          </p:cNvPr>
          <p:cNvSpPr txBox="1"/>
          <p:nvPr/>
        </p:nvSpPr>
        <p:spPr>
          <a:xfrm>
            <a:off x="5302742" y="1897522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kern="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diversity</a:t>
            </a:r>
            <a:r>
              <a:rPr lang="en-VN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8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3BBB8B-6558-D540-B4E2-5A32E162D5A6}"/>
              </a:ext>
            </a:extLst>
          </p:cNvPr>
          <p:cNvSpPr txBox="1"/>
          <p:nvPr/>
        </p:nvSpPr>
        <p:spPr>
          <a:xfrm>
            <a:off x="5302742" y="2549268"/>
            <a:ext cx="1383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cuisine</a:t>
            </a:r>
            <a:r>
              <a:rPr lang="en-VN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VN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8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03F9A-D229-5040-95D3-A9354869DB82}"/>
              </a:ext>
            </a:extLst>
          </p:cNvPr>
          <p:cNvSpPr txBox="1"/>
          <p:nvPr/>
        </p:nvSpPr>
        <p:spPr>
          <a:xfrm>
            <a:off x="5302742" y="3249382"/>
            <a:ext cx="2194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vi-VN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elicious	</a:t>
            </a:r>
            <a:r>
              <a:rPr lang="en-VN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VN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8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4B2CC1-FF32-8442-B9B1-900B25385FED}"/>
              </a:ext>
            </a:extLst>
          </p:cNvPr>
          <p:cNvSpPr txBox="1"/>
          <p:nvPr/>
        </p:nvSpPr>
        <p:spPr>
          <a:xfrm>
            <a:off x="5302742" y="4017932"/>
            <a:ext cx="1876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attractions </a:t>
            </a:r>
          </a:p>
        </p:txBody>
      </p:sp>
    </p:spTree>
    <p:extLst>
      <p:ext uri="{BB962C8B-B14F-4D97-AF65-F5344CB8AC3E}">
        <p14:creationId xmlns:p14="http://schemas.microsoft.com/office/powerpoint/2010/main" val="290784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2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 multicultural world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GETTING STARTED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solidFill>
                  <a:srgbClr val="EF6330"/>
                </a:solidFill>
                <a:effectLst/>
              </a:rPr>
              <a:t>At the International Cultural Festival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AC47376-FB9C-5215-EC60-31592CDF0D69}"/>
              </a:ext>
            </a:extLst>
          </p:cNvPr>
          <p:cNvSpPr txBox="1"/>
          <p:nvPr/>
        </p:nvSpPr>
        <p:spPr>
          <a:xfrm>
            <a:off x="211179" y="1538836"/>
            <a:ext cx="8621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65883"/>
                </a:solidFill>
                <a:effectLst/>
              </a:rPr>
              <a:t>1. </a:t>
            </a:r>
            <a:r>
              <a:rPr lang="en-US" sz="2800" dirty="0">
                <a:effectLst/>
              </a:rPr>
              <a:t>Nam took Mai and Linda </a:t>
            </a:r>
            <a:r>
              <a:rPr lang="en-US" sz="2800">
                <a:effectLst/>
              </a:rPr>
              <a:t>to </a:t>
            </a:r>
            <a:r>
              <a:rPr lang="en-US" sz="2800">
                <a:solidFill>
                  <a:srgbClr val="6B6D70"/>
                </a:solidFill>
                <a:effectLst/>
              </a:rPr>
              <a:t>_____ </a:t>
            </a:r>
            <a:r>
              <a:rPr lang="en-US" sz="2800" dirty="0">
                <a:effectLst/>
              </a:rPr>
              <a:t>International Cultural Festival in Ha </a:t>
            </a:r>
            <a:r>
              <a:rPr lang="en-US" sz="2800" dirty="0" err="1">
                <a:effectLst/>
              </a:rPr>
              <a:t>Noi</a:t>
            </a:r>
            <a:r>
              <a:rPr lang="en-US" sz="2800" dirty="0">
                <a:effectLst/>
              </a:rPr>
              <a:t>. </a:t>
            </a:r>
          </a:p>
          <a:p>
            <a:r>
              <a:rPr lang="en-US" sz="2800" b="1" dirty="0">
                <a:solidFill>
                  <a:srgbClr val="E65883"/>
                </a:solidFill>
                <a:effectLst/>
              </a:rPr>
              <a:t>2. </a:t>
            </a:r>
            <a:r>
              <a:rPr lang="en-US" sz="2800" dirty="0">
                <a:effectLst/>
              </a:rPr>
              <a:t>Tasting food from different countries is a way to learn </a:t>
            </a:r>
            <a:r>
              <a:rPr lang="en-US" sz="2800">
                <a:effectLst/>
              </a:rPr>
              <a:t>about </a:t>
            </a:r>
            <a:r>
              <a:rPr lang="en-US" sz="2800">
                <a:solidFill>
                  <a:srgbClr val="6B6D70"/>
                </a:solidFill>
                <a:effectLst/>
              </a:rPr>
              <a:t>_____ </a:t>
            </a:r>
            <a:r>
              <a:rPr lang="en-US" sz="2800" dirty="0">
                <a:effectLst/>
              </a:rPr>
              <a:t>cultural diversity. </a:t>
            </a:r>
          </a:p>
          <a:p>
            <a:r>
              <a:rPr lang="en-US" sz="2800" b="1" dirty="0">
                <a:solidFill>
                  <a:srgbClr val="E65883"/>
                </a:solidFill>
                <a:effectLst/>
              </a:rPr>
              <a:t>3. </a:t>
            </a:r>
            <a:r>
              <a:rPr lang="en-US" sz="2800" dirty="0">
                <a:effectLst/>
              </a:rPr>
              <a:t>Nam tells his friends </a:t>
            </a:r>
            <a:r>
              <a:rPr lang="en-US" sz="2800">
                <a:effectLst/>
              </a:rPr>
              <a:t>that </a:t>
            </a:r>
            <a:r>
              <a:rPr lang="en-US" sz="2800">
                <a:solidFill>
                  <a:srgbClr val="6B6D70"/>
                </a:solidFill>
                <a:effectLst/>
              </a:rPr>
              <a:t>____ </a:t>
            </a:r>
            <a:r>
              <a:rPr lang="en-US" sz="2800" dirty="0">
                <a:effectLst/>
              </a:rPr>
              <a:t>famous K-pop group will be at the Korean booth. </a:t>
            </a:r>
          </a:p>
          <a:p>
            <a:r>
              <a:rPr lang="en-US" sz="2800" b="1" dirty="0">
                <a:solidFill>
                  <a:srgbClr val="E65883"/>
                </a:solidFill>
                <a:effectLst/>
              </a:rPr>
              <a:t>4. </a:t>
            </a:r>
            <a:r>
              <a:rPr lang="en-US" sz="2800" dirty="0">
                <a:effectLst/>
              </a:rPr>
              <a:t>The Vietnamese booth </a:t>
            </a:r>
            <a:r>
              <a:rPr lang="en-US" sz="2800">
                <a:effectLst/>
              </a:rPr>
              <a:t>is </a:t>
            </a:r>
            <a:r>
              <a:rPr lang="en-US" sz="2800">
                <a:solidFill>
                  <a:srgbClr val="6B6D70"/>
                </a:solidFill>
                <a:effectLst/>
              </a:rPr>
              <a:t>____ </a:t>
            </a:r>
            <a:r>
              <a:rPr lang="en-US" sz="2800" dirty="0">
                <a:effectLst/>
              </a:rPr>
              <a:t>open booth, and is very big.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03326" y="708710"/>
            <a:ext cx="80292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</a:rPr>
              <a:t>Complete the sentences based on the conversation. use the correct article (</a:t>
            </a:r>
            <a:r>
              <a:rPr lang="en-US" sz="2400" b="1" i="1" dirty="0">
                <a:effectLst/>
              </a:rPr>
              <a:t>a, an, the</a:t>
            </a:r>
            <a:r>
              <a:rPr lang="en-US" sz="2400" b="1" dirty="0">
                <a:effectLst/>
              </a:rPr>
              <a:t>) or ∅ (no article).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BEBB04-19F2-2014-98E7-7A7015748B8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F85694-2A38-5D48-947D-37D71C241CA4}"/>
              </a:ext>
            </a:extLst>
          </p:cNvPr>
          <p:cNvSpPr txBox="1"/>
          <p:nvPr/>
        </p:nvSpPr>
        <p:spPr>
          <a:xfrm>
            <a:off x="4705862" y="1538836"/>
            <a:ext cx="683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D944D-758A-6546-B69C-67046C6F3112}"/>
              </a:ext>
            </a:extLst>
          </p:cNvPr>
          <p:cNvSpPr txBox="1"/>
          <p:nvPr/>
        </p:nvSpPr>
        <p:spPr>
          <a:xfrm>
            <a:off x="1469133" y="2806747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800" b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∅</a:t>
            </a:r>
            <a:endParaRPr lang="en-VN" sz="28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7DAEC0-C735-2C41-BE3C-4671A0267455}"/>
              </a:ext>
            </a:extLst>
          </p:cNvPr>
          <p:cNvSpPr txBox="1"/>
          <p:nvPr/>
        </p:nvSpPr>
        <p:spPr>
          <a:xfrm>
            <a:off x="4428382" y="3235828"/>
            <a:ext cx="362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3BFB87-0AA6-B541-AD64-F66DDA8D3D19}"/>
              </a:ext>
            </a:extLst>
          </p:cNvPr>
          <p:cNvSpPr txBox="1"/>
          <p:nvPr/>
        </p:nvSpPr>
        <p:spPr>
          <a:xfrm>
            <a:off x="4408360" y="4121905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</a:p>
        </p:txBody>
      </p:sp>
    </p:spTree>
    <p:extLst>
      <p:ext uri="{BB962C8B-B14F-4D97-AF65-F5344CB8AC3E}">
        <p14:creationId xmlns:p14="http://schemas.microsoft.com/office/powerpoint/2010/main" val="165272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6799" y="719186"/>
            <a:ext cx="81969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VN" sz="3200" b="1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Design a poster to </a:t>
            </a:r>
            <a:r>
              <a:rPr lang="en-VN" sz="3200" b="1" ker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introduce </a:t>
            </a:r>
            <a:br>
              <a:rPr lang="en-GB" sz="3200" b="1" ker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VN" sz="3200" b="1" ker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</a:t>
            </a:r>
            <a:r>
              <a:rPr lang="en-GB" sz="3200" b="1" ker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International </a:t>
            </a:r>
            <a:r>
              <a:rPr lang="en-GB" sz="3200" b="1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Cultural Festival</a:t>
            </a:r>
            <a:r>
              <a:rPr lang="en-GB" sz="32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0" name="Picture 6" descr="International Cultural Festival | Global Engagement Office">
            <a:extLst>
              <a:ext uri="{FF2B5EF4-FFF2-40B4-BE49-F238E27FC236}">
                <a16:creationId xmlns:a16="http://schemas.microsoft.com/office/drawing/2014/main" id="{ECC9DCDC-F6E4-F04A-9F27-6EF04B31E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93" y="2029033"/>
            <a:ext cx="5578123" cy="278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99" y="921074"/>
            <a:ext cx="2649642" cy="409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5348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92218" y="1565504"/>
            <a:ext cx="83243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</a:t>
            </a:r>
            <a:r>
              <a:rPr lang="en-VN" sz="2800" dirty="0"/>
              <a:t>the topic </a:t>
            </a:r>
            <a:r>
              <a:rPr lang="en-VN" sz="2800" i="1" dirty="0"/>
              <a:t>A multicultural world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The article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Language.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37015" y="2280947"/>
            <a:ext cx="51353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Game: What is this? </a:t>
            </a:r>
            <a:endParaRPr lang="en-US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163536" y="646743"/>
            <a:ext cx="51353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CDDD58-11F2-DAAC-B9FA-477BF411BC51}"/>
              </a:ext>
            </a:extLst>
          </p:cNvPr>
          <p:cNvSpPr txBox="1"/>
          <p:nvPr/>
        </p:nvSpPr>
        <p:spPr>
          <a:xfrm>
            <a:off x="380138" y="1293485"/>
            <a:ext cx="8556954" cy="3498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Work in two teams.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There are 6 pictures of </a:t>
            </a:r>
            <a:r>
              <a:rPr lang="en-US" sz="22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 signature dishes of Viet Nam, Japan and Korea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Only one student from each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group sees a picture. </a:t>
            </a: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2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Use your own words to describe the food.</a:t>
            </a:r>
          </a:p>
          <a:p>
            <a:pPr indent="-1270">
              <a:spcBef>
                <a:spcPts val="200"/>
              </a:spcBef>
              <a:spcAft>
                <a:spcPts val="200"/>
              </a:spcAft>
            </a:pPr>
            <a:r>
              <a:rPr lang="en-US" sz="22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Others guess the name of the food.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+ If the answer is correct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one point for your team.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+ If the answer is incorrect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chance to answer is transferred to the other team.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+ The team having more points is the winner of the </a:t>
            </a:r>
            <a:r>
              <a:rPr lang="en-US" sz="220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game.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055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1818759" y="4134426"/>
            <a:ext cx="50536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4400" b="1" dirty="0"/>
              <a:t> kimchi</a:t>
            </a:r>
            <a:r>
              <a:rPr lang="en-VN" sz="6000" b="1" dirty="0"/>
              <a:t> </a:t>
            </a:r>
            <a:endParaRPr lang="en-US" sz="13800" b="1" dirty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077" y="1146568"/>
            <a:ext cx="5454006" cy="291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5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1331046" y="4312503"/>
            <a:ext cx="64819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3600" b="1" dirty="0"/>
              <a:t>tteokbokki – spicy rice cakes</a:t>
            </a:r>
            <a:r>
              <a:rPr lang="en-VN" sz="4800" b="1" dirty="0"/>
              <a:t> </a:t>
            </a:r>
            <a:endParaRPr lang="en-US" sz="9600" b="1" dirty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334" y="1142959"/>
            <a:ext cx="5407862" cy="304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5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707684" y="4155161"/>
            <a:ext cx="84363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3200" b="1" dirty="0"/>
              <a:t>bun cha – grilled pork meatballs with noodles</a:t>
            </a:r>
            <a:r>
              <a:rPr lang="en-VN" sz="4400" b="1" dirty="0"/>
              <a:t> </a:t>
            </a:r>
            <a:endParaRPr lang="en-US" sz="8800" b="1" dirty="0">
              <a:cs typeface="Times New Roman" panose="02020603050405020304" pitchFamily="18" charset="0"/>
            </a:endParaRPr>
          </a:p>
        </p:txBody>
      </p:sp>
      <p:pic>
        <p:nvPicPr>
          <p:cNvPr id="1027" name="Picture 7" descr="Bún chả Hà Nội hương vị xưa">
            <a:extLst>
              <a:ext uri="{FF2B5EF4-FFF2-40B4-BE49-F238E27FC236}">
                <a16:creationId xmlns:a16="http://schemas.microsoft.com/office/drawing/2014/main" id="{AF7B1620-B0A1-F741-ABCC-ABC25A5AD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638" y="898644"/>
            <a:ext cx="4592765" cy="300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61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69135" y="4135094"/>
            <a:ext cx="50536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4000" b="1" dirty="0"/>
              <a:t>spring rolls</a:t>
            </a:r>
            <a:r>
              <a:rPr lang="en-VN" sz="5400" b="1" dirty="0"/>
              <a:t> </a:t>
            </a:r>
            <a:endParaRPr lang="en-US" sz="11500" b="1" dirty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292" y="1069909"/>
            <a:ext cx="4425162" cy="312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6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094638" y="3996897"/>
            <a:ext cx="50536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4400" b="1" dirty="0"/>
              <a:t>sushi</a:t>
            </a:r>
            <a:r>
              <a:rPr lang="en-VN" sz="6000" b="1" dirty="0"/>
              <a:t> </a:t>
            </a:r>
            <a:endParaRPr lang="en-US" sz="13800" b="1" dirty="0">
              <a:cs typeface="Times New Roman" panose="02020603050405020304" pitchFamily="18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6D7F442-AE39-264A-A585-DC0003EE6F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VN"/>
          </a:p>
        </p:txBody>
      </p:sp>
      <p:pic>
        <p:nvPicPr>
          <p:cNvPr id="3073" name="Picture 9" descr="Ăn sushi: Lành mạnh hay không lành mạnh? | Vinmec">
            <a:extLst>
              <a:ext uri="{FF2B5EF4-FFF2-40B4-BE49-F238E27FC236}">
                <a16:creationId xmlns:a16="http://schemas.microsoft.com/office/drawing/2014/main" id="{2F2592ED-AD45-624B-A42D-56D656158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425" y="954371"/>
            <a:ext cx="3853150" cy="256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64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2710</TotalTime>
  <Words>814</Words>
  <Application>Microsoft Office PowerPoint</Application>
  <PresentationFormat>On-screen Show (16:9)</PresentationFormat>
  <Paragraphs>155</Paragraphs>
  <Slides>23</Slides>
  <Notes>7</Notes>
  <HiddenSlides>0</HiddenSlides>
  <MMClips>6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92</cp:revision>
  <dcterms:created xsi:type="dcterms:W3CDTF">2020-12-09T02:04:09Z</dcterms:created>
  <dcterms:modified xsi:type="dcterms:W3CDTF">2025-07-20T14:49:13Z</dcterms:modified>
</cp:coreProperties>
</file>