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80" r:id="rId2"/>
    <p:sldId id="274" r:id="rId3"/>
    <p:sldId id="273" r:id="rId4"/>
    <p:sldId id="362" r:id="rId5"/>
    <p:sldId id="363" r:id="rId6"/>
    <p:sldId id="364" r:id="rId7"/>
    <p:sldId id="365" r:id="rId8"/>
    <p:sldId id="366" r:id="rId9"/>
    <p:sldId id="370" r:id="rId10"/>
    <p:sldId id="371" r:id="rId11"/>
    <p:sldId id="374" r:id="rId12"/>
    <p:sldId id="357" r:id="rId13"/>
    <p:sldId id="377" r:id="rId14"/>
    <p:sldId id="381" r:id="rId15"/>
    <p:sldId id="379" r:id="rId16"/>
    <p:sldId id="376" r:id="rId17"/>
    <p:sldId id="325" r:id="rId18"/>
    <p:sldId id="31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D0DEEC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66" autoAdjust="0"/>
    <p:restoredTop sz="94009" autoAdjust="0"/>
  </p:normalViewPr>
  <p:slideViewPr>
    <p:cSldViewPr snapToGrid="0" showGuides="1">
      <p:cViewPr varScale="1">
        <p:scale>
          <a:sx n="122" d="100"/>
          <a:sy n="122" d="100"/>
        </p:scale>
        <p:origin x="86" y="9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4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6446" y="857044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530" y="1532357"/>
            <a:ext cx="2992199" cy="313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9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6306" y="79697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274" y="1625798"/>
            <a:ext cx="2871346" cy="301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56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152400" y="103824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75030" y="96650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12396" y="944733"/>
            <a:ext cx="8744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Read the following sentences and write the words containing the /</a:t>
            </a:r>
            <a:r>
              <a:rPr lang="en-US" b="1" dirty="0" err="1">
                <a:effectLst/>
              </a:rPr>
              <a:t>ɔɪ</a:t>
            </a:r>
            <a:r>
              <a:rPr lang="en-US" b="1" dirty="0">
                <a:effectLst/>
              </a:rPr>
              <a:t>/, /</a:t>
            </a:r>
            <a:r>
              <a:rPr lang="en-US" b="1" dirty="0" err="1">
                <a:effectLst/>
              </a:rPr>
              <a:t>aɪ</a:t>
            </a:r>
            <a:r>
              <a:rPr lang="en-US" b="1" dirty="0">
                <a:effectLst/>
              </a:rPr>
              <a:t>/, and /</a:t>
            </a:r>
            <a:r>
              <a:rPr lang="en-US" b="1" dirty="0" err="1">
                <a:effectLst/>
              </a:rPr>
              <a:t>aʊ</a:t>
            </a:r>
            <a:r>
              <a:rPr lang="en-US" b="1" dirty="0">
                <a:effectLst/>
              </a:rPr>
              <a:t>/ sounds in the correct column. Then listen and check. </a:t>
            </a:r>
            <a:r>
              <a:rPr lang="en-US" b="1" dirty="0" err="1">
                <a:effectLst/>
              </a:rPr>
              <a:t>Practise</a:t>
            </a:r>
            <a:r>
              <a:rPr lang="en-US" b="1" dirty="0">
                <a:effectLst/>
              </a:rPr>
              <a:t> saying the sentences in pairs.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E9459F8-59B2-F1D3-5F01-609A4AD38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72843"/>
              </p:ext>
            </p:extLst>
          </p:nvPr>
        </p:nvGraphicFramePr>
        <p:xfrm>
          <a:off x="101129" y="1690440"/>
          <a:ext cx="8621486" cy="3169920"/>
        </p:xfrm>
        <a:graphic>
          <a:graphicData uri="http://schemas.openxmlformats.org/drawingml/2006/table">
            <a:tbl>
              <a:tblPr/>
              <a:tblGrid>
                <a:gridCol w="5165014">
                  <a:extLst>
                    <a:ext uri="{9D8B030D-6E8A-4147-A177-3AD203B41FA5}">
                      <a16:colId xmlns:a16="http://schemas.microsoft.com/office/drawing/2014/main" val="4129274083"/>
                    </a:ext>
                  </a:extLst>
                </a:gridCol>
                <a:gridCol w="1014517">
                  <a:extLst>
                    <a:ext uri="{9D8B030D-6E8A-4147-A177-3AD203B41FA5}">
                      <a16:colId xmlns:a16="http://schemas.microsoft.com/office/drawing/2014/main" val="4262015507"/>
                    </a:ext>
                  </a:extLst>
                </a:gridCol>
                <a:gridCol w="1166048">
                  <a:extLst>
                    <a:ext uri="{9D8B030D-6E8A-4147-A177-3AD203B41FA5}">
                      <a16:colId xmlns:a16="http://schemas.microsoft.com/office/drawing/2014/main" val="391293137"/>
                    </a:ext>
                  </a:extLst>
                </a:gridCol>
                <a:gridCol w="1275907">
                  <a:extLst>
                    <a:ext uri="{9D8B030D-6E8A-4147-A177-3AD203B41FA5}">
                      <a16:colId xmlns:a16="http://schemas.microsoft.com/office/drawing/2014/main" val="39244812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ɔɪ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aɪ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9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aʊ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9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666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Seeing my K-pop idols appear at the booth, I started shouting their names loudly.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727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>
                          <a:effectLst/>
                          <a:latin typeface="+mn-lt"/>
                        </a:rPr>
                        <a:t>Mike really enjoyed his life in the USA despite experiencing culture shock.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93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The Korean food festival offers a wide choice of spicy dishes.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95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000">
                          <a:effectLst/>
                          <a:latin typeface="+mn-lt"/>
                        </a:rPr>
                        <a:t>They haven’t announced the final applicants for the culture exchange programme.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vi-VN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vi-VN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051045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9279"/>
            <a:ext cx="1745672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Pronunciation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B84170-4B0A-8445-8B5D-0F051E7922CA}"/>
              </a:ext>
            </a:extLst>
          </p:cNvPr>
          <p:cNvSpPr txBox="1"/>
          <p:nvPr/>
        </p:nvSpPr>
        <p:spPr>
          <a:xfrm>
            <a:off x="6261868" y="2036789"/>
            <a:ext cx="1141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my,</a:t>
            </a:r>
            <a:r>
              <a:rPr lang="en-GB" sz="2000" b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idols</a:t>
            </a:r>
            <a:r>
              <a:rPr lang="en-GB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4F5BD-3B74-1240-95E7-132C369B3B56}"/>
              </a:ext>
            </a:extLst>
          </p:cNvPr>
          <p:cNvSpPr txBox="1"/>
          <p:nvPr/>
        </p:nvSpPr>
        <p:spPr>
          <a:xfrm>
            <a:off x="7478284" y="2085527"/>
            <a:ext cx="1319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shouted</a:t>
            </a:r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loudly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FB647E-C456-1241-8B8B-43F7C026CC52}"/>
              </a:ext>
            </a:extLst>
          </p:cNvPr>
          <p:cNvSpPr txBox="1"/>
          <p:nvPr/>
        </p:nvSpPr>
        <p:spPr>
          <a:xfrm>
            <a:off x="5251550" y="2856466"/>
            <a:ext cx="1041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enjoyed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37B9D6-457D-1443-86A8-FE7222D45E81}"/>
              </a:ext>
            </a:extLst>
          </p:cNvPr>
          <p:cNvSpPr txBox="1"/>
          <p:nvPr/>
        </p:nvSpPr>
        <p:spPr>
          <a:xfrm>
            <a:off x="6247168" y="2739031"/>
            <a:ext cx="124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Mike, life</a:t>
            </a:r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desipte</a:t>
            </a:r>
            <a:endParaRPr lang="en-VN" sz="20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288839-83B0-1C4C-A035-768841F35D11}"/>
              </a:ext>
            </a:extLst>
          </p:cNvPr>
          <p:cNvSpPr txBox="1"/>
          <p:nvPr/>
        </p:nvSpPr>
        <p:spPr>
          <a:xfrm>
            <a:off x="5277724" y="3620028"/>
            <a:ext cx="867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choice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AE916-26C1-7F4E-BB06-9B20168B2079}"/>
              </a:ext>
            </a:extLst>
          </p:cNvPr>
          <p:cNvSpPr txBox="1"/>
          <p:nvPr/>
        </p:nvSpPr>
        <p:spPr>
          <a:xfrm>
            <a:off x="6292668" y="3445753"/>
            <a:ext cx="1110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wide, spicy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4F2385-EC1B-CB49-A24F-71DD2A2B65C7}"/>
              </a:ext>
            </a:extLst>
          </p:cNvPr>
          <p:cNvSpPr txBox="1"/>
          <p:nvPr/>
        </p:nvSpPr>
        <p:spPr>
          <a:xfrm>
            <a:off x="6292668" y="4295453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</a:t>
            </a:r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inal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4DF2BB-5126-934D-B5B0-A0CB21E3BE45}"/>
              </a:ext>
            </a:extLst>
          </p:cNvPr>
          <p:cNvSpPr txBox="1"/>
          <p:nvPr/>
        </p:nvSpPr>
        <p:spPr>
          <a:xfrm>
            <a:off x="7403481" y="4210479"/>
            <a:ext cx="1373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announced</a:t>
            </a:r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102585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92075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79723" y="1016408"/>
            <a:ext cx="66462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Choose the correct word to complete each of the sentences.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6743"/>
            <a:ext cx="1413166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Vocabulary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152400" y="1416518"/>
            <a:ext cx="89872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1. </a:t>
            </a:r>
            <a:r>
              <a:rPr lang="en-US" sz="2400" dirty="0">
                <a:effectLst/>
              </a:rPr>
              <a:t>Studying abroad is a </a:t>
            </a:r>
            <a:r>
              <a:rPr lang="en-US" sz="2400">
                <a:effectLst/>
              </a:rPr>
              <a:t>growing </a:t>
            </a:r>
            <a:r>
              <a:rPr lang="en-US" sz="2400">
                <a:solidFill>
                  <a:srgbClr val="3875B2"/>
                </a:solidFill>
                <a:effectLst/>
              </a:rPr>
              <a:t>trend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event </a:t>
            </a:r>
            <a:r>
              <a:rPr lang="en-US" sz="2400" dirty="0">
                <a:effectLst/>
              </a:rPr>
              <a:t>in many Asian countries.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2. </a:t>
            </a:r>
            <a:r>
              <a:rPr lang="en-US" sz="2400" dirty="0">
                <a:effectLst/>
              </a:rPr>
              <a:t>It is believed that Thailand’s Songkran </a:t>
            </a:r>
            <a:r>
              <a:rPr lang="en-US" sz="2400">
                <a:effectLst/>
              </a:rPr>
              <a:t>celebrations </a:t>
            </a:r>
            <a:r>
              <a:rPr lang="en-US" sz="2400">
                <a:solidFill>
                  <a:srgbClr val="3875B2"/>
                </a:solidFill>
                <a:effectLst/>
              </a:rPr>
              <a:t>origin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originate </a:t>
            </a:r>
            <a:r>
              <a:rPr lang="en-US" sz="2400" dirty="0">
                <a:effectLst/>
              </a:rPr>
              <a:t>from a Buddhist story.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3. </a:t>
            </a:r>
            <a:r>
              <a:rPr lang="en-US" sz="2400" dirty="0">
                <a:effectLst/>
              </a:rPr>
              <a:t>It’s important to preserve a country’s </a:t>
            </a:r>
            <a:r>
              <a:rPr lang="en-US" sz="2400">
                <a:effectLst/>
              </a:rPr>
              <a:t>national </a:t>
            </a:r>
            <a:r>
              <a:rPr lang="en-US" sz="2400">
                <a:solidFill>
                  <a:srgbClr val="3875B2"/>
                </a:solidFill>
                <a:effectLst/>
              </a:rPr>
              <a:t>fame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identity </a:t>
            </a:r>
            <a:r>
              <a:rPr lang="en-US" sz="2400" dirty="0">
                <a:effectLst/>
              </a:rPr>
              <a:t>through its culture.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4. </a:t>
            </a:r>
            <a:r>
              <a:rPr lang="en-US" sz="2400">
                <a:effectLst/>
              </a:rPr>
              <a:t>Italian </a:t>
            </a:r>
            <a:r>
              <a:rPr lang="en-US" sz="2400">
                <a:solidFill>
                  <a:srgbClr val="3875B2"/>
                </a:solidFill>
                <a:effectLst/>
              </a:rPr>
              <a:t>cuisine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culture </a:t>
            </a:r>
            <a:r>
              <a:rPr lang="en-US" sz="2400" dirty="0">
                <a:effectLst/>
              </a:rPr>
              <a:t>is popular because it is delicious and healthy. </a:t>
            </a:r>
          </a:p>
        </p:txBody>
      </p:sp>
      <p:sp>
        <p:nvSpPr>
          <p:cNvPr id="6" name="Donut 5">
            <a:extLst>
              <a:ext uri="{FF2B5EF4-FFF2-40B4-BE49-F238E27FC236}">
                <a16:creationId xmlns:a16="http://schemas.microsoft.com/office/drawing/2014/main" id="{780B8EB3-C615-7649-A675-B6D45ED52DB9}"/>
              </a:ext>
            </a:extLst>
          </p:cNvPr>
          <p:cNvSpPr/>
          <p:nvPr/>
        </p:nvSpPr>
        <p:spPr>
          <a:xfrm>
            <a:off x="4102860" y="1589174"/>
            <a:ext cx="816211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19175345-BE3F-0C42-8ACB-4003C303D7F4}"/>
              </a:ext>
            </a:extLst>
          </p:cNvPr>
          <p:cNvSpPr/>
          <p:nvPr/>
        </p:nvSpPr>
        <p:spPr>
          <a:xfrm>
            <a:off x="7765492" y="2154351"/>
            <a:ext cx="1238343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3" name="Donut 12">
            <a:extLst>
              <a:ext uri="{FF2B5EF4-FFF2-40B4-BE49-F238E27FC236}">
                <a16:creationId xmlns:a16="http://schemas.microsoft.com/office/drawing/2014/main" id="{F7531B45-3751-6449-9F5C-D53B9989CE8D}"/>
              </a:ext>
            </a:extLst>
          </p:cNvPr>
          <p:cNvSpPr/>
          <p:nvPr/>
        </p:nvSpPr>
        <p:spPr>
          <a:xfrm>
            <a:off x="7067754" y="3183714"/>
            <a:ext cx="1148497" cy="473886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98D52459-9899-DF46-BCDE-92C4BD0B4FB7}"/>
              </a:ext>
            </a:extLst>
          </p:cNvPr>
          <p:cNvSpPr/>
          <p:nvPr/>
        </p:nvSpPr>
        <p:spPr>
          <a:xfrm>
            <a:off x="1313284" y="4339114"/>
            <a:ext cx="982728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9674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8956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57093" y="973397"/>
            <a:ext cx="3738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Choose the best answer A, B, C, or D.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7635"/>
            <a:ext cx="1283227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152400" y="1350352"/>
            <a:ext cx="86360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effectLst/>
              </a:rPr>
              <a:t>Many secondary school students dream of studying abroad because they think it is a wonderful opportunity. However, while studying in (1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  <a:effectLst/>
              </a:rPr>
              <a:t>_______ </a:t>
            </a:r>
            <a:r>
              <a:rPr lang="en-US" sz="2200" dirty="0">
                <a:effectLst/>
              </a:rPr>
              <a:t>foreign country such as (2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 </a:t>
            </a:r>
            <a:r>
              <a:rPr lang="en-US" sz="2200" dirty="0">
                <a:effectLst/>
              </a:rPr>
              <a:t>US, students may experience culture shock. One of the best ways to deal with culture shock is to </a:t>
            </a:r>
            <a:r>
              <a:rPr lang="en-US" sz="2200">
                <a:effectLst/>
              </a:rPr>
              <a:t>research </a:t>
            </a:r>
            <a:br>
              <a:rPr lang="en-US" sz="2200">
                <a:effectLst/>
              </a:rPr>
            </a:br>
            <a:r>
              <a:rPr lang="en-US" sz="2200">
                <a:effectLst/>
              </a:rPr>
              <a:t>(</a:t>
            </a:r>
            <a:r>
              <a:rPr lang="en-US" sz="2200" dirty="0">
                <a:effectLst/>
              </a:rPr>
              <a:t>3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 </a:t>
            </a:r>
            <a:r>
              <a:rPr lang="en-US" sz="2200" dirty="0">
                <a:effectLst/>
              </a:rPr>
              <a:t>local culture in advance.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944343" y="3147985"/>
            <a:ext cx="75601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rgbClr val="E45983"/>
                </a:solidFill>
              </a:rPr>
              <a:t>1. A. </a:t>
            </a:r>
            <a:r>
              <a:rPr lang="en-US" sz="2400"/>
              <a:t>a 		</a:t>
            </a:r>
            <a:r>
              <a:rPr lang="en-US" sz="2400" b="1">
                <a:solidFill>
                  <a:srgbClr val="E45983"/>
                </a:solidFill>
              </a:rPr>
              <a:t>B.</a:t>
            </a:r>
            <a:r>
              <a:rPr lang="en-US" sz="2400" b="1"/>
              <a:t> </a:t>
            </a:r>
            <a:r>
              <a:rPr lang="en-US" sz="2400"/>
              <a:t>an 		</a:t>
            </a:r>
            <a:r>
              <a:rPr lang="en-US" sz="2400" b="1">
                <a:solidFill>
                  <a:srgbClr val="E45983"/>
                </a:solidFill>
              </a:rPr>
              <a:t>C.</a:t>
            </a:r>
            <a:r>
              <a:rPr lang="en-US" sz="2400" b="1"/>
              <a:t> </a:t>
            </a:r>
            <a:r>
              <a:rPr lang="en-US" sz="2400"/>
              <a:t>∅ 		</a:t>
            </a:r>
            <a:r>
              <a:rPr lang="en-US" sz="2400" b="1">
                <a:solidFill>
                  <a:srgbClr val="E45983"/>
                </a:solidFill>
              </a:rPr>
              <a:t>D.</a:t>
            </a:r>
            <a:r>
              <a:rPr lang="en-US" sz="2400" b="1"/>
              <a:t> </a:t>
            </a:r>
            <a:r>
              <a:rPr lang="en-US" sz="2400"/>
              <a:t>the</a:t>
            </a:r>
            <a:br>
              <a:rPr lang="en-US" sz="2400"/>
            </a:br>
            <a:r>
              <a:rPr lang="en-US" sz="2400" b="1">
                <a:solidFill>
                  <a:srgbClr val="E45983"/>
                </a:solidFill>
              </a:rPr>
              <a:t>2. A. </a:t>
            </a:r>
            <a:r>
              <a:rPr lang="en-US" sz="2400"/>
              <a:t>an 	</a:t>
            </a:r>
            <a:r>
              <a:rPr lang="en-US" sz="2400" b="1">
                <a:solidFill>
                  <a:srgbClr val="E45983"/>
                </a:solidFill>
              </a:rPr>
              <a:t>B. </a:t>
            </a:r>
            <a:r>
              <a:rPr lang="en-US" sz="2400"/>
              <a:t>the 		</a:t>
            </a:r>
            <a:r>
              <a:rPr lang="en-US" sz="2400" b="1">
                <a:solidFill>
                  <a:srgbClr val="E45983"/>
                </a:solidFill>
              </a:rPr>
              <a:t>C.</a:t>
            </a:r>
            <a:r>
              <a:rPr lang="en-US" sz="2400" b="1"/>
              <a:t> </a:t>
            </a:r>
            <a:r>
              <a:rPr lang="en-US" sz="2400"/>
              <a:t>one 		</a:t>
            </a:r>
            <a:r>
              <a:rPr lang="en-US" sz="2400" b="1">
                <a:solidFill>
                  <a:srgbClr val="E45983"/>
                </a:solidFill>
              </a:rPr>
              <a:t>D. </a:t>
            </a:r>
            <a:r>
              <a:rPr lang="en-US" sz="2400"/>
              <a:t>a</a:t>
            </a:r>
            <a:br>
              <a:rPr lang="en-US" sz="2400"/>
            </a:br>
            <a:r>
              <a:rPr lang="en-US" sz="2400" b="1">
                <a:solidFill>
                  <a:srgbClr val="E45983"/>
                </a:solidFill>
              </a:rPr>
              <a:t>3. A. </a:t>
            </a:r>
            <a:r>
              <a:rPr lang="en-US" sz="2400"/>
              <a:t>the 	</a:t>
            </a:r>
            <a:r>
              <a:rPr lang="en-US" sz="2400" b="1">
                <a:solidFill>
                  <a:srgbClr val="E45983"/>
                </a:solidFill>
              </a:rPr>
              <a:t>B.</a:t>
            </a:r>
            <a:r>
              <a:rPr lang="en-US" sz="2400" b="1"/>
              <a:t> </a:t>
            </a:r>
            <a:r>
              <a:rPr lang="en-US" sz="2400"/>
              <a:t>a 		</a:t>
            </a:r>
            <a:r>
              <a:rPr lang="en-US" sz="2400" b="1">
                <a:solidFill>
                  <a:srgbClr val="E45983"/>
                </a:solidFill>
              </a:rPr>
              <a:t>C.</a:t>
            </a:r>
            <a:r>
              <a:rPr lang="en-US" sz="2400" b="1"/>
              <a:t> </a:t>
            </a:r>
            <a:r>
              <a:rPr lang="en-US" sz="2400"/>
              <a:t>many 	</a:t>
            </a:r>
            <a:r>
              <a:rPr lang="en-US" sz="2400" b="1">
                <a:solidFill>
                  <a:srgbClr val="E45983"/>
                </a:solidFill>
              </a:rPr>
              <a:t>D.</a:t>
            </a:r>
            <a:r>
              <a:rPr lang="en-US" sz="2400" b="1"/>
              <a:t> </a:t>
            </a:r>
            <a:r>
              <a:rPr lang="en-US" sz="2400"/>
              <a:t>∅</a:t>
            </a:r>
            <a:endParaRPr lang="en-US" sz="2400" dirty="0">
              <a:effectLst/>
            </a:endParaRPr>
          </a:p>
        </p:txBody>
      </p:sp>
      <p:sp>
        <p:nvSpPr>
          <p:cNvPr id="18" name="Donut 17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1245127" y="3302890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2762777" y="3839065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1245127" y="4415236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7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11620-1FF4-6740-A00B-D883968CDE3C}"/>
              </a:ext>
            </a:extLst>
          </p:cNvPr>
          <p:cNvSpPr txBox="1"/>
          <p:nvPr/>
        </p:nvSpPr>
        <p:spPr>
          <a:xfrm>
            <a:off x="259488" y="1449676"/>
            <a:ext cx="88273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effectLst/>
              </a:rPr>
              <a:t>For example, if you’re attending (4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</a:t>
            </a:r>
            <a:r>
              <a:rPr lang="en-US" sz="2200">
                <a:solidFill>
                  <a:srgbClr val="6B6D70"/>
                </a:solidFill>
                <a:effectLst/>
              </a:rPr>
              <a:t> </a:t>
            </a:r>
            <a:r>
              <a:rPr lang="en-US" sz="2200" dirty="0">
                <a:effectLst/>
              </a:rPr>
              <a:t>UK university, reading about British culture can be helpful. This will help you understand how to interact with local people. You’ll also be prepared to deal with any differences </a:t>
            </a:r>
            <a:r>
              <a:rPr lang="en-US" sz="2200">
                <a:effectLst/>
              </a:rPr>
              <a:t>between (</a:t>
            </a:r>
            <a:r>
              <a:rPr lang="en-US" sz="2200" dirty="0">
                <a:effectLst/>
              </a:rPr>
              <a:t>5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</a:t>
            </a:r>
            <a:r>
              <a:rPr lang="en-US" sz="2200">
                <a:solidFill>
                  <a:srgbClr val="6B6D70"/>
                </a:solidFill>
                <a:effectLst/>
              </a:rPr>
              <a:t> </a:t>
            </a:r>
            <a:r>
              <a:rPr lang="en-US" sz="2200" dirty="0">
                <a:effectLst/>
              </a:rPr>
              <a:t>two cultures. Making friends with other students, joining clubs, or attending social events at the university is another way to overcome culture shock</a:t>
            </a:r>
            <a:r>
              <a:rPr lang="en-US" sz="2200">
                <a:effectLst/>
              </a:rPr>
              <a:t>. </a:t>
            </a:r>
            <a:endParaRPr lang="en-US" sz="2200" dirty="0">
              <a:effectLst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944343" y="3702910"/>
            <a:ext cx="75601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rgbClr val="E45983"/>
                </a:solidFill>
              </a:rPr>
              <a:t>4. A. </a:t>
            </a:r>
            <a:r>
              <a:rPr lang="en-US" sz="2400"/>
              <a:t>an 	</a:t>
            </a:r>
            <a:r>
              <a:rPr lang="en-US" sz="2400" b="1">
                <a:solidFill>
                  <a:srgbClr val="E45983"/>
                </a:solidFill>
              </a:rPr>
              <a:t>B.</a:t>
            </a:r>
            <a:r>
              <a:rPr lang="en-US" sz="2400" b="1"/>
              <a:t> </a:t>
            </a:r>
            <a:r>
              <a:rPr lang="en-US" sz="2400"/>
              <a:t>∅ 		</a:t>
            </a:r>
            <a:r>
              <a:rPr lang="en-US" sz="2400" b="1">
                <a:solidFill>
                  <a:srgbClr val="E45983"/>
                </a:solidFill>
              </a:rPr>
              <a:t>C.</a:t>
            </a:r>
            <a:r>
              <a:rPr lang="en-US" sz="2400" b="1"/>
              <a:t> </a:t>
            </a:r>
            <a:r>
              <a:rPr lang="en-US" sz="2400"/>
              <a:t>the 		</a:t>
            </a:r>
            <a:r>
              <a:rPr lang="en-US" sz="2400" b="1">
                <a:solidFill>
                  <a:srgbClr val="E45983"/>
                </a:solidFill>
              </a:rPr>
              <a:t>D.</a:t>
            </a:r>
            <a:r>
              <a:rPr lang="en-US" sz="2400" b="1"/>
              <a:t> </a:t>
            </a:r>
            <a:r>
              <a:rPr lang="en-US" sz="2400"/>
              <a:t>a</a:t>
            </a:r>
            <a:br>
              <a:rPr lang="en-US" sz="2400"/>
            </a:br>
            <a:r>
              <a:rPr lang="en-US" sz="2400" b="1">
                <a:solidFill>
                  <a:srgbClr val="E45983"/>
                </a:solidFill>
              </a:rPr>
              <a:t>5. A. </a:t>
            </a:r>
            <a:r>
              <a:rPr lang="en-US" sz="2400"/>
              <a:t>∅ 		</a:t>
            </a:r>
            <a:r>
              <a:rPr lang="en-US" sz="2400" b="1">
                <a:solidFill>
                  <a:srgbClr val="E45983"/>
                </a:solidFill>
              </a:rPr>
              <a:t>B.</a:t>
            </a:r>
            <a:r>
              <a:rPr lang="en-US" sz="2400" b="1"/>
              <a:t> </a:t>
            </a:r>
            <a:r>
              <a:rPr lang="en-US" sz="2400"/>
              <a:t>the 		</a:t>
            </a:r>
            <a:r>
              <a:rPr lang="en-US" sz="2400" b="1">
                <a:solidFill>
                  <a:srgbClr val="E45983"/>
                </a:solidFill>
              </a:rPr>
              <a:t>C.</a:t>
            </a:r>
            <a:r>
              <a:rPr lang="en-US" sz="2400" b="1"/>
              <a:t> </a:t>
            </a:r>
            <a:r>
              <a:rPr lang="en-US" sz="2400"/>
              <a:t>both 	</a:t>
            </a:r>
            <a:r>
              <a:rPr lang="en-US" sz="2400" b="1">
                <a:solidFill>
                  <a:srgbClr val="E45983"/>
                </a:solidFill>
              </a:rPr>
              <a:t>D.</a:t>
            </a:r>
            <a:r>
              <a:rPr lang="en-US" sz="2400" b="1"/>
              <a:t> </a:t>
            </a:r>
            <a:r>
              <a:rPr lang="en-US" sz="2400"/>
              <a:t>an </a:t>
            </a:r>
            <a:endParaRPr lang="en-US" sz="2400" dirty="0">
              <a:effectLst/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6411560" y="3837356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5" name="Donut 14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2747609" y="4409483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9674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8956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57093" y="973397"/>
            <a:ext cx="5326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Choose the best answer A, B, C, or D. 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7635"/>
            <a:ext cx="1283227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39742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211218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C8ABF-9D73-814E-F5E8-2361682767B6}"/>
              </a:ext>
            </a:extLst>
          </p:cNvPr>
          <p:cNvSpPr txBox="1"/>
          <p:nvPr/>
        </p:nvSpPr>
        <p:spPr>
          <a:xfrm>
            <a:off x="170179" y="2901287"/>
            <a:ext cx="54195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</a:rPr>
              <a:t>• Name of the country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Language(s) spoken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Traditional festivals and customs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Music, dance, and fashion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Cuisine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33003" y="1710817"/>
            <a:ext cx="60745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effectLst/>
              </a:rPr>
              <a:t>Work in groups. Choose a country and do some research on its culture. give a group presentation. It can include some of the following information:</a:t>
            </a:r>
            <a:endParaRPr lang="en-US" sz="2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016003-04F4-E764-4FE6-F2AC739C12A3}"/>
              </a:ext>
            </a:extLst>
          </p:cNvPr>
          <p:cNvSpPr txBox="1"/>
          <p:nvPr/>
        </p:nvSpPr>
        <p:spPr>
          <a:xfrm>
            <a:off x="211218" y="772972"/>
            <a:ext cx="573873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D12128"/>
                </a:solidFill>
                <a:effectLst/>
                <a:latin typeface="000 WildWords2 TB" panose="02000503020000020004" pitchFamily="2" charset="0"/>
                <a:cs typeface="MV Boli" panose="020F0502020204030204" pitchFamily="34" charset="0"/>
              </a:rPr>
              <a:t>INTRODUCE A CULTURE </a:t>
            </a:r>
            <a:endParaRPr lang="en-US" sz="4400" b="1" dirty="0">
              <a:latin typeface="000 WildWords2 TB" panose="02000503020000020004" pitchFamily="2" charset="0"/>
              <a:cs typeface="MV Bol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080"/>
          <a:stretch/>
        </p:blipFill>
        <p:spPr>
          <a:xfrm>
            <a:off x="6115051" y="646743"/>
            <a:ext cx="3028950" cy="45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79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03741" y="1246385"/>
            <a:ext cx="8496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Review the vocabulary and grammar of Unit 2;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Apply vocabulary and grammar into practice through a project.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369885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Revise Unit 2</a:t>
            </a:r>
            <a:r>
              <a:rPr lang="en-US" sz="3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Unit 3.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ED484E-5FDC-ED51-B4A5-ADF1FFDF791B}"/>
              </a:ext>
            </a:extLst>
          </p:cNvPr>
          <p:cNvGrpSpPr/>
          <p:nvPr/>
        </p:nvGrpSpPr>
        <p:grpSpPr>
          <a:xfrm>
            <a:off x="544882" y="886772"/>
            <a:ext cx="484220" cy="461665"/>
            <a:chOff x="544882" y="767775"/>
            <a:chExt cx="484220" cy="461665"/>
          </a:xfrm>
        </p:grpSpPr>
        <p:sp>
          <p:nvSpPr>
            <p:cNvPr id="6" name="Rounded Rectangle 5"/>
            <p:cNvSpPr/>
            <p:nvPr/>
          </p:nvSpPr>
          <p:spPr>
            <a:xfrm>
              <a:off x="604465" y="815281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4882" y="767775"/>
              <a:ext cx="484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175456" y="646743"/>
            <a:ext cx="53231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Game: Lucky number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480255" y="1416184"/>
            <a:ext cx="81564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Work in 2 teams.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7 numbers, 2 of which are lucky ones.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</a:t>
            </a:r>
            <a:r>
              <a:rPr lang="en-US" sz="2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a lucky number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one point without answering the question.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you choose the other numbers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one student of a group picks up a piece of paper and sees the word on it.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 This student has to use words or actions to describe it (without saying the word directly)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Other Ss try to guess the words. One point for a correct answer.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group with the most points is the winner.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11369" y="656584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782409" y="1234652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546611" y="1240330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6234124" y="1220423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70983" y="3079295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2494123" y="3079295"/>
            <a:ext cx="177660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4840575" y="3079295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88841" y="4808763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DA4CEE83-72C0-55EA-5530-8AB5529CC627}"/>
              </a:ext>
            </a:extLst>
          </p:cNvPr>
          <p:cNvSpPr/>
          <p:nvPr/>
        </p:nvSpPr>
        <p:spPr>
          <a:xfrm>
            <a:off x="7187026" y="3079295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7" y="772299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1</a:t>
            </a: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52D207-E8F5-2D4E-864D-3EA653066186}"/>
              </a:ext>
            </a:extLst>
          </p:cNvPr>
          <p:cNvSpPr/>
          <p:nvPr/>
        </p:nvSpPr>
        <p:spPr>
          <a:xfrm>
            <a:off x="3192680" y="2387494"/>
            <a:ext cx="27586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originate</a:t>
            </a:r>
            <a:endParaRPr lang="en-US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6807" y="772299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94277" y="2419687"/>
            <a:ext cx="17558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trend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6399" y="79697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99331" y="2536156"/>
            <a:ext cx="2419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identity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9677" y="85704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84075" y="2616040"/>
            <a:ext cx="21820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cuisine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6218" y="841362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82097" y="2544462"/>
            <a:ext cx="19127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booth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3624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1891</TotalTime>
  <Words>784</Words>
  <Application>Microsoft Office PowerPoint</Application>
  <PresentationFormat>On-screen Show (16:9)</PresentationFormat>
  <Paragraphs>124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000 WildWords2 TB</vt:lpstr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116</cp:revision>
  <dcterms:created xsi:type="dcterms:W3CDTF">2020-12-09T02:04:09Z</dcterms:created>
  <dcterms:modified xsi:type="dcterms:W3CDTF">2025-08-08T14:34:01Z</dcterms:modified>
</cp:coreProperties>
</file>