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359" r:id="rId2"/>
    <p:sldId id="274" r:id="rId3"/>
    <p:sldId id="273" r:id="rId4"/>
    <p:sldId id="360" r:id="rId5"/>
    <p:sldId id="363" r:id="rId6"/>
    <p:sldId id="364" r:id="rId7"/>
    <p:sldId id="365" r:id="rId8"/>
    <p:sldId id="332" r:id="rId9"/>
    <p:sldId id="356" r:id="rId10"/>
    <p:sldId id="357" r:id="rId11"/>
    <p:sldId id="355" r:id="rId12"/>
    <p:sldId id="358" r:id="rId13"/>
    <p:sldId id="325" r:id="rId14"/>
    <p:sldId id="317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640"/>
    <a:srgbClr val="A493C6"/>
    <a:srgbClr val="D0DEEC"/>
    <a:srgbClr val="6593C3"/>
    <a:srgbClr val="E45983"/>
    <a:srgbClr val="F7DADE"/>
    <a:srgbClr val="FF9801"/>
    <a:srgbClr val="0FB7BD"/>
    <a:srgbClr val="048DA4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829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616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74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812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420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829277" y="771243"/>
            <a:ext cx="48708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Make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similar conversations.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50F3136-DEA7-64DA-8B74-9CFE7A53BE3C}"/>
              </a:ext>
            </a:extLst>
          </p:cNvPr>
          <p:cNvSpPr/>
          <p:nvPr/>
        </p:nvSpPr>
        <p:spPr>
          <a:xfrm>
            <a:off x="242963" y="731957"/>
            <a:ext cx="481432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1421361C-D4BA-641D-DE97-F639BEA6C4DB}"/>
              </a:ext>
            </a:extLst>
          </p:cNvPr>
          <p:cNvSpPr/>
          <p:nvPr/>
        </p:nvSpPr>
        <p:spPr>
          <a:xfrm>
            <a:off x="166318" y="1357409"/>
            <a:ext cx="8811364" cy="1549594"/>
          </a:xfrm>
          <a:prstGeom prst="wedgeRoundRectCallout">
            <a:avLst>
              <a:gd name="adj1" fmla="val -44857"/>
              <a:gd name="adj2" fmla="val 68558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A wonders whether the Youth Union will accept their group proposal to install automatic lights and sensor taps in the school. B, a member of the same group, makes predictions about the decision.</a:t>
            </a:r>
            <a:r>
              <a:rPr lang="en-US" sz="2400" dirty="0"/>
              <a:t> 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546F2C8E-46CB-DFD6-9551-39D5C3B9CE32}"/>
              </a:ext>
            </a:extLst>
          </p:cNvPr>
          <p:cNvSpPr/>
          <p:nvPr/>
        </p:nvSpPr>
        <p:spPr>
          <a:xfrm>
            <a:off x="380137" y="3408219"/>
            <a:ext cx="8358106" cy="1318160"/>
          </a:xfrm>
          <a:prstGeom prst="wedgeRoundRectCallout">
            <a:avLst>
              <a:gd name="adj1" fmla="val 47120"/>
              <a:gd name="adj2" fmla="val 7501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0" i="0" dirty="0">
                <a:solidFill>
                  <a:srgbClr val="000000"/>
                </a:solidFill>
                <a:effectLst/>
                <a:latin typeface="UTM-Avo"/>
              </a:rPr>
              <a:t>B asks A about the Green Day event at their school next week (e.g. the number of people attending, the activity people will like the most, the impact of the event). A makes predictions.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2368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724395" y="631098"/>
            <a:ext cx="809297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Read the following text and put a tick where relevant.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140CCB5-E335-F29B-F843-5EB2406E994C}"/>
              </a:ext>
            </a:extLst>
          </p:cNvPr>
          <p:cNvSpPr/>
          <p:nvPr/>
        </p:nvSpPr>
        <p:spPr>
          <a:xfrm>
            <a:off x="242963" y="731957"/>
            <a:ext cx="481432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472339-FB86-7579-E012-66AF20E74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94690"/>
              </p:ext>
            </p:extLst>
          </p:nvPr>
        </p:nvGraphicFramePr>
        <p:xfrm>
          <a:off x="326635" y="1472989"/>
          <a:ext cx="8490730" cy="366561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13448">
                  <a:extLst>
                    <a:ext uri="{9D8B030D-6E8A-4147-A177-3AD203B41FA5}">
                      <a16:colId xmlns:a16="http://schemas.microsoft.com/office/drawing/2014/main" val="1171398215"/>
                    </a:ext>
                  </a:extLst>
                </a:gridCol>
                <a:gridCol w="1425039">
                  <a:extLst>
                    <a:ext uri="{9D8B030D-6E8A-4147-A177-3AD203B41FA5}">
                      <a16:colId xmlns:a16="http://schemas.microsoft.com/office/drawing/2014/main" val="1267594214"/>
                    </a:ext>
                  </a:extLst>
                </a:gridCol>
                <a:gridCol w="1377538">
                  <a:extLst>
                    <a:ext uri="{9D8B030D-6E8A-4147-A177-3AD203B41FA5}">
                      <a16:colId xmlns:a16="http://schemas.microsoft.com/office/drawing/2014/main" val="1455487713"/>
                    </a:ext>
                  </a:extLst>
                </a:gridCol>
                <a:gridCol w="1389413">
                  <a:extLst>
                    <a:ext uri="{9D8B030D-6E8A-4147-A177-3AD203B41FA5}">
                      <a16:colId xmlns:a16="http://schemas.microsoft.com/office/drawing/2014/main" val="1396278299"/>
                    </a:ext>
                  </a:extLst>
                </a:gridCol>
                <a:gridCol w="1585292">
                  <a:extLst>
                    <a:ext uri="{9D8B030D-6E8A-4147-A177-3AD203B41FA5}">
                      <a16:colId xmlns:a16="http://schemas.microsoft.com/office/drawing/2014/main" val="1681887572"/>
                    </a:ext>
                  </a:extLst>
                </a:gridCol>
              </a:tblGrid>
              <a:tr h="824011">
                <a:tc>
                  <a:txBody>
                    <a:bodyPr/>
                    <a:lstStyle/>
                    <a:p>
                      <a:endParaRPr lang="en-US" sz="25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Polluting the air</a:t>
                      </a:r>
                      <a:endParaRPr lang="en-US" sz="25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5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Causing fires</a:t>
                      </a:r>
                      <a:endParaRPr lang="en-US" sz="25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5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Harming animals</a:t>
                      </a:r>
                      <a:endParaRPr lang="en-US" sz="25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5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Ending up in landfills</a:t>
                      </a:r>
                      <a:endParaRPr lang="en-US" sz="25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4090333"/>
                  </a:ext>
                </a:extLst>
              </a:tr>
              <a:tr h="1164152">
                <a:tc>
                  <a:txBody>
                    <a:bodyPr/>
                    <a:lstStyle/>
                    <a:p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Balloons and sky lanterns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5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5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5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5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436017"/>
                  </a:ext>
                </a:extLst>
              </a:tr>
              <a:tr h="824011">
                <a:tc>
                  <a:txBody>
                    <a:bodyPr/>
                    <a:lstStyle/>
                    <a:p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Fireworks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5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5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5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5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3315958"/>
                  </a:ext>
                </a:extLst>
              </a:tr>
              <a:tr h="824011">
                <a:tc>
                  <a:txBody>
                    <a:bodyPr/>
                    <a:lstStyle/>
                    <a:p>
                      <a:r>
                        <a:rPr lang="en-US" sz="2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Christmas trees</a:t>
                      </a:r>
                      <a:endParaRPr lang="en-US" sz="28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5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5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5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5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50714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810950F5-E863-2ABB-5F81-C4235FEB7FA4}"/>
              </a:ext>
            </a:extLst>
          </p:cNvPr>
          <p:cNvSpPr txBox="1"/>
          <p:nvPr/>
        </p:nvSpPr>
        <p:spPr>
          <a:xfrm>
            <a:off x="4767943" y="2243837"/>
            <a:ext cx="9084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i="0" dirty="0">
                <a:solidFill>
                  <a:srgbClr val="C00000"/>
                </a:solidFill>
                <a:effectLst/>
                <a:latin typeface="Google Sans"/>
              </a:rPr>
              <a:t>✓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AD512C-B148-5AD7-4B2C-BBD13557B3E5}"/>
              </a:ext>
            </a:extLst>
          </p:cNvPr>
          <p:cNvSpPr txBox="1"/>
          <p:nvPr/>
        </p:nvSpPr>
        <p:spPr>
          <a:xfrm>
            <a:off x="6131626" y="2243837"/>
            <a:ext cx="9084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i="0" dirty="0">
                <a:solidFill>
                  <a:srgbClr val="C00000"/>
                </a:solidFill>
                <a:effectLst/>
                <a:latin typeface="Google Sans"/>
              </a:rPr>
              <a:t>✓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8803EF-4ECE-009D-A7BC-CD175E073014}"/>
              </a:ext>
            </a:extLst>
          </p:cNvPr>
          <p:cNvSpPr txBox="1"/>
          <p:nvPr/>
        </p:nvSpPr>
        <p:spPr>
          <a:xfrm>
            <a:off x="3404260" y="3223875"/>
            <a:ext cx="9084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i="0" dirty="0">
                <a:solidFill>
                  <a:srgbClr val="C00000"/>
                </a:solidFill>
                <a:effectLst/>
                <a:latin typeface="Google Sans"/>
              </a:rPr>
              <a:t>✓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1C2250-12DB-887A-95A9-931CE01526D9}"/>
              </a:ext>
            </a:extLst>
          </p:cNvPr>
          <p:cNvSpPr txBox="1"/>
          <p:nvPr/>
        </p:nvSpPr>
        <p:spPr>
          <a:xfrm>
            <a:off x="4767943" y="3223875"/>
            <a:ext cx="9084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i="0" dirty="0">
                <a:solidFill>
                  <a:srgbClr val="C00000"/>
                </a:solidFill>
                <a:effectLst/>
                <a:latin typeface="Google Sans"/>
              </a:rPr>
              <a:t>✓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14E114-28EE-5A3E-4B22-CF93F59A4DDA}"/>
              </a:ext>
            </a:extLst>
          </p:cNvPr>
          <p:cNvSpPr txBox="1"/>
          <p:nvPr/>
        </p:nvSpPr>
        <p:spPr>
          <a:xfrm>
            <a:off x="3404260" y="4065869"/>
            <a:ext cx="9084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i="0" dirty="0">
                <a:solidFill>
                  <a:srgbClr val="C00000"/>
                </a:solidFill>
                <a:effectLst/>
                <a:latin typeface="Google Sans"/>
              </a:rPr>
              <a:t>✓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EF5753-44D5-70F5-A072-654F9E0F0662}"/>
              </a:ext>
            </a:extLst>
          </p:cNvPr>
          <p:cNvSpPr txBox="1"/>
          <p:nvPr/>
        </p:nvSpPr>
        <p:spPr>
          <a:xfrm>
            <a:off x="7568541" y="4038933"/>
            <a:ext cx="9084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i="0" dirty="0">
                <a:solidFill>
                  <a:srgbClr val="C00000"/>
                </a:solidFill>
                <a:effectLst/>
                <a:latin typeface="Google Sans"/>
              </a:rPr>
              <a:t>✓</a:t>
            </a:r>
            <a:endParaRPr lang="en-US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43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724395" y="650599"/>
            <a:ext cx="84337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Suggest some green solutions to replace one of the traditions.</a:t>
            </a:r>
            <a:endParaRPr lang="en-US" sz="2400" b="1" i="0" dirty="0">
              <a:solidFill>
                <a:srgbClr val="000000"/>
              </a:solidFill>
              <a:effectLst/>
              <a:latin typeface="UTMAvoBold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BA2B326-AF99-0711-6493-F71A02CE9DC7}"/>
              </a:ext>
            </a:extLst>
          </p:cNvPr>
          <p:cNvSpPr/>
          <p:nvPr/>
        </p:nvSpPr>
        <p:spPr>
          <a:xfrm>
            <a:off x="242963" y="769596"/>
            <a:ext cx="481432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148B91-8E30-6645-9A0B-1AAAFF31D1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4" y="1592507"/>
            <a:ext cx="4173314" cy="27648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C4FF88-4B92-0603-2649-ABFD658218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90050"/>
            <a:ext cx="4354286" cy="276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25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7" y="1137015"/>
            <a:ext cx="8230367" cy="297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Review expressions for making predictions.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Identify traditions that are bad for the environment and suggest solutions.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34706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+mn-lt"/>
                <a:cs typeface="Arial" panose="020B0604020202020204" pitchFamily="34" charset="0"/>
              </a:rPr>
              <a:t>Prepare for Lesson 8 – Looking back and project.</a:t>
            </a:r>
            <a:endParaRPr lang="en-GB" sz="3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3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1339555" y="3201920"/>
            <a:ext cx="6949422" cy="807523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COMMUNICATION AND CULTURE / CLIL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06942" y="2419762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7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236DC-FFF5-F12B-1F4E-9A263787368D}"/>
              </a:ext>
            </a:extLst>
          </p:cNvPr>
          <p:cNvSpPr txBox="1"/>
          <p:nvPr/>
        </p:nvSpPr>
        <p:spPr>
          <a:xfrm>
            <a:off x="1696381" y="767589"/>
            <a:ext cx="66754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What is this festival/tradition?</a:t>
            </a:r>
            <a:endParaRPr lang="en-US" sz="3600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Picture 3" descr="Holi: How this Hindu celebration of triumph, colour and food connects me to  my childhood in West Bengal | CN Traveller">
            <a:extLst>
              <a:ext uri="{FF2B5EF4-FFF2-40B4-BE49-F238E27FC236}">
                <a16:creationId xmlns:a16="http://schemas.microsoft.com/office/drawing/2014/main" id="{A854178C-8B13-1657-2E30-5B851DEBC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781" y="1534766"/>
            <a:ext cx="4500450" cy="337181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408E0F-3007-0108-9657-0CCBFD28664C}"/>
              </a:ext>
            </a:extLst>
          </p:cNvPr>
          <p:cNvSpPr txBox="1"/>
          <p:nvPr/>
        </p:nvSpPr>
        <p:spPr>
          <a:xfrm>
            <a:off x="380138" y="2406142"/>
            <a:ext cx="305702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kern="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Holi festival </a:t>
            </a:r>
          </a:p>
          <a:p>
            <a:pPr algn="ctr"/>
            <a:r>
              <a:rPr lang="en-US" sz="4000" b="1" kern="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(India)</a:t>
            </a:r>
            <a:endParaRPr lang="en-US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236DC-FFF5-F12B-1F4E-9A263787368D}"/>
              </a:ext>
            </a:extLst>
          </p:cNvPr>
          <p:cNvSpPr txBox="1"/>
          <p:nvPr/>
        </p:nvSpPr>
        <p:spPr>
          <a:xfrm>
            <a:off x="1696381" y="767589"/>
            <a:ext cx="66754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What is this festival/tradition?</a:t>
            </a:r>
            <a:endParaRPr lang="en-US" sz="3600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9" name="Picture 8" descr="8 Lantern Festivals Around the World - AFAR">
            <a:extLst>
              <a:ext uri="{FF2B5EF4-FFF2-40B4-BE49-F238E27FC236}">
                <a16:creationId xmlns:a16="http://schemas.microsoft.com/office/drawing/2014/main" id="{904FDACF-45D8-A74B-3717-3B1158B57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46" y="1621684"/>
            <a:ext cx="4862991" cy="323532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505571-AC06-2ED7-D802-6562A4730DAA}"/>
              </a:ext>
            </a:extLst>
          </p:cNvPr>
          <p:cNvSpPr txBox="1"/>
          <p:nvPr/>
        </p:nvSpPr>
        <p:spPr>
          <a:xfrm>
            <a:off x="5689070" y="2714254"/>
            <a:ext cx="33361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00B050"/>
                </a:solidFill>
                <a:ea typeface="Times New Roman" panose="02020603050405020304" pitchFamily="18" charset="0"/>
              </a:rPr>
              <a:t>L</a:t>
            </a:r>
            <a:r>
              <a:rPr lang="en-US" sz="3600" b="1" kern="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antern festival</a:t>
            </a:r>
            <a:endParaRPr lang="en-US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1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236DC-FFF5-F12B-1F4E-9A263787368D}"/>
              </a:ext>
            </a:extLst>
          </p:cNvPr>
          <p:cNvSpPr txBox="1"/>
          <p:nvPr/>
        </p:nvSpPr>
        <p:spPr>
          <a:xfrm>
            <a:off x="1696381" y="767589"/>
            <a:ext cx="66754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What is this festival/tradition?</a:t>
            </a:r>
            <a:endParaRPr lang="en-US" sz="3600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505571-AC06-2ED7-D802-6562A4730DAA}"/>
              </a:ext>
            </a:extLst>
          </p:cNvPr>
          <p:cNvSpPr txBox="1"/>
          <p:nvPr/>
        </p:nvSpPr>
        <p:spPr>
          <a:xfrm>
            <a:off x="6425341" y="2621280"/>
            <a:ext cx="25761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00B050"/>
                </a:solidFill>
                <a:ea typeface="Times New Roman" panose="02020603050405020304" pitchFamily="18" charset="0"/>
              </a:rPr>
              <a:t>Fireworks</a:t>
            </a:r>
            <a:endParaRPr lang="en-US" sz="3600" b="1" dirty="0">
              <a:solidFill>
                <a:srgbClr val="00B05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660570-1841-7738-CCF5-430F11DF66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37" y="1534766"/>
            <a:ext cx="5842871" cy="328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4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236DC-FFF5-F12B-1F4E-9A263787368D}"/>
              </a:ext>
            </a:extLst>
          </p:cNvPr>
          <p:cNvSpPr txBox="1"/>
          <p:nvPr/>
        </p:nvSpPr>
        <p:spPr>
          <a:xfrm>
            <a:off x="1696381" y="767589"/>
            <a:ext cx="66754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What is this festival/tradition?</a:t>
            </a:r>
            <a:endParaRPr lang="en-US" sz="3600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505571-AC06-2ED7-D802-6562A4730DAA}"/>
              </a:ext>
            </a:extLst>
          </p:cNvPr>
          <p:cNvSpPr txBox="1"/>
          <p:nvPr/>
        </p:nvSpPr>
        <p:spPr>
          <a:xfrm>
            <a:off x="665721" y="2571750"/>
            <a:ext cx="26356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kern="0" dirty="0">
                <a:solidFill>
                  <a:srgbClr val="00B050"/>
                </a:solidFill>
                <a:ea typeface="Times New Roman" panose="02020603050405020304" pitchFamily="18" charset="0"/>
              </a:rPr>
              <a:t>Christmas</a:t>
            </a:r>
            <a:endParaRPr lang="en-US" sz="4000" b="1" dirty="0">
              <a:solidFill>
                <a:srgbClr val="00B05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B35067-D707-34A8-4CBA-59FD58162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138" y="1413920"/>
            <a:ext cx="4811645" cy="360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4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236DC-FFF5-F12B-1F4E-9A263787368D}"/>
              </a:ext>
            </a:extLst>
          </p:cNvPr>
          <p:cNvSpPr txBox="1"/>
          <p:nvPr/>
        </p:nvSpPr>
        <p:spPr>
          <a:xfrm>
            <a:off x="1696381" y="767589"/>
            <a:ext cx="66754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What is this festival/tradition?</a:t>
            </a:r>
            <a:endParaRPr lang="en-US" sz="3600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505571-AC06-2ED7-D802-6562A4730DAA}"/>
              </a:ext>
            </a:extLst>
          </p:cNvPr>
          <p:cNvSpPr txBox="1"/>
          <p:nvPr/>
        </p:nvSpPr>
        <p:spPr>
          <a:xfrm>
            <a:off x="5505525" y="2361327"/>
            <a:ext cx="36384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kern="0" dirty="0">
                <a:solidFill>
                  <a:srgbClr val="00B050"/>
                </a:solidFill>
                <a:ea typeface="Times New Roman" panose="02020603050405020304" pitchFamily="18" charset="0"/>
              </a:rPr>
              <a:t>Balloon festival</a:t>
            </a:r>
            <a:endParaRPr lang="en-US" sz="4000" b="1" dirty="0">
              <a:solidFill>
                <a:srgbClr val="00B05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FF1585-93D5-00D2-CE16-5849B28AE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56" y="1413920"/>
            <a:ext cx="4955969" cy="331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73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687176" y="745788"/>
            <a:ext cx="84337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Listen and complete the conversations.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F3E750-1C23-2168-A206-CAE3667188CD}"/>
              </a:ext>
            </a:extLst>
          </p:cNvPr>
          <p:cNvSpPr txBox="1"/>
          <p:nvPr/>
        </p:nvSpPr>
        <p:spPr>
          <a:xfrm>
            <a:off x="166253" y="2008573"/>
            <a:ext cx="893024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/>
              <a:t>Mark: </a:t>
            </a:r>
            <a:r>
              <a:rPr lang="en-US" sz="2400" dirty="0"/>
              <a:t>Tomorrow, we’ll get the results of the Green Classroom Competition. Do you think we will win?</a:t>
            </a:r>
          </a:p>
          <a:p>
            <a:r>
              <a:rPr lang="en-US" sz="2400" b="1" i="1" dirty="0"/>
              <a:t>Nam: </a:t>
            </a:r>
            <a:r>
              <a:rPr lang="en-US" sz="2400" dirty="0"/>
              <a:t>(1) ____ who’ll win. Other classes also have very interesting projects.</a:t>
            </a:r>
          </a:p>
          <a:p>
            <a:r>
              <a:rPr lang="en-US" sz="2400" b="1" i="1" dirty="0"/>
              <a:t>Mark: </a:t>
            </a:r>
            <a:r>
              <a:rPr lang="en-US" sz="2400" dirty="0"/>
              <a:t>I agree. The Cycling-to-school </a:t>
            </a:r>
            <a:r>
              <a:rPr lang="en-US" sz="2400" dirty="0" err="1"/>
              <a:t>programme</a:t>
            </a:r>
            <a:r>
              <a:rPr lang="en-US" sz="2400" dirty="0"/>
              <a:t> proposed by Class 12C (2) ____ the judges. Cycling to school will also lead to healthier lifestyles (3) ____.</a:t>
            </a:r>
          </a:p>
          <a:p>
            <a:r>
              <a:rPr lang="en-US" sz="2400" b="1" i="1" dirty="0"/>
              <a:t>Nam: </a:t>
            </a:r>
            <a:r>
              <a:rPr lang="en-US" sz="2400" dirty="0"/>
              <a:t>True. There’re so many great ideas. The judges (4) ____ to make.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D0146BE-ADBA-2B7E-0B84-245D90BD4F9C}"/>
              </a:ext>
            </a:extLst>
          </p:cNvPr>
          <p:cNvSpPr txBox="1"/>
          <p:nvPr/>
        </p:nvSpPr>
        <p:spPr>
          <a:xfrm>
            <a:off x="1196454" y="1175086"/>
            <a:ext cx="7415151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</a:rPr>
              <a:t>A</a:t>
            </a:r>
            <a:r>
              <a:rPr lang="en-US" sz="2200" b="1" i="0" dirty="0">
                <a:solidFill>
                  <a:srgbClr val="C00000"/>
                </a:solidFill>
                <a:effectLst/>
              </a:rPr>
              <a:t>. </a:t>
            </a:r>
            <a:r>
              <a:rPr lang="en-US" sz="2200" b="0" i="0" dirty="0">
                <a:solidFill>
                  <a:srgbClr val="C00000"/>
                </a:solidFill>
                <a:effectLst/>
              </a:rPr>
              <a:t>will have a difficult decision                </a:t>
            </a:r>
            <a:r>
              <a:rPr lang="en-US" sz="2200" b="1" i="0" dirty="0">
                <a:solidFill>
                  <a:srgbClr val="C00000"/>
                </a:solidFill>
                <a:effectLst/>
              </a:rPr>
              <a:t>B. </a:t>
            </a:r>
            <a:r>
              <a:rPr lang="en-US" sz="2200" b="0" i="0" dirty="0">
                <a:solidFill>
                  <a:srgbClr val="C00000"/>
                </a:solidFill>
                <a:effectLst/>
              </a:rPr>
              <a:t>is going to impress</a:t>
            </a:r>
          </a:p>
          <a:p>
            <a:r>
              <a:rPr lang="en-US" sz="2200" b="1" i="0" dirty="0">
                <a:solidFill>
                  <a:srgbClr val="C00000"/>
                </a:solidFill>
                <a:effectLst/>
              </a:rPr>
              <a:t>C. </a:t>
            </a:r>
            <a:r>
              <a:rPr lang="en-US" sz="2200" b="0" i="0" dirty="0">
                <a:solidFill>
                  <a:srgbClr val="C00000"/>
                </a:solidFill>
                <a:effectLst/>
              </a:rPr>
              <a:t>in the long run                                       </a:t>
            </a:r>
            <a:r>
              <a:rPr lang="en-US" sz="2200" b="1" dirty="0">
                <a:solidFill>
                  <a:srgbClr val="C00000"/>
                </a:solidFill>
              </a:rPr>
              <a:t>D</a:t>
            </a:r>
            <a:r>
              <a:rPr lang="en-US" sz="2200" b="1" i="0" dirty="0">
                <a:solidFill>
                  <a:srgbClr val="C00000"/>
                </a:solidFill>
                <a:effectLst/>
              </a:rPr>
              <a:t>. </a:t>
            </a:r>
            <a:r>
              <a:rPr lang="en-US" sz="2200" b="0" i="0" dirty="0">
                <a:solidFill>
                  <a:srgbClr val="C00000"/>
                </a:solidFill>
                <a:effectLst/>
              </a:rPr>
              <a:t>It’s hard to predict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ACEB0FE-75DB-2FD4-5710-457691807D62}"/>
              </a:ext>
            </a:extLst>
          </p:cNvPr>
          <p:cNvSpPr txBox="1"/>
          <p:nvPr/>
        </p:nvSpPr>
        <p:spPr>
          <a:xfrm>
            <a:off x="1562488" y="2650155"/>
            <a:ext cx="6934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D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684E03-EFE2-8BA2-699B-478B5272AD72}"/>
              </a:ext>
            </a:extLst>
          </p:cNvPr>
          <p:cNvSpPr txBox="1"/>
          <p:nvPr/>
        </p:nvSpPr>
        <p:spPr>
          <a:xfrm>
            <a:off x="1264752" y="3757493"/>
            <a:ext cx="6934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B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4AD9AF-7289-6771-7A45-E99E7FEFF2E5}"/>
              </a:ext>
            </a:extLst>
          </p:cNvPr>
          <p:cNvSpPr txBox="1"/>
          <p:nvPr/>
        </p:nvSpPr>
        <p:spPr>
          <a:xfrm>
            <a:off x="1909189" y="4122678"/>
            <a:ext cx="6934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A39BC4-9751-C374-E696-E4A59308386D}"/>
              </a:ext>
            </a:extLst>
          </p:cNvPr>
          <p:cNvSpPr txBox="1"/>
          <p:nvPr/>
        </p:nvSpPr>
        <p:spPr>
          <a:xfrm>
            <a:off x="7314028" y="4480280"/>
            <a:ext cx="6934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ea typeface="Times New Roman" panose="02020603050405020304" pitchFamily="18" charset="0"/>
              </a:rPr>
              <a:t>A</a:t>
            </a:r>
            <a:endParaRPr lang="en-US" sz="3200" b="1" dirty="0">
              <a:solidFill>
                <a:srgbClr val="00B05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2D28FF1-2F39-FB9C-6FCD-7A89D521EFFB}"/>
              </a:ext>
            </a:extLst>
          </p:cNvPr>
          <p:cNvSpPr/>
          <p:nvPr/>
        </p:nvSpPr>
        <p:spPr>
          <a:xfrm>
            <a:off x="242963" y="731957"/>
            <a:ext cx="481432" cy="461665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pic>
        <p:nvPicPr>
          <p:cNvPr id="7" name="Track 20">
            <a:hlinkClick r:id="" action="ppaction://media"/>
            <a:extLst>
              <a:ext uri="{FF2B5EF4-FFF2-40B4-BE49-F238E27FC236}">
                <a16:creationId xmlns:a16="http://schemas.microsoft.com/office/drawing/2014/main" id="{DB16EE09-ADA4-ED6C-6072-F5F68A0575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19304" y="1041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5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F326D9-4CA1-9A2F-5B65-50D3DD5FA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72" y="977276"/>
            <a:ext cx="8765456" cy="212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15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2292</TotalTime>
  <Words>378</Words>
  <Application>Microsoft Office PowerPoint</Application>
  <PresentationFormat>On-screen Show (16:9)</PresentationFormat>
  <Paragraphs>74</Paragraphs>
  <Slides>14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Arial</vt:lpstr>
      <vt:lpstr>Bookman Old Style</vt:lpstr>
      <vt:lpstr>Calibri</vt:lpstr>
      <vt:lpstr>Calibri Light</vt:lpstr>
      <vt:lpstr>Google Sans</vt:lpstr>
      <vt:lpstr>Montserrat Medium</vt:lpstr>
      <vt:lpstr>Myriad Pro</vt:lpstr>
      <vt:lpstr>Times New Roman</vt:lpstr>
      <vt:lpstr>UTM Facebook K&amp;T</vt:lpstr>
      <vt:lpstr>UTM-Avo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101</cp:revision>
  <dcterms:created xsi:type="dcterms:W3CDTF">2020-12-09T02:04:09Z</dcterms:created>
  <dcterms:modified xsi:type="dcterms:W3CDTF">2025-08-14T09:56:27Z</dcterms:modified>
</cp:coreProperties>
</file>