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349" r:id="rId2"/>
    <p:sldId id="274" r:id="rId3"/>
    <p:sldId id="273" r:id="rId4"/>
    <p:sldId id="332" r:id="rId5"/>
    <p:sldId id="341" r:id="rId6"/>
    <p:sldId id="334" r:id="rId7"/>
    <p:sldId id="343" r:id="rId8"/>
    <p:sldId id="344" r:id="rId9"/>
    <p:sldId id="346" r:id="rId10"/>
    <p:sldId id="345" r:id="rId11"/>
    <p:sldId id="350" r:id="rId12"/>
    <p:sldId id="347" r:id="rId13"/>
    <p:sldId id="351" r:id="rId14"/>
    <p:sldId id="348" r:id="rId15"/>
    <p:sldId id="325" r:id="rId16"/>
    <p:sldId id="317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EE8640"/>
    <a:srgbClr val="A493C6"/>
    <a:srgbClr val="D0DEEC"/>
    <a:srgbClr val="6593C3"/>
    <a:srgbClr val="F7DADE"/>
    <a:srgbClr val="FF9801"/>
    <a:srgbClr val="0FB7BD"/>
    <a:srgbClr val="048DA4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6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118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E0372EC-0997-D5A5-6F07-FE132BA05685}"/>
              </a:ext>
            </a:extLst>
          </p:cNvPr>
          <p:cNvSpPr txBox="1"/>
          <p:nvPr/>
        </p:nvSpPr>
        <p:spPr>
          <a:xfrm>
            <a:off x="426371" y="1459503"/>
            <a:ext cx="818602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i="0" dirty="0">
                <a:solidFill>
                  <a:srgbClr val="E45A83"/>
                </a:solidFill>
                <a:effectLst/>
                <a:cs typeface="Times New Roman" panose="02020603050405020304" pitchFamily="18" charset="0"/>
              </a:rPr>
              <a:t>1. </a:t>
            </a:r>
            <a:r>
              <a:rPr lang="en-US" sz="2800" b="0" i="0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Many people have now started to care </a:t>
            </a:r>
            <a:r>
              <a:rPr lang="en-US" sz="2800" b="0" i="0" dirty="0">
                <a:solidFill>
                  <a:srgbClr val="6D6E71"/>
                </a:solidFill>
                <a:effectLst/>
                <a:cs typeface="Times New Roman" panose="02020603050405020304" pitchFamily="18" charset="0"/>
              </a:rPr>
              <a:t>_________ </a:t>
            </a:r>
            <a:r>
              <a:rPr lang="en-US" sz="2800" b="0" i="0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the environment.</a:t>
            </a:r>
          </a:p>
          <a:p>
            <a:pPr algn="just"/>
            <a:r>
              <a:rPr lang="en-US" sz="2800" b="1" i="0" dirty="0">
                <a:solidFill>
                  <a:srgbClr val="E45A83"/>
                </a:solidFill>
                <a:effectLst/>
                <a:cs typeface="Times New Roman" panose="02020603050405020304" pitchFamily="18" charset="0"/>
              </a:rPr>
              <a:t>2. </a:t>
            </a:r>
            <a:r>
              <a:rPr lang="en-US" sz="2800" b="0" i="0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The future of our planet depends </a:t>
            </a:r>
            <a:r>
              <a:rPr lang="en-US" sz="2800" b="0" i="0" dirty="0">
                <a:solidFill>
                  <a:srgbClr val="6D6E71"/>
                </a:solidFill>
                <a:effectLst/>
                <a:cs typeface="Times New Roman" panose="02020603050405020304" pitchFamily="18" charset="0"/>
              </a:rPr>
              <a:t>_________ </a:t>
            </a:r>
            <a:r>
              <a:rPr lang="en-US" sz="2800" b="0" i="0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how we deal with climate change.</a:t>
            </a:r>
          </a:p>
          <a:p>
            <a:pPr algn="just"/>
            <a:r>
              <a:rPr lang="en-US" sz="2800" b="1" i="0" dirty="0">
                <a:solidFill>
                  <a:srgbClr val="E45A83"/>
                </a:solidFill>
                <a:effectLst/>
                <a:cs typeface="Times New Roman" panose="02020603050405020304" pitchFamily="18" charset="0"/>
              </a:rPr>
              <a:t>3. </a:t>
            </a:r>
            <a:r>
              <a:rPr lang="en-US" sz="2800" b="0" i="0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We should work </a:t>
            </a:r>
            <a:r>
              <a:rPr lang="en-US" sz="2800" b="0" i="0" dirty="0">
                <a:solidFill>
                  <a:srgbClr val="6D6E71"/>
                </a:solidFill>
                <a:effectLst/>
                <a:cs typeface="Times New Roman" panose="02020603050405020304" pitchFamily="18" charset="0"/>
              </a:rPr>
              <a:t>_________ </a:t>
            </a:r>
            <a:r>
              <a:rPr lang="en-US" sz="2800" b="0" i="0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some solutions to reducing plastic pollution.</a:t>
            </a:r>
          </a:p>
          <a:p>
            <a:r>
              <a:rPr lang="en-US" sz="2800" b="1" i="0" dirty="0">
                <a:solidFill>
                  <a:srgbClr val="E45A83"/>
                </a:solidFill>
                <a:effectLst/>
                <a:cs typeface="Times New Roman" panose="02020603050405020304" pitchFamily="18" charset="0"/>
              </a:rPr>
              <a:t>4. </a:t>
            </a:r>
            <a:r>
              <a:rPr lang="en-US" sz="2800" b="0" i="0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My sister is responsible for looking </a:t>
            </a:r>
            <a:r>
              <a:rPr lang="en-US" sz="2800" b="0" i="0" dirty="0">
                <a:solidFill>
                  <a:srgbClr val="6D6E71"/>
                </a:solidFill>
                <a:effectLst/>
                <a:cs typeface="Times New Roman" panose="02020603050405020304" pitchFamily="18" charset="0"/>
              </a:rPr>
              <a:t>_________ </a:t>
            </a:r>
            <a:r>
              <a:rPr lang="en-US" sz="2800" b="0" i="0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the plants at home.</a:t>
            </a:r>
            <a:r>
              <a:rPr lang="en-US" sz="2800" dirty="0"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78333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cs typeface="Times New Roman" panose="02020603050405020304" pitchFamily="18" charset="0"/>
              </a:rPr>
              <a:t>Complete the sentences with the suitable prepositions.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0320F7-47CD-2F53-E601-64F9465F3E68}"/>
              </a:ext>
            </a:extLst>
          </p:cNvPr>
          <p:cNvSpPr txBox="1"/>
          <p:nvPr/>
        </p:nvSpPr>
        <p:spPr>
          <a:xfrm>
            <a:off x="7080379" y="1467513"/>
            <a:ext cx="14214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kern="0" dirty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sz="28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4702E5-BB4D-8D9C-219C-CD160764620D}"/>
              </a:ext>
            </a:extLst>
          </p:cNvPr>
          <p:cNvSpPr txBox="1"/>
          <p:nvPr/>
        </p:nvSpPr>
        <p:spPr>
          <a:xfrm>
            <a:off x="6651458" y="2310140"/>
            <a:ext cx="85784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en-US" sz="28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E0DF80-0C2B-1D81-D9B0-93069E1B93C8}"/>
              </a:ext>
            </a:extLst>
          </p:cNvPr>
          <p:cNvSpPr txBox="1"/>
          <p:nvPr/>
        </p:nvSpPr>
        <p:spPr>
          <a:xfrm>
            <a:off x="4303326" y="3179488"/>
            <a:ext cx="22370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en-US" sz="28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8CCCF8A-CE2E-A21E-E6A9-D9B29DEE61B7}"/>
              </a:ext>
            </a:extLst>
          </p:cNvPr>
          <p:cNvSpPr txBox="1"/>
          <p:nvPr/>
        </p:nvSpPr>
        <p:spPr>
          <a:xfrm>
            <a:off x="6306692" y="4023937"/>
            <a:ext cx="12581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kern="0" dirty="0">
                <a:solidFill>
                  <a:srgbClr val="C00000"/>
                </a:solidFill>
                <a:cs typeface="Times New Roman" panose="02020603050405020304" pitchFamily="18" charset="0"/>
              </a:rPr>
              <a:t>after</a:t>
            </a:r>
            <a:endParaRPr lang="en-US" sz="28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58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44A9232-A37B-7908-7E5F-F71ADFA8ED60}"/>
              </a:ext>
            </a:extLst>
          </p:cNvPr>
          <p:cNvSpPr txBox="1"/>
          <p:nvPr/>
        </p:nvSpPr>
        <p:spPr>
          <a:xfrm>
            <a:off x="380138" y="1405358"/>
            <a:ext cx="836739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E45A83"/>
                </a:solidFill>
                <a:effectLst/>
              </a:rPr>
              <a:t>1.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Plastic takes hundreds of years to decompose in the ground. This explains why it is harmful to the environment.</a:t>
            </a:r>
            <a:r>
              <a:rPr lang="en-US" sz="3200" dirty="0"/>
              <a:t> </a:t>
            </a:r>
            <a:br>
              <a:rPr lang="en-US" sz="3200" dirty="0"/>
            </a:br>
            <a:r>
              <a:rPr lang="en-US" sz="3200" dirty="0">
                <a:solidFill>
                  <a:srgbClr val="000000"/>
                </a:solidFill>
                <a:sym typeface="Wingdings" panose="05000000000000000000" pitchFamily="2" charset="2"/>
              </a:rPr>
              <a:t>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 Plastic takes hundreds of years to decompose in the ground, </a:t>
            </a:r>
            <a:r>
              <a:rPr lang="en-US" sz="3200" b="0" i="0" dirty="0">
                <a:solidFill>
                  <a:srgbClr val="6D6E71"/>
                </a:solidFill>
                <a:effectLst/>
              </a:rPr>
              <a:t>______________________</a:t>
            </a:r>
            <a:r>
              <a:rPr lang="en-US" sz="3200" dirty="0">
                <a:solidFill>
                  <a:srgbClr val="000000"/>
                </a:solidFill>
              </a:rPr>
              <a:t>_____</a:t>
            </a:r>
          </a:p>
          <a:p>
            <a:r>
              <a:rPr lang="en-US" sz="3200" dirty="0">
                <a:solidFill>
                  <a:srgbClr val="000000"/>
                </a:solidFill>
              </a:rPr>
              <a:t>_______________________________________.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659839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57963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637500"/>
            <a:ext cx="78333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Times New Roman" panose="02020603050405020304" pitchFamily="18" charset="0"/>
              </a:rPr>
              <a:t>Combine the sentences using relative clauses.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0320F7-47CD-2F53-E601-64F9465F3E68}"/>
              </a:ext>
            </a:extLst>
          </p:cNvPr>
          <p:cNvSpPr txBox="1"/>
          <p:nvPr/>
        </p:nvSpPr>
        <p:spPr>
          <a:xfrm>
            <a:off x="2767585" y="3375128"/>
            <a:ext cx="589472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kern="0" dirty="0">
                <a:solidFill>
                  <a:srgbClr val="C00000"/>
                </a:solidFill>
                <a:ea typeface="Times New Roman" panose="02020603050405020304" pitchFamily="18" charset="0"/>
              </a:rPr>
              <a:t>which (explains why it) is harmful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AABE3A-9A91-A9B5-6EFE-6D41E39D1B19}"/>
              </a:ext>
            </a:extLst>
          </p:cNvPr>
          <p:cNvSpPr txBox="1"/>
          <p:nvPr/>
        </p:nvSpPr>
        <p:spPr>
          <a:xfrm>
            <a:off x="380138" y="3873296"/>
            <a:ext cx="4572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kern="0" dirty="0">
                <a:solidFill>
                  <a:srgbClr val="C00000"/>
                </a:solidFill>
                <a:ea typeface="Times New Roman" panose="02020603050405020304" pitchFamily="18" charset="0"/>
              </a:rPr>
              <a:t>to the environment.</a:t>
            </a:r>
            <a:r>
              <a:rPr lang="en-US" sz="3000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  <a:endParaRPr lang="en-US" sz="3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34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44A9232-A37B-7908-7E5F-F71ADFA8ED60}"/>
              </a:ext>
            </a:extLst>
          </p:cNvPr>
          <p:cNvSpPr txBox="1"/>
          <p:nvPr/>
        </p:nvSpPr>
        <p:spPr>
          <a:xfrm>
            <a:off x="426371" y="1516502"/>
            <a:ext cx="838372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rgbClr val="E45983"/>
                </a:solidFill>
              </a:rPr>
              <a:t>2. </a:t>
            </a:r>
            <a:r>
              <a:rPr lang="en-US" sz="3000" dirty="0"/>
              <a:t>Public transport does not pollute the air as much as private vehicles. That’s why more people should consider using it. </a:t>
            </a:r>
          </a:p>
          <a:p>
            <a:r>
              <a:rPr lang="en-US" sz="3000" dirty="0">
                <a:sym typeface="Wingdings" panose="05000000000000000000" pitchFamily="2" charset="2"/>
              </a:rPr>
              <a:t> </a:t>
            </a:r>
            <a:r>
              <a:rPr lang="en-US" sz="3000" dirty="0"/>
              <a:t>Public transport does not pollute the air as much as private vehicles, ___________________________</a:t>
            </a:r>
          </a:p>
          <a:p>
            <a:r>
              <a:rPr lang="en-US" sz="3000" b="0" i="0" dirty="0">
                <a:solidFill>
                  <a:srgbClr val="000000"/>
                </a:solidFill>
                <a:effectLst/>
                <a:latin typeface="UTM-Avo"/>
              </a:rPr>
              <a:t>__________________________________________.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659839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57963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637500"/>
            <a:ext cx="78333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Times New Roman" panose="02020603050405020304" pitchFamily="18" charset="0"/>
              </a:rPr>
              <a:t>Combine the sentences using relative clauses.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AD1416-5E71-E12E-F89C-0FE7D799CD43}"/>
              </a:ext>
            </a:extLst>
          </p:cNvPr>
          <p:cNvSpPr txBox="1"/>
          <p:nvPr/>
        </p:nvSpPr>
        <p:spPr>
          <a:xfrm>
            <a:off x="3571907" y="3358823"/>
            <a:ext cx="490153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kern="0" dirty="0">
                <a:solidFill>
                  <a:srgbClr val="C00000"/>
                </a:solidFill>
                <a:ea typeface="Times New Roman" panose="02020603050405020304" pitchFamily="18" charset="0"/>
              </a:rPr>
              <a:t>which is why more people</a:t>
            </a:r>
            <a:endParaRPr lang="en-US" sz="3000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33D83F-7290-CDB7-718A-8ED58B2F9034}"/>
              </a:ext>
            </a:extLst>
          </p:cNvPr>
          <p:cNvSpPr txBox="1"/>
          <p:nvPr/>
        </p:nvSpPr>
        <p:spPr>
          <a:xfrm>
            <a:off x="445470" y="3824015"/>
            <a:ext cx="4572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kern="0" dirty="0">
                <a:solidFill>
                  <a:srgbClr val="C00000"/>
                </a:solidFill>
                <a:ea typeface="Times New Roman" panose="02020603050405020304" pitchFamily="18" charset="0"/>
              </a:rPr>
              <a:t>should consider using it.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57275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44A9232-A37B-7908-7E5F-F71ADFA8ED60}"/>
              </a:ext>
            </a:extLst>
          </p:cNvPr>
          <p:cNvSpPr txBox="1"/>
          <p:nvPr/>
        </p:nvSpPr>
        <p:spPr>
          <a:xfrm>
            <a:off x="426371" y="1516502"/>
            <a:ext cx="8383724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i="0" dirty="0">
                <a:solidFill>
                  <a:srgbClr val="E45A83"/>
                </a:solidFill>
                <a:effectLst/>
              </a:rPr>
              <a:t>3. </a:t>
            </a:r>
            <a:r>
              <a:rPr lang="en-US" sz="3000" b="0" i="0" dirty="0">
                <a:solidFill>
                  <a:srgbClr val="000000"/>
                </a:solidFill>
                <a:effectLst/>
              </a:rPr>
              <a:t>All students work very hard to help clean up the school. The teacher encourages this.</a:t>
            </a:r>
            <a:r>
              <a:rPr lang="en-US" sz="3000" dirty="0"/>
              <a:t> </a:t>
            </a:r>
            <a:br>
              <a:rPr lang="en-US" sz="3000" dirty="0"/>
            </a:br>
            <a:r>
              <a:rPr lang="en-US" sz="3000" dirty="0">
                <a:sym typeface="Wingdings" panose="05000000000000000000" pitchFamily="2" charset="2"/>
              </a:rPr>
              <a:t> </a:t>
            </a:r>
            <a:r>
              <a:rPr lang="en-US" sz="3000" b="0" i="0" dirty="0">
                <a:solidFill>
                  <a:srgbClr val="000000"/>
                </a:solidFill>
                <a:effectLst/>
              </a:rPr>
              <a:t>All students work very hard to help clean up the school, ___________________________________</a:t>
            </a:r>
          </a:p>
          <a:p>
            <a:r>
              <a:rPr lang="en-US" sz="3000" dirty="0">
                <a:solidFill>
                  <a:srgbClr val="000000"/>
                </a:solidFill>
              </a:rPr>
              <a:t>_________________________________________.</a:t>
            </a:r>
            <a:endParaRPr lang="en-US" sz="3000" b="0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659839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57963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637500"/>
            <a:ext cx="78333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Times New Roman" panose="02020603050405020304" pitchFamily="18" charset="0"/>
              </a:rPr>
              <a:t>Combine the sentences using relative clauses.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AD1416-5E71-E12E-F89C-0FE7D799CD43}"/>
              </a:ext>
            </a:extLst>
          </p:cNvPr>
          <p:cNvSpPr txBox="1"/>
          <p:nvPr/>
        </p:nvSpPr>
        <p:spPr>
          <a:xfrm>
            <a:off x="1657763" y="2847925"/>
            <a:ext cx="62182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kern="0" dirty="0">
                <a:solidFill>
                  <a:srgbClr val="C00000"/>
                </a:solidFill>
                <a:ea typeface="Times New Roman" panose="02020603050405020304" pitchFamily="18" charset="0"/>
              </a:rPr>
              <a:t>which is encouraged by the teacher/</a:t>
            </a:r>
            <a:endParaRPr lang="en-US" sz="3000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347A52-647A-A21D-87B8-8EF04F83AC86}"/>
              </a:ext>
            </a:extLst>
          </p:cNvPr>
          <p:cNvSpPr txBox="1"/>
          <p:nvPr/>
        </p:nvSpPr>
        <p:spPr>
          <a:xfrm>
            <a:off x="519066" y="3352392"/>
            <a:ext cx="4572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kern="0" dirty="0">
                <a:solidFill>
                  <a:srgbClr val="C00000"/>
                </a:solidFill>
                <a:ea typeface="Times New Roman" panose="02020603050405020304" pitchFamily="18" charset="0"/>
              </a:rPr>
              <a:t>the teacher encourages.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4237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659839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57963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637500"/>
            <a:ext cx="78333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cs typeface="Times New Roman" panose="02020603050405020304" pitchFamily="18" charset="0"/>
              </a:rPr>
              <a:t>Talk about green things and activities you and your family often do. Use verbs with prepositions or phrasal verbs, and relative clauses referring to the whole sentence.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168AA99-C50F-93C9-701C-95FB02E6CA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37"/>
          <a:stretch/>
        </p:blipFill>
        <p:spPr>
          <a:xfrm>
            <a:off x="2316805" y="1837829"/>
            <a:ext cx="4534696" cy="316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421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3257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Diphthongs /</a:t>
            </a:r>
            <a:r>
              <a:rPr lang="en-US" sz="2800" dirty="0" err="1">
                <a:solidFill>
                  <a:srgbClr val="EE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ɪə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/, /</a:t>
            </a:r>
            <a:r>
              <a:rPr lang="en-US" sz="2800" dirty="0" err="1">
                <a:solidFill>
                  <a:srgbClr val="EE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eə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/ and /</a:t>
            </a:r>
            <a:r>
              <a:rPr lang="en-US" sz="2800" dirty="0" err="1">
                <a:solidFill>
                  <a:srgbClr val="EE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ʊə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about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green living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Verbs with prepositions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Relative clauses referring to a whole sentence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441014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  <a:cs typeface="Arial" panose="020B0604020202020204" pitchFamily="34" charset="0"/>
              </a:rPr>
              <a:t>Prepare for Lesson 3 - Reading.</a:t>
            </a:r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3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GREEN LIVING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LANGUAGE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72E14D-3F13-6EFE-8EB9-7B219328EE7C}"/>
              </a:ext>
            </a:extLst>
          </p:cNvPr>
          <p:cNvSpPr txBox="1"/>
          <p:nvPr/>
        </p:nvSpPr>
        <p:spPr>
          <a:xfrm>
            <a:off x="3560578" y="686080"/>
            <a:ext cx="2901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E45983"/>
                </a:solidFill>
                <a:cs typeface="Times New Roman" panose="02020603050405020304" pitchFamily="18" charset="0"/>
              </a:rPr>
              <a:t>KIM’S GAME</a:t>
            </a:r>
          </a:p>
        </p:txBody>
      </p:sp>
      <p:pic>
        <p:nvPicPr>
          <p:cNvPr id="3" name="Picture 2" descr="Premium Vector | Colorful ear cartoon art isolated vector illustration">
            <a:extLst>
              <a:ext uri="{FF2B5EF4-FFF2-40B4-BE49-F238E27FC236}">
                <a16:creationId xmlns:a16="http://schemas.microsoft.com/office/drawing/2014/main" id="{A99E66E4-B46F-A179-3182-AD3CEC6777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8" t="12142" r="14989" b="13083"/>
          <a:stretch/>
        </p:blipFill>
        <p:spPr bwMode="auto">
          <a:xfrm>
            <a:off x="4146865" y="1349464"/>
            <a:ext cx="1644335" cy="18252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 descr="How Can You Tell if a Pear is Ripe? | Food Network Healthy Eats: Recipes,  Ideas, and Food News | Food Network">
            <a:extLst>
              <a:ext uri="{FF2B5EF4-FFF2-40B4-BE49-F238E27FC236}">
                <a16:creationId xmlns:a16="http://schemas.microsoft.com/office/drawing/2014/main" id="{03C08918-FE2E-9BC5-57B8-5B919EAF67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294" y="3262004"/>
            <a:ext cx="1858419" cy="1858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Brown Wooden Armless Chair">
            <a:extLst>
              <a:ext uri="{FF2B5EF4-FFF2-40B4-BE49-F238E27FC236}">
                <a16:creationId xmlns:a16="http://schemas.microsoft.com/office/drawing/2014/main" id="{209822F8-34A7-96CA-6579-5111E112BC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80" y="3323044"/>
            <a:ext cx="1736340" cy="1736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White-tailed deer | Habitat, Diet &amp; Adaptations | Britannica">
            <a:extLst>
              <a:ext uri="{FF2B5EF4-FFF2-40B4-BE49-F238E27FC236}">
                <a16:creationId xmlns:a16="http://schemas.microsoft.com/office/drawing/2014/main" id="{85FE4E26-2E9C-F2EE-EBAE-6B899CAAE3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096" y="1018677"/>
            <a:ext cx="1736339" cy="2146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Coral - Staircase - St Lucia (13 steps - Stair Nose only) 1250mm x 300mm x  6mm">
            <a:extLst>
              <a:ext uri="{FF2B5EF4-FFF2-40B4-BE49-F238E27FC236}">
                <a16:creationId xmlns:a16="http://schemas.microsoft.com/office/drawing/2014/main" id="{43178E41-2606-2AE8-9F2E-BB4C3CF2B5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442" y="1018677"/>
            <a:ext cx="2002695" cy="2002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57EAFE3-2A4D-F5E8-6E89-D593A90903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715" y="3218847"/>
            <a:ext cx="2785454" cy="185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763737" y="708710"/>
            <a:ext cx="7659406" cy="659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Listen and repeat. Then </a:t>
            </a:r>
            <a:r>
              <a:rPr lang="en-US" b="1" dirty="0" err="1"/>
              <a:t>practise</a:t>
            </a:r>
            <a:r>
              <a:rPr lang="en-US" b="1" dirty="0"/>
              <a:t> saying the words.  </a:t>
            </a:r>
            <a:endParaRPr lang="en-US" b="1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 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A95AA46-9C69-FB0A-8528-7EDA56D6ECDF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DBFEA0-4F6C-1194-4925-824E850014EE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DA61836-D713-1E2D-7C2E-02813E343B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096" y="1816608"/>
            <a:ext cx="8841808" cy="2446919"/>
          </a:xfrm>
          <a:prstGeom prst="rect">
            <a:avLst/>
          </a:prstGeom>
        </p:spPr>
      </p:pic>
      <p:pic>
        <p:nvPicPr>
          <p:cNvPr id="10" name="Track 16">
            <a:hlinkClick r:id="" action="ppaction://media"/>
            <a:extLst>
              <a:ext uri="{FF2B5EF4-FFF2-40B4-BE49-F238E27FC236}">
                <a16:creationId xmlns:a16="http://schemas.microsoft.com/office/drawing/2014/main" id="{C61B76D8-2A69-12F5-8F1A-08D5F05646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75463" y="1253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57022" y="738821"/>
            <a:ext cx="8486978" cy="659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Underline the words that contain the /</a:t>
            </a:r>
            <a:r>
              <a:rPr lang="en-US" sz="2400" b="1" dirty="0" err="1"/>
              <a:t>ɪə</a:t>
            </a:r>
            <a:r>
              <a:rPr lang="en-US" sz="2400" b="1" dirty="0"/>
              <a:t>/, /</a:t>
            </a:r>
            <a:r>
              <a:rPr lang="en-US" sz="2400" b="1" dirty="0" err="1"/>
              <a:t>eə</a:t>
            </a:r>
            <a:r>
              <a:rPr lang="en-US" sz="2400" b="1" dirty="0"/>
              <a:t>/ and /</a:t>
            </a:r>
            <a:r>
              <a:rPr lang="en-US" sz="2400" b="1" dirty="0" err="1"/>
              <a:t>ʊə</a:t>
            </a:r>
            <a:r>
              <a:rPr lang="en-US" sz="2400" b="1" dirty="0"/>
              <a:t>/ sounds. </a:t>
            </a:r>
            <a:endParaRPr lang="en-US" sz="2400" b="1" dirty="0"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05CBE6-7AAA-2D3C-3374-95CD7A8B5066}"/>
              </a:ext>
            </a:extLst>
          </p:cNvPr>
          <p:cNvSpPr txBox="1"/>
          <p:nvPr/>
        </p:nvSpPr>
        <p:spPr>
          <a:xfrm>
            <a:off x="280067" y="1523731"/>
            <a:ext cx="865413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i="0" dirty="0">
                <a:solidFill>
                  <a:srgbClr val="E45A83"/>
                </a:solidFill>
                <a:effectLst/>
                <a:cs typeface="Times New Roman" panose="02020603050405020304" pitchFamily="18" charset="0"/>
              </a:rPr>
              <a:t>1. </a:t>
            </a:r>
            <a:r>
              <a:rPr lang="en-US" sz="3200" b="0" i="0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There are many volunteers here to help clean up the beach.</a:t>
            </a:r>
          </a:p>
          <a:p>
            <a:pPr algn="just"/>
            <a:r>
              <a:rPr lang="en-US" sz="3200" b="1" i="0" dirty="0">
                <a:solidFill>
                  <a:srgbClr val="E45A83"/>
                </a:solidFill>
                <a:effectLst/>
                <a:cs typeface="Times New Roman" panose="02020603050405020304" pitchFamily="18" charset="0"/>
              </a:rPr>
              <a:t>2. </a:t>
            </a:r>
            <a:r>
              <a:rPr lang="en-US" sz="3200" b="0" i="0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Ecotourism encourages tourists to develop </a:t>
            </a:r>
          </a:p>
          <a:p>
            <a:pPr algn="just"/>
            <a:r>
              <a:rPr lang="en-US" sz="3200" b="0" i="0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eco-friendly habits when travelling.</a:t>
            </a:r>
          </a:p>
          <a:p>
            <a:pPr algn="just"/>
            <a:r>
              <a:rPr lang="en-US" sz="3200" b="1" i="0" dirty="0">
                <a:solidFill>
                  <a:srgbClr val="E45A83"/>
                </a:solidFill>
                <a:effectLst/>
                <a:cs typeface="Times New Roman" panose="02020603050405020304" pitchFamily="18" charset="0"/>
              </a:rPr>
              <a:t>3. </a:t>
            </a:r>
            <a:r>
              <a:rPr lang="en-US" sz="3200" b="0" i="0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It is clear that not all people are aware of the negative impact of their daily habits on the environment.</a:t>
            </a:r>
            <a:r>
              <a:rPr lang="en-US" sz="3200" dirty="0"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DBA25342-A855-E8DC-2EEA-9321161C60BD}"/>
              </a:ext>
            </a:extLst>
          </p:cNvPr>
          <p:cNvSpPr/>
          <p:nvPr/>
        </p:nvSpPr>
        <p:spPr>
          <a:xfrm>
            <a:off x="257437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8CF075-9F4A-C645-3950-CB07F3C610B4}"/>
              </a:ext>
            </a:extLst>
          </p:cNvPr>
          <p:cNvSpPr txBox="1"/>
          <p:nvPr/>
        </p:nvSpPr>
        <p:spPr>
          <a:xfrm>
            <a:off x="280067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Track 17">
            <a:hlinkClick r:id="" action="ppaction://media"/>
            <a:extLst>
              <a:ext uri="{FF2B5EF4-FFF2-40B4-BE49-F238E27FC236}">
                <a16:creationId xmlns:a16="http://schemas.microsoft.com/office/drawing/2014/main" id="{B3722CCA-3196-8E40-38D1-A50B96810E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4262" y="83182"/>
            <a:ext cx="609600" cy="6096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E9F7E97-FEE0-8881-B4C4-198DCDED22F6}"/>
              </a:ext>
            </a:extLst>
          </p:cNvPr>
          <p:cNvCxnSpPr>
            <a:cxnSpLocks/>
          </p:cNvCxnSpPr>
          <p:nvPr/>
        </p:nvCxnSpPr>
        <p:spPr>
          <a:xfrm>
            <a:off x="768096" y="1987296"/>
            <a:ext cx="987552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3A9B8FA-57D8-297B-E9E9-10801F1AADF7}"/>
              </a:ext>
            </a:extLst>
          </p:cNvPr>
          <p:cNvCxnSpPr>
            <a:cxnSpLocks/>
          </p:cNvCxnSpPr>
          <p:nvPr/>
        </p:nvCxnSpPr>
        <p:spPr>
          <a:xfrm>
            <a:off x="3407664" y="1993392"/>
            <a:ext cx="1834896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AD82427-7136-7706-020B-CAE5D54FFE0C}"/>
              </a:ext>
            </a:extLst>
          </p:cNvPr>
          <p:cNvCxnSpPr>
            <a:cxnSpLocks/>
          </p:cNvCxnSpPr>
          <p:nvPr/>
        </p:nvCxnSpPr>
        <p:spPr>
          <a:xfrm>
            <a:off x="5291328" y="1999488"/>
            <a:ext cx="804672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37AEC50-A451-45D8-B52D-5D41D33BFA21}"/>
              </a:ext>
            </a:extLst>
          </p:cNvPr>
          <p:cNvCxnSpPr>
            <a:cxnSpLocks/>
          </p:cNvCxnSpPr>
          <p:nvPr/>
        </p:nvCxnSpPr>
        <p:spPr>
          <a:xfrm>
            <a:off x="768096" y="2987040"/>
            <a:ext cx="1834896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9ADF452-D296-6BF0-65AE-7DF767F02536}"/>
              </a:ext>
            </a:extLst>
          </p:cNvPr>
          <p:cNvCxnSpPr>
            <a:cxnSpLocks/>
          </p:cNvCxnSpPr>
          <p:nvPr/>
        </p:nvCxnSpPr>
        <p:spPr>
          <a:xfrm>
            <a:off x="4639056" y="2987040"/>
            <a:ext cx="1322832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28F087E-9EE1-E3E6-9F0D-D55C1D56DD02}"/>
              </a:ext>
            </a:extLst>
          </p:cNvPr>
          <p:cNvCxnSpPr>
            <a:cxnSpLocks/>
          </p:cNvCxnSpPr>
          <p:nvPr/>
        </p:nvCxnSpPr>
        <p:spPr>
          <a:xfrm>
            <a:off x="1615440" y="3944112"/>
            <a:ext cx="804672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425D9E8-451F-A479-7235-CAC3EB8FB476}"/>
              </a:ext>
            </a:extLst>
          </p:cNvPr>
          <p:cNvCxnSpPr>
            <a:cxnSpLocks/>
          </p:cNvCxnSpPr>
          <p:nvPr/>
        </p:nvCxnSpPr>
        <p:spPr>
          <a:xfrm>
            <a:off x="6638544" y="3938016"/>
            <a:ext cx="1030224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4BAE98D-95EA-CA90-BB20-DAE9DE1DEA3A}"/>
              </a:ext>
            </a:extLst>
          </p:cNvPr>
          <p:cNvCxnSpPr>
            <a:cxnSpLocks/>
          </p:cNvCxnSpPr>
          <p:nvPr/>
        </p:nvCxnSpPr>
        <p:spPr>
          <a:xfrm>
            <a:off x="4126992" y="4419600"/>
            <a:ext cx="804672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699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794629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72289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03326" y="769060"/>
            <a:ext cx="60484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cs typeface="Times New Roman" panose="02020603050405020304" pitchFamily="18" charset="0"/>
              </a:rPr>
              <a:t>Match each word (1-5) with its meaning (a-e).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0320F7-47CD-2F53-E601-64F9465F3E68}"/>
              </a:ext>
            </a:extLst>
          </p:cNvPr>
          <p:cNvSpPr txBox="1"/>
          <p:nvPr/>
        </p:nvSpPr>
        <p:spPr>
          <a:xfrm>
            <a:off x="7339699" y="1619647"/>
            <a:ext cx="12120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e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4702E5-BB4D-8D9C-219C-CD160764620D}"/>
              </a:ext>
            </a:extLst>
          </p:cNvPr>
          <p:cNvSpPr txBox="1"/>
          <p:nvPr/>
        </p:nvSpPr>
        <p:spPr>
          <a:xfrm>
            <a:off x="7361475" y="2106787"/>
            <a:ext cx="11903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3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E0DF80-0C2B-1D81-D9B0-93069E1B93C8}"/>
              </a:ext>
            </a:extLst>
          </p:cNvPr>
          <p:cNvSpPr txBox="1"/>
          <p:nvPr/>
        </p:nvSpPr>
        <p:spPr>
          <a:xfrm>
            <a:off x="7342423" y="2602087"/>
            <a:ext cx="12744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d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8CCCF8A-CE2E-A21E-E6A9-D9B29DEE61B7}"/>
              </a:ext>
            </a:extLst>
          </p:cNvPr>
          <p:cNvSpPr txBox="1"/>
          <p:nvPr/>
        </p:nvSpPr>
        <p:spPr>
          <a:xfrm>
            <a:off x="7356034" y="3170865"/>
            <a:ext cx="13856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en-US" sz="36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A70FCA-4681-0610-C35D-BE8FD2BF4AF2}"/>
              </a:ext>
            </a:extLst>
          </p:cNvPr>
          <p:cNvSpPr txBox="1"/>
          <p:nvPr/>
        </p:nvSpPr>
        <p:spPr>
          <a:xfrm>
            <a:off x="7353313" y="3739645"/>
            <a:ext cx="1198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c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BF98805-C1AD-A3EC-C8D7-FB40C4A884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140" y="1272152"/>
            <a:ext cx="6563995" cy="379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8EB6D7D9-D334-B685-B68A-5A4A484708FD}"/>
              </a:ext>
            </a:extLst>
          </p:cNvPr>
          <p:cNvSpPr txBox="1"/>
          <p:nvPr/>
        </p:nvSpPr>
        <p:spPr>
          <a:xfrm>
            <a:off x="221972" y="1611328"/>
            <a:ext cx="8748292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 i="0" dirty="0">
                <a:solidFill>
                  <a:srgbClr val="E45A83"/>
                </a:solidFill>
                <a:effectLst/>
              </a:rPr>
              <a:t>1. 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We should fix the leaking tap. It’s a </a:t>
            </a:r>
            <a:r>
              <a:rPr lang="en-US" sz="2600" b="0" i="0" dirty="0">
                <a:solidFill>
                  <a:srgbClr val="6D6E71"/>
                </a:solidFill>
                <a:effectLst/>
              </a:rPr>
              <a:t>______ 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of clean water!</a:t>
            </a:r>
          </a:p>
          <a:p>
            <a:r>
              <a:rPr lang="en-US" sz="2600" b="1" i="0" dirty="0">
                <a:solidFill>
                  <a:srgbClr val="E45A83"/>
                </a:solidFill>
                <a:effectLst/>
              </a:rPr>
              <a:t>2. 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Takeaway food includes a lot of unnecessary </a:t>
            </a:r>
            <a:r>
              <a:rPr lang="en-US" sz="2600" b="0" i="0" dirty="0">
                <a:solidFill>
                  <a:srgbClr val="6D6E71"/>
                </a:solidFill>
                <a:effectLst/>
              </a:rPr>
              <a:t>_________ 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such as single-use containers and plastic bags.</a:t>
            </a:r>
          </a:p>
          <a:p>
            <a:r>
              <a:rPr lang="en-US" sz="2600" b="1" i="0" dirty="0">
                <a:solidFill>
                  <a:srgbClr val="E45A83"/>
                </a:solidFill>
                <a:effectLst/>
              </a:rPr>
              <a:t>3. 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We always try to buy food packed in recyclable </a:t>
            </a:r>
            <a:r>
              <a:rPr lang="en-US" sz="2600" b="0" i="0" dirty="0">
                <a:solidFill>
                  <a:srgbClr val="6D6E71"/>
                </a:solidFill>
                <a:effectLst/>
              </a:rPr>
              <a:t>__________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.</a:t>
            </a:r>
          </a:p>
          <a:p>
            <a:r>
              <a:rPr lang="en-US" sz="2600" b="1" i="0" dirty="0">
                <a:solidFill>
                  <a:srgbClr val="E45A83"/>
                </a:solidFill>
                <a:effectLst/>
              </a:rPr>
              <a:t>4. 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A creative way to </a:t>
            </a:r>
            <a:r>
              <a:rPr lang="en-US" sz="2600" b="0" i="0" dirty="0">
                <a:solidFill>
                  <a:srgbClr val="6D6E71"/>
                </a:solidFill>
                <a:effectLst/>
              </a:rPr>
              <a:t>_______ 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old greeting cards is to make gift tags and bookmarks.</a:t>
            </a:r>
          </a:p>
          <a:p>
            <a:r>
              <a:rPr lang="en-US" sz="2600" b="1" i="0" dirty="0">
                <a:solidFill>
                  <a:srgbClr val="E45A83"/>
                </a:solidFill>
                <a:effectLst/>
              </a:rPr>
              <a:t>5. 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The waste in open </a:t>
            </a:r>
            <a:r>
              <a:rPr lang="en-US" sz="2600" b="0" i="0" dirty="0">
                <a:solidFill>
                  <a:srgbClr val="6D6E71"/>
                </a:solidFill>
                <a:effectLst/>
              </a:rPr>
              <a:t>________ </a:t>
            </a:r>
            <a:r>
              <a:rPr lang="en-US" sz="2600" b="0" i="0" dirty="0">
                <a:solidFill>
                  <a:srgbClr val="000000"/>
                </a:solidFill>
                <a:effectLst/>
              </a:rPr>
              <a:t>sites can release harmful gases into the atmosphere.</a:t>
            </a:r>
            <a:r>
              <a:rPr lang="en-US" sz="2600" dirty="0"/>
              <a:t> </a:t>
            </a:r>
            <a:endParaRPr lang="en-US" sz="2600" dirty="0"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-19451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379357" y="70928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01987" y="637550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778942" y="646138"/>
            <a:ext cx="819132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b="1" dirty="0">
                <a:cs typeface="Times New Roman" panose="02020603050405020304" pitchFamily="18" charset="0"/>
              </a:rPr>
              <a:t>Complete the following sentences using the correct form of the words in 1.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0320F7-47CD-2F53-E601-64F9465F3E68}"/>
              </a:ext>
            </a:extLst>
          </p:cNvPr>
          <p:cNvSpPr txBox="1"/>
          <p:nvPr/>
        </p:nvSpPr>
        <p:spPr>
          <a:xfrm>
            <a:off x="5354276" y="1598145"/>
            <a:ext cx="12263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waste 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4702E5-BB4D-8D9C-219C-CD160764620D}"/>
              </a:ext>
            </a:extLst>
          </p:cNvPr>
          <p:cNvSpPr txBox="1"/>
          <p:nvPr/>
        </p:nvSpPr>
        <p:spPr>
          <a:xfrm>
            <a:off x="6539834" y="1986802"/>
            <a:ext cx="18792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packaging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E0DF80-0C2B-1D81-D9B0-93069E1B93C8}"/>
              </a:ext>
            </a:extLst>
          </p:cNvPr>
          <p:cNvSpPr txBox="1"/>
          <p:nvPr/>
        </p:nvSpPr>
        <p:spPr>
          <a:xfrm>
            <a:off x="6917118" y="2792449"/>
            <a:ext cx="22370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containers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8CCCF8A-CE2E-A21E-E6A9-D9B29DEE61B7}"/>
              </a:ext>
            </a:extLst>
          </p:cNvPr>
          <p:cNvSpPr txBox="1"/>
          <p:nvPr/>
        </p:nvSpPr>
        <p:spPr>
          <a:xfrm>
            <a:off x="3096315" y="3186394"/>
            <a:ext cx="12581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kern="0" dirty="0">
                <a:solidFill>
                  <a:srgbClr val="C00000"/>
                </a:solidFill>
              </a:rPr>
              <a:t>reuse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A70FCA-4681-0610-C35D-BE8FD2BF4AF2}"/>
              </a:ext>
            </a:extLst>
          </p:cNvPr>
          <p:cNvSpPr txBox="1"/>
          <p:nvPr/>
        </p:nvSpPr>
        <p:spPr>
          <a:xfrm>
            <a:off x="3218199" y="3982641"/>
            <a:ext cx="14302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kern="0" dirty="0">
                <a:solidFill>
                  <a:srgbClr val="C00000"/>
                </a:solidFill>
              </a:rPr>
              <a:t>landfill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98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3082C4-EC0D-0549-A9A6-0E4D137790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470271"/>
              </p:ext>
            </p:extLst>
          </p:nvPr>
        </p:nvGraphicFramePr>
        <p:xfrm>
          <a:off x="380138" y="710292"/>
          <a:ext cx="8446869" cy="43586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109929">
                  <a:extLst>
                    <a:ext uri="{9D8B030D-6E8A-4147-A177-3AD203B41FA5}">
                      <a16:colId xmlns:a16="http://schemas.microsoft.com/office/drawing/2014/main" val="2619748073"/>
                    </a:ext>
                  </a:extLst>
                </a:gridCol>
                <a:gridCol w="4336940">
                  <a:extLst>
                    <a:ext uri="{9D8B030D-6E8A-4147-A177-3AD203B41FA5}">
                      <a16:colId xmlns:a16="http://schemas.microsoft.com/office/drawing/2014/main" val="1210065249"/>
                    </a:ext>
                  </a:extLst>
                </a:gridCol>
              </a:tblGrid>
              <a:tr h="326521">
                <a:tc gridSpan="2">
                  <a:txBody>
                    <a:bodyPr/>
                    <a:lstStyle/>
                    <a:p>
                      <a:pPr marL="0" marR="0" indent="-1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VERBS WITH PREPOSITIONS</a:t>
                      </a:r>
                      <a:endParaRPr lang="en-US" sz="2200" b="1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3753146"/>
                  </a:ext>
                </a:extLst>
              </a:tr>
              <a:tr h="1191447"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solidFill>
                            <a:srgbClr val="EE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1. V + prep. + O: </a:t>
                      </a:r>
                    </a:p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The meaning of these two words is usually very </a:t>
                      </a:r>
                      <a:r>
                        <a:rPr lang="en-US" sz="2200" kern="100" dirty="0">
                          <a:solidFill>
                            <a:srgbClr val="EE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similar</a:t>
                      </a: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to the original meaning of the verb.</a:t>
                      </a:r>
                      <a:endParaRPr lang="en-US" sz="2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- V + about: ask, care, talk, think, learn,…</a:t>
                      </a:r>
                    </a:p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- V + for: ask, apply, apologize, wait, prepare,…</a:t>
                      </a:r>
                    </a:p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- V + to: introduce, refer, respond, listen, explain,…</a:t>
                      </a:r>
                      <a:endParaRPr lang="en-US" sz="2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2431122"/>
                  </a:ext>
                </a:extLst>
              </a:tr>
              <a:tr h="1445668"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solidFill>
                            <a:srgbClr val="EE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2. V + prep = a phrasal verb</a:t>
                      </a:r>
                    </a:p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The meaning of a phrasal verb is often very </a:t>
                      </a:r>
                      <a:r>
                        <a:rPr lang="en-US" sz="2200" kern="100" dirty="0">
                          <a:solidFill>
                            <a:srgbClr val="EE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different</a:t>
                      </a: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from the original meaning of the main verb. Phrasal verbs use adverbs as well as prepositions.</a:t>
                      </a:r>
                      <a:endParaRPr lang="en-US" sz="2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work out, carry out, turn on, turn off, look for, look after, look up,…</a:t>
                      </a:r>
                      <a:endParaRPr lang="en-US" sz="2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69754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7351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E80667D-8514-4EAF-161D-7672A1354E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292286"/>
              </p:ext>
            </p:extLst>
          </p:nvPr>
        </p:nvGraphicFramePr>
        <p:xfrm>
          <a:off x="106136" y="902643"/>
          <a:ext cx="8931728" cy="359505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827596">
                  <a:extLst>
                    <a:ext uri="{9D8B030D-6E8A-4147-A177-3AD203B41FA5}">
                      <a16:colId xmlns:a16="http://schemas.microsoft.com/office/drawing/2014/main" val="3115177807"/>
                    </a:ext>
                  </a:extLst>
                </a:gridCol>
                <a:gridCol w="4104132">
                  <a:extLst>
                    <a:ext uri="{9D8B030D-6E8A-4147-A177-3AD203B41FA5}">
                      <a16:colId xmlns:a16="http://schemas.microsoft.com/office/drawing/2014/main" val="370872926"/>
                    </a:ext>
                  </a:extLst>
                </a:gridCol>
              </a:tblGrid>
              <a:tr h="337023">
                <a:tc gridSpan="2"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800" b="1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RELATIVE CLAUSES REFERRING TO A WHOLE SENTENCE</a:t>
                      </a:r>
                      <a:endParaRPr lang="en-US" sz="2800" b="1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948041"/>
                  </a:ext>
                </a:extLst>
              </a:tr>
              <a:tr h="2463327"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3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We use a non-defining relative clause to refer to all the information in the previous clause. This type of clause is introduced with the relative pronoun </a:t>
                      </a:r>
                      <a:r>
                        <a:rPr lang="en-US" sz="3200" i="1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which</a:t>
                      </a:r>
                      <a:r>
                        <a:rPr lang="en-US" sz="3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. </a:t>
                      </a:r>
                      <a:endParaRPr lang="en-US" sz="3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3200" kern="100" dirty="0" err="1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Eg</a:t>
                      </a:r>
                      <a:r>
                        <a:rPr lang="en-US" sz="3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3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More and more people are interested in recycling nowadays, </a:t>
                      </a:r>
                      <a:r>
                        <a:rPr lang="en-US" sz="3200" u="sng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which is good for the environment</a:t>
                      </a:r>
                      <a:r>
                        <a:rPr lang="en-US" sz="3200" kern="1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.</a:t>
                      </a:r>
                      <a:endParaRPr lang="en-US" sz="3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86820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7298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2189</TotalTime>
  <Words>740</Words>
  <Application>Microsoft Office PowerPoint</Application>
  <PresentationFormat>On-screen Show (16:9)</PresentationFormat>
  <Paragraphs>103</Paragraphs>
  <Slides>16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UTM-Avo</vt:lpstr>
      <vt:lpstr>UTMFacebookK&amp;TBold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91</cp:revision>
  <dcterms:created xsi:type="dcterms:W3CDTF">2020-12-09T02:04:09Z</dcterms:created>
  <dcterms:modified xsi:type="dcterms:W3CDTF">2025-08-13T13:39:50Z</dcterms:modified>
</cp:coreProperties>
</file>