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51" r:id="rId2"/>
    <p:sldId id="274" r:id="rId3"/>
    <p:sldId id="350" r:id="rId4"/>
    <p:sldId id="332" r:id="rId5"/>
    <p:sldId id="352" r:id="rId6"/>
    <p:sldId id="336" r:id="rId7"/>
    <p:sldId id="341" r:id="rId8"/>
    <p:sldId id="342" r:id="rId9"/>
    <p:sldId id="343" r:id="rId10"/>
    <p:sldId id="344" r:id="rId11"/>
    <p:sldId id="333" r:id="rId12"/>
    <p:sldId id="345" r:id="rId13"/>
    <p:sldId id="353" r:id="rId14"/>
    <p:sldId id="347" r:id="rId15"/>
    <p:sldId id="348" r:id="rId16"/>
    <p:sldId id="349" r:id="rId17"/>
    <p:sldId id="325" r:id="rId18"/>
    <p:sldId id="317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EE8640"/>
    <a:srgbClr val="A493C6"/>
    <a:srgbClr val="D0DEEC"/>
    <a:srgbClr val="6593C3"/>
    <a:srgbClr val="E45983"/>
    <a:srgbClr val="F7DADE"/>
    <a:srgbClr val="FF9801"/>
    <a:srgbClr val="0FB7BD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Link: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https://www.youtube.com/watch?v=_6xlNyWPpB8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666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96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73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63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60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425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24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75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59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107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342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54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111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20436" y="917355"/>
            <a:ext cx="5094514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convenience (n) 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2484" y="3522340"/>
            <a:ext cx="69843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 quality of being useful, easy or suitable for somebody</a:t>
            </a:r>
          </a:p>
        </p:txBody>
      </p:sp>
      <p:sp>
        <p:nvSpPr>
          <p:cNvPr id="2" name="Rectangle 1"/>
          <p:cNvSpPr/>
          <p:nvPr/>
        </p:nvSpPr>
        <p:spPr>
          <a:xfrm>
            <a:off x="865415" y="1780680"/>
            <a:ext cx="3649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kənˈviːniəns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5122" name="Picture 2" descr="tiện dụng Tiếng Anh là gì">
            <a:extLst>
              <a:ext uri="{FF2B5EF4-FFF2-40B4-BE49-F238E27FC236}">
                <a16:creationId xmlns:a16="http://schemas.microsoft.com/office/drawing/2014/main" id="{0458B517-CBC3-26B9-E2ED-7693F941D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28" y="1162079"/>
            <a:ext cx="3777745" cy="211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9. convenience">
            <a:hlinkClick r:id="" action="ppaction://media"/>
            <a:extLst>
              <a:ext uri="{FF2B5EF4-FFF2-40B4-BE49-F238E27FC236}">
                <a16:creationId xmlns:a16="http://schemas.microsoft.com/office/drawing/2014/main" id="{5B2C584F-78E9-FD9E-3BD5-46F0C8F041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51305" y="2716489"/>
            <a:ext cx="561127" cy="56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8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5A4CE94-A7E3-C192-A23B-F403D67CBD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774266"/>
              </p:ext>
            </p:extLst>
          </p:nvPr>
        </p:nvGraphicFramePr>
        <p:xfrm>
          <a:off x="0" y="0"/>
          <a:ext cx="9144000" cy="51434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44274">
                  <a:extLst>
                    <a:ext uri="{9D8B030D-6E8A-4147-A177-3AD203B41FA5}">
                      <a16:colId xmlns:a16="http://schemas.microsoft.com/office/drawing/2014/main" val="3002902468"/>
                    </a:ext>
                  </a:extLst>
                </a:gridCol>
                <a:gridCol w="2081461">
                  <a:extLst>
                    <a:ext uri="{9D8B030D-6E8A-4147-A177-3AD203B41FA5}">
                      <a16:colId xmlns:a16="http://schemas.microsoft.com/office/drawing/2014/main" val="591716619"/>
                    </a:ext>
                  </a:extLst>
                </a:gridCol>
                <a:gridCol w="3562597">
                  <a:extLst>
                    <a:ext uri="{9D8B030D-6E8A-4147-A177-3AD203B41FA5}">
                      <a16:colId xmlns:a16="http://schemas.microsoft.com/office/drawing/2014/main" val="3519234202"/>
                    </a:ext>
                  </a:extLst>
                </a:gridCol>
                <a:gridCol w="1555668">
                  <a:extLst>
                    <a:ext uri="{9D8B030D-6E8A-4147-A177-3AD203B41FA5}">
                      <a16:colId xmlns:a16="http://schemas.microsoft.com/office/drawing/2014/main" val="546575132"/>
                    </a:ext>
                  </a:extLst>
                </a:gridCol>
              </a:tblGrid>
              <a:tr h="843520"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Vietnamese equivalent  </a:t>
                      </a:r>
                      <a:endParaRPr lang="en-US" sz="2200" b="1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 anchor="ctr"/>
                </a:tc>
                <a:extLst>
                  <a:ext uri="{0D108BD9-81ED-4DB2-BD59-A6C34878D82A}">
                    <a16:rowId xmlns:a16="http://schemas.microsoft.com/office/drawing/2014/main" val="837744897"/>
                  </a:ext>
                </a:extLst>
              </a:tr>
              <a:tr h="790632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1. leftover (n)</a:t>
                      </a:r>
                      <a:endParaRPr lang="en-US" sz="2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leftəʊvə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/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remaining after all the rest has been used, taken, or eaten</a:t>
                      </a:r>
                      <a:endParaRPr lang="en-US" sz="22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đồ ăn thừa</a:t>
                      </a:r>
                      <a:endParaRPr lang="en-US" sz="22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extLst>
                  <a:ext uri="{0D108BD9-81ED-4DB2-BD59-A6C34878D82A}">
                    <a16:rowId xmlns:a16="http://schemas.microsoft.com/office/drawing/2014/main" val="3851551358"/>
                  </a:ext>
                </a:extLst>
              </a:tr>
              <a:tr h="790632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2. contaminated (adj)</a:t>
                      </a:r>
                      <a:endParaRPr lang="en-US" sz="2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kənˈtæmɪneɪtɪd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/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poisonous or not pure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ô nhiễm</a:t>
                      </a:r>
                      <a:endParaRPr lang="en-US" sz="22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extLst>
                  <a:ext uri="{0D108BD9-81ED-4DB2-BD59-A6C34878D82A}">
                    <a16:rowId xmlns:a16="http://schemas.microsoft.com/office/drawing/2014/main" val="1462372479"/>
                  </a:ext>
                </a:extLst>
              </a:tr>
              <a:tr h="1137450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3. get rid of</a:t>
                      </a:r>
                      <a:endParaRPr lang="en-US" sz="2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ɡet</a:t>
                      </a:r>
                      <a:r>
                        <a:rPr lang="en-US" sz="2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rɪd</a:t>
                      </a:r>
                      <a:r>
                        <a:rPr lang="en-US" sz="2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əv</a:t>
                      </a:r>
                      <a:r>
                        <a:rPr lang="en-US" sz="2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to throw away or destroy something you do not want anymore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bỏ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extLst>
                  <a:ext uri="{0D108BD9-81ED-4DB2-BD59-A6C34878D82A}">
                    <a16:rowId xmlns:a16="http://schemas.microsoft.com/office/drawing/2014/main" val="1409410878"/>
                  </a:ext>
                </a:extLst>
              </a:tr>
              <a:tr h="790632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4. rinse (v)</a:t>
                      </a:r>
                      <a:endParaRPr lang="en-US" sz="2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/rɪns/</a:t>
                      </a:r>
                      <a:endParaRPr lang="en-US" sz="22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to wash something with clean water only, not using soap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tráng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qua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extLst>
                  <a:ext uri="{0D108BD9-81ED-4DB2-BD59-A6C34878D82A}">
                    <a16:rowId xmlns:a16="http://schemas.microsoft.com/office/drawing/2014/main" val="3244745283"/>
                  </a:ext>
                </a:extLst>
              </a:tr>
              <a:tr h="790632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5. convenience (n)</a:t>
                      </a:r>
                      <a:endParaRPr lang="en-US" sz="22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/kənˈviːniəns/</a:t>
                      </a:r>
                      <a:endParaRPr lang="en-US" sz="22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the quality of being useful, easy or suitable for somebody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885" marR="46885" marT="46885" marB="4688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thuận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tiện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810" marR="44810" marT="0" marB="0"/>
                </a:tc>
                <a:extLst>
                  <a:ext uri="{0D108BD9-81ED-4DB2-BD59-A6C34878D82A}">
                    <a16:rowId xmlns:a16="http://schemas.microsoft.com/office/drawing/2014/main" val="3711774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C6E7FC-F784-DBB3-C008-16261D084ADB}"/>
              </a:ext>
            </a:extLst>
          </p:cNvPr>
          <p:cNvSpPr txBox="1"/>
          <p:nvPr/>
        </p:nvSpPr>
        <p:spPr>
          <a:xfrm>
            <a:off x="862784" y="612207"/>
            <a:ext cx="80682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some extracts from the emails sent to the Teen magazine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339C3EE-BED7-99BC-F4F1-3F16F3FB5AC1}"/>
              </a:ext>
            </a:extLst>
          </p:cNvPr>
          <p:cNvSpPr/>
          <p:nvPr/>
        </p:nvSpPr>
        <p:spPr>
          <a:xfrm>
            <a:off x="427171" y="708162"/>
            <a:ext cx="435613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204BCA-82B8-3483-DE67-D2D9296DC4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398" y="1371600"/>
            <a:ext cx="6536632" cy="376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62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C6E7FC-F784-DBB3-C008-16261D084ADB}"/>
              </a:ext>
            </a:extLst>
          </p:cNvPr>
          <p:cNvSpPr txBox="1"/>
          <p:nvPr/>
        </p:nvSpPr>
        <p:spPr>
          <a:xfrm>
            <a:off x="480742" y="580892"/>
            <a:ext cx="861813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Match the highlighted words and phrases (1-4) with the pictures (a-d).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339C3EE-BED7-99BC-F4F1-3F16F3FB5AC1}"/>
              </a:ext>
            </a:extLst>
          </p:cNvPr>
          <p:cNvSpPr/>
          <p:nvPr/>
        </p:nvSpPr>
        <p:spPr>
          <a:xfrm>
            <a:off x="45128" y="708162"/>
            <a:ext cx="435613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F4F4E58-2F96-9611-7BFA-67E7C12EE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71" y="1478071"/>
            <a:ext cx="2763241" cy="36201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051F63-49E7-1625-00FA-10B427E4B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590" y="1206925"/>
            <a:ext cx="2933626" cy="38099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02EC279-2395-718F-3297-F6656E0B2AF6}"/>
              </a:ext>
            </a:extLst>
          </p:cNvPr>
          <p:cNvSpPr txBox="1"/>
          <p:nvPr/>
        </p:nvSpPr>
        <p:spPr>
          <a:xfrm>
            <a:off x="3281299" y="1864426"/>
            <a:ext cx="2763241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0" i="0" dirty="0">
                <a:solidFill>
                  <a:srgbClr val="000000"/>
                </a:solidFill>
                <a:effectLst/>
              </a:rPr>
              <a:t>1. cardboard boxes</a:t>
            </a:r>
            <a:r>
              <a:rPr lang="en-US" sz="2800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4AC7E0-2F78-CC18-4738-EB4CC3F5B664}"/>
              </a:ext>
            </a:extLst>
          </p:cNvPr>
          <p:cNvSpPr txBox="1"/>
          <p:nvPr/>
        </p:nvSpPr>
        <p:spPr>
          <a:xfrm>
            <a:off x="3281301" y="2772788"/>
            <a:ext cx="27632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2.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leftovers</a:t>
            </a:r>
            <a:r>
              <a:rPr lang="en-US" sz="28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E5B5DF-92A0-D32D-575D-D4DE668755F3}"/>
              </a:ext>
            </a:extLst>
          </p:cNvPr>
          <p:cNvSpPr txBox="1"/>
          <p:nvPr/>
        </p:nvSpPr>
        <p:spPr>
          <a:xfrm>
            <a:off x="3281298" y="3777981"/>
            <a:ext cx="27632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4.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rinse out</a:t>
            </a:r>
            <a:r>
              <a:rPr lang="en-US" sz="2800" dirty="0"/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94A336-9C18-B0D7-A8FD-A1CE21A721FB}"/>
              </a:ext>
            </a:extLst>
          </p:cNvPr>
          <p:cNvSpPr txBox="1"/>
          <p:nvPr/>
        </p:nvSpPr>
        <p:spPr>
          <a:xfrm>
            <a:off x="3281298" y="3254761"/>
            <a:ext cx="27632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3.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contaminated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451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7284E-6 L 0.29098 -0.054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49" y="-2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31303 -0.222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60" y="-1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97531E-6 L 0.29098 0.133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49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45679E-6 L -0.31424 0.0509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81" y="25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1DA2E5-2B59-3BE0-7EA7-BF43F4596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512088"/>
              </p:ext>
            </p:extLst>
          </p:nvPr>
        </p:nvGraphicFramePr>
        <p:xfrm>
          <a:off x="118753" y="1164558"/>
          <a:ext cx="8894618" cy="3942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132">
                  <a:extLst>
                    <a:ext uri="{9D8B030D-6E8A-4147-A177-3AD203B41FA5}">
                      <a16:colId xmlns:a16="http://schemas.microsoft.com/office/drawing/2014/main" val="3689646023"/>
                    </a:ext>
                  </a:extLst>
                </a:gridCol>
                <a:gridCol w="6898486">
                  <a:extLst>
                    <a:ext uri="{9D8B030D-6E8A-4147-A177-3AD203B41FA5}">
                      <a16:colId xmlns:a16="http://schemas.microsoft.com/office/drawing/2014/main" val="2797382995"/>
                    </a:ext>
                  </a:extLst>
                </a:gridCol>
              </a:tblGrid>
              <a:tr h="796794">
                <a:tc>
                  <a:txBody>
                    <a:bodyPr/>
                    <a:lstStyle/>
                    <a:p>
                      <a:pPr algn="ctr"/>
                      <a:r>
                        <a:rPr lang="en-US" sz="2200" b="1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Single-use plastics can be: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solidFill>
                            <a:schemeClr val="tx1"/>
                          </a:solidFill>
                          <a:latin typeface="+mn-lt"/>
                        </a:rPr>
                        <a:t>Tips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7645584"/>
                  </a:ext>
                </a:extLst>
              </a:tr>
              <a:tr h="1134154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reduced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 use (1) </a:t>
                      </a:r>
                      <a:r>
                        <a:rPr lang="en-US" sz="24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______________ </a:t>
                      </a:r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instead of plastic packaging </a:t>
                      </a:r>
                    </a:p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 bring a (2) </a:t>
                      </a:r>
                      <a:r>
                        <a:rPr lang="en-US" sz="24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 </a:t>
                      </a:r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water bottle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52376405"/>
                  </a:ext>
                </a:extLst>
              </a:tr>
              <a:tr h="785184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reused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 reuse (3) </a:t>
                      </a:r>
                      <a:r>
                        <a:rPr lang="en-US" sz="24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___________ </a:t>
                      </a:r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many times</a:t>
                      </a:r>
                    </a:p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 reuse single-use plastic containers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632313"/>
                  </a:ext>
                </a:extLst>
              </a:tr>
              <a:tr h="1134154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recycled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 avoid plastics with (4) </a:t>
                      </a:r>
                      <a:r>
                        <a:rPr lang="en-US" sz="24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 </a:t>
                      </a:r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that are hard to recycle</a:t>
                      </a:r>
                    </a:p>
                    <a:p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 (5) </a:t>
                      </a:r>
                      <a:r>
                        <a:rPr lang="en-US" sz="24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 </a:t>
                      </a:r>
                      <a:r>
                        <a:rPr lang="en-US" sz="24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containers before recycling</a:t>
                      </a:r>
                      <a:endParaRPr lang="en-US" sz="2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21998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C6E7FC-F784-DBB3-C008-16261D084ADB}"/>
              </a:ext>
            </a:extLst>
          </p:cNvPr>
          <p:cNvSpPr txBox="1"/>
          <p:nvPr/>
        </p:nvSpPr>
        <p:spPr>
          <a:xfrm>
            <a:off x="513567" y="675844"/>
            <a:ext cx="851167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Complete the summary notes with information from the text.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8B447A-5ED5-9057-23C6-D9EA8D920C4E}"/>
              </a:ext>
            </a:extLst>
          </p:cNvPr>
          <p:cNvSpPr txBox="1"/>
          <p:nvPr/>
        </p:nvSpPr>
        <p:spPr>
          <a:xfrm>
            <a:off x="3282749" y="2127630"/>
            <a:ext cx="31105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cardboard boxes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58522E-4D88-1E60-AE9F-7ED76CF337BD}"/>
              </a:ext>
            </a:extLst>
          </p:cNvPr>
          <p:cNvSpPr txBox="1"/>
          <p:nvPr/>
        </p:nvSpPr>
        <p:spPr>
          <a:xfrm>
            <a:off x="3801430" y="2498796"/>
            <a:ext cx="13261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reusable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B06C65-9A3C-9D8D-E85E-239E7DE5A93D}"/>
              </a:ext>
            </a:extLst>
          </p:cNvPr>
          <p:cNvSpPr txBox="1"/>
          <p:nvPr/>
        </p:nvSpPr>
        <p:spPr>
          <a:xfrm>
            <a:off x="3549495" y="3102577"/>
            <a:ext cx="17113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B050"/>
                </a:solidFill>
                <a:ea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lastic bags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FF1EF5-81D5-524B-44AC-EB7EA7641028}"/>
              </a:ext>
            </a:extLst>
          </p:cNvPr>
          <p:cNvSpPr txBox="1"/>
          <p:nvPr/>
        </p:nvSpPr>
        <p:spPr>
          <a:xfrm>
            <a:off x="5260813" y="3930387"/>
            <a:ext cx="13534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numbers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AEB3E3-B69F-2A97-D602-1C19284C3353}"/>
              </a:ext>
            </a:extLst>
          </p:cNvPr>
          <p:cNvSpPr txBox="1"/>
          <p:nvPr/>
        </p:nvSpPr>
        <p:spPr>
          <a:xfrm>
            <a:off x="2874783" y="4671329"/>
            <a:ext cx="18532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B050"/>
                </a:solidFill>
                <a:ea typeface="Times New Roman" panose="02020603050405020304" pitchFamily="18" charset="0"/>
              </a:rPr>
              <a:t>r</a:t>
            </a:r>
            <a:r>
              <a:rPr lang="en-US" sz="240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inse out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9C3972-A7D9-9FFD-0803-9AF5564D97C1}"/>
              </a:ext>
            </a:extLst>
          </p:cNvPr>
          <p:cNvSpPr/>
          <p:nvPr/>
        </p:nvSpPr>
        <p:spPr>
          <a:xfrm>
            <a:off x="19622" y="658126"/>
            <a:ext cx="435613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2438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C6E7FC-F784-DBB3-C008-16261D084ADB}"/>
              </a:ext>
            </a:extLst>
          </p:cNvPr>
          <p:cNvSpPr txBox="1"/>
          <p:nvPr/>
        </p:nvSpPr>
        <p:spPr>
          <a:xfrm>
            <a:off x="513568" y="723758"/>
            <a:ext cx="81419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Match the following information with the right names.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86618FE-5A45-7AB2-157C-5C80E7E55FB9}"/>
              </a:ext>
            </a:extLst>
          </p:cNvPr>
          <p:cNvSpPr/>
          <p:nvPr/>
        </p:nvSpPr>
        <p:spPr>
          <a:xfrm>
            <a:off x="29787" y="708710"/>
            <a:ext cx="435613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23F0D80-B56C-15D3-5EF0-5C6D45425A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929377"/>
              </p:ext>
            </p:extLst>
          </p:nvPr>
        </p:nvGraphicFramePr>
        <p:xfrm>
          <a:off x="210978" y="1317535"/>
          <a:ext cx="7196319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96319">
                  <a:extLst>
                    <a:ext uri="{9D8B030D-6E8A-4147-A177-3AD203B41FA5}">
                      <a16:colId xmlns:a16="http://schemas.microsoft.com/office/drawing/2014/main" val="1437144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</a:rPr>
                        <a:t>1. This person has learnt from a past mistake how to recycle things properly.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48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</a:rPr>
                        <a:t>2. This person’s green lifestyle is supported by a local business.</a:t>
                      </a:r>
                      <a:r>
                        <a:rPr lang="en-US" sz="24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680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</a:rPr>
                        <a:t>3. This person has learnt the recycling symbols to help the recycling process.</a:t>
                      </a:r>
                      <a:r>
                        <a:rPr lang="en-US" sz="24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6666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</a:rPr>
                        <a:t>4. This person’s green habit depends on local drinking water facilities.</a:t>
                      </a:r>
                      <a:r>
                        <a:rPr lang="en-US" sz="2400" dirty="0"/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95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kern="1200" dirty="0">
                          <a:solidFill>
                            <a:schemeClr val="dk1"/>
                          </a:solidFill>
                          <a:effectLst/>
                        </a:rPr>
                        <a:t>5. This person tries to reuse plastic takeaway containers.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39347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DF9E4F8-B3B1-8D0D-EB92-20A4B5C256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318663"/>
              </p:ext>
            </p:extLst>
          </p:nvPr>
        </p:nvGraphicFramePr>
        <p:xfrm>
          <a:off x="7861465" y="1317536"/>
          <a:ext cx="1199408" cy="37883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9408">
                  <a:extLst>
                    <a:ext uri="{9D8B030D-6E8A-4147-A177-3AD203B41FA5}">
                      <a16:colId xmlns:a16="http://schemas.microsoft.com/office/drawing/2014/main" val="3310805441"/>
                    </a:ext>
                  </a:extLst>
                </a:gridCol>
              </a:tblGrid>
              <a:tr h="71415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a. Hai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18531"/>
                  </a:ext>
                </a:extLst>
              </a:tr>
              <a:tr h="803287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b. Phuong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216994"/>
                  </a:ext>
                </a:extLst>
              </a:tr>
              <a:tr h="803287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c. Hoang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380895"/>
                  </a:ext>
                </a:extLst>
              </a:tr>
              <a:tr h="71415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d. 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855395"/>
                  </a:ext>
                </a:extLst>
              </a:tr>
              <a:tr h="71415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e. Binh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3604752"/>
                  </a:ext>
                </a:extLst>
              </a:tr>
            </a:tbl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184D3A6-2226-5A55-5A00-7C6F0168E75E}"/>
              </a:ext>
            </a:extLst>
          </p:cNvPr>
          <p:cNvCxnSpPr>
            <a:cxnSpLocks/>
          </p:cNvCxnSpPr>
          <p:nvPr/>
        </p:nvCxnSpPr>
        <p:spPr>
          <a:xfrm>
            <a:off x="7407297" y="1745673"/>
            <a:ext cx="454168" cy="2838202"/>
          </a:xfrm>
          <a:prstGeom prst="line">
            <a:avLst/>
          </a:prstGeom>
          <a:ln w="38100">
            <a:solidFill>
              <a:srgbClr val="048D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11AF7D-D550-7EFE-9F15-82F009E3F3DE}"/>
              </a:ext>
            </a:extLst>
          </p:cNvPr>
          <p:cNvCxnSpPr>
            <a:cxnSpLocks/>
          </p:cNvCxnSpPr>
          <p:nvPr/>
        </p:nvCxnSpPr>
        <p:spPr>
          <a:xfrm flipV="1">
            <a:off x="7407297" y="1745673"/>
            <a:ext cx="454168" cy="826077"/>
          </a:xfrm>
          <a:prstGeom prst="line">
            <a:avLst/>
          </a:prstGeom>
          <a:ln w="38100">
            <a:solidFill>
              <a:srgbClr val="048D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4E34CB-068E-14BB-FD4F-F2BD92103C14}"/>
              </a:ext>
            </a:extLst>
          </p:cNvPr>
          <p:cNvCxnSpPr>
            <a:cxnSpLocks/>
          </p:cNvCxnSpPr>
          <p:nvPr/>
        </p:nvCxnSpPr>
        <p:spPr>
          <a:xfrm>
            <a:off x="7407297" y="3360717"/>
            <a:ext cx="454168" cy="549481"/>
          </a:xfrm>
          <a:prstGeom prst="line">
            <a:avLst/>
          </a:prstGeom>
          <a:ln w="38100">
            <a:solidFill>
              <a:srgbClr val="048D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10D851A-EDE5-5511-14AA-B915058246CA}"/>
              </a:ext>
            </a:extLst>
          </p:cNvPr>
          <p:cNvCxnSpPr>
            <a:cxnSpLocks/>
          </p:cNvCxnSpPr>
          <p:nvPr/>
        </p:nvCxnSpPr>
        <p:spPr>
          <a:xfrm flipV="1">
            <a:off x="7407297" y="2571750"/>
            <a:ext cx="454168" cy="1615044"/>
          </a:xfrm>
          <a:prstGeom prst="line">
            <a:avLst/>
          </a:prstGeom>
          <a:ln w="38100">
            <a:solidFill>
              <a:srgbClr val="048D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FB1AB07-8669-D071-1B89-3545B1745295}"/>
              </a:ext>
            </a:extLst>
          </p:cNvPr>
          <p:cNvCxnSpPr>
            <a:cxnSpLocks/>
          </p:cNvCxnSpPr>
          <p:nvPr/>
        </p:nvCxnSpPr>
        <p:spPr>
          <a:xfrm flipV="1">
            <a:off x="7407297" y="3397827"/>
            <a:ext cx="454168" cy="1471056"/>
          </a:xfrm>
          <a:prstGeom prst="line">
            <a:avLst/>
          </a:prstGeom>
          <a:ln w="38100">
            <a:solidFill>
              <a:srgbClr val="048D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16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C6E7FC-F784-DBB3-C008-16261D084ADB}"/>
              </a:ext>
            </a:extLst>
          </p:cNvPr>
          <p:cNvSpPr txBox="1"/>
          <p:nvPr/>
        </p:nvSpPr>
        <p:spPr>
          <a:xfrm>
            <a:off x="1016544" y="758194"/>
            <a:ext cx="518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Discuss the following questions.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480B1E-2271-2315-3D5B-6B1CED9E6152}"/>
              </a:ext>
            </a:extLst>
          </p:cNvPr>
          <p:cNvSpPr txBox="1"/>
          <p:nvPr/>
        </p:nvSpPr>
        <p:spPr>
          <a:xfrm>
            <a:off x="703983" y="1540698"/>
            <a:ext cx="773603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i="1" dirty="0">
                <a:solidFill>
                  <a:srgbClr val="00B050"/>
                </a:solidFill>
                <a:effectLst/>
                <a:cs typeface="Times New Roman" panose="02020603050405020304" pitchFamily="18" charset="0"/>
              </a:rPr>
              <a:t>Which of the green habits in task 2</a:t>
            </a:r>
            <a:r>
              <a:rPr lang="en-US" sz="3200" b="1" i="0" dirty="0">
                <a:solidFill>
                  <a:srgbClr val="00B050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solidFill>
                  <a:srgbClr val="00B050"/>
                </a:solidFill>
                <a:effectLst/>
                <a:cs typeface="Times New Roman" panose="02020603050405020304" pitchFamily="18" charset="0"/>
              </a:rPr>
              <a:t>have also become your habits? </a:t>
            </a:r>
          </a:p>
          <a:p>
            <a:r>
              <a:rPr lang="en-US" sz="3200" b="1" i="1" dirty="0">
                <a:solidFill>
                  <a:srgbClr val="00B050"/>
                </a:solidFill>
                <a:effectLst/>
                <a:cs typeface="Times New Roman" panose="02020603050405020304" pitchFamily="18" charset="0"/>
              </a:rPr>
              <a:t>Which one would you like to develop in the future?</a:t>
            </a:r>
            <a:r>
              <a:rPr lang="en-US" sz="3200" dirty="0">
                <a:solidFill>
                  <a:srgbClr val="00B050"/>
                </a:solidFill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1A1683D-F530-A2B9-4610-89A362D5ED74}"/>
              </a:ext>
            </a:extLst>
          </p:cNvPr>
          <p:cNvSpPr/>
          <p:nvPr/>
        </p:nvSpPr>
        <p:spPr>
          <a:xfrm>
            <a:off x="580931" y="708710"/>
            <a:ext cx="435613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19496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278176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Write a paragraph about what green habits you would like to develop in the future.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Lesson 4- Speaking.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3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READING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Going green with plastics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" name="READING - WARM UP">
            <a:hlinkClick r:id="" action="ppaction://media"/>
            <a:extLst>
              <a:ext uri="{FF2B5EF4-FFF2-40B4-BE49-F238E27FC236}">
                <a16:creationId xmlns:a16="http://schemas.microsoft.com/office/drawing/2014/main" id="{2FD01AC6-79CE-7CDC-9F01-10E084B8B8D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7441" y="790915"/>
            <a:ext cx="7737929" cy="435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5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8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FacebookK&amp;TBold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F9FC1EC-2463-FFF7-D00A-9DBE7DD35206}"/>
              </a:ext>
            </a:extLst>
          </p:cNvPr>
          <p:cNvSpPr/>
          <p:nvPr/>
        </p:nvSpPr>
        <p:spPr>
          <a:xfrm>
            <a:off x="427171" y="708162"/>
            <a:ext cx="435613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0E222-49BA-8F03-6BC6-2926C93A45FA}"/>
              </a:ext>
            </a:extLst>
          </p:cNvPr>
          <p:cNvSpPr txBox="1"/>
          <p:nvPr/>
        </p:nvSpPr>
        <p:spPr>
          <a:xfrm>
            <a:off x="862783" y="755662"/>
            <a:ext cx="60578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000000"/>
                </a:solidFill>
                <a:effectLst/>
                <a:latin typeface="UTMAvoBold"/>
              </a:rPr>
              <a:t>Work in pairs to solve the quiz.</a:t>
            </a:r>
            <a:r>
              <a:rPr lang="en-US" sz="28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9B9F90-FD5D-9EBC-1323-0B2CD1025A3A}"/>
              </a:ext>
            </a:extLst>
          </p:cNvPr>
          <p:cNvSpPr txBox="1"/>
          <p:nvPr/>
        </p:nvSpPr>
        <p:spPr>
          <a:xfrm>
            <a:off x="273196" y="1448282"/>
            <a:ext cx="859760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It takes about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years for one plastic bottle to decompose in the ground.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	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4.5 	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45 	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450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Around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plastic bottles are thrown away every year.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	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13 thousand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13 million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13 billion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3BB69E7-7848-6C59-7B18-0E2C090E828C}"/>
              </a:ext>
            </a:extLst>
          </p:cNvPr>
          <p:cNvSpPr/>
          <p:nvPr/>
        </p:nvSpPr>
        <p:spPr>
          <a:xfrm>
            <a:off x="6670272" y="2471542"/>
            <a:ext cx="593766" cy="53958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255B462-44C4-120D-36E2-40181A8D319A}"/>
              </a:ext>
            </a:extLst>
          </p:cNvPr>
          <p:cNvSpPr/>
          <p:nvPr/>
        </p:nvSpPr>
        <p:spPr>
          <a:xfrm>
            <a:off x="6651483" y="3944189"/>
            <a:ext cx="593766" cy="53958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FacebookK&amp;TBold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F9FC1EC-2463-FFF7-D00A-9DBE7DD35206}"/>
              </a:ext>
            </a:extLst>
          </p:cNvPr>
          <p:cNvSpPr/>
          <p:nvPr/>
        </p:nvSpPr>
        <p:spPr>
          <a:xfrm>
            <a:off x="427171" y="708162"/>
            <a:ext cx="435613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0E222-49BA-8F03-6BC6-2926C93A45FA}"/>
              </a:ext>
            </a:extLst>
          </p:cNvPr>
          <p:cNvSpPr txBox="1"/>
          <p:nvPr/>
        </p:nvSpPr>
        <p:spPr>
          <a:xfrm>
            <a:off x="862783" y="755662"/>
            <a:ext cx="59764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000000"/>
                </a:solidFill>
                <a:effectLst/>
                <a:latin typeface="UTMAvoBold"/>
              </a:rPr>
              <a:t>Work in pairs to solve the quiz.</a:t>
            </a:r>
            <a:r>
              <a:rPr lang="en-US" sz="28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9B9F90-FD5D-9EBC-1323-0B2CD1025A3A}"/>
              </a:ext>
            </a:extLst>
          </p:cNvPr>
          <p:cNvSpPr txBox="1"/>
          <p:nvPr/>
        </p:nvSpPr>
        <p:spPr>
          <a:xfrm>
            <a:off x="130629" y="1595590"/>
            <a:ext cx="844335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Plastic bags and other plastic waste kill around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sea animals every year.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	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100 million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10 million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 million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Nearly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of plastic ever made still exists today.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	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100% 	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50% 	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10%</a:t>
            </a:r>
            <a:r>
              <a:rPr lang="en-US" sz="3200" dirty="0"/>
              <a:t>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A3F889C-9692-626C-47F8-770DF8A74E72}"/>
              </a:ext>
            </a:extLst>
          </p:cNvPr>
          <p:cNvSpPr/>
          <p:nvPr/>
        </p:nvSpPr>
        <p:spPr>
          <a:xfrm>
            <a:off x="998178" y="2579499"/>
            <a:ext cx="593766" cy="53958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EA0F69-C4C6-4EBF-FF0D-BF1F32994752}"/>
              </a:ext>
            </a:extLst>
          </p:cNvPr>
          <p:cNvSpPr/>
          <p:nvPr/>
        </p:nvSpPr>
        <p:spPr>
          <a:xfrm>
            <a:off x="1004441" y="4560192"/>
            <a:ext cx="593766" cy="539585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9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815576" y="950142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leftover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9359" y="3361467"/>
            <a:ext cx="62332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remaining after all the rest has been used, taken, or eaten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/ˈ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leftəʊvə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1026" name="Picture 2" descr="How to use up leftovers and make food go further in lockdown Leftovers Life  home cooking cooking shop | The Independent">
            <a:extLst>
              <a:ext uri="{FF2B5EF4-FFF2-40B4-BE49-F238E27FC236}">
                <a16:creationId xmlns:a16="http://schemas.microsoft.com/office/drawing/2014/main" id="{95581E26-1ED3-F499-E0A7-3D43CEF30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627" y="1123430"/>
            <a:ext cx="3145668" cy="209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5. leftover">
            <a:hlinkClick r:id="" action="ppaction://media"/>
            <a:extLst>
              <a:ext uri="{FF2B5EF4-FFF2-40B4-BE49-F238E27FC236}">
                <a16:creationId xmlns:a16="http://schemas.microsoft.com/office/drawing/2014/main" id="{FE03BE60-471E-768D-9306-1D907C9874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56318" y="25717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5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20436" y="917355"/>
            <a:ext cx="5094514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contaminated (adj) 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17857" y="3655936"/>
            <a:ext cx="4103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poisonous or not pure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0" y="1780681"/>
            <a:ext cx="3649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kənˈtæmɪneɪtɪd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2050" name="Picture 2" descr="How Do Contaminants Get In Your Drinking Water? - Multipure">
            <a:extLst>
              <a:ext uri="{FF2B5EF4-FFF2-40B4-BE49-F238E27FC236}">
                <a16:creationId xmlns:a16="http://schemas.microsoft.com/office/drawing/2014/main" id="{A624E419-13B1-91C4-E812-208C56B59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973414"/>
            <a:ext cx="3331029" cy="221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6. contaminated">
            <a:hlinkClick r:id="" action="ppaction://media"/>
            <a:extLst>
              <a:ext uri="{FF2B5EF4-FFF2-40B4-BE49-F238E27FC236}">
                <a16:creationId xmlns:a16="http://schemas.microsoft.com/office/drawing/2014/main" id="{0379FDBE-7328-E92D-ECF9-51207D2D2C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61292" y="2596416"/>
            <a:ext cx="593645" cy="59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0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00081" y="898281"/>
            <a:ext cx="4275117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b="1" dirty="0">
                <a:solidFill>
                  <a:schemeClr val="accent2"/>
                </a:solidFill>
              </a:rPr>
              <a:t>get rid of</a:t>
            </a:r>
            <a:endParaRPr lang="en-US" sz="54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2" y="3277617"/>
            <a:ext cx="69843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to throw away or destroy something you do not want anymore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3074" name="Picture 2" descr="Tra từ get rid of - Từ điển WordNet v3.1 - WordNet Dictionary">
            <a:extLst>
              <a:ext uri="{FF2B5EF4-FFF2-40B4-BE49-F238E27FC236}">
                <a16:creationId xmlns:a16="http://schemas.microsoft.com/office/drawing/2014/main" id="{9CC1F4CE-680B-F193-DE37-91BE8EAB5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338" y="900447"/>
            <a:ext cx="2688516" cy="229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. get rid of">
            <a:hlinkClick r:id="" action="ppaction://media"/>
            <a:extLst>
              <a:ext uri="{FF2B5EF4-FFF2-40B4-BE49-F238E27FC236}">
                <a16:creationId xmlns:a16="http://schemas.microsoft.com/office/drawing/2014/main" id="{68014A52-177C-D4DC-1BDC-2194542C8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27564" y="2595289"/>
            <a:ext cx="513275" cy="5132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77E50F7-4A19-6605-F726-CAF669FE1F78}"/>
              </a:ext>
            </a:extLst>
          </p:cNvPr>
          <p:cNvSpPr/>
          <p:nvPr/>
        </p:nvSpPr>
        <p:spPr>
          <a:xfrm>
            <a:off x="812924" y="1789595"/>
            <a:ext cx="3649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ɡet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rɪd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əv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59131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0" y="971977"/>
            <a:ext cx="5094514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rinse (v) 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4163" y="3596600"/>
            <a:ext cx="52816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to wash something with clean water only, not using soap</a:t>
            </a:r>
          </a:p>
        </p:txBody>
      </p:sp>
      <p:sp>
        <p:nvSpPr>
          <p:cNvPr id="2" name="Rectangle 1"/>
          <p:cNvSpPr/>
          <p:nvPr/>
        </p:nvSpPr>
        <p:spPr>
          <a:xfrm>
            <a:off x="508340" y="1811971"/>
            <a:ext cx="3649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rɪns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4098" name="Picture 2" descr="Rinse - definition and meaning with pictures | Picture Dictionary &amp; Books">
            <a:extLst>
              <a:ext uri="{FF2B5EF4-FFF2-40B4-BE49-F238E27FC236}">
                <a16:creationId xmlns:a16="http://schemas.microsoft.com/office/drawing/2014/main" id="{FA978EC6-ECAE-93EC-A8ED-09A67BEFC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434" y="1252115"/>
            <a:ext cx="3780065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8. rinse">
            <a:hlinkClick r:id="" action="ppaction://media"/>
            <a:extLst>
              <a:ext uri="{FF2B5EF4-FFF2-40B4-BE49-F238E27FC236}">
                <a16:creationId xmlns:a16="http://schemas.microsoft.com/office/drawing/2014/main" id="{94C1F8BE-38F0-FEFB-521E-0631A524C0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32617" y="2804826"/>
            <a:ext cx="527455" cy="52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2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2334</TotalTime>
  <Words>695</Words>
  <Application>Microsoft Office PowerPoint</Application>
  <PresentationFormat>On-screen Show (16:9)</PresentationFormat>
  <Paragraphs>138</Paragraphs>
  <Slides>18</Slides>
  <Notes>14</Notes>
  <HiddenSlides>0</HiddenSlides>
  <MMClips>6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98</cp:revision>
  <dcterms:created xsi:type="dcterms:W3CDTF">2020-12-09T02:04:09Z</dcterms:created>
  <dcterms:modified xsi:type="dcterms:W3CDTF">2025-08-13T14:27:43Z</dcterms:modified>
</cp:coreProperties>
</file>