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342" r:id="rId2"/>
    <p:sldId id="274" r:id="rId3"/>
    <p:sldId id="341" r:id="rId4"/>
    <p:sldId id="351" r:id="rId5"/>
    <p:sldId id="348" r:id="rId6"/>
    <p:sldId id="352" r:id="rId7"/>
    <p:sldId id="350" r:id="rId8"/>
    <p:sldId id="349" r:id="rId9"/>
    <p:sldId id="353" r:id="rId10"/>
    <p:sldId id="332" r:id="rId11"/>
    <p:sldId id="336" r:id="rId12"/>
    <p:sldId id="337" r:id="rId13"/>
    <p:sldId id="338" r:id="rId14"/>
    <p:sldId id="344" r:id="rId15"/>
    <p:sldId id="345" r:id="rId16"/>
    <p:sldId id="346" r:id="rId17"/>
    <p:sldId id="339" r:id="rId18"/>
    <p:sldId id="340" r:id="rId19"/>
    <p:sldId id="354" r:id="rId20"/>
    <p:sldId id="325" r:id="rId21"/>
    <p:sldId id="317" r:id="rId2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93C6"/>
    <a:srgbClr val="D0DEEC"/>
    <a:srgbClr val="6593C3"/>
    <a:srgbClr val="E45983"/>
    <a:srgbClr val="F7DADE"/>
    <a:srgbClr val="FF9801"/>
    <a:srgbClr val="0FB7BD"/>
    <a:srgbClr val="048DA4"/>
    <a:srgbClr val="EE8640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122" d="100"/>
          <a:sy n="122" d="100"/>
        </p:scale>
        <p:origin x="25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175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309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1851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.pn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8.png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8.png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2880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61292" y="646743"/>
            <a:ext cx="6752491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7200" b="1" dirty="0">
                <a:solidFill>
                  <a:schemeClr val="accent2"/>
                </a:solidFill>
              </a:rPr>
              <a:t>awareness (adj) </a:t>
            </a:r>
            <a:endParaRPr lang="en-US" sz="72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20735" y="3535525"/>
            <a:ext cx="57025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knowledge or understanding of a particular subject or situation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2457024" y="1724376"/>
            <a:ext cx="34634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en-US" sz="4400" b="1" dirty="0" err="1">
                <a:solidFill>
                  <a:schemeClr val="accent2">
                    <a:lumMod val="50000"/>
                  </a:schemeClr>
                </a:solidFill>
              </a:rPr>
              <a:t>əˈweənəs</a:t>
            </a:r>
            <a:r>
              <a:rPr lang="en-US" sz="44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6" name="1. awareness">
            <a:hlinkClick r:id="" action="ppaction://media"/>
            <a:extLst>
              <a:ext uri="{FF2B5EF4-FFF2-40B4-BE49-F238E27FC236}">
                <a16:creationId xmlns:a16="http://schemas.microsoft.com/office/drawing/2014/main" id="{16CAAE7E-E612-3CD4-2C24-9089D56566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05464" y="2674427"/>
            <a:ext cx="766536" cy="76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389518" y="866724"/>
            <a:ext cx="4914888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 b="1" dirty="0">
                <a:solidFill>
                  <a:schemeClr val="accent2"/>
                </a:solidFill>
              </a:rPr>
              <a:t>decompose (v) </a:t>
            </a:r>
            <a:endParaRPr lang="en-US" sz="60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8069" y="3528966"/>
            <a:ext cx="57025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decay or make something decay</a:t>
            </a:r>
          </a:p>
        </p:txBody>
      </p:sp>
      <p:sp>
        <p:nvSpPr>
          <p:cNvPr id="2" name="Rectangle 1"/>
          <p:cNvSpPr/>
          <p:nvPr/>
        </p:nvSpPr>
        <p:spPr>
          <a:xfrm>
            <a:off x="1164883" y="1751321"/>
            <a:ext cx="3228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diːkəmˈpəʊz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2050" name="Picture 2" descr="Free Vector | Decompose fruit and fly">
            <a:extLst>
              <a:ext uri="{FF2B5EF4-FFF2-40B4-BE49-F238E27FC236}">
                <a16:creationId xmlns:a16="http://schemas.microsoft.com/office/drawing/2014/main" id="{6AD18651-0159-77E6-6889-7235F1B503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733" y="1300869"/>
            <a:ext cx="3443529" cy="219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2. decompose">
            <a:hlinkClick r:id="" action="ppaction://media"/>
            <a:extLst>
              <a:ext uri="{FF2B5EF4-FFF2-40B4-BE49-F238E27FC236}">
                <a16:creationId xmlns:a16="http://schemas.microsoft.com/office/drawing/2014/main" id="{B7A627F8-195A-D421-3183-5E15EE3B4B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16970" y="2617633"/>
            <a:ext cx="659984" cy="659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54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793860" y="936076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 b="1" dirty="0">
                <a:solidFill>
                  <a:schemeClr val="accent2"/>
                </a:solidFill>
              </a:rPr>
              <a:t>reusable (n) </a:t>
            </a:r>
            <a:endParaRPr lang="en-US" sz="60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0138" y="3709991"/>
            <a:ext cx="57025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able to be used more than once</a:t>
            </a:r>
          </a:p>
        </p:txBody>
      </p:sp>
      <p:sp>
        <p:nvSpPr>
          <p:cNvPr id="2" name="Rectangle 1"/>
          <p:cNvSpPr/>
          <p:nvPr/>
        </p:nvSpPr>
        <p:spPr>
          <a:xfrm>
            <a:off x="1275380" y="1948113"/>
            <a:ext cx="3151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ri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ːˈ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juːzəbəl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3074" name="Picture 2" descr="Reusable Technologies - rEthink.rEmake.rEuse">
            <a:extLst>
              <a:ext uri="{FF2B5EF4-FFF2-40B4-BE49-F238E27FC236}">
                <a16:creationId xmlns:a16="http://schemas.microsoft.com/office/drawing/2014/main" id="{7A5258AB-CD8A-F702-8DA6-7B9B8DC07B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526" y="1185766"/>
            <a:ext cx="2495861" cy="2507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3. reusable">
            <a:hlinkClick r:id="" action="ppaction://media"/>
            <a:extLst>
              <a:ext uri="{FF2B5EF4-FFF2-40B4-BE49-F238E27FC236}">
                <a16:creationId xmlns:a16="http://schemas.microsoft.com/office/drawing/2014/main" id="{7B1475EE-348E-4C2E-D0BA-8E533D50B5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58701" y="2926220"/>
            <a:ext cx="584774" cy="58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56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29504" y="930076"/>
            <a:ext cx="6174423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 b="1" dirty="0">
                <a:solidFill>
                  <a:schemeClr val="accent2"/>
                </a:solidFill>
              </a:rPr>
              <a:t>carbon footprint  </a:t>
            </a:r>
            <a:endParaRPr lang="en-US" sz="60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41459" y="3575814"/>
            <a:ext cx="77517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a measurement of the amount of carbon dioxide that human activities produce</a:t>
            </a:r>
          </a:p>
        </p:txBody>
      </p:sp>
      <p:sp>
        <p:nvSpPr>
          <p:cNvPr id="2" name="Rectangle 1"/>
          <p:cNvSpPr/>
          <p:nvPr/>
        </p:nvSpPr>
        <p:spPr>
          <a:xfrm>
            <a:off x="742950" y="1780681"/>
            <a:ext cx="45475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kɑːbən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 ˈ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fʊtprɪnt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4098" name="Picture 2" descr="The Surprising Carbon Footprint of Everyday Items">
            <a:extLst>
              <a:ext uri="{FF2B5EF4-FFF2-40B4-BE49-F238E27FC236}">
                <a16:creationId xmlns:a16="http://schemas.microsoft.com/office/drawing/2014/main" id="{99A2244A-29E4-4F2B-68F6-E5039955F2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518" y="1497348"/>
            <a:ext cx="2997278" cy="1933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4. carbon footprint">
            <a:hlinkClick r:id="" action="ppaction://media"/>
            <a:extLst>
              <a:ext uri="{FF2B5EF4-FFF2-40B4-BE49-F238E27FC236}">
                <a16:creationId xmlns:a16="http://schemas.microsoft.com/office/drawing/2014/main" id="{31D838ED-5D4A-7619-DF62-E3485CF4CD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691353" y="2571750"/>
            <a:ext cx="802123" cy="80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437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3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218196"/>
              </p:ext>
            </p:extLst>
          </p:nvPr>
        </p:nvGraphicFramePr>
        <p:xfrm>
          <a:off x="0" y="0"/>
          <a:ext cx="9143999" cy="5143499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738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81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46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1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5531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Pronunciation</a:t>
                      </a:r>
                      <a:endParaRPr lang="en-US" sz="22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Meaning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Vietnamese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equivalent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9079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awareness</a:t>
                      </a:r>
                      <a:endParaRPr lang="en-US" sz="22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2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əˈweənəs</a:t>
                      </a: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sz="22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knowledge or understanding of a particular subject or situation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thức</a:t>
                      </a:r>
                      <a:endParaRPr lang="en-US" sz="22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7498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decompose</a:t>
                      </a:r>
                      <a:endParaRPr lang="en-US" sz="22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/ˌ</a:t>
                      </a:r>
                      <a:r>
                        <a:rPr lang="en-US" sz="22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diːkəmˈpəʊz</a:t>
                      </a: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decay or make something decay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phân</a:t>
                      </a: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hủy</a:t>
                      </a:r>
                      <a:endParaRPr lang="en-US" sz="22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7707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reusable</a:t>
                      </a:r>
                      <a:endParaRPr lang="en-US" sz="22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/ˌ</a:t>
                      </a:r>
                      <a:r>
                        <a:rPr lang="en-US" sz="22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ri</a:t>
                      </a: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ːˈ</a:t>
                      </a:r>
                      <a:r>
                        <a:rPr lang="en-US" sz="22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juːzəbəl</a:t>
                      </a: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/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able to be used more than once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tái</a:t>
                      </a: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176213" marR="0" indent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dụng</a:t>
                      </a:r>
                      <a:endParaRPr lang="en-US" sz="22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83900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carbon footprint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2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kɑːbən</a:t>
                      </a: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ˈ</a:t>
                      </a:r>
                      <a:r>
                        <a:rPr lang="en-US" sz="22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fʊtprɪnt</a:t>
                      </a: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measurement of the amount of carbon dioxide that human activities produce</a:t>
                      </a:r>
                      <a:endParaRPr lang="en-US" sz="22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dấu</a:t>
                      </a:r>
                      <a:r>
                        <a:rPr lang="en-US" sz="22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ấn</a:t>
                      </a:r>
                      <a:r>
                        <a:rPr lang="en-US" sz="22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176213" marR="0" indent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2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-bon</a:t>
                      </a: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3250858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0841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806840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Listen and read.</a:t>
            </a:r>
          </a:p>
        </p:txBody>
      </p:sp>
      <p:pic>
        <p:nvPicPr>
          <p:cNvPr id="7" name="Track 15">
            <a:hlinkClick r:id="" action="ppaction://media"/>
            <a:extLst>
              <a:ext uri="{FF2B5EF4-FFF2-40B4-BE49-F238E27FC236}">
                <a16:creationId xmlns:a16="http://schemas.microsoft.com/office/drawing/2014/main" id="{56E4FA9F-F98E-1BC5-F49C-740954C072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18585" y="61968"/>
            <a:ext cx="609600" cy="609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C9139B7-3203-4F12-6FD4-B9D2FC054A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4638" y="1256928"/>
            <a:ext cx="5119079" cy="382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50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02D7A93-A8F7-95F6-BE9F-1E8A4FCD08DD}"/>
              </a:ext>
            </a:extLst>
          </p:cNvPr>
          <p:cNvGraphicFramePr>
            <a:graphicFrameLocks noGrp="1"/>
          </p:cNvGraphicFramePr>
          <p:nvPr/>
        </p:nvGraphicFramePr>
        <p:xfrm>
          <a:off x="205638" y="1641163"/>
          <a:ext cx="8732723" cy="339690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7869460">
                  <a:extLst>
                    <a:ext uri="{9D8B030D-6E8A-4147-A177-3AD203B41FA5}">
                      <a16:colId xmlns:a16="http://schemas.microsoft.com/office/drawing/2014/main" val="2999674633"/>
                    </a:ext>
                  </a:extLst>
                </a:gridCol>
                <a:gridCol w="863263">
                  <a:extLst>
                    <a:ext uri="{9D8B030D-6E8A-4147-A177-3AD203B41FA5}">
                      <a16:colId xmlns:a16="http://schemas.microsoft.com/office/drawing/2014/main" val="1909537017"/>
                    </a:ext>
                  </a:extLst>
                </a:gridCol>
              </a:tblGrid>
              <a:tr h="613005">
                <a:tc>
                  <a:txBody>
                    <a:bodyPr/>
                    <a:lstStyle/>
                    <a:p>
                      <a:r>
                        <a:rPr lang="en-US" sz="2800" b="1" i="0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1. 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putting more plants in the classroom</a:t>
                      </a:r>
                      <a:endParaRPr lang="en-US" sz="5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135449"/>
                  </a:ext>
                </a:extLst>
              </a:tr>
              <a:tr h="613005">
                <a:tc>
                  <a:txBody>
                    <a:bodyPr/>
                    <a:lstStyle/>
                    <a:p>
                      <a:r>
                        <a:rPr lang="en-US" sz="2800" b="1" i="0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2. 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asking students to bring single-use water bottles</a:t>
                      </a:r>
                      <a:endParaRPr lang="en-US" sz="5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1504487"/>
                  </a:ext>
                </a:extLst>
              </a:tr>
              <a:tr h="613005">
                <a:tc>
                  <a:txBody>
                    <a:bodyPr/>
                    <a:lstStyle/>
                    <a:p>
                      <a:r>
                        <a:rPr lang="en-US" sz="2800" b="1" i="0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3. 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placing a big water jug in the classroom</a:t>
                      </a:r>
                      <a:endParaRPr lang="en-US" sz="5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5151497"/>
                  </a:ext>
                </a:extLst>
              </a:tr>
              <a:tr h="613005">
                <a:tc>
                  <a:txBody>
                    <a:bodyPr/>
                    <a:lstStyle/>
                    <a:p>
                      <a:r>
                        <a:rPr lang="en-US" sz="2800" b="1" i="0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4. 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leaving lights and air conditioners on when leaving the classroom</a:t>
                      </a:r>
                      <a:endParaRPr lang="en-US" sz="5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7882058"/>
                  </a:ext>
                </a:extLst>
              </a:tr>
              <a:tr h="613005">
                <a:tc>
                  <a:txBody>
                    <a:bodyPr/>
                    <a:lstStyle/>
                    <a:p>
                      <a:r>
                        <a:rPr lang="en-US" sz="2800" b="1" i="0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5. </a:t>
                      </a:r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placing reminders on saving electricity near doors</a:t>
                      </a:r>
                      <a:endParaRPr lang="en-US" sz="5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0301557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0963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737900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03326" y="738431"/>
            <a:ext cx="80700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cs typeface="Arial" panose="020B0604020202020204" pitchFamily="34" charset="0"/>
              </a:rPr>
              <a:t>Read the conversation again and tick (</a:t>
            </a:r>
            <a:r>
              <a:rPr lang="en-US" sz="24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Segoe UI Symbol" panose="020B0502040204020203" pitchFamily="34" charset="0"/>
              </a:rPr>
              <a:t>✔</a:t>
            </a:r>
            <a:r>
              <a:rPr lang="en-US" sz="2400" b="1" dirty="0">
                <a:cs typeface="Arial" panose="020B0604020202020204" pitchFamily="34" charset="0"/>
              </a:rPr>
              <a:t>) the green ideas mentioned in 1.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B51E6-6710-2319-5C51-A7F621EC516A}"/>
              </a:ext>
            </a:extLst>
          </p:cNvPr>
          <p:cNvSpPr txBox="1"/>
          <p:nvPr/>
        </p:nvSpPr>
        <p:spPr>
          <a:xfrm>
            <a:off x="8316369" y="1767849"/>
            <a:ext cx="4327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kern="0" dirty="0">
                <a:solidFill>
                  <a:srgbClr val="000000"/>
                </a:solidFill>
                <a:effectLst/>
                <a:latin typeface="Segoe UI Symbol" panose="020B0502040204020203" pitchFamily="34" charset="0"/>
                <a:ea typeface="Times New Roman" panose="02020603050405020304" pitchFamily="18" charset="0"/>
                <a:cs typeface="Segoe UI Symbol" panose="020B0502040204020203" pitchFamily="34" charset="0"/>
              </a:rPr>
              <a:t>✔</a:t>
            </a:r>
            <a:endParaRPr lang="en-US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C02B8EC-1094-EF32-E79A-F00F572DC1DD}"/>
              </a:ext>
            </a:extLst>
          </p:cNvPr>
          <p:cNvSpPr txBox="1"/>
          <p:nvPr/>
        </p:nvSpPr>
        <p:spPr>
          <a:xfrm>
            <a:off x="8316370" y="2979758"/>
            <a:ext cx="4327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kern="0" dirty="0">
                <a:solidFill>
                  <a:srgbClr val="000000"/>
                </a:solidFill>
                <a:effectLst/>
                <a:latin typeface="Segoe UI Symbol" panose="020B0502040204020203" pitchFamily="34" charset="0"/>
                <a:ea typeface="Times New Roman" panose="02020603050405020304" pitchFamily="18" charset="0"/>
                <a:cs typeface="Segoe UI Symbol" panose="020B0502040204020203" pitchFamily="34" charset="0"/>
              </a:rPr>
              <a:t>✔</a:t>
            </a:r>
            <a:endParaRPr lang="en-US" sz="2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C7E5E2-13E0-88A7-7B8F-5FC00BB84AAD}"/>
              </a:ext>
            </a:extLst>
          </p:cNvPr>
          <p:cNvSpPr txBox="1"/>
          <p:nvPr/>
        </p:nvSpPr>
        <p:spPr>
          <a:xfrm>
            <a:off x="8316371" y="4405069"/>
            <a:ext cx="4327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kern="0" dirty="0">
                <a:solidFill>
                  <a:srgbClr val="000000"/>
                </a:solidFill>
                <a:effectLst/>
                <a:latin typeface="Segoe UI Symbol" panose="020B0502040204020203" pitchFamily="34" charset="0"/>
                <a:ea typeface="Times New Roman" panose="02020603050405020304" pitchFamily="18" charset="0"/>
                <a:cs typeface="Segoe UI Symbol" panose="020B0502040204020203" pitchFamily="34" charset="0"/>
              </a:rPr>
              <a:t>✔</a:t>
            </a:r>
            <a:endParaRPr lang="en-US" sz="2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429DB8-B2D1-489B-38AB-0B1A892054E1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</p:spTree>
    <p:extLst>
      <p:ext uri="{BB962C8B-B14F-4D97-AF65-F5344CB8AC3E}">
        <p14:creationId xmlns:p14="http://schemas.microsoft.com/office/powerpoint/2010/main" val="341136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B0B4252-E6DE-E1DC-F167-6ED5928860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5668" y="1256928"/>
            <a:ext cx="5210290" cy="382984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0074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03326" y="819329"/>
            <a:ext cx="80700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cs typeface="Arial" panose="020B0604020202020204" pitchFamily="34" charset="0"/>
              </a:rPr>
              <a:t>Find words and phrases in 1 with the following meanings.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71B3B0-1381-789D-BB32-996D5AA85F27}"/>
              </a:ext>
            </a:extLst>
          </p:cNvPr>
          <p:cNvSpPr txBox="1"/>
          <p:nvPr/>
        </p:nvSpPr>
        <p:spPr>
          <a:xfrm>
            <a:off x="2296893" y="1338226"/>
            <a:ext cx="12872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400" b="1" dirty="0">
                <a:solidFill>
                  <a:srgbClr val="00B050"/>
                </a:solidFill>
                <a:effectLst/>
                <a:ea typeface="Times New Roman" panose="02020603050405020304" pitchFamily="18" charset="0"/>
              </a:rPr>
              <a:t>leaning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FC64B99-CC66-73A2-E806-AF715DFA88C2}"/>
              </a:ext>
            </a:extLst>
          </p:cNvPr>
          <p:cNvSpPr txBox="1"/>
          <p:nvPr/>
        </p:nvSpPr>
        <p:spPr>
          <a:xfrm>
            <a:off x="2296893" y="1619565"/>
            <a:ext cx="7946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400" b="1" dirty="0">
                <a:solidFill>
                  <a:srgbClr val="00B050"/>
                </a:solidFill>
                <a:effectLst/>
                <a:ea typeface="Times New Roman" panose="02020603050405020304" pitchFamily="18" charset="0"/>
              </a:rPr>
              <a:t>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9BACDA1-F8EF-5B35-2A7F-D9B4F921D341}"/>
              </a:ext>
            </a:extLst>
          </p:cNvPr>
          <p:cNvSpPr txBox="1"/>
          <p:nvPr/>
        </p:nvSpPr>
        <p:spPr>
          <a:xfrm>
            <a:off x="2296893" y="2297396"/>
            <a:ext cx="7946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400" b="1" dirty="0">
                <a:solidFill>
                  <a:srgbClr val="00B050"/>
                </a:solidFill>
                <a:effectLst/>
                <a:ea typeface="Times New Roman" panose="02020603050405020304" pitchFamily="18" charset="0"/>
              </a:rPr>
              <a:t>co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EF2F28C-B114-E552-E291-37596EF949CD}"/>
              </a:ext>
            </a:extLst>
          </p:cNvPr>
          <p:cNvSpPr txBox="1"/>
          <p:nvPr/>
        </p:nvSpPr>
        <p:spPr>
          <a:xfrm>
            <a:off x="2226764" y="2571750"/>
            <a:ext cx="12872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2400" b="1" dirty="0" err="1">
                <a:solidFill>
                  <a:srgbClr val="00B050"/>
                </a:solidFill>
                <a:ea typeface="Times New Roman" panose="02020603050405020304" pitchFamily="18" charset="0"/>
              </a:rPr>
              <a:t>riendly</a:t>
            </a:r>
            <a:endParaRPr lang="en-US" sz="2400" b="1" dirty="0">
              <a:solidFill>
                <a:srgbClr val="00B050"/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EFFF38-A590-8CCC-EB7E-E1DD60C629F5}"/>
              </a:ext>
            </a:extLst>
          </p:cNvPr>
          <p:cNvSpPr txBox="1"/>
          <p:nvPr/>
        </p:nvSpPr>
        <p:spPr>
          <a:xfrm>
            <a:off x="2312566" y="3425140"/>
            <a:ext cx="15981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00B050"/>
                </a:solidFill>
                <a:effectLst/>
                <a:ea typeface="Times New Roman" panose="02020603050405020304" pitchFamily="18" charset="0"/>
              </a:rPr>
              <a:t>ecompose</a:t>
            </a:r>
            <a:endParaRPr lang="en-US" sz="2400" b="1" dirty="0">
              <a:solidFill>
                <a:srgbClr val="00B05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3AED73-5CC8-790D-93DC-3D958EB896F4}"/>
              </a:ext>
            </a:extLst>
          </p:cNvPr>
          <p:cNvSpPr txBox="1"/>
          <p:nvPr/>
        </p:nvSpPr>
        <p:spPr>
          <a:xfrm>
            <a:off x="2289120" y="4197807"/>
            <a:ext cx="19573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 err="1">
                <a:solidFill>
                  <a:srgbClr val="00B050"/>
                </a:solidFill>
                <a:effectLst/>
                <a:ea typeface="Times New Roman" panose="02020603050405020304" pitchFamily="18" charset="0"/>
              </a:rPr>
              <a:t>arbon</a:t>
            </a:r>
            <a:endParaRPr lang="en-US" sz="2400" b="1" kern="0" dirty="0">
              <a:solidFill>
                <a:srgbClr val="00B050"/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28C2EE-1066-509A-1009-47777C4A3CDB}"/>
              </a:ext>
            </a:extLst>
          </p:cNvPr>
          <p:cNvSpPr txBox="1"/>
          <p:nvPr/>
        </p:nvSpPr>
        <p:spPr>
          <a:xfrm>
            <a:off x="2253951" y="4464988"/>
            <a:ext cx="19573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 err="1">
                <a:solidFill>
                  <a:srgbClr val="00B050"/>
                </a:solidFill>
                <a:ea typeface="Times New Roman" panose="02020603050405020304" pitchFamily="18" charset="0"/>
              </a:rPr>
              <a:t>ootprint</a:t>
            </a:r>
            <a:endParaRPr lang="en-US" sz="2400" b="1" kern="0" dirty="0">
              <a:solidFill>
                <a:srgbClr val="00B050"/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378EBC-9A9A-6335-5868-B88E846CC4C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</p:spTree>
    <p:extLst>
      <p:ext uri="{BB962C8B-B14F-4D97-AF65-F5344CB8AC3E}">
        <p14:creationId xmlns:p14="http://schemas.microsoft.com/office/powerpoint/2010/main" val="3988566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9" grpId="0"/>
      <p:bldP spid="20" grpId="0"/>
      <p:bldP spid="8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715851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635952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28997" y="723425"/>
            <a:ext cx="8070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Complete the sentences with words from 1.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52E880-03C5-5AC1-492D-DA222A2CA3F4}"/>
              </a:ext>
            </a:extLst>
          </p:cNvPr>
          <p:cNvSpPr/>
          <p:nvPr/>
        </p:nvSpPr>
        <p:spPr>
          <a:xfrm>
            <a:off x="234462" y="1462255"/>
            <a:ext cx="866460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1.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Many students throw (1) </a:t>
            </a:r>
            <a:r>
              <a:rPr lang="en-US" sz="3200" b="0" i="0" dirty="0">
                <a:solidFill>
                  <a:srgbClr val="6D6E71"/>
                </a:solidFill>
                <a:effectLst/>
                <a:latin typeface="UTM-Avo"/>
              </a:rPr>
              <a:t>_______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plastic water bottles after a single use, (2) </a:t>
            </a:r>
            <a:r>
              <a:rPr lang="en-US" sz="3200" b="0" i="0" dirty="0">
                <a:solidFill>
                  <a:srgbClr val="6D6E71"/>
                </a:solidFill>
                <a:effectLst/>
                <a:latin typeface="UTM-Avo"/>
              </a:rPr>
              <a:t>_______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is not good for the environment.</a:t>
            </a:r>
          </a:p>
          <a:p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2.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We need to turn (3) </a:t>
            </a:r>
            <a:r>
              <a:rPr lang="en-US" sz="3200" b="0" i="0" dirty="0">
                <a:solidFill>
                  <a:srgbClr val="6D6E71"/>
                </a:solidFill>
                <a:effectLst/>
                <a:latin typeface="UTM-Avo"/>
              </a:rPr>
              <a:t>______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the lights and air conditioners before leaving the classroom.</a:t>
            </a:r>
          </a:p>
          <a:p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3.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Some students leave them (4) </a:t>
            </a:r>
            <a:r>
              <a:rPr lang="en-US" sz="3200" b="0" i="0" dirty="0">
                <a:solidFill>
                  <a:srgbClr val="6D6E71"/>
                </a:solidFill>
                <a:effectLst/>
                <a:latin typeface="UTM-Avo"/>
              </a:rPr>
              <a:t>______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when they rush out, (5) </a:t>
            </a:r>
            <a:r>
              <a:rPr lang="en-US" sz="3200" b="0" i="0" dirty="0">
                <a:solidFill>
                  <a:srgbClr val="6D6E71"/>
                </a:solidFill>
                <a:effectLst/>
                <a:latin typeface="UTM-Avo"/>
              </a:rPr>
              <a:t>_________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is a waste of electricity.</a:t>
            </a:r>
            <a:r>
              <a:rPr lang="en-US" sz="3200" dirty="0"/>
              <a:t> </a:t>
            </a:r>
            <a:endParaRPr lang="en-US" sz="3200" dirty="0"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E4F0004-8011-9EE0-87E5-54CA0C30BD43}"/>
              </a:ext>
            </a:extLst>
          </p:cNvPr>
          <p:cNvSpPr txBox="1"/>
          <p:nvPr/>
        </p:nvSpPr>
        <p:spPr>
          <a:xfrm>
            <a:off x="5112728" y="1436133"/>
            <a:ext cx="13271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effectLst/>
                <a:ea typeface="Times New Roman" panose="02020603050405020304" pitchFamily="18" charset="0"/>
              </a:rPr>
              <a:t>away</a:t>
            </a:r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9F7AAC2-9B82-7855-BBA1-88AC33368387}"/>
              </a:ext>
            </a:extLst>
          </p:cNvPr>
          <p:cNvSpPr txBox="1"/>
          <p:nvPr/>
        </p:nvSpPr>
        <p:spPr>
          <a:xfrm>
            <a:off x="5112728" y="1928120"/>
            <a:ext cx="13271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</a:rPr>
              <a:t>which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1491697-6CD8-19B4-86D4-A256B3959E5A}"/>
              </a:ext>
            </a:extLst>
          </p:cNvPr>
          <p:cNvSpPr txBox="1"/>
          <p:nvPr/>
        </p:nvSpPr>
        <p:spPr>
          <a:xfrm>
            <a:off x="4324177" y="2897764"/>
            <a:ext cx="13271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</a:rPr>
              <a:t>off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325041D-6DD3-0671-DD43-916D736181C7}"/>
              </a:ext>
            </a:extLst>
          </p:cNvPr>
          <p:cNvSpPr txBox="1"/>
          <p:nvPr/>
        </p:nvSpPr>
        <p:spPr>
          <a:xfrm>
            <a:off x="5944404" y="3869234"/>
            <a:ext cx="13271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</a:rPr>
              <a:t>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CCA74F-D101-7B7D-875E-C567B31A1F7B}"/>
              </a:ext>
            </a:extLst>
          </p:cNvPr>
          <p:cNvSpPr txBox="1"/>
          <p:nvPr/>
        </p:nvSpPr>
        <p:spPr>
          <a:xfrm>
            <a:off x="3488405" y="4361881"/>
            <a:ext cx="13271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</a:rPr>
              <a:t>which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12D6AC-F754-1027-5395-7EE16905AB00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</p:spTree>
    <p:extLst>
      <p:ext uri="{BB962C8B-B14F-4D97-AF65-F5344CB8AC3E}">
        <p14:creationId xmlns:p14="http://schemas.microsoft.com/office/powerpoint/2010/main" val="89085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80010" y="1300618"/>
            <a:ext cx="307019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  <a:cs typeface="Arial" panose="020B0604020202020204" pitchFamily="34" charset="0"/>
              </a:rPr>
              <a:t>Make a mind map about ways to protect the environment.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12D6AC-F754-1027-5395-7EE16905AB00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PRODUCTION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B4F66C4-C292-590A-20A7-0692EBA136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56"/>
          <a:stretch/>
        </p:blipFill>
        <p:spPr>
          <a:xfrm>
            <a:off x="4606390" y="753210"/>
            <a:ext cx="3986784" cy="4218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974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3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0" dirty="0">
                <a:solidFill>
                  <a:srgbClr val="FFFFFF"/>
                </a:solidFill>
                <a:effectLst/>
                <a:latin typeface="UTMFacebookK&amp;TBold"/>
              </a:rPr>
              <a:t>GREEN LIVING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GETTING STARTED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66725" y="3269170"/>
            <a:ext cx="8496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</a:rPr>
              <a:t>Green Classroom Competition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494585"/>
            <a:ext cx="7593030" cy="3330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6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3600" dirty="0">
                <a:latin typeface="Calibri" panose="020F0502020204030204" pitchFamily="34" charset="0"/>
                <a:cs typeface="Calibri" panose="020F0502020204030204" pitchFamily="34" charset="0"/>
              </a:rPr>
              <a:t>Some lexical items about 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green living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3600" dirty="0">
                <a:latin typeface="Calibri" panose="020F0502020204030204" pitchFamily="34" charset="0"/>
                <a:cs typeface="Calibri" panose="020F0502020204030204" pitchFamily="34" charset="0"/>
              </a:rPr>
              <a:t>Reading for specific information</a:t>
            </a: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Verbs with prepositions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4465" y="1523612"/>
            <a:ext cx="8235551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400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400" dirty="0">
                <a:latin typeface="+mn-lt"/>
                <a:cs typeface="Arial" panose="020B0604020202020204" pitchFamily="34" charset="0"/>
              </a:rPr>
              <a:t>Make a mind map about ways to protect environment. 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400" dirty="0">
                <a:latin typeface="+mn-lt"/>
                <a:cs typeface="Arial" panose="020B0604020202020204" pitchFamily="34" charset="0"/>
              </a:rPr>
              <a:t>Prepare: </a:t>
            </a:r>
            <a:r>
              <a:rPr lang="en-GB" sz="3400" dirty="0" err="1">
                <a:latin typeface="+mn-lt"/>
                <a:cs typeface="Arial" panose="020B0604020202020204" pitchFamily="34" charset="0"/>
              </a:rPr>
              <a:t>Languague</a:t>
            </a:r>
            <a:endParaRPr lang="en-GB" sz="34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6789D9-77B4-46C3-D428-5884D4143FC8}"/>
              </a:ext>
            </a:extLst>
          </p:cNvPr>
          <p:cNvSpPr txBox="1"/>
          <p:nvPr/>
        </p:nvSpPr>
        <p:spPr>
          <a:xfrm>
            <a:off x="1153861" y="1971585"/>
            <a:ext cx="7110908" cy="1200329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rgbClr val="C00000"/>
                </a:solidFill>
              </a:rPr>
              <a:t>GUESSING GAME</a:t>
            </a:r>
          </a:p>
        </p:txBody>
      </p:sp>
    </p:spTree>
    <p:extLst>
      <p:ext uri="{BB962C8B-B14F-4D97-AF65-F5344CB8AC3E}">
        <p14:creationId xmlns:p14="http://schemas.microsoft.com/office/powerpoint/2010/main" val="272783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C86789D9-77B4-46C3-D428-5884D4143FC8}"/>
              </a:ext>
            </a:extLst>
          </p:cNvPr>
          <p:cNvSpPr txBox="1"/>
          <p:nvPr/>
        </p:nvSpPr>
        <p:spPr>
          <a:xfrm>
            <a:off x="251184" y="1786920"/>
            <a:ext cx="25184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C00000"/>
                </a:solidFill>
              </a:rPr>
              <a:t>plastic pollution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092EBCD-7104-BFB3-7018-0CD4339948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686" y="666751"/>
            <a:ext cx="5942130" cy="394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80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C86789D9-77B4-46C3-D428-5884D4143FC8}"/>
              </a:ext>
            </a:extLst>
          </p:cNvPr>
          <p:cNvSpPr txBox="1"/>
          <p:nvPr/>
        </p:nvSpPr>
        <p:spPr>
          <a:xfrm>
            <a:off x="2452251" y="4122127"/>
            <a:ext cx="44966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C00000"/>
                </a:solidFill>
              </a:rPr>
              <a:t>light pollution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0BA3E9-6A59-64F1-1D82-44DCAE54A5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740" y="374929"/>
            <a:ext cx="6661684" cy="3747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41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C86789D9-77B4-46C3-D428-5884D4143FC8}"/>
              </a:ext>
            </a:extLst>
          </p:cNvPr>
          <p:cNvSpPr txBox="1"/>
          <p:nvPr/>
        </p:nvSpPr>
        <p:spPr>
          <a:xfrm>
            <a:off x="2509747" y="4101378"/>
            <a:ext cx="41245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C00000"/>
                </a:solidFill>
              </a:rPr>
              <a:t>air pollution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9DADC3-D1BA-9089-77AD-E08ADCA5E8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534" y="369190"/>
            <a:ext cx="7108929" cy="373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07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C86789D9-77B4-46C3-D428-5884D4143FC8}"/>
              </a:ext>
            </a:extLst>
          </p:cNvPr>
          <p:cNvSpPr txBox="1"/>
          <p:nvPr/>
        </p:nvSpPr>
        <p:spPr>
          <a:xfrm>
            <a:off x="6529753" y="1697513"/>
            <a:ext cx="283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C00000"/>
                </a:solidFill>
              </a:rPr>
              <a:t>noise </a:t>
            </a:r>
          </a:p>
          <a:p>
            <a:pPr algn="ctr"/>
            <a:r>
              <a:rPr lang="en-US" sz="4800" b="1" dirty="0">
                <a:solidFill>
                  <a:srgbClr val="C00000"/>
                </a:solidFill>
              </a:rPr>
              <a:t>pollution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74DBC4-7AFB-282C-1D33-5FC9994D3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04" y="461352"/>
            <a:ext cx="6331194" cy="4220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12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C86789D9-77B4-46C3-D428-5884D4143FC8}"/>
              </a:ext>
            </a:extLst>
          </p:cNvPr>
          <p:cNvSpPr txBox="1"/>
          <p:nvPr/>
        </p:nvSpPr>
        <p:spPr>
          <a:xfrm>
            <a:off x="2509748" y="4244731"/>
            <a:ext cx="41245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C00000"/>
                </a:solidFill>
              </a:rPr>
              <a:t>water pollution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072314-FFBD-7F0C-417B-C01A19C1A9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138" y="211125"/>
            <a:ext cx="6107723" cy="407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07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C86789D9-77B4-46C3-D428-5884D4143FC8}"/>
              </a:ext>
            </a:extLst>
          </p:cNvPr>
          <p:cNvSpPr txBox="1"/>
          <p:nvPr/>
        </p:nvSpPr>
        <p:spPr>
          <a:xfrm>
            <a:off x="2509748" y="4244731"/>
            <a:ext cx="41245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C00000"/>
                </a:solidFill>
              </a:rPr>
              <a:t>soil pollution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CE98B7-B729-F5EC-F877-9DEC760D7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10" y="218897"/>
            <a:ext cx="7112979" cy="4146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56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2380</TotalTime>
  <Words>426</Words>
  <Application>Microsoft Office PowerPoint</Application>
  <PresentationFormat>On-screen Show (16:9)</PresentationFormat>
  <Paragraphs>107</Paragraphs>
  <Slides>21</Slides>
  <Notes>5</Notes>
  <HiddenSlides>0</HiddenSlides>
  <MMClips>5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4" baseType="lpstr">
      <vt:lpstr>Arial</vt:lpstr>
      <vt:lpstr>Bookman Old Style</vt:lpstr>
      <vt:lpstr>Calibri</vt:lpstr>
      <vt:lpstr>Calibri Light</vt:lpstr>
      <vt:lpstr>Montserrat Medium</vt:lpstr>
      <vt:lpstr>Myriad Pro</vt:lpstr>
      <vt:lpstr>Segoe UI Symbol</vt:lpstr>
      <vt:lpstr>Times New Roman</vt:lpstr>
      <vt:lpstr>UTM Facebook K&amp;T</vt:lpstr>
      <vt:lpstr>UTM-Avo</vt:lpstr>
      <vt:lpstr>UTMAvoBold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82</cp:revision>
  <dcterms:created xsi:type="dcterms:W3CDTF">2020-12-09T02:04:09Z</dcterms:created>
  <dcterms:modified xsi:type="dcterms:W3CDTF">2025-08-13T13:08:26Z</dcterms:modified>
</cp:coreProperties>
</file>