
<file path=[Content_Types].xml><?xml version="1.0" encoding="utf-8"?>
<Types xmlns="http://schemas.openxmlformats.org/package/2006/content-types">
  <Default Extension="jpe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355" r:id="rId2"/>
    <p:sldId id="274" r:id="rId3"/>
    <p:sldId id="273" r:id="rId4"/>
    <p:sldId id="332" r:id="rId5"/>
    <p:sldId id="352" r:id="rId6"/>
    <p:sldId id="353" r:id="rId7"/>
    <p:sldId id="354" r:id="rId8"/>
    <p:sldId id="325" r:id="rId9"/>
    <p:sldId id="317" r:id="rId10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8640"/>
    <a:srgbClr val="A493C6"/>
    <a:srgbClr val="D0DEEC"/>
    <a:srgbClr val="6593C3"/>
    <a:srgbClr val="E45983"/>
    <a:srgbClr val="F7DADE"/>
    <a:srgbClr val="FF9801"/>
    <a:srgbClr val="0FB7BD"/>
    <a:srgbClr val="048DA4"/>
    <a:srgbClr val="10CD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15" autoAdjust="0"/>
    <p:restoredTop sz="93918" autoAdjust="0"/>
  </p:normalViewPr>
  <p:slideViewPr>
    <p:cSldViewPr snapToGrid="0" showGuides="1">
      <p:cViewPr varScale="1">
        <p:scale>
          <a:sx n="122" d="100"/>
          <a:sy n="122" d="100"/>
        </p:scale>
        <p:origin x="259" y="91"/>
      </p:cViewPr>
      <p:guideLst>
        <p:guide orient="horz" pos="2160"/>
        <p:guide pos="2880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8/14/2025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b="1" i="1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Link: </a:t>
            </a: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https://www.youtube.com/watch?v=LxNumOifkT0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83972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4207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7893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46354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53914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6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4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3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3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044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 with subtitle">
  <p:cSld name="Main point with subtitle">
    <p:spTree>
      <p:nvGrpSpPr>
        <p:cNvPr id="1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" name="Google Shape;814;p17"/>
          <p:cNvSpPr txBox="1">
            <a:spLocks noGrp="1"/>
          </p:cNvSpPr>
          <p:nvPr>
            <p:ph type="title"/>
          </p:nvPr>
        </p:nvSpPr>
        <p:spPr>
          <a:xfrm>
            <a:off x="1279375" y="1338763"/>
            <a:ext cx="6285300" cy="19560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9pPr>
          </a:lstStyle>
          <a:p>
            <a:endParaRPr/>
          </a:p>
        </p:txBody>
      </p:sp>
      <p:sp>
        <p:nvSpPr>
          <p:cNvPr id="815" name="Google Shape;815;p17"/>
          <p:cNvSpPr txBox="1">
            <a:spLocks noGrp="1"/>
          </p:cNvSpPr>
          <p:nvPr>
            <p:ph type="subTitle" idx="1"/>
          </p:nvPr>
        </p:nvSpPr>
        <p:spPr>
          <a:xfrm>
            <a:off x="1279375" y="3457638"/>
            <a:ext cx="6285300" cy="3471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55980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580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278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357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17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596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596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764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66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8/14/2025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585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6711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AFDD17D-ADB1-C341-5DAE-EF1B9D38F07F}"/>
              </a:ext>
            </a:extLst>
          </p:cNvPr>
          <p:cNvGrpSpPr/>
          <p:nvPr/>
        </p:nvGrpSpPr>
        <p:grpSpPr>
          <a:xfrm>
            <a:off x="0" y="0"/>
            <a:ext cx="9144000" cy="1706851"/>
            <a:chOff x="0" y="-15861"/>
            <a:chExt cx="12192000" cy="1940426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FBD2588C-06FB-52F4-2D7E-598D8B5A867E}"/>
                </a:ext>
              </a:extLst>
            </p:cNvPr>
            <p:cNvSpPr/>
            <p:nvPr/>
          </p:nvSpPr>
          <p:spPr>
            <a:xfrm>
              <a:off x="0" y="177153"/>
              <a:ext cx="12192000" cy="1439719"/>
            </a:xfrm>
            <a:prstGeom prst="rect">
              <a:avLst/>
            </a:prstGeom>
            <a:solidFill>
              <a:srgbClr val="A493C6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Parallelogram 3">
              <a:extLst>
                <a:ext uri="{FF2B5EF4-FFF2-40B4-BE49-F238E27FC236}">
                  <a16:creationId xmlns:a16="http://schemas.microsoft.com/office/drawing/2014/main" id="{07123313-572D-B82E-F111-A1B1966A8D75}"/>
                </a:ext>
              </a:extLst>
            </p:cNvPr>
            <p:cNvSpPr/>
            <p:nvPr/>
          </p:nvSpPr>
          <p:spPr>
            <a:xfrm>
              <a:off x="481381" y="-15861"/>
              <a:ext cx="2769819" cy="1940426"/>
            </a:xfrm>
            <a:prstGeom prst="parallelogram">
              <a:avLst/>
            </a:prstGeom>
            <a:solidFill>
              <a:srgbClr val="E45983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400" b="1" dirty="0">
                  <a:latin typeface="UTMFacebookK&amp;TBold"/>
                  <a:cs typeface="Times New Roman" panose="02020603050405020304" pitchFamily="18" charset="0"/>
                </a:rPr>
                <a:t>Unit 3</a:t>
              </a: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3D56C823-4DD3-2744-17E1-A46C7290D96B}"/>
              </a:ext>
            </a:extLst>
          </p:cNvPr>
          <p:cNvSpPr txBox="1"/>
          <p:nvPr/>
        </p:nvSpPr>
        <p:spPr>
          <a:xfrm>
            <a:off x="2438400" y="418267"/>
            <a:ext cx="53195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i="0" dirty="0">
                <a:solidFill>
                  <a:srgbClr val="FFFFFF"/>
                </a:solidFill>
                <a:effectLst/>
                <a:latin typeface="UTMFacebookK&amp;TBold"/>
              </a:rPr>
              <a:t>GREEN LIVING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92A0F45-146A-8BFF-6553-20D992E76B42}"/>
              </a:ext>
            </a:extLst>
          </p:cNvPr>
          <p:cNvSpPr/>
          <p:nvPr/>
        </p:nvSpPr>
        <p:spPr>
          <a:xfrm>
            <a:off x="3625335" y="2163614"/>
            <a:ext cx="4506662" cy="627454"/>
          </a:xfrm>
          <a:prstGeom prst="rect">
            <a:avLst/>
          </a:prstGeom>
          <a:solidFill>
            <a:srgbClr val="E45983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UTMFacebookK&amp;TBold"/>
              </a:rPr>
              <a:t>LISTENING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CE5C951-EDAC-510B-E774-D91A675B9038}"/>
              </a:ext>
            </a:extLst>
          </p:cNvPr>
          <p:cNvSpPr/>
          <p:nvPr/>
        </p:nvSpPr>
        <p:spPr>
          <a:xfrm>
            <a:off x="1399718" y="2184953"/>
            <a:ext cx="2082254" cy="606115"/>
          </a:xfrm>
          <a:prstGeom prst="rect">
            <a:avLst/>
          </a:prstGeom>
          <a:solidFill>
            <a:srgbClr val="F7D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E45983"/>
                </a:solidFill>
                <a:latin typeface="Bookman Old Style" pitchFamily="18" charset="0"/>
              </a:rPr>
              <a:t>LESSON 5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9399F7-44CB-F8D5-78C2-4555DA974D89}"/>
              </a:ext>
            </a:extLst>
          </p:cNvPr>
          <p:cNvSpPr txBox="1"/>
          <p:nvPr/>
        </p:nvSpPr>
        <p:spPr>
          <a:xfrm>
            <a:off x="466725" y="3269170"/>
            <a:ext cx="84968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0070C0"/>
                </a:solidFill>
              </a:rPr>
              <a:t>Creating a compost pile</a:t>
            </a:r>
          </a:p>
        </p:txBody>
      </p:sp>
    </p:spTree>
    <p:extLst>
      <p:ext uri="{BB962C8B-B14F-4D97-AF65-F5344CB8AC3E}">
        <p14:creationId xmlns:p14="http://schemas.microsoft.com/office/powerpoint/2010/main" val="16714462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pic>
        <p:nvPicPr>
          <p:cNvPr id="2" name="LISTENING">
            <a:hlinkClick r:id="" action="ppaction://media"/>
            <a:extLst>
              <a:ext uri="{FF2B5EF4-FFF2-40B4-BE49-F238E27FC236}">
                <a16:creationId xmlns:a16="http://schemas.microsoft.com/office/drawing/2014/main" id="{AA24A100-3CCC-9639-F251-8AC51664D97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08314" y="681153"/>
            <a:ext cx="6995092" cy="3931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985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917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PRE-LISTENING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47F6EB8-D8F8-C88F-5D86-EE8CD378EF35}"/>
              </a:ext>
            </a:extLst>
          </p:cNvPr>
          <p:cNvSpPr txBox="1"/>
          <p:nvPr/>
        </p:nvSpPr>
        <p:spPr>
          <a:xfrm>
            <a:off x="736270" y="753618"/>
            <a:ext cx="749481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Match the words and phrases (1-5) with the pictures (a-e).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6302BB0-E30C-B972-9347-1A47D7963895}"/>
              </a:ext>
            </a:extLst>
          </p:cNvPr>
          <p:cNvSpPr txBox="1"/>
          <p:nvPr/>
        </p:nvSpPr>
        <p:spPr>
          <a:xfrm>
            <a:off x="7311857" y="1622823"/>
            <a:ext cx="90884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kern="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1. c</a:t>
            </a:r>
            <a:endParaRPr lang="en-US" sz="3200" b="1" dirty="0">
              <a:solidFill>
                <a:srgbClr val="00B050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286C08A-0CE5-789A-FBA2-2D642E0CB790}"/>
              </a:ext>
            </a:extLst>
          </p:cNvPr>
          <p:cNvSpPr txBox="1"/>
          <p:nvPr/>
        </p:nvSpPr>
        <p:spPr>
          <a:xfrm>
            <a:off x="7322237" y="2092803"/>
            <a:ext cx="90884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kern="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2. e</a:t>
            </a:r>
            <a:endParaRPr lang="en-US" sz="3200" b="1" dirty="0">
              <a:solidFill>
                <a:srgbClr val="00B050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19FDCA3-6F50-188C-9315-9B163BE14A54}"/>
              </a:ext>
            </a:extLst>
          </p:cNvPr>
          <p:cNvSpPr txBox="1"/>
          <p:nvPr/>
        </p:nvSpPr>
        <p:spPr>
          <a:xfrm>
            <a:off x="7322237" y="2502077"/>
            <a:ext cx="8851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kern="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3. d</a:t>
            </a:r>
            <a:endParaRPr lang="en-US" sz="3200" b="1" dirty="0">
              <a:solidFill>
                <a:srgbClr val="00B050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38DEC33-4A72-4481-1052-1B85B593E65E}"/>
              </a:ext>
            </a:extLst>
          </p:cNvPr>
          <p:cNvSpPr txBox="1"/>
          <p:nvPr/>
        </p:nvSpPr>
        <p:spPr>
          <a:xfrm>
            <a:off x="7334112" y="2934698"/>
            <a:ext cx="92072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kern="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4. b</a:t>
            </a:r>
            <a:endParaRPr lang="en-US" sz="3200" b="1" dirty="0">
              <a:solidFill>
                <a:srgbClr val="00B050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EDB16D8-F6EE-EDAE-739A-A501D797182B}"/>
              </a:ext>
            </a:extLst>
          </p:cNvPr>
          <p:cNvSpPr txBox="1"/>
          <p:nvPr/>
        </p:nvSpPr>
        <p:spPr>
          <a:xfrm>
            <a:off x="7345984" y="3403096"/>
            <a:ext cx="90885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kern="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 a</a:t>
            </a:r>
            <a:endParaRPr lang="en-US" sz="3200" b="1" dirty="0">
              <a:solidFill>
                <a:srgbClr val="00B050"/>
              </a:solidFill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8AE551AA-ACE8-51DD-37A6-36FC87D25C67}"/>
              </a:ext>
            </a:extLst>
          </p:cNvPr>
          <p:cNvSpPr/>
          <p:nvPr/>
        </p:nvSpPr>
        <p:spPr>
          <a:xfrm>
            <a:off x="233180" y="753618"/>
            <a:ext cx="503090" cy="445790"/>
          </a:xfrm>
          <a:prstGeom prst="roundRect">
            <a:avLst/>
          </a:prstGeom>
          <a:solidFill>
            <a:srgbClr val="EE864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1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DB748FA-1DF7-5787-72D2-30C37C43AD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9529" y="1153315"/>
            <a:ext cx="5816921" cy="3928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969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CE18A7AF-0238-DEC9-DA67-BE928C336B4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8516" y="1209496"/>
            <a:ext cx="7829550" cy="3933825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WHILE-LISTENING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CF0EC1E-10A1-FF36-40EA-8DE5989D32FC}"/>
              </a:ext>
            </a:extLst>
          </p:cNvPr>
          <p:cNvSpPr txBox="1"/>
          <p:nvPr/>
        </p:nvSpPr>
        <p:spPr>
          <a:xfrm>
            <a:off x="883228" y="721085"/>
            <a:ext cx="708523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Listen and number the pictures in order.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3984594-C7B8-5BC3-ED16-60CBE8B0E4FB}"/>
              </a:ext>
            </a:extLst>
          </p:cNvPr>
          <p:cNvSpPr txBox="1"/>
          <p:nvPr/>
        </p:nvSpPr>
        <p:spPr>
          <a:xfrm>
            <a:off x="1366154" y="955278"/>
            <a:ext cx="68579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-1270">
              <a:spcBef>
                <a:spcPts val="0"/>
              </a:spcBef>
              <a:spcAft>
                <a:spcPts val="0"/>
              </a:spcAft>
            </a:pPr>
            <a:r>
              <a:rPr lang="en-US" sz="3600" b="1" dirty="0">
                <a:solidFill>
                  <a:srgbClr val="C00000"/>
                </a:solidFill>
                <a:ea typeface="Times New Roman" panose="02020603050405020304" pitchFamily="18" charset="0"/>
              </a:rPr>
              <a:t>c</a:t>
            </a:r>
            <a:r>
              <a:rPr lang="en-US" sz="3600" b="1" dirty="0">
                <a:solidFill>
                  <a:srgbClr val="C00000"/>
                </a:solidFill>
                <a:effectLst/>
                <a:ea typeface="Times New Roman" panose="02020603050405020304" pitchFamily="18" charset="0"/>
              </a:rPr>
              <a:t>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6EDEF16-8F84-062A-5B45-A31190312B3C}"/>
              </a:ext>
            </a:extLst>
          </p:cNvPr>
          <p:cNvSpPr txBox="1"/>
          <p:nvPr/>
        </p:nvSpPr>
        <p:spPr>
          <a:xfrm>
            <a:off x="2552576" y="955277"/>
            <a:ext cx="68579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-1270">
              <a:spcBef>
                <a:spcPts val="0"/>
              </a:spcBef>
              <a:spcAft>
                <a:spcPts val="0"/>
              </a:spcAft>
            </a:pPr>
            <a:r>
              <a:rPr lang="en-US" sz="3600" b="1" dirty="0">
                <a:solidFill>
                  <a:srgbClr val="C00000"/>
                </a:solidFill>
                <a:ea typeface="Times New Roman" panose="02020603050405020304" pitchFamily="18" charset="0"/>
              </a:rPr>
              <a:t>b</a:t>
            </a:r>
            <a:r>
              <a:rPr lang="en-US" sz="3600" b="1" dirty="0">
                <a:solidFill>
                  <a:srgbClr val="C00000"/>
                </a:solidFill>
                <a:effectLst/>
                <a:ea typeface="Times New Roman" panose="02020603050405020304" pitchFamily="18" charset="0"/>
              </a:rPr>
              <a:t>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CAF8CCE-C34C-280D-F232-90A91173E84A}"/>
              </a:ext>
            </a:extLst>
          </p:cNvPr>
          <p:cNvSpPr txBox="1"/>
          <p:nvPr/>
        </p:nvSpPr>
        <p:spPr>
          <a:xfrm>
            <a:off x="3809138" y="955277"/>
            <a:ext cx="68579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-1270">
              <a:spcBef>
                <a:spcPts val="0"/>
              </a:spcBef>
              <a:spcAft>
                <a:spcPts val="0"/>
              </a:spcAft>
            </a:pPr>
            <a:r>
              <a:rPr lang="en-US" sz="3600" b="1" dirty="0">
                <a:solidFill>
                  <a:srgbClr val="C00000"/>
                </a:solidFill>
                <a:ea typeface="Times New Roman" panose="02020603050405020304" pitchFamily="18" charset="0"/>
              </a:rPr>
              <a:t>d</a:t>
            </a:r>
            <a:r>
              <a:rPr lang="en-US" sz="3600" b="1" dirty="0">
                <a:solidFill>
                  <a:srgbClr val="C00000"/>
                </a:solidFill>
                <a:effectLst/>
                <a:ea typeface="Times New Roman" panose="02020603050405020304" pitchFamily="18" charset="0"/>
              </a:rPr>
              <a:t>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E5878FF-165F-54E4-ACB5-ED9332E8B7A8}"/>
              </a:ext>
            </a:extLst>
          </p:cNvPr>
          <p:cNvSpPr txBox="1"/>
          <p:nvPr/>
        </p:nvSpPr>
        <p:spPr>
          <a:xfrm>
            <a:off x="6408469" y="955276"/>
            <a:ext cx="68579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-1270">
              <a:spcBef>
                <a:spcPts val="0"/>
              </a:spcBef>
              <a:spcAft>
                <a:spcPts val="0"/>
              </a:spcAft>
            </a:pPr>
            <a:r>
              <a:rPr lang="en-US" sz="3600" b="1" dirty="0">
                <a:solidFill>
                  <a:srgbClr val="C00000"/>
                </a:solidFill>
                <a:ea typeface="Times New Roman" panose="02020603050405020304" pitchFamily="18" charset="0"/>
              </a:rPr>
              <a:t>a</a:t>
            </a:r>
            <a:endParaRPr lang="en-US" sz="3600" b="1" dirty="0">
              <a:solidFill>
                <a:srgbClr val="C00000"/>
              </a:solidFill>
              <a:effectLst/>
              <a:ea typeface="Times New Roman" panose="02020603050405020304" pitchFamily="18" charset="0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5075C61A-09C6-127D-B914-B45CE8BBFF50}"/>
              </a:ext>
            </a:extLst>
          </p:cNvPr>
          <p:cNvSpPr/>
          <p:nvPr/>
        </p:nvSpPr>
        <p:spPr>
          <a:xfrm>
            <a:off x="344883" y="732383"/>
            <a:ext cx="503090" cy="445790"/>
          </a:xfrm>
          <a:prstGeom prst="roundRect">
            <a:avLst/>
          </a:prstGeom>
          <a:solidFill>
            <a:srgbClr val="EE864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2</a:t>
            </a:r>
          </a:p>
        </p:txBody>
      </p:sp>
      <p:pic>
        <p:nvPicPr>
          <p:cNvPr id="7" name="Track 18">
            <a:hlinkClick r:id="" action="ppaction://media"/>
            <a:extLst>
              <a:ext uri="{FF2B5EF4-FFF2-40B4-BE49-F238E27FC236}">
                <a16:creationId xmlns:a16="http://schemas.microsoft.com/office/drawing/2014/main" id="{1377C318-2C99-0051-5589-6080F197C03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968466" y="6757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829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184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1" grpId="0"/>
      <p:bldP spid="12" grpId="0"/>
      <p:bldP spid="13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95623BE4-EBCB-14F6-BC09-620309B771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2269461"/>
              </p:ext>
            </p:extLst>
          </p:nvPr>
        </p:nvGraphicFramePr>
        <p:xfrm>
          <a:off x="237507" y="1365662"/>
          <a:ext cx="8609610" cy="3617855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6816436">
                  <a:extLst>
                    <a:ext uri="{9D8B030D-6E8A-4147-A177-3AD203B41FA5}">
                      <a16:colId xmlns:a16="http://schemas.microsoft.com/office/drawing/2014/main" val="3230791342"/>
                    </a:ext>
                  </a:extLst>
                </a:gridCol>
                <a:gridCol w="950026">
                  <a:extLst>
                    <a:ext uri="{9D8B030D-6E8A-4147-A177-3AD203B41FA5}">
                      <a16:colId xmlns:a16="http://schemas.microsoft.com/office/drawing/2014/main" val="601437668"/>
                    </a:ext>
                  </a:extLst>
                </a:gridCol>
                <a:gridCol w="843148">
                  <a:extLst>
                    <a:ext uri="{9D8B030D-6E8A-4147-A177-3AD203B41FA5}">
                      <a16:colId xmlns:a16="http://schemas.microsoft.com/office/drawing/2014/main" val="2233048099"/>
                    </a:ext>
                  </a:extLst>
                </a:gridCol>
              </a:tblGrid>
              <a:tr h="62516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/>
                        <a:t>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/>
                        <a:t>F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10879861"/>
                  </a:ext>
                </a:extLst>
              </a:tr>
              <a:tr h="595555">
                <a:tc>
                  <a:txBody>
                    <a:bodyPr/>
                    <a:lstStyle/>
                    <a:p>
                      <a:r>
                        <a:rPr lang="en-US" sz="3000" b="1" i="0" dirty="0">
                          <a:solidFill>
                            <a:srgbClr val="E45A83"/>
                          </a:solidFill>
                          <a:effectLst/>
                          <a:latin typeface="UTMAvoBold"/>
                        </a:rPr>
                        <a:t>1. </a:t>
                      </a:r>
                      <a:r>
                        <a:rPr lang="en-US" sz="3000" b="0" i="0" dirty="0">
                          <a:solidFill>
                            <a:srgbClr val="000000"/>
                          </a:solidFill>
                          <a:effectLst/>
                          <a:latin typeface="UTM-Avo"/>
                        </a:rPr>
                        <a:t>Use dry leaves as green materials.</a:t>
                      </a:r>
                      <a:endParaRPr lang="en-US" sz="30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176004"/>
                  </a:ext>
                </a:extLst>
              </a:tr>
              <a:tr h="595555">
                <a:tc>
                  <a:txBody>
                    <a:bodyPr/>
                    <a:lstStyle/>
                    <a:p>
                      <a:r>
                        <a:rPr lang="en-US" sz="3000" b="1" i="0" dirty="0">
                          <a:solidFill>
                            <a:srgbClr val="E45A83"/>
                          </a:solidFill>
                          <a:effectLst/>
                          <a:latin typeface="UTMAvoBold"/>
                        </a:rPr>
                        <a:t>2. </a:t>
                      </a:r>
                      <a:r>
                        <a:rPr lang="en-US" sz="3000" b="0" i="0" dirty="0">
                          <a:solidFill>
                            <a:srgbClr val="000000"/>
                          </a:solidFill>
                          <a:effectLst/>
                          <a:latin typeface="UTM-Avo"/>
                        </a:rPr>
                        <a:t>Use fruit peels as green materials.</a:t>
                      </a:r>
                      <a:endParaRPr lang="en-US" sz="30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2700665"/>
                  </a:ext>
                </a:extLst>
              </a:tr>
              <a:tr h="595555">
                <a:tc>
                  <a:txBody>
                    <a:bodyPr/>
                    <a:lstStyle/>
                    <a:p>
                      <a:r>
                        <a:rPr lang="en-US" sz="3000" b="1" i="0" dirty="0">
                          <a:solidFill>
                            <a:srgbClr val="E45A83"/>
                          </a:solidFill>
                          <a:effectLst/>
                          <a:latin typeface="UTMAvoBold"/>
                        </a:rPr>
                        <a:t>3. </a:t>
                      </a:r>
                      <a:r>
                        <a:rPr lang="en-US" sz="3000" b="0" i="0" dirty="0">
                          <a:solidFill>
                            <a:srgbClr val="000000"/>
                          </a:solidFill>
                          <a:effectLst/>
                          <a:latin typeface="UTM-Avo"/>
                        </a:rPr>
                        <a:t>Add additional layers in the same order.</a:t>
                      </a:r>
                      <a:endParaRPr lang="en-US" sz="30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6789507"/>
                  </a:ext>
                </a:extLst>
              </a:tr>
              <a:tr h="595555">
                <a:tc>
                  <a:txBody>
                    <a:bodyPr/>
                    <a:lstStyle/>
                    <a:p>
                      <a:r>
                        <a:rPr lang="en-US" sz="3000" b="1" i="0" dirty="0">
                          <a:solidFill>
                            <a:srgbClr val="E45A83"/>
                          </a:solidFill>
                          <a:effectLst/>
                          <a:latin typeface="UTMAvoBold"/>
                        </a:rPr>
                        <a:t>4. </a:t>
                      </a:r>
                      <a:r>
                        <a:rPr lang="en-US" sz="3000" b="0" i="0" dirty="0">
                          <a:solidFill>
                            <a:srgbClr val="000000"/>
                          </a:solidFill>
                          <a:effectLst/>
                          <a:latin typeface="UTM-Avo"/>
                        </a:rPr>
                        <a:t>Leave the pile dry for many days.</a:t>
                      </a:r>
                      <a:endParaRPr lang="en-US" sz="30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08074452"/>
                  </a:ext>
                </a:extLst>
              </a:tr>
              <a:tr h="595555">
                <a:tc>
                  <a:txBody>
                    <a:bodyPr/>
                    <a:lstStyle/>
                    <a:p>
                      <a:r>
                        <a:rPr lang="en-US" sz="3000" b="1" i="0" dirty="0">
                          <a:solidFill>
                            <a:srgbClr val="E45A83"/>
                          </a:solidFill>
                          <a:effectLst/>
                          <a:latin typeface="UTMAvoBold"/>
                        </a:rPr>
                        <a:t>5. </a:t>
                      </a:r>
                      <a:r>
                        <a:rPr lang="en-US" sz="3000" b="0" i="0" dirty="0">
                          <a:solidFill>
                            <a:srgbClr val="000000"/>
                          </a:solidFill>
                          <a:effectLst/>
                          <a:latin typeface="UTM-Avo"/>
                        </a:rPr>
                        <a:t>Add chemical </a:t>
                      </a:r>
                      <a:r>
                        <a:rPr lang="en-US" sz="3000" b="0" i="0" dirty="0" err="1">
                          <a:solidFill>
                            <a:srgbClr val="000000"/>
                          </a:solidFill>
                          <a:effectLst/>
                          <a:latin typeface="UTM-Avo"/>
                        </a:rPr>
                        <a:t>fertilisers</a:t>
                      </a:r>
                      <a:r>
                        <a:rPr lang="en-US" sz="3000" b="0" i="0" dirty="0">
                          <a:solidFill>
                            <a:srgbClr val="000000"/>
                          </a:solidFill>
                          <a:effectLst/>
                          <a:latin typeface="UTM-Avo"/>
                        </a:rPr>
                        <a:t>.</a:t>
                      </a:r>
                      <a:endParaRPr lang="en-US" sz="30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94402656"/>
                  </a:ext>
                </a:extLst>
              </a:tr>
            </a:tbl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WHILE-LISTENING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CF0EC1E-10A1-FF36-40EA-8DE5989D32FC}"/>
              </a:ext>
            </a:extLst>
          </p:cNvPr>
          <p:cNvSpPr txBox="1"/>
          <p:nvPr/>
        </p:nvSpPr>
        <p:spPr>
          <a:xfrm>
            <a:off x="847972" y="569545"/>
            <a:ext cx="815824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kern="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Listen again. Decide whether the statements are true(T) or false (F).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738A66BD-1D0C-45C8-D699-4F38C301C6B5}"/>
              </a:ext>
            </a:extLst>
          </p:cNvPr>
          <p:cNvSpPr/>
          <p:nvPr/>
        </p:nvSpPr>
        <p:spPr>
          <a:xfrm>
            <a:off x="344883" y="732383"/>
            <a:ext cx="503090" cy="445790"/>
          </a:xfrm>
          <a:prstGeom prst="roundRect">
            <a:avLst/>
          </a:prstGeom>
          <a:solidFill>
            <a:srgbClr val="EE864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ABEA2EE-D52E-2C78-E7A6-33DDED14DDF0}"/>
              </a:ext>
            </a:extLst>
          </p:cNvPr>
          <p:cNvSpPr txBox="1"/>
          <p:nvPr/>
        </p:nvSpPr>
        <p:spPr>
          <a:xfrm>
            <a:off x="8164286" y="1982580"/>
            <a:ext cx="68283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000" b="1" i="0" dirty="0">
                <a:solidFill>
                  <a:srgbClr val="00B050"/>
                </a:solidFill>
                <a:effectLst/>
              </a:rPr>
              <a:t>✓</a:t>
            </a:r>
            <a:endParaRPr lang="en-US" sz="4000" b="1" dirty="0">
              <a:solidFill>
                <a:srgbClr val="00B05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A36832D-B18C-1073-931A-CFEC575F8724}"/>
              </a:ext>
            </a:extLst>
          </p:cNvPr>
          <p:cNvSpPr txBox="1"/>
          <p:nvPr/>
        </p:nvSpPr>
        <p:spPr>
          <a:xfrm>
            <a:off x="7236032" y="2571750"/>
            <a:ext cx="68283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000" b="1" i="0" dirty="0">
                <a:solidFill>
                  <a:srgbClr val="00B050"/>
                </a:solidFill>
                <a:effectLst/>
              </a:rPr>
              <a:t>✓</a:t>
            </a:r>
            <a:endParaRPr lang="en-US" sz="4000" b="1" dirty="0">
              <a:solidFill>
                <a:srgbClr val="00B050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695DD17-E0DA-5266-B2C3-8D1FDC5B0D22}"/>
              </a:ext>
            </a:extLst>
          </p:cNvPr>
          <p:cNvSpPr txBox="1"/>
          <p:nvPr/>
        </p:nvSpPr>
        <p:spPr>
          <a:xfrm>
            <a:off x="7224157" y="3129250"/>
            <a:ext cx="68283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000" b="1" i="0" dirty="0">
                <a:solidFill>
                  <a:srgbClr val="00B050"/>
                </a:solidFill>
                <a:effectLst/>
              </a:rPr>
              <a:t>✓</a:t>
            </a:r>
            <a:endParaRPr lang="en-US" sz="4000" b="1" dirty="0">
              <a:solidFill>
                <a:srgbClr val="00B050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7F05884-C7EA-45BB-9242-C20EF00DBEBD}"/>
              </a:ext>
            </a:extLst>
          </p:cNvPr>
          <p:cNvSpPr txBox="1"/>
          <p:nvPr/>
        </p:nvSpPr>
        <p:spPr>
          <a:xfrm>
            <a:off x="8164286" y="3750022"/>
            <a:ext cx="68283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000" b="1" i="0" dirty="0">
                <a:solidFill>
                  <a:srgbClr val="00B050"/>
                </a:solidFill>
                <a:effectLst/>
              </a:rPr>
              <a:t>✓</a:t>
            </a:r>
            <a:endParaRPr lang="en-US" sz="4000" b="1" dirty="0">
              <a:solidFill>
                <a:srgbClr val="00B050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E6DC255-8F1E-D534-2D0A-DEAD9F8DE8DD}"/>
              </a:ext>
            </a:extLst>
          </p:cNvPr>
          <p:cNvSpPr txBox="1"/>
          <p:nvPr/>
        </p:nvSpPr>
        <p:spPr>
          <a:xfrm>
            <a:off x="8164285" y="4366770"/>
            <a:ext cx="68283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000" b="1" i="0" dirty="0">
                <a:solidFill>
                  <a:srgbClr val="00B050"/>
                </a:solidFill>
                <a:effectLst/>
              </a:rPr>
              <a:t>✓</a:t>
            </a:r>
            <a:endParaRPr lang="en-US" sz="4000" b="1" dirty="0">
              <a:solidFill>
                <a:srgbClr val="00B050"/>
              </a:solidFill>
            </a:endParaRPr>
          </a:p>
        </p:txBody>
      </p:sp>
      <p:pic>
        <p:nvPicPr>
          <p:cNvPr id="22" name="Track 19">
            <a:hlinkClick r:id="" action="ppaction://media"/>
            <a:extLst>
              <a:ext uri="{FF2B5EF4-FFF2-40B4-BE49-F238E27FC236}">
                <a16:creationId xmlns:a16="http://schemas.microsoft.com/office/drawing/2014/main" id="{84F89DD4-3FC8-9BCB-9AC9-5780B6463D4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918863" y="6884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7977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831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  <p:bldLst>
      <p:bldP spid="13" grpId="0"/>
      <p:bldP spid="15" grpId="0"/>
      <p:bldP spid="19" grpId="0"/>
      <p:bldP spid="20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POST-LISTENING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CF0EC1E-10A1-FF36-40EA-8DE5989D32FC}"/>
              </a:ext>
            </a:extLst>
          </p:cNvPr>
          <p:cNvSpPr txBox="1"/>
          <p:nvPr/>
        </p:nvSpPr>
        <p:spPr>
          <a:xfrm>
            <a:off x="847973" y="732383"/>
            <a:ext cx="795114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Work in groups. Discuss these questions.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5F46369-FD67-2D83-8BB2-707EBE61BBAB}"/>
              </a:ext>
            </a:extLst>
          </p:cNvPr>
          <p:cNvSpPr/>
          <p:nvPr/>
        </p:nvSpPr>
        <p:spPr>
          <a:xfrm>
            <a:off x="344883" y="732383"/>
            <a:ext cx="503090" cy="445790"/>
          </a:xfrm>
          <a:prstGeom prst="roundRect">
            <a:avLst/>
          </a:prstGeom>
          <a:solidFill>
            <a:srgbClr val="EE864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4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299A286-3185-BF2D-F650-E52DD17EE9CC}"/>
              </a:ext>
            </a:extLst>
          </p:cNvPr>
          <p:cNvSpPr txBox="1"/>
          <p:nvPr/>
        </p:nvSpPr>
        <p:spPr>
          <a:xfrm>
            <a:off x="843826" y="1531682"/>
            <a:ext cx="7880391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400" b="1" i="1" dirty="0">
                <a:solidFill>
                  <a:srgbClr val="E45A83"/>
                </a:solidFill>
                <a:effectLst/>
                <a:latin typeface="UTMAvo-BoldItalic"/>
              </a:rPr>
              <a:t>How do you manage your household and garden waste? </a:t>
            </a:r>
          </a:p>
          <a:p>
            <a:r>
              <a:rPr lang="en-US" sz="4400" b="1" i="1" dirty="0">
                <a:solidFill>
                  <a:srgbClr val="E45A83"/>
                </a:solidFill>
                <a:effectLst/>
                <a:latin typeface="UTMAvo-BoldItalic"/>
              </a:rPr>
              <a:t>Is it environmentally friendly?</a:t>
            </a:r>
            <a:r>
              <a:rPr lang="en-US" sz="4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888881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19688" y="809054"/>
            <a:ext cx="59602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B7A97-2050-4E17-AB89-5199898D9829}"/>
              </a:ext>
            </a:extLst>
          </p:cNvPr>
          <p:cNvSpPr txBox="1"/>
          <p:nvPr/>
        </p:nvSpPr>
        <p:spPr>
          <a:xfrm>
            <a:off x="819688" y="1011755"/>
            <a:ext cx="7593030" cy="24994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3600" dirty="0">
                <a:latin typeface="Calibri" panose="020F0502020204030204" pitchFamily="34" charset="0"/>
                <a:cs typeface="Calibri" panose="020F0502020204030204" pitchFamily="34" charset="0"/>
              </a:rPr>
              <a:t>What have you learnt today?</a:t>
            </a:r>
            <a:endParaRPr lang="en-US" sz="3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vi-VN" sz="3600" dirty="0">
                <a:latin typeface="Calibri" panose="020F0502020204030204" pitchFamily="34" charset="0"/>
                <a:cs typeface="Calibri" panose="020F0502020204030204" pitchFamily="34" charset="0"/>
              </a:rPr>
              <a:t>Some lexical items about </a:t>
            </a:r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green living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Listening</a:t>
            </a:r>
            <a:r>
              <a:rPr lang="vi-VN" sz="3600" dirty="0">
                <a:latin typeface="Calibri" panose="020F0502020204030204" pitchFamily="34" charset="0"/>
                <a:cs typeface="Calibri" panose="020F0502020204030204" pitchFamily="34" charset="0"/>
              </a:rPr>
              <a:t> for specific information</a:t>
            </a:r>
            <a:endParaRPr lang="en-US" sz="3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B0EAB4-78BD-F7BA-E394-C2C18E24C899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37C64C-20A2-6617-FE38-50A2FD8817E7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2934437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AC5994-6BF9-AE41-AC48-5A10285266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64461" y="1378384"/>
            <a:ext cx="7512789" cy="2153228"/>
          </a:xfrm>
          <a:noFill/>
        </p:spPr>
        <p:txBody>
          <a:bodyPr anchor="t"/>
          <a:lstStyle/>
          <a:p>
            <a:pPr marL="361950" indent="-257175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3600" dirty="0">
                <a:latin typeface="+mn-lt"/>
                <a:cs typeface="Arial" panose="020B0604020202020204" pitchFamily="34" charset="0"/>
              </a:rPr>
              <a:t>Do exercises in the workbook.</a:t>
            </a:r>
          </a:p>
          <a:p>
            <a:pPr marL="361950" indent="-257175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600" dirty="0">
                <a:latin typeface="+mn-lt"/>
                <a:cs typeface="Arial" panose="020B0604020202020204" pitchFamily="34" charset="0"/>
              </a:rPr>
              <a:t>Prepare for the next lesson – Writing.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04465" y="896700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7095" y="824965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8" name="Rectangle 7"/>
          <p:cNvSpPr/>
          <p:nvPr/>
        </p:nvSpPr>
        <p:spPr>
          <a:xfrm>
            <a:off x="1004050" y="824965"/>
            <a:ext cx="3429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D0F36ED-74DE-0CFE-97FD-C71AA2DD16C3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51D2DB-E75B-D37D-4EDA-252D5D470B1A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12506575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2383</TotalTime>
  <Words>208</Words>
  <Application>Microsoft Office PowerPoint</Application>
  <PresentationFormat>On-screen Show (16:9)</PresentationFormat>
  <Paragraphs>58</Paragraphs>
  <Slides>9</Slides>
  <Notes>5</Notes>
  <HiddenSlides>0</HiddenSlides>
  <MMClips>3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22" baseType="lpstr">
      <vt:lpstr>Arial</vt:lpstr>
      <vt:lpstr>Bookman Old Style</vt:lpstr>
      <vt:lpstr>Calibri</vt:lpstr>
      <vt:lpstr>Calibri Light</vt:lpstr>
      <vt:lpstr>Montserrat Medium</vt:lpstr>
      <vt:lpstr>Myriad Pro</vt:lpstr>
      <vt:lpstr>Times New Roman</vt:lpstr>
      <vt:lpstr>UTM Facebook K&amp;T</vt:lpstr>
      <vt:lpstr>UTM-Avo</vt:lpstr>
      <vt:lpstr>UTMAvoBold</vt:lpstr>
      <vt:lpstr>UTMAvo-BoldItalic</vt:lpstr>
      <vt:lpstr>UTMFacebookK&amp;TBold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PCD TRUNGTIN</cp:lastModifiedBy>
  <cp:revision>101</cp:revision>
  <dcterms:created xsi:type="dcterms:W3CDTF">2020-12-09T02:04:09Z</dcterms:created>
  <dcterms:modified xsi:type="dcterms:W3CDTF">2025-08-14T09:32:42Z</dcterms:modified>
</cp:coreProperties>
</file>