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40" r:id="rId2"/>
    <p:sldId id="274" r:id="rId3"/>
    <p:sldId id="273" r:id="rId4"/>
    <p:sldId id="332" r:id="rId5"/>
    <p:sldId id="333" r:id="rId6"/>
    <p:sldId id="335" r:id="rId7"/>
    <p:sldId id="341" r:id="rId8"/>
    <p:sldId id="342" r:id="rId9"/>
    <p:sldId id="343" r:id="rId10"/>
    <p:sldId id="339" r:id="rId11"/>
    <p:sldId id="325" r:id="rId12"/>
    <p:sldId id="317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0FB7BD"/>
    <a:srgbClr val="048DA4"/>
    <a:srgbClr val="EE8640"/>
    <a:srgbClr val="A493C6"/>
    <a:srgbClr val="D0DEEC"/>
    <a:srgbClr val="6593C3"/>
    <a:srgbClr val="F7DADE"/>
    <a:srgbClr val="FF9801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29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7819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09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948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87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884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60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32635" y="30984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A23B11-91E2-C1E1-E903-8FA10E0BC7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32"/>
          <a:stretch/>
        </p:blipFill>
        <p:spPr>
          <a:xfrm>
            <a:off x="194125" y="1330036"/>
            <a:ext cx="8755750" cy="3782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12F0FF-2521-56E6-5B38-4139A81F0689}"/>
              </a:ext>
            </a:extLst>
          </p:cNvPr>
          <p:cNvSpPr txBox="1"/>
          <p:nvPr/>
        </p:nvSpPr>
        <p:spPr>
          <a:xfrm>
            <a:off x="2939143" y="696002"/>
            <a:ext cx="38416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39B54A"/>
                </a:solidFill>
                <a:effectLst/>
              </a:rPr>
              <a:t>Eco-friendly habits</a:t>
            </a:r>
            <a:r>
              <a:rPr lang="en-US" sz="3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3757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403741" y="1462691"/>
            <a:ext cx="8427108" cy="297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Revise all the knowledge of the whole unit.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Present a leaflet to give away on Green Day at school.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1563" y="1484855"/>
            <a:ext cx="7725688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+mn-lt"/>
                <a:cs typeface="Arial" panose="020B0604020202020204" pitchFamily="34" charset="0"/>
              </a:rPr>
              <a:t>Prepare Unit 4 – Getting started.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3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GREEN LIVING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1283191" y="3285363"/>
            <a:ext cx="6293265" cy="606115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UTMFacebookK&amp;TBold"/>
              </a:rPr>
              <a:t>LOOKING BACK AND PROJECT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283192" y="2571750"/>
            <a:ext cx="1911270" cy="454829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D236DC-FFF5-F12B-1F4E-9A263787368D}"/>
              </a:ext>
            </a:extLst>
          </p:cNvPr>
          <p:cNvSpPr txBox="1"/>
          <p:nvPr/>
        </p:nvSpPr>
        <p:spPr>
          <a:xfrm>
            <a:off x="3306536" y="61617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</a:rPr>
              <a:t>GUESSING WORDS</a:t>
            </a:r>
            <a:endParaRPr lang="en-US" sz="3200" dirty="0">
              <a:solidFill>
                <a:srgbClr val="E45983"/>
              </a:solidFill>
            </a:endParaRPr>
          </a:p>
        </p:txBody>
      </p:sp>
      <p:pic>
        <p:nvPicPr>
          <p:cNvPr id="1026" name="Picture 2" descr="Dull Hair Causes, Treatment, and Product Recommendations">
            <a:extLst>
              <a:ext uri="{FF2B5EF4-FFF2-40B4-BE49-F238E27FC236}">
                <a16:creationId xmlns:a16="http://schemas.microsoft.com/office/drawing/2014/main" id="{474F982E-AEF4-B939-4E73-F1A36B7DA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1170375"/>
            <a:ext cx="3045279" cy="171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ome thoughts on pair writing | Parliamentary Digital Service">
            <a:extLst>
              <a:ext uri="{FF2B5EF4-FFF2-40B4-BE49-F238E27FC236}">
                <a16:creationId xmlns:a16="http://schemas.microsoft.com/office/drawing/2014/main" id="{48A77978-0E1B-F552-0EA3-307371194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333" y="1191687"/>
            <a:ext cx="2450571" cy="166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" descr="Mách bạn Cấu trúc Hear sb | Phân biệt Heard và Listen">
            <a:extLst>
              <a:ext uri="{FF2B5EF4-FFF2-40B4-BE49-F238E27FC236}">
                <a16:creationId xmlns:a16="http://schemas.microsoft.com/office/drawing/2014/main" id="{42B17178-5929-7279-5542-A3BDB25E3C7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8" descr="Mách bạn Cấu trúc Hear sb | Phân biệt Heard và Listen">
            <a:extLst>
              <a:ext uri="{FF2B5EF4-FFF2-40B4-BE49-F238E27FC236}">
                <a16:creationId xmlns:a16="http://schemas.microsoft.com/office/drawing/2014/main" id="{ED5A16DF-B328-0006-D498-07919448DB1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257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Hear đi với giới từ gì? Các cấu trúc của hear - UNI Academy">
            <a:extLst>
              <a:ext uri="{FF2B5EF4-FFF2-40B4-BE49-F238E27FC236}">
                <a16:creationId xmlns:a16="http://schemas.microsoft.com/office/drawing/2014/main" id="{0F99434C-9F1D-4D29-E82F-2B4EA7A9E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20" y="2939525"/>
            <a:ext cx="3307518" cy="206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ear - Wikipedia">
            <a:extLst>
              <a:ext uri="{FF2B5EF4-FFF2-40B4-BE49-F238E27FC236}">
                <a16:creationId xmlns:a16="http://schemas.microsoft.com/office/drawing/2014/main" id="{A38C1264-182D-81CA-57CD-BC43A6E6F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787" y="2859916"/>
            <a:ext cx="1690749" cy="2113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ower of Literature">
            <a:extLst>
              <a:ext uri="{FF2B5EF4-FFF2-40B4-BE49-F238E27FC236}">
                <a16:creationId xmlns:a16="http://schemas.microsoft.com/office/drawing/2014/main" id="{82488A2F-0941-33EC-BCFF-D0405296C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273" y="2042521"/>
            <a:ext cx="3011129" cy="297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80137" y="696170"/>
            <a:ext cx="86323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rgbClr val="000000"/>
                </a:solidFill>
                <a:effectLst/>
                <a:latin typeface="UTMAvoBold"/>
              </a:rPr>
              <a:t>Read the words and choose the odd one out. </a:t>
            </a:r>
          </a:p>
        </p:txBody>
      </p:sp>
      <p:pic>
        <p:nvPicPr>
          <p:cNvPr id="2" name="Track 21">
            <a:hlinkClick r:id="" action="ppaction://media"/>
            <a:extLst>
              <a:ext uri="{FF2B5EF4-FFF2-40B4-BE49-F238E27FC236}">
                <a16:creationId xmlns:a16="http://schemas.microsoft.com/office/drawing/2014/main" id="{F7C0C130-D67E-8E17-3243-EE92D4646B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94886" y="104274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E54F546-5800-492A-467A-C8575B33EB60}"/>
              </a:ext>
            </a:extLst>
          </p:cNvPr>
          <p:cNvSpPr txBox="1"/>
          <p:nvPr/>
        </p:nvSpPr>
        <p:spPr>
          <a:xfrm>
            <a:off x="380137" y="1119499"/>
            <a:ext cx="844423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1. 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A.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f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ai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r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B.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h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ai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r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C.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cont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ai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ner	</a:t>
            </a:r>
            <a:r>
              <a:rPr lang="en-US" sz="3200" b="1" dirty="0">
                <a:solidFill>
                  <a:srgbClr val="E45A83"/>
                </a:solidFill>
                <a:latin typeface="UTMAvoBold"/>
              </a:rPr>
              <a:t>D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p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ai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r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2. 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A.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n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ea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r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B. 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ea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r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C.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f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ea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r 		</a:t>
            </a:r>
            <a:r>
              <a:rPr lang="en-US" sz="3200" b="1" dirty="0">
                <a:solidFill>
                  <a:srgbClr val="E45A83"/>
                </a:solidFill>
                <a:latin typeface="UTMAvoBold"/>
              </a:rPr>
              <a:t>D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p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ea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r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3. 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A.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s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ure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B.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fut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ure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C.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literat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ure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 	</a:t>
            </a:r>
            <a:r>
              <a:rPr lang="en-US" sz="3200" b="1" dirty="0">
                <a:solidFill>
                  <a:srgbClr val="E45A83"/>
                </a:solidFill>
                <a:latin typeface="UTMAvoBold"/>
              </a:rPr>
              <a:t>D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cult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ure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4. </a:t>
            </a:r>
          </a:p>
          <a:p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A.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b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ea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r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B.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y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ea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r 	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C.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cl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ea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r 		</a:t>
            </a:r>
            <a:r>
              <a:rPr lang="en-US" sz="3200" b="1" dirty="0">
                <a:solidFill>
                  <a:srgbClr val="E45A83"/>
                </a:solidFill>
                <a:latin typeface="UTMAvoBold"/>
              </a:rPr>
              <a:t>D</a:t>
            </a:r>
            <a:r>
              <a:rPr lang="en-US" sz="3200" b="1" i="0" dirty="0">
                <a:solidFill>
                  <a:srgbClr val="E45A83"/>
                </a:solidFill>
                <a:effectLst/>
                <a:latin typeface="UTMAvoBold"/>
              </a:rPr>
              <a:t>. 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h</a:t>
            </a:r>
            <a:r>
              <a:rPr lang="en-US" sz="3200" b="0" i="0" u="sng" dirty="0">
                <a:solidFill>
                  <a:srgbClr val="000000"/>
                </a:solidFill>
                <a:effectLst/>
                <a:latin typeface="UTM-Avo"/>
              </a:rPr>
              <a:t>ea</a:t>
            </a:r>
            <a:r>
              <a:rPr lang="en-US" sz="3200" b="0" i="0" dirty="0">
                <a:solidFill>
                  <a:srgbClr val="000000"/>
                </a:solidFill>
                <a:effectLst/>
                <a:latin typeface="UTM-Avo"/>
              </a:rPr>
              <a:t>r</a:t>
            </a:r>
            <a:r>
              <a:rPr lang="en-US" sz="3200" dirty="0"/>
              <a:t>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F8E5685-8295-A69E-0930-A8BA86FDE29B}"/>
              </a:ext>
            </a:extLst>
          </p:cNvPr>
          <p:cNvSpPr/>
          <p:nvPr/>
        </p:nvSpPr>
        <p:spPr>
          <a:xfrm>
            <a:off x="3981729" y="1576657"/>
            <a:ext cx="676894" cy="665018"/>
          </a:xfrm>
          <a:prstGeom prst="ellipse">
            <a:avLst/>
          </a:prstGeom>
          <a:noFill/>
          <a:ln w="38100">
            <a:solidFill>
              <a:srgbClr val="0FB7B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F768B2E-4859-A629-DAE1-AE5B56A2A6BA}"/>
              </a:ext>
            </a:extLst>
          </p:cNvPr>
          <p:cNvSpPr/>
          <p:nvPr/>
        </p:nvSpPr>
        <p:spPr>
          <a:xfrm>
            <a:off x="6678458" y="2525148"/>
            <a:ext cx="676894" cy="665018"/>
          </a:xfrm>
          <a:prstGeom prst="ellipse">
            <a:avLst/>
          </a:prstGeom>
          <a:noFill/>
          <a:ln w="38100">
            <a:solidFill>
              <a:srgbClr val="0FB7B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58EA958-14CD-0A67-44CF-2D4DFFCB2596}"/>
              </a:ext>
            </a:extLst>
          </p:cNvPr>
          <p:cNvSpPr/>
          <p:nvPr/>
        </p:nvSpPr>
        <p:spPr>
          <a:xfrm>
            <a:off x="313903" y="3532649"/>
            <a:ext cx="676894" cy="665018"/>
          </a:xfrm>
          <a:prstGeom prst="ellipse">
            <a:avLst/>
          </a:prstGeom>
          <a:noFill/>
          <a:ln w="38100">
            <a:solidFill>
              <a:srgbClr val="0FB7B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BA90EFF-03E3-ECF1-A7BE-BDD00E4BCB45}"/>
              </a:ext>
            </a:extLst>
          </p:cNvPr>
          <p:cNvSpPr/>
          <p:nvPr/>
        </p:nvSpPr>
        <p:spPr>
          <a:xfrm>
            <a:off x="307640" y="4485643"/>
            <a:ext cx="676894" cy="665018"/>
          </a:xfrm>
          <a:prstGeom prst="ellipse">
            <a:avLst/>
          </a:prstGeom>
          <a:noFill/>
          <a:ln w="38100">
            <a:solidFill>
              <a:srgbClr val="0FB7B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2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563DB67-70DA-AA9F-47B5-282802B25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2" y="1125015"/>
            <a:ext cx="9062176" cy="383887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2592888" y="708710"/>
            <a:ext cx="46221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rgbClr val="000000"/>
                </a:solidFill>
                <a:effectLst/>
                <a:latin typeface="UTMAvoBold"/>
              </a:rPr>
              <a:t>Solve the crossword.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B01CB1-C0AB-B540-6C06-F82D9E334385}"/>
              </a:ext>
            </a:extLst>
          </p:cNvPr>
          <p:cNvSpPr txBox="1"/>
          <p:nvPr/>
        </p:nvSpPr>
        <p:spPr>
          <a:xfrm>
            <a:off x="1978581" y="1806262"/>
            <a:ext cx="47711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P   A   C   K   A   </a:t>
            </a:r>
            <a:r>
              <a:rPr lang="en-US" sz="3200" b="1" i="0" dirty="0">
                <a:solidFill>
                  <a:srgbClr val="00B050"/>
                </a:solidFill>
                <a:effectLst/>
                <a:latin typeface="UTMAvoBold"/>
              </a:rPr>
              <a:t>G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I    N   G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7EFADF-1F61-F061-A06E-DEC53E1F9A98}"/>
              </a:ext>
            </a:extLst>
          </p:cNvPr>
          <p:cNvSpPr txBox="1"/>
          <p:nvPr/>
        </p:nvSpPr>
        <p:spPr>
          <a:xfrm>
            <a:off x="4514424" y="2385264"/>
            <a:ext cx="29094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</a:t>
            </a:r>
            <a:r>
              <a:rPr lang="en-US" sz="3200" b="1" i="0" dirty="0">
                <a:solidFill>
                  <a:srgbClr val="00B050"/>
                </a:solidFill>
                <a:effectLst/>
                <a:latin typeface="UTMAvoBold"/>
              </a:rPr>
              <a:t>R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</a:t>
            </a:r>
            <a:r>
              <a:rPr lang="en-US" sz="3200" b="1" dirty="0">
                <a:solidFill>
                  <a:srgbClr val="C00000"/>
                </a:solidFill>
                <a:latin typeface="UTMAvoBold"/>
              </a:rPr>
              <a:t>E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</a:t>
            </a:r>
            <a:r>
              <a:rPr lang="en-US" sz="3200" b="1" dirty="0">
                <a:solidFill>
                  <a:srgbClr val="C00000"/>
                </a:solidFill>
                <a:latin typeface="UTMAvoBold"/>
              </a:rPr>
              <a:t>U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</a:t>
            </a:r>
            <a:r>
              <a:rPr lang="en-US" sz="3200" b="1" dirty="0">
                <a:solidFill>
                  <a:srgbClr val="C00000"/>
                </a:solidFill>
                <a:latin typeface="UTMAvoBold"/>
              </a:rPr>
              <a:t>S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</a:t>
            </a:r>
            <a:r>
              <a:rPr lang="en-US" sz="3200" b="1" dirty="0">
                <a:solidFill>
                  <a:srgbClr val="C00000"/>
                </a:solidFill>
                <a:latin typeface="UTMAvoBold"/>
              </a:rPr>
              <a:t> E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8AFCA6-6A7F-8B3F-A22E-7D8BB05014C0}"/>
              </a:ext>
            </a:extLst>
          </p:cNvPr>
          <p:cNvSpPr txBox="1"/>
          <p:nvPr/>
        </p:nvSpPr>
        <p:spPr>
          <a:xfrm>
            <a:off x="2506541" y="2924066"/>
            <a:ext cx="26765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W  </a:t>
            </a:r>
            <a:r>
              <a:rPr lang="en-US" sz="3200" b="1" dirty="0">
                <a:solidFill>
                  <a:srgbClr val="C00000"/>
                </a:solidFill>
                <a:latin typeface="UTMAvoBold"/>
              </a:rPr>
              <a:t>A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</a:t>
            </a:r>
            <a:r>
              <a:rPr lang="en-US" sz="3200" b="1" dirty="0">
                <a:solidFill>
                  <a:srgbClr val="C00000"/>
                </a:solidFill>
                <a:latin typeface="UTMAvoBold"/>
              </a:rPr>
              <a:t>S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 T   </a:t>
            </a:r>
            <a:r>
              <a:rPr lang="en-US" sz="3200" b="1" dirty="0">
                <a:solidFill>
                  <a:srgbClr val="00B050"/>
                </a:solidFill>
                <a:latin typeface="UTMAvoBold"/>
              </a:rPr>
              <a:t>E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E733E4-5095-0DCF-700E-FFF45F5F2349}"/>
              </a:ext>
            </a:extLst>
          </p:cNvPr>
          <p:cNvSpPr txBox="1"/>
          <p:nvPr/>
        </p:nvSpPr>
        <p:spPr>
          <a:xfrm>
            <a:off x="1020033" y="3457087"/>
            <a:ext cx="65481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UTMAvoBold"/>
              </a:rPr>
              <a:t> E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C   O         F   R    I   </a:t>
            </a:r>
            <a:r>
              <a:rPr lang="en-US" sz="3200" b="1" i="0" dirty="0">
                <a:solidFill>
                  <a:srgbClr val="00B050"/>
                </a:solidFill>
                <a:effectLst/>
                <a:latin typeface="UTMAvoBold"/>
              </a:rPr>
              <a:t>E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N   D   L    Y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B8F0A9-5FFE-02CF-7D01-787D42910A5D}"/>
              </a:ext>
            </a:extLst>
          </p:cNvPr>
          <p:cNvSpPr txBox="1"/>
          <p:nvPr/>
        </p:nvSpPr>
        <p:spPr>
          <a:xfrm>
            <a:off x="972533" y="4006609"/>
            <a:ext cx="48556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UTMAvoBold"/>
              </a:rPr>
              <a:t> F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</a:t>
            </a:r>
            <a:r>
              <a:rPr lang="en-US" sz="3200" b="1" dirty="0">
                <a:solidFill>
                  <a:srgbClr val="C00000"/>
                </a:solidFill>
                <a:latin typeface="UTMAvoBold"/>
              </a:rPr>
              <a:t>O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</a:t>
            </a:r>
            <a:r>
              <a:rPr lang="en-US" sz="3200" b="1" i="0" dirty="0" err="1">
                <a:solidFill>
                  <a:srgbClr val="C00000"/>
                </a:solidFill>
                <a:effectLst/>
                <a:latin typeface="UTMAvoBold"/>
              </a:rPr>
              <a:t>O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T   </a:t>
            </a:r>
            <a:r>
              <a:rPr lang="en-US" sz="3200" b="1" dirty="0">
                <a:solidFill>
                  <a:srgbClr val="C00000"/>
                </a:solidFill>
                <a:latin typeface="UTMAvoBold"/>
              </a:rPr>
              <a:t>P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</a:t>
            </a:r>
            <a:r>
              <a:rPr lang="en-US" sz="3200" b="1" dirty="0">
                <a:solidFill>
                  <a:srgbClr val="C00000"/>
                </a:solidFill>
                <a:latin typeface="UTMAvoBold"/>
              </a:rPr>
              <a:t>R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 </a:t>
            </a:r>
            <a:r>
              <a:rPr lang="en-US" sz="3200" b="1" dirty="0">
                <a:solidFill>
                  <a:srgbClr val="C00000"/>
                </a:solidFill>
                <a:latin typeface="UTMAvoBold"/>
              </a:rPr>
              <a:t>I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</a:t>
            </a:r>
            <a:r>
              <a:rPr lang="en-US" sz="3200" b="1" i="0" dirty="0">
                <a:solidFill>
                  <a:srgbClr val="00B050"/>
                </a:solidFill>
                <a:effectLst/>
                <a:latin typeface="UTMAvoBold"/>
              </a:rPr>
              <a:t>N</a:t>
            </a:r>
            <a:r>
              <a:rPr lang="en-US" sz="3200" b="1" i="0" dirty="0">
                <a:solidFill>
                  <a:srgbClr val="C00000"/>
                </a:solidFill>
                <a:effectLst/>
                <a:latin typeface="UTMAvoBold"/>
              </a:rPr>
              <a:t>   T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46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38E4479-F89F-85DF-2CD7-59EF8ACBBD68}"/>
              </a:ext>
            </a:extLst>
          </p:cNvPr>
          <p:cNvSpPr txBox="1"/>
          <p:nvPr/>
        </p:nvSpPr>
        <p:spPr>
          <a:xfrm>
            <a:off x="326569" y="1370835"/>
            <a:ext cx="871129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3600" i="0" dirty="0">
                <a:solidFill>
                  <a:srgbClr val="000000"/>
                </a:solidFill>
                <a:effectLst/>
                <a:latin typeface="UTM-Avo"/>
              </a:rPr>
              <a:t> Children should learn </a:t>
            </a:r>
            <a:r>
              <a:rPr lang="en-US" sz="3600" i="0" u="sng" dirty="0">
                <a:effectLst/>
                <a:latin typeface="UTM-Avo"/>
              </a:rPr>
              <a:t>to</a:t>
            </a:r>
            <a:r>
              <a:rPr lang="en-US" sz="3600" i="0" dirty="0">
                <a:effectLst/>
                <a:latin typeface="UTM-Avo"/>
              </a:rPr>
              <a:t> recycling from an </a:t>
            </a:r>
          </a:p>
          <a:p>
            <a:pPr lvl="8"/>
            <a:r>
              <a:rPr lang="en-US" sz="3600" dirty="0">
                <a:latin typeface="UTM-Avo"/>
              </a:rPr>
              <a:t>	</a:t>
            </a:r>
            <a:r>
              <a:rPr lang="en-US" sz="3600" b="1" dirty="0">
                <a:solidFill>
                  <a:srgbClr val="E45983"/>
                </a:solidFill>
                <a:latin typeface="UTM-Avo"/>
              </a:rPr>
              <a:t>A</a:t>
            </a:r>
          </a:p>
          <a:p>
            <a:r>
              <a:rPr lang="en-US" sz="3600" i="0" dirty="0">
                <a:effectLst/>
                <a:latin typeface="UTM-Avo"/>
              </a:rPr>
              <a:t>early age so that they will be prepared </a:t>
            </a:r>
            <a:r>
              <a:rPr lang="en-US" sz="3600" i="0" u="sng" dirty="0">
                <a:effectLst/>
                <a:latin typeface="UTM-Avo"/>
              </a:rPr>
              <a:t>to</a:t>
            </a:r>
            <a:r>
              <a:rPr lang="en-US" sz="3600" i="0" dirty="0">
                <a:effectLst/>
                <a:latin typeface="UTM-Avo"/>
              </a:rPr>
              <a:t> deal</a:t>
            </a:r>
            <a:r>
              <a:rPr lang="en-US" sz="3600" dirty="0"/>
              <a:t> </a:t>
            </a:r>
          </a:p>
          <a:p>
            <a:r>
              <a:rPr lang="en-US" sz="3600" dirty="0"/>
              <a:t>								</a:t>
            </a:r>
            <a:r>
              <a:rPr lang="en-US" sz="3600" b="1" dirty="0">
                <a:solidFill>
                  <a:srgbClr val="E45983"/>
                </a:solidFill>
              </a:rPr>
              <a:t>B</a:t>
            </a:r>
          </a:p>
          <a:p>
            <a:r>
              <a:rPr lang="en-US" sz="3600" u="sng" dirty="0"/>
              <a:t>with</a:t>
            </a:r>
            <a:r>
              <a:rPr lang="en-US" sz="3600" dirty="0"/>
              <a:t> plastic pollution </a:t>
            </a:r>
            <a:r>
              <a:rPr lang="en-US" sz="3600" u="sng" dirty="0"/>
              <a:t>in</a:t>
            </a:r>
            <a:r>
              <a:rPr lang="en-US" sz="3600" dirty="0"/>
              <a:t> the future.</a:t>
            </a:r>
          </a:p>
          <a:p>
            <a:r>
              <a:rPr lang="en-US" sz="3600" dirty="0"/>
              <a:t>   </a:t>
            </a:r>
            <a:r>
              <a:rPr lang="en-US" sz="3600" b="1" dirty="0">
                <a:solidFill>
                  <a:srgbClr val="E45983"/>
                </a:solidFill>
              </a:rPr>
              <a:t>C				    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76079CD-05F0-5716-CD5B-58790D211252}"/>
              </a:ext>
            </a:extLst>
          </p:cNvPr>
          <p:cNvSpPr/>
          <p:nvPr/>
        </p:nvSpPr>
        <p:spPr>
          <a:xfrm>
            <a:off x="4850328" y="1940712"/>
            <a:ext cx="600446" cy="604540"/>
          </a:xfrm>
          <a:prstGeom prst="ellipse">
            <a:avLst/>
          </a:prstGeom>
          <a:noFill/>
          <a:ln w="38100">
            <a:solidFill>
              <a:srgbClr val="0FB7B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80137" y="726491"/>
            <a:ext cx="85321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Circle the mistake in each sentence. Then correct it.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AED6F1-2ED8-8C34-B626-78285C849C8F}"/>
              </a:ext>
            </a:extLst>
          </p:cNvPr>
          <p:cNvSpPr txBox="1"/>
          <p:nvPr/>
        </p:nvSpPr>
        <p:spPr>
          <a:xfrm>
            <a:off x="5450774" y="1940712"/>
            <a:ext cx="23049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E45983"/>
                </a:solidFill>
                <a:sym typeface="Wingdings" panose="05000000000000000000" pitchFamily="2" charset="2"/>
              </a:rPr>
              <a:t></a:t>
            </a:r>
            <a:r>
              <a:rPr lang="en-US" sz="3600" b="1" dirty="0">
                <a:solidFill>
                  <a:srgbClr val="E45983"/>
                </a:solidFill>
              </a:rPr>
              <a:t> about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604027-5AE8-BC89-ECF8-06A0B9AB61CA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4369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38E4479-F89F-85DF-2CD7-59EF8ACBBD68}"/>
              </a:ext>
            </a:extLst>
          </p:cNvPr>
          <p:cNvSpPr txBox="1"/>
          <p:nvPr/>
        </p:nvSpPr>
        <p:spPr>
          <a:xfrm>
            <a:off x="216352" y="1401912"/>
            <a:ext cx="8711295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2. Many students are taking part </a:t>
            </a:r>
            <a:r>
              <a:rPr lang="en-US" sz="3400" u="sng" dirty="0">
                <a:solidFill>
                  <a:srgbClr val="000000"/>
                </a:solidFill>
                <a:latin typeface="UTM-Avo"/>
              </a:rPr>
              <a:t>in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 the Green 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						   </a:t>
            </a:r>
            <a:r>
              <a:rPr lang="en-US" sz="3400" b="1" dirty="0">
                <a:solidFill>
                  <a:srgbClr val="E45983"/>
                </a:solidFill>
                <a:latin typeface="UTM-Avo"/>
              </a:rPr>
              <a:t>A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Campaign this year, </a:t>
            </a:r>
            <a:r>
              <a:rPr lang="en-US" sz="3400" u="sng" dirty="0">
                <a:solidFill>
                  <a:srgbClr val="000000"/>
                </a:solidFill>
                <a:latin typeface="UTM-Avo"/>
              </a:rPr>
              <a:t>that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 shows </a:t>
            </a:r>
            <a:r>
              <a:rPr lang="en-US" sz="3400" u="sng" dirty="0">
                <a:solidFill>
                  <a:srgbClr val="000000"/>
                </a:solidFill>
                <a:latin typeface="UTM-Avo"/>
              </a:rPr>
              <a:t>that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 nowadays 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				</a:t>
            </a:r>
            <a:r>
              <a:rPr lang="en-US" sz="3400" b="1" dirty="0">
                <a:solidFill>
                  <a:srgbClr val="E45983"/>
                </a:solidFill>
                <a:latin typeface="UTM-Avo"/>
              </a:rPr>
              <a:t>B		   C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people care more </a:t>
            </a:r>
            <a:r>
              <a:rPr lang="en-US" sz="3400" u="sng" dirty="0">
                <a:solidFill>
                  <a:srgbClr val="000000"/>
                </a:solidFill>
                <a:latin typeface="UTM-Avo"/>
              </a:rPr>
              <a:t>about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 the environment.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				</a:t>
            </a:r>
            <a:r>
              <a:rPr lang="en-US" sz="3400" b="1" dirty="0">
                <a:solidFill>
                  <a:srgbClr val="E45983"/>
                </a:solidFill>
                <a:latin typeface="UTM-Avo"/>
              </a:rPr>
              <a:t>D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76079CD-05F0-5716-CD5B-58790D211252}"/>
              </a:ext>
            </a:extLst>
          </p:cNvPr>
          <p:cNvSpPr/>
          <p:nvPr/>
        </p:nvSpPr>
        <p:spPr>
          <a:xfrm>
            <a:off x="3773013" y="2958364"/>
            <a:ext cx="600446" cy="604540"/>
          </a:xfrm>
          <a:prstGeom prst="ellipse">
            <a:avLst/>
          </a:prstGeom>
          <a:noFill/>
          <a:ln w="38100">
            <a:solidFill>
              <a:srgbClr val="0FB7B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80137" y="726491"/>
            <a:ext cx="70335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Circle the mistake in each sentence. Then correct it.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AED6F1-2ED8-8C34-B626-78285C849C8F}"/>
              </a:ext>
            </a:extLst>
          </p:cNvPr>
          <p:cNvSpPr txBox="1"/>
          <p:nvPr/>
        </p:nvSpPr>
        <p:spPr>
          <a:xfrm>
            <a:off x="4239491" y="2958364"/>
            <a:ext cx="23049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E45983"/>
                </a:solidFill>
                <a:sym typeface="Wingdings" panose="05000000000000000000" pitchFamily="2" charset="2"/>
              </a:rPr>
              <a:t></a:t>
            </a:r>
            <a:r>
              <a:rPr lang="en-US" sz="3600" b="1" dirty="0">
                <a:solidFill>
                  <a:srgbClr val="E45983"/>
                </a:solidFill>
              </a:rPr>
              <a:t> which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604027-5AE8-BC89-ECF8-06A0B9AB61CA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414829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38E4479-F89F-85DF-2CD7-59EF8ACBBD68}"/>
              </a:ext>
            </a:extLst>
          </p:cNvPr>
          <p:cNvSpPr txBox="1"/>
          <p:nvPr/>
        </p:nvSpPr>
        <p:spPr>
          <a:xfrm>
            <a:off x="216352" y="1346942"/>
            <a:ext cx="8713892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3. Many people neither believe </a:t>
            </a:r>
            <a:r>
              <a:rPr lang="en-US" sz="3400" u="sng" dirty="0">
                <a:solidFill>
                  <a:srgbClr val="000000"/>
                </a:solidFill>
                <a:latin typeface="UTM-Avo"/>
              </a:rPr>
              <a:t>in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 climate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						 </a:t>
            </a:r>
            <a:r>
              <a:rPr lang="en-US" sz="3400" b="1" dirty="0">
                <a:solidFill>
                  <a:srgbClr val="E45983"/>
                </a:solidFill>
                <a:latin typeface="UTM-Avo"/>
              </a:rPr>
              <a:t>A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change </a:t>
            </a:r>
            <a:r>
              <a:rPr lang="en-US" sz="3400" u="sng" dirty="0">
                <a:solidFill>
                  <a:srgbClr val="000000"/>
                </a:solidFill>
                <a:latin typeface="UTM-Avo"/>
              </a:rPr>
              <a:t>nor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 want to understand what is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	      </a:t>
            </a:r>
            <a:r>
              <a:rPr lang="en-US" sz="3400" b="1" dirty="0">
                <a:solidFill>
                  <a:srgbClr val="E45983"/>
                </a:solidFill>
                <a:latin typeface="UTM-Avo"/>
              </a:rPr>
              <a:t> B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happening </a:t>
            </a:r>
            <a:r>
              <a:rPr lang="en-US" sz="3400" u="sng" dirty="0">
                <a:solidFill>
                  <a:srgbClr val="000000"/>
                </a:solidFill>
                <a:latin typeface="UTM-Avo"/>
              </a:rPr>
              <a:t>with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 the environment, </a:t>
            </a:r>
            <a:r>
              <a:rPr lang="en-US" sz="3400" u="sng" dirty="0">
                <a:solidFill>
                  <a:srgbClr val="000000"/>
                </a:solidFill>
                <a:latin typeface="UTM-Avo"/>
              </a:rPr>
              <a:t>which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 is a big 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		    </a:t>
            </a:r>
            <a:r>
              <a:rPr lang="en-US" sz="3400" b="1" dirty="0">
                <a:solidFill>
                  <a:srgbClr val="E45983"/>
                </a:solidFill>
                <a:latin typeface="UTM-Avo"/>
              </a:rPr>
              <a:t>C					D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concern.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76079CD-05F0-5716-CD5B-58790D211252}"/>
              </a:ext>
            </a:extLst>
          </p:cNvPr>
          <p:cNvSpPr/>
          <p:nvPr/>
        </p:nvSpPr>
        <p:spPr>
          <a:xfrm>
            <a:off x="2377286" y="3955891"/>
            <a:ext cx="600446" cy="604540"/>
          </a:xfrm>
          <a:prstGeom prst="ellipse">
            <a:avLst/>
          </a:prstGeom>
          <a:noFill/>
          <a:ln w="38100">
            <a:solidFill>
              <a:srgbClr val="0FB7B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80137" y="726491"/>
            <a:ext cx="70335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Circle the mistake in each sentence. Then correct it.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AED6F1-2ED8-8C34-B626-78285C849C8F}"/>
              </a:ext>
            </a:extLst>
          </p:cNvPr>
          <p:cNvSpPr txBox="1"/>
          <p:nvPr/>
        </p:nvSpPr>
        <p:spPr>
          <a:xfrm>
            <a:off x="3003280" y="3955891"/>
            <a:ext cx="23049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E45983"/>
                </a:solidFill>
                <a:sym typeface="Wingdings" panose="05000000000000000000" pitchFamily="2" charset="2"/>
              </a:rPr>
              <a:t></a:t>
            </a:r>
            <a:r>
              <a:rPr lang="en-US" sz="3600" b="1" dirty="0">
                <a:solidFill>
                  <a:srgbClr val="E45983"/>
                </a:solidFill>
              </a:rPr>
              <a:t> to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604027-5AE8-BC89-ECF8-06A0B9AB61CA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154839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38E4479-F89F-85DF-2CD7-59EF8ACBBD68}"/>
              </a:ext>
            </a:extLst>
          </p:cNvPr>
          <p:cNvSpPr txBox="1"/>
          <p:nvPr/>
        </p:nvSpPr>
        <p:spPr>
          <a:xfrm>
            <a:off x="108176" y="1824656"/>
            <a:ext cx="8927648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4. Instead </a:t>
            </a:r>
            <a:r>
              <a:rPr lang="en-US" sz="3400" u="sng" dirty="0">
                <a:solidFill>
                  <a:srgbClr val="000000"/>
                </a:solidFill>
                <a:latin typeface="UTM-Avo"/>
              </a:rPr>
              <a:t>of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 throwing the plastic bottles </a:t>
            </a: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		</a:t>
            </a:r>
            <a:r>
              <a:rPr lang="en-US" sz="3400" b="1" dirty="0">
                <a:solidFill>
                  <a:srgbClr val="E45983"/>
                </a:solidFill>
                <a:latin typeface="UTM-Avo"/>
              </a:rPr>
              <a:t>A</a:t>
            </a:r>
          </a:p>
          <a:p>
            <a:r>
              <a:rPr lang="en-US" sz="3400" u="sng" dirty="0">
                <a:solidFill>
                  <a:srgbClr val="000000"/>
                </a:solidFill>
                <a:latin typeface="UTM-Avo"/>
              </a:rPr>
              <a:t>over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, why </a:t>
            </a:r>
            <a:r>
              <a:rPr lang="en-US" sz="3400" u="sng" dirty="0">
                <a:solidFill>
                  <a:srgbClr val="000000"/>
                </a:solidFill>
                <a:latin typeface="UTM-Avo"/>
              </a:rPr>
              <a:t>don’t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 you make some plant pots </a:t>
            </a:r>
            <a:r>
              <a:rPr lang="en-US" sz="3400" u="sng" dirty="0">
                <a:solidFill>
                  <a:srgbClr val="000000"/>
                </a:solidFill>
                <a:latin typeface="UTM-Avo"/>
              </a:rPr>
              <a:t>from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 </a:t>
            </a:r>
          </a:p>
          <a:p>
            <a:r>
              <a:rPr lang="en-US" sz="3400" b="1" dirty="0">
                <a:solidFill>
                  <a:srgbClr val="E45983"/>
                </a:solidFill>
                <a:latin typeface="UTM-Avo"/>
              </a:rPr>
              <a:t>  B		   C</a:t>
            </a:r>
            <a:r>
              <a:rPr lang="en-US" sz="3400" dirty="0">
                <a:solidFill>
                  <a:srgbClr val="000000"/>
                </a:solidFill>
                <a:latin typeface="UTM-Avo"/>
              </a:rPr>
              <a:t>						     </a:t>
            </a:r>
            <a:r>
              <a:rPr lang="en-US" sz="3400" b="1" dirty="0">
                <a:solidFill>
                  <a:srgbClr val="E45983"/>
                </a:solidFill>
                <a:latin typeface="UTM-Avo"/>
              </a:rPr>
              <a:t>D</a:t>
            </a:r>
            <a:endParaRPr lang="en-US" sz="3400" dirty="0">
              <a:solidFill>
                <a:srgbClr val="000000"/>
              </a:solidFill>
              <a:latin typeface="UTM-Avo"/>
            </a:endParaRPr>
          </a:p>
          <a:p>
            <a:r>
              <a:rPr lang="en-US" sz="3400" dirty="0">
                <a:solidFill>
                  <a:srgbClr val="000000"/>
                </a:solidFill>
                <a:latin typeface="UTM-Avo"/>
              </a:rPr>
              <a:t>them?</a:t>
            </a:r>
            <a:endParaRPr lang="en-US" sz="3400" b="1" dirty="0">
              <a:solidFill>
                <a:srgbClr val="E45983"/>
              </a:solidFill>
              <a:latin typeface="UTM-Avo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76079CD-05F0-5716-CD5B-58790D211252}"/>
              </a:ext>
            </a:extLst>
          </p:cNvPr>
          <p:cNvSpPr/>
          <p:nvPr/>
        </p:nvSpPr>
        <p:spPr>
          <a:xfrm>
            <a:off x="222290" y="3350134"/>
            <a:ext cx="600446" cy="604540"/>
          </a:xfrm>
          <a:prstGeom prst="ellipse">
            <a:avLst/>
          </a:prstGeom>
          <a:noFill/>
          <a:ln w="38100">
            <a:solidFill>
              <a:srgbClr val="0FB7B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80137" y="726491"/>
            <a:ext cx="84068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Circle the mistake in each sentence. Then correct it.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AED6F1-2ED8-8C34-B626-78285C849C8F}"/>
              </a:ext>
            </a:extLst>
          </p:cNvPr>
          <p:cNvSpPr txBox="1"/>
          <p:nvPr/>
        </p:nvSpPr>
        <p:spPr>
          <a:xfrm>
            <a:off x="665019" y="3350134"/>
            <a:ext cx="23049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E45983"/>
                </a:solidFill>
                <a:sym typeface="Wingdings" panose="05000000000000000000" pitchFamily="2" charset="2"/>
              </a:rPr>
              <a:t></a:t>
            </a:r>
            <a:r>
              <a:rPr lang="en-US" sz="3600" b="1" dirty="0">
                <a:solidFill>
                  <a:srgbClr val="E45983"/>
                </a:solidFill>
              </a:rPr>
              <a:t> away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604027-5AE8-BC89-ECF8-06A0B9AB61CA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149956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2355</TotalTime>
  <Words>429</Words>
  <Application>Microsoft Office PowerPoint</Application>
  <PresentationFormat>On-screen Show (16:9)</PresentationFormat>
  <Paragraphs>79</Paragraphs>
  <Slides>12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UTM-Avo</vt:lpstr>
      <vt:lpstr>UTMAvoBold</vt:lpstr>
      <vt:lpstr>UTMFacebookK&amp;TBold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115</cp:revision>
  <dcterms:created xsi:type="dcterms:W3CDTF">2020-12-09T02:04:09Z</dcterms:created>
  <dcterms:modified xsi:type="dcterms:W3CDTF">2025-08-14T10:11:56Z</dcterms:modified>
</cp:coreProperties>
</file>