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26"/>
  </p:notesMasterIdLst>
  <p:sldIdLst>
    <p:sldId id="361" r:id="rId2"/>
    <p:sldId id="362" r:id="rId3"/>
    <p:sldId id="281" r:id="rId4"/>
    <p:sldId id="264" r:id="rId5"/>
    <p:sldId id="290" r:id="rId6"/>
    <p:sldId id="291" r:id="rId7"/>
    <p:sldId id="285" r:id="rId8"/>
    <p:sldId id="286" r:id="rId9"/>
    <p:sldId id="287" r:id="rId10"/>
    <p:sldId id="292" r:id="rId11"/>
    <p:sldId id="340" r:id="rId12"/>
    <p:sldId id="339" r:id="rId13"/>
    <p:sldId id="341" r:id="rId14"/>
    <p:sldId id="358" r:id="rId15"/>
    <p:sldId id="342" r:id="rId16"/>
    <p:sldId id="336" r:id="rId17"/>
    <p:sldId id="359" r:id="rId18"/>
    <p:sldId id="357" r:id="rId19"/>
    <p:sldId id="356" r:id="rId20"/>
    <p:sldId id="311" r:id="rId21"/>
    <p:sldId id="360" r:id="rId22"/>
    <p:sldId id="355" r:id="rId23"/>
    <p:sldId id="325" r:id="rId24"/>
    <p:sldId id="31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25F"/>
    <a:srgbClr val="1E2F55"/>
    <a:srgbClr val="DEF8FF"/>
    <a:srgbClr val="45A1CD"/>
    <a:srgbClr val="DAA622"/>
    <a:srgbClr val="A9E4FF"/>
    <a:srgbClr val="4E6BAC"/>
    <a:srgbClr val="F26532"/>
    <a:srgbClr val="000000"/>
    <a:srgbClr val="619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55" autoAdjust="0"/>
    <p:restoredTop sz="94196" autoAdjust="0"/>
  </p:normalViewPr>
  <p:slideViewPr>
    <p:cSldViewPr snapToGrid="0" showGuides="1">
      <p:cViewPr varScale="1">
        <p:scale>
          <a:sx n="99" d="100"/>
          <a:sy n="99" d="100"/>
        </p:scale>
        <p:origin x="15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3" name="Google Shape;2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3827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12059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174582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771648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669539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30665646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2729153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1162114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3229981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6.png"/><Relationship Id="rId5" Type="http://schemas.openxmlformats.org/officeDocument/2006/relationships/image" Target="../media/image13.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3.png"/><Relationship Id="rId5" Type="http://schemas.openxmlformats.org/officeDocument/2006/relationships/image" Target="../media/image18.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23487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ongratulations Gif - GIFcen">
            <a:extLst>
              <a:ext uri="{FF2B5EF4-FFF2-40B4-BE49-F238E27FC236}">
                <a16:creationId xmlns:a16="http://schemas.microsoft.com/office/drawing/2014/main" id="{4BBE3E97-29EF-80D9-F84A-B1AECB4D6E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1987" y="2031838"/>
            <a:ext cx="6104845" cy="61048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stretch>
            <a:fillRect/>
          </a:stretch>
        </p:blipFill>
        <p:spPr>
          <a:xfrm>
            <a:off x="3335954" y="310850"/>
            <a:ext cx="5516913" cy="3712509"/>
          </a:xfrm>
          <a:prstGeom prst="rect">
            <a:avLst/>
          </a:prstGeom>
        </p:spPr>
      </p:pic>
    </p:spTree>
    <p:extLst>
      <p:ext uri="{BB962C8B-B14F-4D97-AF65-F5344CB8AC3E}">
        <p14:creationId xmlns:p14="http://schemas.microsoft.com/office/powerpoint/2010/main" val="323399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left)">
                                      <p:cBhvr>
                                        <p:cTn id="7"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13150" y="1275373"/>
            <a:ext cx="5231128" cy="917097"/>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1E2F55"/>
                </a:solidFill>
              </a:rPr>
              <a:t>empty roads</a:t>
            </a:r>
          </a:p>
        </p:txBody>
      </p:sp>
      <p:sp>
        <p:nvSpPr>
          <p:cNvPr id="12" name="Rectangle 11"/>
          <p:cNvSpPr/>
          <p:nvPr/>
        </p:nvSpPr>
        <p:spPr>
          <a:xfrm>
            <a:off x="379021" y="4062199"/>
            <a:ext cx="5299288" cy="2308324"/>
          </a:xfrm>
          <a:prstGeom prst="rect">
            <a:avLst/>
          </a:prstGeom>
        </p:spPr>
        <p:txBody>
          <a:bodyPr wrap="square">
            <a:spAutoFit/>
          </a:bodyPr>
          <a:lstStyle/>
          <a:p>
            <a:pPr algn="ctr"/>
            <a:r>
              <a:rPr lang="en-US" sz="3600" dirty="0"/>
              <a:t>typically refers to roads or streets that have very few or no vehicles or pedestrians on them. </a:t>
            </a:r>
            <a:endParaRPr lang="en-US" sz="3600" dirty="0">
              <a:solidFill>
                <a:schemeClr val="accent2">
                  <a:lumMod val="50000"/>
                </a:schemeClr>
              </a:solidFill>
            </a:endParaRPr>
          </a:p>
        </p:txBody>
      </p:sp>
      <p:sp>
        <p:nvSpPr>
          <p:cNvPr id="2" name="Rectangle 1"/>
          <p:cNvSpPr/>
          <p:nvPr/>
        </p:nvSpPr>
        <p:spPr>
          <a:xfrm>
            <a:off x="1489708" y="2245286"/>
            <a:ext cx="3022896" cy="584775"/>
          </a:xfrm>
          <a:prstGeom prst="rect">
            <a:avLst/>
          </a:prstGeom>
        </p:spPr>
        <p:txBody>
          <a:bodyPr wrap="square">
            <a:spAutoFit/>
          </a:bodyPr>
          <a:lstStyle/>
          <a:p>
            <a:pPr algn="ctr"/>
            <a:r>
              <a:rPr lang="en-US" sz="2800" b="1" dirty="0">
                <a:solidFill>
                  <a:srgbClr val="C00000"/>
                </a:solidFill>
                <a:cs typeface="Times New Roman" panose="02020603050405020304" pitchFamily="18" charset="0"/>
              </a:rPr>
              <a:t>/ˈ</a:t>
            </a:r>
            <a:r>
              <a:rPr lang="vi-VN" sz="2800" b="1" dirty="0">
                <a:solidFill>
                  <a:srgbClr val="C00000"/>
                </a:solidFill>
                <a:cs typeface="Times New Roman" panose="02020603050405020304" pitchFamily="18" charset="0"/>
              </a:rPr>
              <a:t>em(p)t</a:t>
            </a:r>
            <a:r>
              <a:rPr lang="en-GB" sz="2800" b="1" dirty="0" err="1">
                <a:solidFill>
                  <a:srgbClr val="C00000"/>
                </a:solidFill>
                <a:cs typeface="Times New Roman" panose="02020603050405020304" pitchFamily="18" charset="0"/>
              </a:rPr>
              <a:t>i</a:t>
            </a:r>
            <a:r>
              <a:rPr lang="en-US" sz="2800" b="1" dirty="0">
                <a:solidFill>
                  <a:srgbClr val="C00000"/>
                </a:solidFill>
                <a:cs typeface="Times New Roman" panose="02020603050405020304" pitchFamily="18" charset="0"/>
              </a:rPr>
              <a:t> </a:t>
            </a:r>
            <a:r>
              <a:rPr lang="vi-VN" sz="2800" b="1" dirty="0">
                <a:solidFill>
                  <a:srgbClr val="C00000"/>
                </a:solidFill>
                <a:cs typeface="Times New Roman" panose="02020603050405020304" pitchFamily="18" charset="0"/>
              </a:rPr>
              <a:t>r</a:t>
            </a:r>
            <a:r>
              <a:rPr lang="en-US" sz="3200" b="1" dirty="0" err="1">
                <a:solidFill>
                  <a:srgbClr val="EE0000"/>
                </a:solidFill>
              </a:rPr>
              <a:t>əʊ</a:t>
            </a:r>
            <a:r>
              <a:rPr lang="vi-VN" sz="2800" b="1" dirty="0">
                <a:solidFill>
                  <a:srgbClr val="C00000"/>
                </a:solidFill>
                <a:cs typeface="Times New Roman" panose="02020603050405020304" pitchFamily="18" charset="0"/>
              </a:rPr>
              <a:t>d</a:t>
            </a:r>
            <a:r>
              <a:rPr lang="en-GB" sz="2400" b="1" dirty="0">
                <a:solidFill>
                  <a:srgbClr val="C00000"/>
                </a:solidFill>
                <a:cs typeface="Times New Roman" panose="02020603050405020304" pitchFamily="18" charset="0"/>
              </a:rPr>
              <a:t>Z</a:t>
            </a:r>
            <a:r>
              <a:rPr lang="en-US" sz="2800" b="1" dirty="0">
                <a:solidFill>
                  <a:srgbClr val="C00000"/>
                </a:solidFill>
                <a:cs typeface="Times New Roman" panose="02020603050405020304" pitchFamily="18" charset="0"/>
              </a:rPr>
              <a:t>/</a:t>
            </a:r>
          </a:p>
        </p:txBody>
      </p:sp>
      <p:pic>
        <p:nvPicPr>
          <p:cNvPr id="4" name="empty road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638567" y="2966354"/>
            <a:ext cx="780197" cy="780197"/>
          </a:xfrm>
          <a:prstGeom prst="rect">
            <a:avLst/>
          </a:prstGeom>
        </p:spPr>
      </p:pic>
      <p:pic>
        <p:nvPicPr>
          <p:cNvPr id="5" name="Picture 4"/>
          <p:cNvPicPr>
            <a:picLocks noChangeAspect="1"/>
          </p:cNvPicPr>
          <p:nvPr/>
        </p:nvPicPr>
        <p:blipFill>
          <a:blip r:embed="rId6"/>
          <a:stretch>
            <a:fillRect/>
          </a:stretch>
        </p:blipFill>
        <p:spPr>
          <a:xfrm>
            <a:off x="5781863" y="1599262"/>
            <a:ext cx="6223933" cy="4666291"/>
          </a:xfrm>
          <a:prstGeom prst="rect">
            <a:avLst/>
          </a:prstGeom>
        </p:spPr>
      </p:pic>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398379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416" fill="hold"/>
                                        <p:tgtEl>
                                          <p:spTgt spid="4"/>
                                        </p:tgtEl>
                                      </p:cBhvr>
                                    </p:cmd>
                                  </p:childTnLst>
                                </p:cTn>
                              </p:par>
                            </p:childTnLst>
                          </p:cTn>
                        </p:par>
                      </p:childTnLst>
                    </p:cTn>
                  </p:par>
                </p:childTnLst>
              </p:cTn>
              <p:nextCondLst>
                <p:cond evt="onClick" delay="0">
                  <p:tgtEl>
                    <p:spTgt spid="4"/>
                  </p:tgtEl>
                </p:cond>
              </p:nextCondLst>
            </p:seq>
            <p:audio>
              <p:cMediaNode vol="80000">
                <p:cTn id="27" fill="hold" display="0">
                  <p:stCondLst>
                    <p:cond delay="indefinite"/>
                  </p:stCondLst>
                  <p:endCondLst>
                    <p:cond evt="onStopAudio" delay="0">
                      <p:tgtEl>
                        <p:sldTgt/>
                      </p:tgtEl>
                    </p:cond>
                  </p:endCondLst>
                </p:cTn>
                <p:tgtEl>
                  <p:spTgt spid="4"/>
                </p:tgtEl>
              </p:cMediaNode>
            </p:audio>
          </p:childTnLst>
        </p:cTn>
      </p:par>
    </p:tnLst>
    <p:bldLst>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92229" y="1800750"/>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1E2F55"/>
                </a:solidFill>
              </a:rPr>
              <a:t>wet markets (n)</a:t>
            </a:r>
          </a:p>
        </p:txBody>
      </p:sp>
      <p:sp>
        <p:nvSpPr>
          <p:cNvPr id="12" name="Rectangle 11"/>
          <p:cNvSpPr/>
          <p:nvPr/>
        </p:nvSpPr>
        <p:spPr>
          <a:xfrm>
            <a:off x="632290" y="4524908"/>
            <a:ext cx="4750998" cy="1754326"/>
          </a:xfrm>
          <a:prstGeom prst="rect">
            <a:avLst/>
          </a:prstGeom>
        </p:spPr>
        <p:txBody>
          <a:bodyPr wrap="square">
            <a:spAutoFit/>
          </a:bodyPr>
          <a:lstStyle/>
          <a:p>
            <a:pPr algn="ctr"/>
            <a:r>
              <a:rPr lang="en-US" sz="3600" dirty="0"/>
              <a:t>a market selling fresh meat, fish and vegetables.</a:t>
            </a:r>
            <a:endParaRPr lang="en-US" sz="3600" dirty="0">
              <a:solidFill>
                <a:schemeClr val="accent2">
                  <a:lumMod val="50000"/>
                </a:schemeClr>
              </a:solidFill>
            </a:endParaRPr>
          </a:p>
        </p:txBody>
      </p:sp>
      <p:sp>
        <p:nvSpPr>
          <p:cNvPr id="2" name="Rectangle 1"/>
          <p:cNvSpPr/>
          <p:nvPr/>
        </p:nvSpPr>
        <p:spPr>
          <a:xfrm>
            <a:off x="1843850" y="2748427"/>
            <a:ext cx="2327881" cy="523220"/>
          </a:xfrm>
          <a:prstGeom prst="rect">
            <a:avLst/>
          </a:prstGeom>
        </p:spPr>
        <p:txBody>
          <a:bodyPr wrap="none">
            <a:spAutoFit/>
          </a:bodyPr>
          <a:lstStyle/>
          <a:p>
            <a:pPr algn="ctr"/>
            <a:r>
              <a:rPr lang="vi-VN" sz="2800" b="1" dirty="0">
                <a:solidFill>
                  <a:srgbClr val="C00000"/>
                </a:solidFill>
              </a:rPr>
              <a:t>/wet ˈmɑːkɪt/</a:t>
            </a:r>
            <a:endParaRPr lang="en-US" sz="2800" b="1" dirty="0">
              <a:solidFill>
                <a:srgbClr val="C00000"/>
              </a:solidFill>
            </a:endParaRPr>
          </a:p>
        </p:txBody>
      </p:sp>
      <p:pic>
        <p:nvPicPr>
          <p:cNvPr id="4" name="Picture 3"/>
          <p:cNvPicPr>
            <a:picLocks noChangeAspect="1"/>
          </p:cNvPicPr>
          <p:nvPr/>
        </p:nvPicPr>
        <p:blipFill>
          <a:blip r:embed="rId5"/>
          <a:stretch>
            <a:fillRect/>
          </a:stretch>
        </p:blipFill>
        <p:spPr>
          <a:xfrm>
            <a:off x="6096000" y="2008044"/>
            <a:ext cx="5892938" cy="3567067"/>
          </a:xfrm>
          <a:prstGeom prst="rect">
            <a:avLst/>
          </a:prstGeom>
        </p:spPr>
      </p:pic>
      <p:pic>
        <p:nvPicPr>
          <p:cNvPr id="5" name="wet market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94164" y="3528077"/>
            <a:ext cx="827251" cy="827251"/>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29159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98085" y="1625810"/>
            <a:ext cx="5890824"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1E2F55"/>
                </a:solidFill>
              </a:rPr>
              <a:t>convenience stores (n)</a:t>
            </a:r>
          </a:p>
        </p:txBody>
      </p:sp>
      <p:sp>
        <p:nvSpPr>
          <p:cNvPr id="12" name="Rectangle 11"/>
          <p:cNvSpPr/>
          <p:nvPr/>
        </p:nvSpPr>
        <p:spPr>
          <a:xfrm>
            <a:off x="396070" y="4148496"/>
            <a:ext cx="5494852" cy="1754326"/>
          </a:xfrm>
          <a:prstGeom prst="rect">
            <a:avLst/>
          </a:prstGeom>
        </p:spPr>
        <p:txBody>
          <a:bodyPr wrap="square">
            <a:spAutoFit/>
          </a:bodyPr>
          <a:lstStyle/>
          <a:p>
            <a:pPr algn="ctr"/>
            <a:r>
              <a:rPr lang="en-US" sz="3600" dirty="0"/>
              <a:t>a small local shop that sells food, newspapers, etc. and has long opening hours</a:t>
            </a:r>
            <a:endParaRPr lang="en-US" sz="3600" dirty="0">
              <a:solidFill>
                <a:schemeClr val="accent2">
                  <a:lumMod val="50000"/>
                </a:schemeClr>
              </a:solidFill>
            </a:endParaRPr>
          </a:p>
        </p:txBody>
      </p:sp>
      <p:sp>
        <p:nvSpPr>
          <p:cNvPr id="2" name="Rectangle 1"/>
          <p:cNvSpPr/>
          <p:nvPr/>
        </p:nvSpPr>
        <p:spPr>
          <a:xfrm>
            <a:off x="1341561" y="2625543"/>
            <a:ext cx="3603872" cy="523220"/>
          </a:xfrm>
          <a:prstGeom prst="rect">
            <a:avLst/>
          </a:prstGeom>
        </p:spPr>
        <p:txBody>
          <a:bodyPr wrap="none">
            <a:spAutoFit/>
          </a:bodyPr>
          <a:lstStyle/>
          <a:p>
            <a:pPr algn="ctr"/>
            <a:r>
              <a:rPr lang="vi-VN" sz="2800" b="1" dirty="0">
                <a:solidFill>
                  <a:srgbClr val="C00000"/>
                </a:solidFill>
              </a:rPr>
              <a:t>/kənˈviːniəns stɔː(r)/</a:t>
            </a:r>
            <a:endParaRPr lang="en-US" sz="2800" b="1" dirty="0">
              <a:solidFill>
                <a:srgbClr val="C00000"/>
              </a:solidFill>
            </a:endParaRPr>
          </a:p>
        </p:txBody>
      </p:sp>
      <p:pic>
        <p:nvPicPr>
          <p:cNvPr id="3" name="solution">
            <a:hlinkClick r:id="" action="ppaction://media"/>
            <a:extLst>
              <a:ext uri="{FF2B5EF4-FFF2-40B4-BE49-F238E27FC236}">
                <a16:creationId xmlns:a16="http://schemas.microsoft.com/office/drawing/2014/main" id="{CD399AE2-ABE7-4465-B936-74EFB2417C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54367" y="3289232"/>
            <a:ext cx="778257" cy="778257"/>
          </a:xfrm>
          <a:prstGeom prst="rect">
            <a:avLst/>
          </a:prstGeom>
        </p:spPr>
      </p:pic>
      <p:pic>
        <p:nvPicPr>
          <p:cNvPr id="4" name="Picture 3"/>
          <p:cNvPicPr>
            <a:picLocks noChangeAspect="1"/>
          </p:cNvPicPr>
          <p:nvPr/>
        </p:nvPicPr>
        <p:blipFill>
          <a:blip r:embed="rId6"/>
          <a:stretch>
            <a:fillRect/>
          </a:stretch>
        </p:blipFill>
        <p:spPr>
          <a:xfrm>
            <a:off x="6235110" y="2021595"/>
            <a:ext cx="5758805" cy="3894792"/>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245298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2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70049" y="1445975"/>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1E2F55"/>
                </a:solidFill>
              </a:rPr>
              <a:t>high-rise buildings</a:t>
            </a:r>
            <a:endParaRPr lang="en-US" sz="4800" b="1" dirty="0">
              <a:solidFill>
                <a:srgbClr val="1E2F55"/>
              </a:solidFill>
              <a:cs typeface="Calibri" panose="020F0502020204030204" pitchFamily="34" charset="0"/>
            </a:endParaRPr>
          </a:p>
        </p:txBody>
      </p:sp>
      <p:sp>
        <p:nvSpPr>
          <p:cNvPr id="12" name="Rectangle 11"/>
          <p:cNvSpPr/>
          <p:nvPr/>
        </p:nvSpPr>
        <p:spPr>
          <a:xfrm>
            <a:off x="538186" y="4289821"/>
            <a:ext cx="5494852" cy="1754326"/>
          </a:xfrm>
          <a:prstGeom prst="rect">
            <a:avLst/>
          </a:prstGeom>
        </p:spPr>
        <p:txBody>
          <a:bodyPr wrap="square">
            <a:spAutoFit/>
          </a:bodyPr>
          <a:lstStyle/>
          <a:p>
            <a:pPr algn="ctr"/>
            <a:r>
              <a:rPr lang="en-US" sz="3600" dirty="0"/>
              <a:t>tall structures characterized by their significant height and multiple floors or levels</a:t>
            </a:r>
            <a:endParaRPr lang="en-US" sz="3600" dirty="0">
              <a:solidFill>
                <a:schemeClr val="accent2">
                  <a:lumMod val="50000"/>
                </a:schemeClr>
              </a:solidFill>
            </a:endParaRPr>
          </a:p>
        </p:txBody>
      </p:sp>
      <p:sp>
        <p:nvSpPr>
          <p:cNvPr id="2" name="Rectangle 1"/>
          <p:cNvSpPr/>
          <p:nvPr/>
        </p:nvSpPr>
        <p:spPr>
          <a:xfrm>
            <a:off x="1704090" y="2606288"/>
            <a:ext cx="3163046" cy="523220"/>
          </a:xfrm>
          <a:prstGeom prst="rect">
            <a:avLst/>
          </a:prstGeom>
        </p:spPr>
        <p:txBody>
          <a:bodyPr wrap="none">
            <a:spAutoFit/>
          </a:bodyPr>
          <a:lstStyle/>
          <a:p>
            <a:pPr algn="ctr"/>
            <a:r>
              <a:rPr lang="vi-VN" sz="2800" b="1" dirty="0">
                <a:solidFill>
                  <a:srgbClr val="C00000"/>
                </a:solidFill>
              </a:rPr>
              <a:t>/haɪ raɪz ˈbɪldɪŋz/</a:t>
            </a:r>
            <a:endParaRPr lang="en-US" sz="2800" b="1" dirty="0">
              <a:solidFill>
                <a:srgbClr val="C00000"/>
              </a:solidFill>
            </a:endParaRPr>
          </a:p>
        </p:txBody>
      </p:sp>
      <p:pic>
        <p:nvPicPr>
          <p:cNvPr id="3" name="skill">
            <a:hlinkClick r:id="" action="ppaction://media"/>
            <a:extLst>
              <a:ext uri="{FF2B5EF4-FFF2-40B4-BE49-F238E27FC236}">
                <a16:creationId xmlns:a16="http://schemas.microsoft.com/office/drawing/2014/main" id="{5E16E181-8B73-4A4E-A696-36BEFE05D7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914669" y="3429000"/>
            <a:ext cx="741885" cy="741885"/>
          </a:xfrm>
          <a:prstGeom prst="rect">
            <a:avLst/>
          </a:prstGeom>
        </p:spPr>
      </p:pic>
      <p:pic>
        <p:nvPicPr>
          <p:cNvPr id="4" name="Picture 3"/>
          <p:cNvPicPr>
            <a:picLocks noChangeAspect="1"/>
          </p:cNvPicPr>
          <p:nvPr/>
        </p:nvPicPr>
        <p:blipFill>
          <a:blip r:embed="rId6"/>
          <a:stretch>
            <a:fillRect/>
          </a:stretch>
        </p:blipFill>
        <p:spPr>
          <a:xfrm>
            <a:off x="6359856" y="1280182"/>
            <a:ext cx="5368276" cy="5199061"/>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411340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9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742679" y="1545511"/>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1E2F55"/>
                </a:solidFill>
              </a:rPr>
              <a:t>low-rise buildings</a:t>
            </a:r>
            <a:endParaRPr lang="en-US" sz="4800" b="1" dirty="0">
              <a:solidFill>
                <a:srgbClr val="1E2F55"/>
              </a:solidFill>
              <a:cs typeface="Calibri" panose="020F0502020204030204" pitchFamily="34" charset="0"/>
            </a:endParaRPr>
          </a:p>
        </p:txBody>
      </p:sp>
      <p:sp>
        <p:nvSpPr>
          <p:cNvPr id="12" name="Rectangle 11"/>
          <p:cNvSpPr/>
          <p:nvPr/>
        </p:nvSpPr>
        <p:spPr>
          <a:xfrm>
            <a:off x="173846" y="3756048"/>
            <a:ext cx="6513556" cy="2554545"/>
          </a:xfrm>
          <a:prstGeom prst="rect">
            <a:avLst/>
          </a:prstGeom>
        </p:spPr>
        <p:txBody>
          <a:bodyPr wrap="square">
            <a:spAutoFit/>
          </a:bodyPr>
          <a:lstStyle/>
          <a:p>
            <a:pPr algn="just"/>
            <a:r>
              <a:rPr lang="en-US" sz="3200" dirty="0"/>
              <a:t>structures characterized by their relatively modest height, typically fewer than five or six stories, although the specific definition may vary by region and local building codes.</a:t>
            </a:r>
            <a:endParaRPr lang="en-US" sz="3200" dirty="0">
              <a:solidFill>
                <a:schemeClr val="accent2">
                  <a:lumMod val="50000"/>
                </a:schemeClr>
              </a:solidFill>
            </a:endParaRPr>
          </a:p>
        </p:txBody>
      </p:sp>
      <p:sp>
        <p:nvSpPr>
          <p:cNvPr id="2" name="Rectangle 1"/>
          <p:cNvSpPr/>
          <p:nvPr/>
        </p:nvSpPr>
        <p:spPr>
          <a:xfrm>
            <a:off x="1798360" y="2518373"/>
            <a:ext cx="3119765" cy="523220"/>
          </a:xfrm>
          <a:prstGeom prst="rect">
            <a:avLst/>
          </a:prstGeom>
        </p:spPr>
        <p:txBody>
          <a:bodyPr wrap="none">
            <a:spAutoFit/>
          </a:bodyPr>
          <a:lstStyle/>
          <a:p>
            <a:r>
              <a:rPr lang="vi-VN" sz="2800" b="1" dirty="0">
                <a:solidFill>
                  <a:srgbClr val="C00000"/>
                </a:solidFill>
              </a:rPr>
              <a:t>/ləʊ raɪz ˈbɪldɪŋz/</a:t>
            </a:r>
            <a:endParaRPr lang="en-US" sz="2800" b="1" dirty="0">
              <a:solidFill>
                <a:srgbClr val="C00000"/>
              </a:solidFill>
            </a:endParaRPr>
          </a:p>
        </p:txBody>
      </p:sp>
      <p:pic>
        <p:nvPicPr>
          <p:cNvPr id="4" name="Picture 3"/>
          <p:cNvPicPr>
            <a:picLocks noChangeAspect="1"/>
          </p:cNvPicPr>
          <p:nvPr/>
        </p:nvPicPr>
        <p:blipFill>
          <a:blip r:embed="rId5"/>
          <a:stretch>
            <a:fillRect/>
          </a:stretch>
        </p:blipFill>
        <p:spPr>
          <a:xfrm>
            <a:off x="6788549" y="1375931"/>
            <a:ext cx="5156542" cy="4934662"/>
          </a:xfrm>
          <a:prstGeom prst="rect">
            <a:avLst/>
          </a:prstGeom>
        </p:spPr>
      </p:pic>
      <p:pic>
        <p:nvPicPr>
          <p:cNvPr id="5" name="low-rise building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05063" y="3105522"/>
            <a:ext cx="706361" cy="706361"/>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59846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896" fill="hold"/>
                                        <p:tgtEl>
                                          <p:spTgt spid="5"/>
                                        </p:tgtEl>
                                      </p:cBhvr>
                                    </p:cmd>
                                  </p:childTnLst>
                                </p:cTn>
                              </p:par>
                            </p:childTnLst>
                          </p:cTn>
                        </p:par>
                      </p:childTnLst>
                    </p:cTn>
                  </p:par>
                </p:childTnLst>
              </p:cTn>
              <p:nextCondLst>
                <p:cond evt="onClick" delay="0">
                  <p:tgtEl>
                    <p:spTgt spid="5"/>
                  </p:tgtEl>
                </p:cond>
              </p:nextCondLst>
            </p:seq>
            <p:audio>
              <p:cMediaNode vol="80000">
                <p:cTn id="27"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21708541"/>
              </p:ext>
            </p:extLst>
          </p:nvPr>
        </p:nvGraphicFramePr>
        <p:xfrm>
          <a:off x="471808" y="1376768"/>
          <a:ext cx="11248383" cy="4932801"/>
        </p:xfrm>
        <a:graphic>
          <a:graphicData uri="http://schemas.openxmlformats.org/drawingml/2006/table">
            <a:tbl>
              <a:tblPr bandRow="1">
                <a:tableStyleId>{5C22544A-7EE6-4342-B048-85BDC9FD1C3A}</a:tableStyleId>
              </a:tblPr>
              <a:tblGrid>
                <a:gridCol w="2665857">
                  <a:extLst>
                    <a:ext uri="{9D8B030D-6E8A-4147-A177-3AD203B41FA5}">
                      <a16:colId xmlns:a16="http://schemas.microsoft.com/office/drawing/2014/main" val="20000"/>
                    </a:ext>
                  </a:extLst>
                </a:gridCol>
                <a:gridCol w="2614863">
                  <a:extLst>
                    <a:ext uri="{9D8B030D-6E8A-4147-A177-3AD203B41FA5}">
                      <a16:colId xmlns:a16="http://schemas.microsoft.com/office/drawing/2014/main" val="20001"/>
                    </a:ext>
                  </a:extLst>
                </a:gridCol>
                <a:gridCol w="5967663">
                  <a:extLst>
                    <a:ext uri="{9D8B030D-6E8A-4147-A177-3AD203B41FA5}">
                      <a16:colId xmlns:a16="http://schemas.microsoft.com/office/drawing/2014/main" val="20002"/>
                    </a:ext>
                  </a:extLst>
                </a:gridCol>
              </a:tblGrid>
              <a:tr h="777526">
                <a:tc>
                  <a:txBody>
                    <a:bodyPr/>
                    <a:lstStyle/>
                    <a:p>
                      <a:pPr marL="0" marR="0" algn="ctr">
                        <a:lnSpc>
                          <a:spcPct val="120000"/>
                        </a:lnSpc>
                        <a:spcBef>
                          <a:spcPts val="0"/>
                        </a:spcBef>
                        <a:spcAft>
                          <a:spcPts val="0"/>
                        </a:spcAft>
                      </a:pPr>
                      <a:r>
                        <a:rPr lang="en-US" sz="2800" b="1" dirty="0">
                          <a:effectLst/>
                        </a:rPr>
                        <a:t>Form</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tc>
                  <a:txBody>
                    <a:bodyPr/>
                    <a:lstStyle/>
                    <a:p>
                      <a:pPr marL="0" marR="0" algn="ctr">
                        <a:lnSpc>
                          <a:spcPct val="120000"/>
                        </a:lnSpc>
                        <a:spcBef>
                          <a:spcPts val="0"/>
                        </a:spcBef>
                        <a:spcAft>
                          <a:spcPts val="0"/>
                        </a:spcAft>
                      </a:pPr>
                      <a:r>
                        <a:rPr lang="en-US" sz="2800" b="1" dirty="0">
                          <a:effectLst/>
                        </a:rPr>
                        <a:t>Pronunciation</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tc>
                  <a:txBody>
                    <a:bodyPr/>
                    <a:lstStyle/>
                    <a:p>
                      <a:pPr marL="0" marR="0" algn="ctr">
                        <a:lnSpc>
                          <a:spcPct val="120000"/>
                        </a:lnSpc>
                        <a:spcBef>
                          <a:spcPts val="0"/>
                        </a:spcBef>
                        <a:spcAft>
                          <a:spcPts val="0"/>
                        </a:spcAft>
                      </a:pPr>
                      <a:r>
                        <a:rPr lang="en-US" sz="2800" b="1" dirty="0">
                          <a:effectLst/>
                        </a:rPr>
                        <a:t>Meaning</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extLst>
                  <a:ext uri="{0D108BD9-81ED-4DB2-BD59-A6C34878D82A}">
                    <a16:rowId xmlns:a16="http://schemas.microsoft.com/office/drawing/2014/main" val="10000"/>
                  </a:ext>
                </a:extLst>
              </a:tr>
              <a:tr h="777526">
                <a:tc>
                  <a:txBody>
                    <a:bodyPr/>
                    <a:lstStyle/>
                    <a:p>
                      <a:pPr marL="0" indent="0" algn="ctr">
                        <a:buNone/>
                      </a:pPr>
                      <a:r>
                        <a:rPr lang="en-US" sz="2800" b="0" dirty="0">
                          <a:solidFill>
                            <a:srgbClr val="1E2F55"/>
                          </a:solidFill>
                          <a:effectLst/>
                        </a:rPr>
                        <a:t>1. </a:t>
                      </a:r>
                      <a:r>
                        <a:rPr lang="en-US" sz="2800" b="1" dirty="0">
                          <a:solidFill>
                            <a:srgbClr val="1E2F55"/>
                          </a:solidFill>
                        </a:rPr>
                        <a:t>empty roads</a:t>
                      </a:r>
                    </a:p>
                  </a:txBody>
                  <a:tcPr marL="71755" marR="71755" marT="71755" marB="71755" anchor="ctr"/>
                </a:tc>
                <a:tc>
                  <a:txBody>
                    <a:bodyPr/>
                    <a:lstStyle/>
                    <a:p>
                      <a:pPr algn="ctr"/>
                      <a:r>
                        <a:rPr lang="en-US" sz="2400" b="0" dirty="0">
                          <a:solidFill>
                            <a:srgbClr val="C00000"/>
                          </a:solidFill>
                          <a:latin typeface="+mn-lt"/>
                          <a:cs typeface="Arial" panose="020B0604020202020204" pitchFamily="34" charset="0"/>
                        </a:rPr>
                        <a:t>/ˈ</a:t>
                      </a:r>
                      <a:r>
                        <a:rPr lang="vi-VN" sz="2400" b="0" dirty="0">
                          <a:solidFill>
                            <a:srgbClr val="C00000"/>
                          </a:solidFill>
                          <a:latin typeface="+mn-lt"/>
                          <a:cs typeface="Arial" panose="020B0604020202020204" pitchFamily="34" charset="0"/>
                        </a:rPr>
                        <a:t>em(p)t</a:t>
                      </a:r>
                      <a:r>
                        <a:rPr lang="en-GB" sz="2400" b="0" dirty="0" err="1">
                          <a:solidFill>
                            <a:srgbClr val="C00000"/>
                          </a:solidFill>
                          <a:latin typeface="+mn-lt"/>
                          <a:cs typeface="Arial" panose="020B0604020202020204" pitchFamily="34" charset="0"/>
                        </a:rPr>
                        <a:t>i</a:t>
                      </a:r>
                      <a:r>
                        <a:rPr lang="en-US" sz="2400" b="0" dirty="0">
                          <a:solidFill>
                            <a:srgbClr val="C00000"/>
                          </a:solidFill>
                          <a:latin typeface="+mn-lt"/>
                          <a:cs typeface="Arial" panose="020B0604020202020204" pitchFamily="34" charset="0"/>
                        </a:rPr>
                        <a:t> </a:t>
                      </a:r>
                      <a:r>
                        <a:rPr lang="vi-VN" sz="2400" b="0" dirty="0">
                          <a:solidFill>
                            <a:srgbClr val="C00000"/>
                          </a:solidFill>
                          <a:latin typeface="+mn-lt"/>
                          <a:cs typeface="Arial" panose="020B0604020202020204" pitchFamily="34" charset="0"/>
                        </a:rPr>
                        <a:t>r</a:t>
                      </a:r>
                      <a:r>
                        <a:rPr lang="en-US" sz="2800" b="0" kern="1200" dirty="0" err="1">
                          <a:solidFill>
                            <a:srgbClr val="EE0000"/>
                          </a:solidFill>
                          <a:effectLst/>
                          <a:latin typeface="+mn-lt"/>
                          <a:ea typeface="+mn-ea"/>
                          <a:cs typeface="+mn-cs"/>
                        </a:rPr>
                        <a:t>əʊ</a:t>
                      </a:r>
                      <a:r>
                        <a:rPr lang="vi-VN" sz="2400" b="0" dirty="0">
                          <a:solidFill>
                            <a:srgbClr val="C00000"/>
                          </a:solidFill>
                          <a:latin typeface="+mn-lt"/>
                          <a:cs typeface="Arial" panose="020B0604020202020204" pitchFamily="34" charset="0"/>
                        </a:rPr>
                        <a:t>d</a:t>
                      </a:r>
                      <a:r>
                        <a:rPr lang="en-US" sz="2400" b="0" dirty="0">
                          <a:solidFill>
                            <a:srgbClr val="C00000"/>
                          </a:solidFill>
                          <a:latin typeface="+mn-lt"/>
                          <a:cs typeface="Arial" panose="020B0604020202020204" pitchFamily="34" charset="0"/>
                        </a:rPr>
                        <a:t>/</a:t>
                      </a:r>
                    </a:p>
                  </a:txBody>
                  <a:tcPr marL="36195" marR="36195" marT="71755" marB="71755" anchor="ctr"/>
                </a:tc>
                <a:tc>
                  <a:txBody>
                    <a:bodyPr/>
                    <a:lstStyle/>
                    <a:p>
                      <a:pPr algn="l"/>
                      <a:r>
                        <a:rPr lang="en-US" sz="2800" dirty="0"/>
                        <a:t>typically refers to roads or streets that have very few or no vehicles or pedestrians on them. </a:t>
                      </a:r>
                      <a:endParaRPr lang="en-US" sz="2800" dirty="0">
                        <a:solidFill>
                          <a:schemeClr val="accent2">
                            <a:lumMod val="50000"/>
                          </a:schemeClr>
                        </a:solidFill>
                      </a:endParaRPr>
                    </a:p>
                  </a:txBody>
                  <a:tcPr marL="71755" marR="71755" marT="71755" marB="71755" anchor="ctr"/>
                </a:tc>
                <a:extLst>
                  <a:ext uri="{0D108BD9-81ED-4DB2-BD59-A6C34878D82A}">
                    <a16:rowId xmlns:a16="http://schemas.microsoft.com/office/drawing/2014/main" val="10001"/>
                  </a:ext>
                </a:extLst>
              </a:tr>
              <a:tr h="1307935">
                <a:tc>
                  <a:txBody>
                    <a:bodyPr/>
                    <a:lstStyle/>
                    <a:p>
                      <a:pPr marL="0" indent="0" algn="ctr">
                        <a:buNone/>
                      </a:pPr>
                      <a:r>
                        <a:rPr lang="en-US" sz="2800" b="0" dirty="0">
                          <a:solidFill>
                            <a:srgbClr val="1E2F55"/>
                          </a:solidFill>
                          <a:effectLst/>
                        </a:rPr>
                        <a:t>2. </a:t>
                      </a:r>
                      <a:r>
                        <a:rPr lang="en-US" sz="2800" b="1" dirty="0">
                          <a:solidFill>
                            <a:srgbClr val="1E2F55"/>
                          </a:solidFill>
                        </a:rPr>
                        <a:t>wet markets (n)</a:t>
                      </a:r>
                    </a:p>
                  </a:txBody>
                  <a:tcPr marL="71755" marR="71755" marT="71755" marB="71755" anchor="ctr"/>
                </a:tc>
                <a:tc>
                  <a:txBody>
                    <a:bodyPr/>
                    <a:lstStyle/>
                    <a:p>
                      <a:pPr algn="ctr"/>
                      <a:r>
                        <a:rPr lang="vi-VN" sz="2400" b="0" dirty="0">
                          <a:solidFill>
                            <a:srgbClr val="C00000"/>
                          </a:solidFill>
                          <a:latin typeface="+mn-lt"/>
                        </a:rPr>
                        <a:t>/wet ˈmɑːkɪt/</a:t>
                      </a:r>
                      <a:endParaRPr lang="en-US" sz="2400" b="0" dirty="0">
                        <a:solidFill>
                          <a:srgbClr val="C00000"/>
                        </a:solidFill>
                        <a:latin typeface="+mn-lt"/>
                      </a:endParaRPr>
                    </a:p>
                  </a:txBody>
                  <a:tcPr marL="36195" marR="36195" marT="71755" marB="71755" anchor="ctr"/>
                </a:tc>
                <a:tc>
                  <a:txBody>
                    <a:bodyPr/>
                    <a:lstStyle/>
                    <a:p>
                      <a:pPr algn="l"/>
                      <a:r>
                        <a:rPr lang="en-US" sz="2800" dirty="0"/>
                        <a:t>a market selling fresh meat, fish, and vegetables.</a:t>
                      </a:r>
                      <a:endParaRPr lang="en-US" sz="2800" dirty="0">
                        <a:solidFill>
                          <a:schemeClr val="accent2">
                            <a:lumMod val="50000"/>
                          </a:schemeClr>
                        </a:solidFill>
                      </a:endParaRPr>
                    </a:p>
                  </a:txBody>
                  <a:tcPr marL="71755" marR="71755" marT="71755" marB="71755" anchor="ctr"/>
                </a:tc>
                <a:extLst>
                  <a:ext uri="{0D108BD9-81ED-4DB2-BD59-A6C34878D82A}">
                    <a16:rowId xmlns:a16="http://schemas.microsoft.com/office/drawing/2014/main" val="10002"/>
                  </a:ext>
                </a:extLst>
              </a:tr>
              <a:tr h="845650">
                <a:tc>
                  <a:txBody>
                    <a:bodyPr/>
                    <a:lstStyle/>
                    <a:p>
                      <a:pPr marL="144145" marR="0" indent="-144145" algn="ctr" defTabSz="914400" rtl="0" eaLnBrk="1" fontAlgn="auto" latinLnBrk="0" hangingPunct="1">
                        <a:lnSpc>
                          <a:spcPct val="120000"/>
                        </a:lnSpc>
                        <a:spcBef>
                          <a:spcPts val="0"/>
                        </a:spcBef>
                        <a:spcAft>
                          <a:spcPts val="0"/>
                        </a:spcAft>
                        <a:buClrTx/>
                        <a:buSzTx/>
                        <a:buFontTx/>
                        <a:buNone/>
                        <a:tabLst/>
                        <a:defRPr/>
                      </a:pPr>
                      <a:r>
                        <a:rPr lang="en-US" sz="2800" b="0" dirty="0">
                          <a:solidFill>
                            <a:srgbClr val="1E2F55"/>
                          </a:solidFill>
                          <a:effectLst/>
                        </a:rPr>
                        <a:t>3. </a:t>
                      </a:r>
                      <a:r>
                        <a:rPr lang="en-US" sz="2800" b="1" dirty="0">
                          <a:solidFill>
                            <a:srgbClr val="1E2F55"/>
                          </a:solidFill>
                        </a:rPr>
                        <a:t>convenience stores (n)</a:t>
                      </a:r>
                    </a:p>
                  </a:txBody>
                  <a:tcPr marL="71755" marR="71755" marT="71755" marB="71755" anchor="ctr"/>
                </a:tc>
                <a:tc>
                  <a:txBody>
                    <a:bodyPr/>
                    <a:lstStyle/>
                    <a:p>
                      <a:pPr algn="ctr"/>
                      <a:r>
                        <a:rPr lang="vi-VN" sz="2400" b="0" dirty="0">
                          <a:solidFill>
                            <a:srgbClr val="C00000"/>
                          </a:solidFill>
                          <a:latin typeface="+mn-lt"/>
                        </a:rPr>
                        <a:t>/kənˈviːniəns stɔː(r)/</a:t>
                      </a:r>
                      <a:endParaRPr lang="en-US" sz="2400" b="0" dirty="0">
                        <a:solidFill>
                          <a:srgbClr val="C00000"/>
                        </a:solidFill>
                        <a:latin typeface="+mn-lt"/>
                      </a:endParaRPr>
                    </a:p>
                  </a:txBody>
                  <a:tcPr marL="36195" marR="36195" marT="71755" marB="71755" anchor="ctr"/>
                </a:tc>
                <a:tc>
                  <a:txBody>
                    <a:bodyPr/>
                    <a:lstStyle/>
                    <a:p>
                      <a:pPr algn="l"/>
                      <a:r>
                        <a:rPr lang="en-US" sz="2800" dirty="0"/>
                        <a:t>a small local shop that sells food, newspapers, etc. and has long opening hours</a:t>
                      </a:r>
                      <a:endParaRPr lang="en-US" sz="2800" dirty="0">
                        <a:solidFill>
                          <a:schemeClr val="accent2">
                            <a:lumMod val="50000"/>
                          </a:schemeClr>
                        </a:solidFill>
                      </a:endParaRPr>
                    </a:p>
                  </a:txBody>
                  <a:tcPr marL="71755" marR="71755" marT="71755" marB="71755" anchor="ctr"/>
                </a:tc>
                <a:extLst>
                  <a:ext uri="{0D108BD9-81ED-4DB2-BD59-A6C34878D82A}">
                    <a16:rowId xmlns:a16="http://schemas.microsoft.com/office/drawing/2014/main" val="10003"/>
                  </a:ext>
                </a:extLst>
              </a:tr>
            </a:tbl>
          </a:graphicData>
        </a:graphic>
      </p:graphicFrame>
      <p:sp>
        <p:nvSpPr>
          <p:cNvPr id="6" name="Rectangle 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647088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36102650"/>
              </p:ext>
            </p:extLst>
          </p:nvPr>
        </p:nvGraphicFramePr>
        <p:xfrm>
          <a:off x="471808" y="1390595"/>
          <a:ext cx="11248383" cy="4904611"/>
        </p:xfrm>
        <a:graphic>
          <a:graphicData uri="http://schemas.openxmlformats.org/drawingml/2006/table">
            <a:tbl>
              <a:tblPr bandRow="1">
                <a:tableStyleId>{5C22544A-7EE6-4342-B048-85BDC9FD1C3A}</a:tableStyleId>
              </a:tblPr>
              <a:tblGrid>
                <a:gridCol w="2665857">
                  <a:extLst>
                    <a:ext uri="{9D8B030D-6E8A-4147-A177-3AD203B41FA5}">
                      <a16:colId xmlns:a16="http://schemas.microsoft.com/office/drawing/2014/main" val="20000"/>
                    </a:ext>
                  </a:extLst>
                </a:gridCol>
                <a:gridCol w="2614863">
                  <a:extLst>
                    <a:ext uri="{9D8B030D-6E8A-4147-A177-3AD203B41FA5}">
                      <a16:colId xmlns:a16="http://schemas.microsoft.com/office/drawing/2014/main" val="20001"/>
                    </a:ext>
                  </a:extLst>
                </a:gridCol>
                <a:gridCol w="5967663">
                  <a:extLst>
                    <a:ext uri="{9D8B030D-6E8A-4147-A177-3AD203B41FA5}">
                      <a16:colId xmlns:a16="http://schemas.microsoft.com/office/drawing/2014/main" val="20002"/>
                    </a:ext>
                  </a:extLst>
                </a:gridCol>
              </a:tblGrid>
              <a:tr h="772576">
                <a:tc>
                  <a:txBody>
                    <a:bodyPr/>
                    <a:lstStyle/>
                    <a:p>
                      <a:pPr marL="0" marR="0" algn="ctr">
                        <a:lnSpc>
                          <a:spcPct val="120000"/>
                        </a:lnSpc>
                        <a:spcBef>
                          <a:spcPts val="0"/>
                        </a:spcBef>
                        <a:spcAft>
                          <a:spcPts val="0"/>
                        </a:spcAft>
                      </a:pPr>
                      <a:r>
                        <a:rPr lang="en-US" sz="2800" b="1" dirty="0">
                          <a:effectLst/>
                        </a:rPr>
                        <a:t>Form</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tc>
                  <a:txBody>
                    <a:bodyPr/>
                    <a:lstStyle/>
                    <a:p>
                      <a:pPr marL="0" marR="0" algn="ctr">
                        <a:lnSpc>
                          <a:spcPct val="120000"/>
                        </a:lnSpc>
                        <a:spcBef>
                          <a:spcPts val="0"/>
                        </a:spcBef>
                        <a:spcAft>
                          <a:spcPts val="0"/>
                        </a:spcAft>
                      </a:pPr>
                      <a:r>
                        <a:rPr lang="en-US" sz="2800" b="1" dirty="0">
                          <a:effectLst/>
                        </a:rPr>
                        <a:t>Pronunciation</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tc>
                  <a:txBody>
                    <a:bodyPr/>
                    <a:lstStyle/>
                    <a:p>
                      <a:pPr marL="0" marR="0" algn="ctr">
                        <a:lnSpc>
                          <a:spcPct val="120000"/>
                        </a:lnSpc>
                        <a:spcBef>
                          <a:spcPts val="0"/>
                        </a:spcBef>
                        <a:spcAft>
                          <a:spcPts val="0"/>
                        </a:spcAft>
                      </a:pPr>
                      <a:r>
                        <a:rPr lang="en-US" sz="2800" b="1" dirty="0">
                          <a:effectLst/>
                        </a:rPr>
                        <a:t>Meaning</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195" marR="36195" marT="71755" marB="71755" anchor="ctr">
                    <a:solidFill>
                      <a:srgbClr val="FFD25F"/>
                    </a:solidFill>
                  </a:tcPr>
                </a:tc>
                <a:extLst>
                  <a:ext uri="{0D108BD9-81ED-4DB2-BD59-A6C34878D82A}">
                    <a16:rowId xmlns:a16="http://schemas.microsoft.com/office/drawing/2014/main" val="10000"/>
                  </a:ext>
                </a:extLst>
              </a:tr>
              <a:tr h="1854925">
                <a:tc>
                  <a:txBody>
                    <a:bodyPr/>
                    <a:lstStyle/>
                    <a:p>
                      <a:pPr marL="0" indent="0" algn="ctr">
                        <a:buNone/>
                      </a:pPr>
                      <a:r>
                        <a:rPr lang="en-US" sz="2800" b="0" dirty="0">
                          <a:solidFill>
                            <a:srgbClr val="1E2F55"/>
                          </a:solidFill>
                          <a:effectLst/>
                          <a:latin typeface="Calibri" panose="020F0502020204030204" pitchFamily="34" charset="0"/>
                          <a:ea typeface="Calibri" panose="020F0502020204030204" pitchFamily="34" charset="0"/>
                          <a:cs typeface="Calibri" panose="020F0502020204030204" pitchFamily="34" charset="0"/>
                        </a:rPr>
                        <a:t>4. </a:t>
                      </a:r>
                      <a:r>
                        <a:rPr lang="en-US" sz="2800" b="1" dirty="0">
                          <a:solidFill>
                            <a:srgbClr val="1E2F55"/>
                          </a:solidFill>
                          <a:latin typeface="Calibri" panose="020F0502020204030204" pitchFamily="34" charset="0"/>
                          <a:ea typeface="Calibri" panose="020F0502020204030204" pitchFamily="34" charset="0"/>
                          <a:cs typeface="Calibri" panose="020F0502020204030204" pitchFamily="34" charset="0"/>
                        </a:rPr>
                        <a:t>high-rise buildings</a:t>
                      </a:r>
                    </a:p>
                  </a:txBody>
                  <a:tcPr marL="71755" marR="71755" marT="71755" marB="71755" anchor="ctr"/>
                </a:tc>
                <a:tc>
                  <a:txBody>
                    <a:bodyPr/>
                    <a:lstStyle/>
                    <a:p>
                      <a:pPr algn="ctr"/>
                      <a:r>
                        <a:rPr lang="vi-VN" sz="2800" b="0" dirty="0">
                          <a:solidFill>
                            <a:srgbClr val="C00000"/>
                          </a:solidFill>
                          <a:latin typeface="Calibri" panose="020F0502020204030204" pitchFamily="34" charset="0"/>
                          <a:ea typeface="Calibri" panose="020F0502020204030204" pitchFamily="34" charset="0"/>
                          <a:cs typeface="Calibri" panose="020F0502020204030204" pitchFamily="34" charset="0"/>
                        </a:rPr>
                        <a:t>/haɪ raɪz ˈbɪldɪŋz/</a:t>
                      </a:r>
                      <a:endParaRPr lang="en-US" sz="2800" b="0" dirty="0">
                        <a:solidFill>
                          <a:srgbClr val="C00000"/>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dirty="0"/>
                        <a:t>typically refers to roads or streets that have very few or no vehicles or pedestrians on them. </a:t>
                      </a:r>
                      <a:endParaRPr lang="en-US" sz="2800" dirty="0">
                        <a:solidFill>
                          <a:schemeClr val="accent2">
                            <a:lumMod val="50000"/>
                          </a:schemeClr>
                        </a:solidFill>
                      </a:endParaRPr>
                    </a:p>
                  </a:txBody>
                  <a:tcPr marL="71755" marR="71755" marT="71755" marB="71755" anchor="ctr"/>
                </a:tc>
                <a:extLst>
                  <a:ext uri="{0D108BD9-81ED-4DB2-BD59-A6C34878D82A}">
                    <a16:rowId xmlns:a16="http://schemas.microsoft.com/office/drawing/2014/main" val="10001"/>
                  </a:ext>
                </a:extLst>
              </a:tr>
              <a:tr h="950262">
                <a:tc>
                  <a:txBody>
                    <a:bodyPr/>
                    <a:lstStyle/>
                    <a:p>
                      <a:pPr marL="0" indent="0" algn="ctr">
                        <a:buNone/>
                      </a:pPr>
                      <a:r>
                        <a:rPr lang="en-US" sz="2800" b="0" dirty="0">
                          <a:solidFill>
                            <a:srgbClr val="1E2F55"/>
                          </a:solidFill>
                          <a:effectLst/>
                          <a:latin typeface="Calibri" panose="020F0502020204030204" pitchFamily="34" charset="0"/>
                          <a:ea typeface="Calibri" panose="020F0502020204030204" pitchFamily="34" charset="0"/>
                          <a:cs typeface="Calibri" panose="020F0502020204030204" pitchFamily="34" charset="0"/>
                        </a:rPr>
                        <a:t>5. </a:t>
                      </a:r>
                      <a:r>
                        <a:rPr lang="en-US" sz="2800" b="1" dirty="0">
                          <a:solidFill>
                            <a:srgbClr val="1E2F55"/>
                          </a:solidFill>
                          <a:latin typeface="Calibri" panose="020F0502020204030204" pitchFamily="34" charset="0"/>
                          <a:ea typeface="Calibri" panose="020F0502020204030204" pitchFamily="34" charset="0"/>
                          <a:cs typeface="Calibri" panose="020F0502020204030204" pitchFamily="34" charset="0"/>
                        </a:rPr>
                        <a:t>low-rise buildings</a:t>
                      </a:r>
                    </a:p>
                  </a:txBody>
                  <a:tcPr marL="71755" marR="71755" marT="71755" marB="71755" anchor="ctr"/>
                </a:tc>
                <a:tc>
                  <a:txBody>
                    <a:bodyPr/>
                    <a:lstStyle/>
                    <a:p>
                      <a:pPr algn="ctr"/>
                      <a:r>
                        <a:rPr lang="vi-VN" sz="2800" b="0" dirty="0">
                          <a:solidFill>
                            <a:srgbClr val="C00000"/>
                          </a:solidFill>
                          <a:latin typeface="Calibri" panose="020F0502020204030204" pitchFamily="34" charset="0"/>
                          <a:ea typeface="Calibri" panose="020F0502020204030204" pitchFamily="34" charset="0"/>
                          <a:cs typeface="Calibri" panose="020F0502020204030204" pitchFamily="34" charset="0"/>
                        </a:rPr>
                        <a:t>/ləʊ raɪz ˈbɪldɪŋz/</a:t>
                      </a:r>
                      <a:endParaRPr lang="en-US" sz="2800" b="0" dirty="0">
                        <a:solidFill>
                          <a:srgbClr val="C00000"/>
                        </a:solidFill>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nchor="ctr"/>
                </a:tc>
                <a:tc>
                  <a:txBody>
                    <a:bodyPr/>
                    <a:lstStyle/>
                    <a:p>
                      <a:pPr algn="l"/>
                      <a:r>
                        <a:rPr lang="en-US" sz="2800" dirty="0"/>
                        <a:t>structures characterized by their relatively modest height, typically fewer than five or six stories, although the specific definition may vary by region and local building codes.</a:t>
                      </a:r>
                      <a:endParaRPr lang="en-US" sz="2800" dirty="0">
                        <a:solidFill>
                          <a:schemeClr val="accent2">
                            <a:lumMod val="50000"/>
                          </a:schemeClr>
                        </a:solidFill>
                      </a:endParaRPr>
                    </a:p>
                  </a:txBody>
                  <a:tcPr marL="71755" marR="71755" marT="71755" marB="71755" anchor="ctr"/>
                </a:tc>
                <a:extLst>
                  <a:ext uri="{0D108BD9-81ED-4DB2-BD59-A6C34878D82A}">
                    <a16:rowId xmlns:a16="http://schemas.microsoft.com/office/drawing/2014/main" val="10002"/>
                  </a:ext>
                </a:extLst>
              </a:tr>
            </a:tbl>
          </a:graphicData>
        </a:graphic>
      </p:graphicFrame>
      <p:sp>
        <p:nvSpPr>
          <p:cNvPr id="6" name="Rectangle 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CONTROLLED PRACTICE</a:t>
            </a:r>
          </a:p>
        </p:txBody>
      </p:sp>
    </p:spTree>
    <p:extLst>
      <p:ext uri="{BB962C8B-B14F-4D97-AF65-F5344CB8AC3E}">
        <p14:creationId xmlns:p14="http://schemas.microsoft.com/office/powerpoint/2010/main" val="2326334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13" name="TextBox 12">
            <a:extLst>
              <a:ext uri="{FF2B5EF4-FFF2-40B4-BE49-F238E27FC236}">
                <a16:creationId xmlns:a16="http://schemas.microsoft.com/office/drawing/2014/main" id="{8514929A-D5FC-4F66-8951-74EDFD16573E}"/>
              </a:ext>
            </a:extLst>
          </p:cNvPr>
          <p:cNvSpPr txBox="1"/>
          <p:nvPr/>
        </p:nvSpPr>
        <p:spPr>
          <a:xfrm>
            <a:off x="1418449" y="1011836"/>
            <a:ext cx="10635187" cy="1384995"/>
          </a:xfrm>
          <a:prstGeom prst="rect">
            <a:avLst/>
          </a:prstGeom>
          <a:noFill/>
        </p:spPr>
        <p:txBody>
          <a:bodyPr wrap="square">
            <a:spAutoFit/>
          </a:bodyPr>
          <a:lstStyle/>
          <a:p>
            <a:r>
              <a:rPr lang="en-US" sz="2800" b="1" dirty="0">
                <a:cs typeface="Arial" panose="020B0604020202020204" pitchFamily="34" charset="0"/>
              </a:rPr>
              <a:t>The pictures show how River City has changed over time. Work in pairs. Read the words and phrases and decide which describe the city in the past (P) and which now (N).</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41561" y="2396831"/>
            <a:ext cx="10830879" cy="4342534"/>
          </a:xfrm>
          <a:prstGeom prst="rect">
            <a:avLst/>
          </a:prstGeom>
        </p:spPr>
      </p:pic>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LESS-CONTROLLED PRACTICE</a:t>
            </a:r>
          </a:p>
        </p:txBody>
      </p:sp>
    </p:spTree>
    <p:extLst>
      <p:ext uri="{BB962C8B-B14F-4D97-AF65-F5344CB8AC3E}">
        <p14:creationId xmlns:p14="http://schemas.microsoft.com/office/powerpoint/2010/main" val="322222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3EE8E4-46CE-AC4A-7F27-7F2756E90687}"/>
              </a:ext>
            </a:extLst>
          </p:cNvPr>
          <p:cNvPicPr>
            <a:picLocks noChangeAspect="1"/>
          </p:cNvPicPr>
          <p:nvPr/>
        </p:nvPicPr>
        <p:blipFill>
          <a:blip r:embed="rId2"/>
          <a:stretch>
            <a:fillRect/>
          </a:stretch>
        </p:blipFill>
        <p:spPr>
          <a:xfrm>
            <a:off x="2716681" y="1825595"/>
            <a:ext cx="6758638" cy="3843775"/>
          </a:xfrm>
          <a:prstGeom prst="rect">
            <a:avLst/>
          </a:prstGeom>
        </p:spPr>
      </p:pic>
      <p:sp>
        <p:nvSpPr>
          <p:cNvPr id="5" name="Rectangle 4"/>
          <p:cNvSpPr/>
          <p:nvPr/>
        </p:nvSpPr>
        <p:spPr>
          <a:xfrm>
            <a:off x="-2437" y="2354794"/>
            <a:ext cx="2624612" cy="2400657"/>
          </a:xfrm>
          <a:prstGeom prst="rect">
            <a:avLst/>
          </a:prstGeom>
        </p:spPr>
        <p:txBody>
          <a:bodyPr wrap="square">
            <a:spAutoFit/>
          </a:bodyPr>
          <a:lstStyle/>
          <a:p>
            <a:r>
              <a:rPr lang="vi-VN" sz="2500" b="1" dirty="0">
                <a:solidFill>
                  <a:srgbClr val="C00000"/>
                </a:solidFill>
              </a:rPr>
              <a:t>Past/Then:</a:t>
            </a:r>
          </a:p>
          <a:p>
            <a:r>
              <a:rPr lang="vi-VN" sz="2500" dirty="0"/>
              <a:t>low-rise buildings</a:t>
            </a:r>
          </a:p>
          <a:p>
            <a:r>
              <a:rPr lang="vi-VN" sz="2500" dirty="0"/>
              <a:t>old</a:t>
            </a:r>
          </a:p>
          <a:p>
            <a:r>
              <a:rPr lang="vi-VN" sz="2500" dirty="0"/>
              <a:t>rice field</a:t>
            </a:r>
          </a:p>
          <a:p>
            <a:r>
              <a:rPr lang="vi-VN" sz="2500" dirty="0"/>
              <a:t>wet markets</a:t>
            </a:r>
          </a:p>
          <a:p>
            <a:r>
              <a:rPr lang="vi-VN" sz="2500" dirty="0"/>
              <a:t>empty roads</a:t>
            </a:r>
          </a:p>
        </p:txBody>
      </p:sp>
      <p:sp>
        <p:nvSpPr>
          <p:cNvPr id="6" name="Rectangle 5"/>
          <p:cNvSpPr/>
          <p:nvPr/>
        </p:nvSpPr>
        <p:spPr>
          <a:xfrm>
            <a:off x="9236156" y="2354794"/>
            <a:ext cx="2953407" cy="2785378"/>
          </a:xfrm>
          <a:prstGeom prst="rect">
            <a:avLst/>
          </a:prstGeom>
        </p:spPr>
        <p:txBody>
          <a:bodyPr wrap="square">
            <a:spAutoFit/>
          </a:bodyPr>
          <a:lstStyle/>
          <a:p>
            <a:pPr algn="r"/>
            <a:r>
              <a:rPr lang="vi-VN" sz="2500" b="1" dirty="0">
                <a:solidFill>
                  <a:srgbClr val="C00000"/>
                </a:solidFill>
              </a:rPr>
              <a:t>Today/Now:</a:t>
            </a:r>
          </a:p>
          <a:p>
            <a:pPr algn="r"/>
            <a:r>
              <a:rPr lang="vi-VN" sz="2500" dirty="0"/>
              <a:t>high-rise buildings</a:t>
            </a:r>
          </a:p>
          <a:p>
            <a:pPr algn="r"/>
            <a:r>
              <a:rPr lang="vi-VN" sz="2500" dirty="0"/>
              <a:t>modern</a:t>
            </a:r>
          </a:p>
          <a:p>
            <a:pPr algn="r"/>
            <a:r>
              <a:rPr lang="vi-VN" sz="2500" dirty="0"/>
              <a:t>park</a:t>
            </a:r>
          </a:p>
          <a:p>
            <a:pPr algn="r"/>
            <a:r>
              <a:rPr lang="vi-VN" sz="2500" dirty="0"/>
              <a:t>convenience stores</a:t>
            </a:r>
          </a:p>
          <a:p>
            <a:pPr algn="r"/>
            <a:r>
              <a:rPr lang="vi-VN" sz="2500" dirty="0"/>
              <a:t>supermarkets</a:t>
            </a:r>
          </a:p>
          <a:p>
            <a:pPr algn="r"/>
            <a:r>
              <a:rPr lang="vi-VN" sz="2500" dirty="0"/>
              <a:t>busy streets</a:t>
            </a:r>
          </a:p>
        </p:txBody>
      </p:sp>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LESS-CONTROLLED PRACTICE</a:t>
            </a:r>
          </a:p>
        </p:txBody>
      </p:sp>
      <p:pic>
        <p:nvPicPr>
          <p:cNvPr id="10" name="Picture 9">
            <a:extLst>
              <a:ext uri="{FF2B5EF4-FFF2-40B4-BE49-F238E27FC236}">
                <a16:creationId xmlns:a16="http://schemas.microsoft.com/office/drawing/2014/main" id="{DAA7B205-6709-A8BF-7993-11EC8B316AB9}"/>
              </a:ext>
            </a:extLst>
          </p:cNvPr>
          <p:cNvPicPr>
            <a:picLocks noChangeAspect="1"/>
          </p:cNvPicPr>
          <p:nvPr/>
        </p:nvPicPr>
        <p:blipFill>
          <a:blip r:embed="rId3"/>
          <a:stretch>
            <a:fillRect/>
          </a:stretch>
        </p:blipFill>
        <p:spPr>
          <a:xfrm>
            <a:off x="9569825" y="1101601"/>
            <a:ext cx="1225925" cy="825977"/>
          </a:xfrm>
          <a:prstGeom prst="rect">
            <a:avLst/>
          </a:prstGeom>
        </p:spPr>
      </p:pic>
      <p:pic>
        <p:nvPicPr>
          <p:cNvPr id="11" name="Picture 10">
            <a:extLst>
              <a:ext uri="{FF2B5EF4-FFF2-40B4-BE49-F238E27FC236}">
                <a16:creationId xmlns:a16="http://schemas.microsoft.com/office/drawing/2014/main" id="{5C0A401E-3B00-146E-F3D4-363B66844C12}"/>
              </a:ext>
            </a:extLst>
          </p:cNvPr>
          <p:cNvPicPr>
            <a:picLocks noChangeAspect="1"/>
          </p:cNvPicPr>
          <p:nvPr/>
        </p:nvPicPr>
        <p:blipFill>
          <a:blip r:embed="rId4"/>
          <a:stretch>
            <a:fillRect/>
          </a:stretch>
        </p:blipFill>
        <p:spPr>
          <a:xfrm>
            <a:off x="1173708" y="1048784"/>
            <a:ext cx="1812030" cy="1547775"/>
          </a:xfrm>
          <a:prstGeom prst="rect">
            <a:avLst/>
          </a:prstGeom>
        </p:spPr>
      </p:pic>
      <p:pic>
        <p:nvPicPr>
          <p:cNvPr id="63" name="Picture 62">
            <a:extLst>
              <a:ext uri="{FF2B5EF4-FFF2-40B4-BE49-F238E27FC236}">
                <a16:creationId xmlns:a16="http://schemas.microsoft.com/office/drawing/2014/main" id="{75BD3674-3AD0-CD85-66C4-5961A14C3881}"/>
              </a:ext>
            </a:extLst>
          </p:cNvPr>
          <p:cNvPicPr>
            <a:picLocks noChangeAspect="1"/>
          </p:cNvPicPr>
          <p:nvPr/>
        </p:nvPicPr>
        <p:blipFill>
          <a:blip r:embed="rId5"/>
          <a:stretch>
            <a:fillRect/>
          </a:stretch>
        </p:blipFill>
        <p:spPr>
          <a:xfrm>
            <a:off x="4663832" y="6204442"/>
            <a:ext cx="2889754" cy="652329"/>
          </a:xfrm>
          <a:prstGeom prst="rect">
            <a:avLst/>
          </a:prstGeom>
        </p:spPr>
      </p:pic>
      <p:pic>
        <p:nvPicPr>
          <p:cNvPr id="64" name="Picture 63">
            <a:extLst>
              <a:ext uri="{FF2B5EF4-FFF2-40B4-BE49-F238E27FC236}">
                <a16:creationId xmlns:a16="http://schemas.microsoft.com/office/drawing/2014/main" id="{7F5ABF06-78C5-DB58-869B-FEFFA666298F}"/>
              </a:ext>
            </a:extLst>
          </p:cNvPr>
          <p:cNvPicPr>
            <a:picLocks noChangeAspect="1"/>
          </p:cNvPicPr>
          <p:nvPr/>
        </p:nvPicPr>
        <p:blipFill>
          <a:blip r:embed="rId5"/>
          <a:stretch>
            <a:fillRect/>
          </a:stretch>
        </p:blipFill>
        <p:spPr>
          <a:xfrm>
            <a:off x="6414354" y="6204440"/>
            <a:ext cx="2889754" cy="652329"/>
          </a:xfrm>
          <a:prstGeom prst="rect">
            <a:avLst/>
          </a:prstGeom>
        </p:spPr>
      </p:pic>
      <p:pic>
        <p:nvPicPr>
          <p:cNvPr id="65" name="Picture 64">
            <a:extLst>
              <a:ext uri="{FF2B5EF4-FFF2-40B4-BE49-F238E27FC236}">
                <a16:creationId xmlns:a16="http://schemas.microsoft.com/office/drawing/2014/main" id="{4099C65B-C4EE-0A3D-CF92-665617F1A1F5}"/>
              </a:ext>
            </a:extLst>
          </p:cNvPr>
          <p:cNvPicPr>
            <a:picLocks noChangeAspect="1"/>
          </p:cNvPicPr>
          <p:nvPr/>
        </p:nvPicPr>
        <p:blipFill>
          <a:blip r:embed="rId6"/>
          <a:stretch>
            <a:fillRect/>
          </a:stretch>
        </p:blipFill>
        <p:spPr>
          <a:xfrm>
            <a:off x="2079723" y="6204441"/>
            <a:ext cx="2889754" cy="652329"/>
          </a:xfrm>
          <a:prstGeom prst="rect">
            <a:avLst/>
          </a:prstGeom>
        </p:spPr>
      </p:pic>
      <p:pic>
        <p:nvPicPr>
          <p:cNvPr id="66" name="Picture 65">
            <a:extLst>
              <a:ext uri="{FF2B5EF4-FFF2-40B4-BE49-F238E27FC236}">
                <a16:creationId xmlns:a16="http://schemas.microsoft.com/office/drawing/2014/main" id="{56A83E46-B058-94C5-CFDC-0BC897529200}"/>
              </a:ext>
            </a:extLst>
          </p:cNvPr>
          <p:cNvPicPr>
            <a:picLocks noChangeAspect="1"/>
          </p:cNvPicPr>
          <p:nvPr/>
        </p:nvPicPr>
        <p:blipFill>
          <a:blip r:embed="rId6"/>
          <a:stretch>
            <a:fillRect/>
          </a:stretch>
        </p:blipFill>
        <p:spPr>
          <a:xfrm>
            <a:off x="634846" y="6204439"/>
            <a:ext cx="2889754" cy="652329"/>
          </a:xfrm>
          <a:prstGeom prst="rect">
            <a:avLst/>
          </a:prstGeom>
        </p:spPr>
      </p:pic>
      <p:pic>
        <p:nvPicPr>
          <p:cNvPr id="67" name="Picture 66">
            <a:extLst>
              <a:ext uri="{FF2B5EF4-FFF2-40B4-BE49-F238E27FC236}">
                <a16:creationId xmlns:a16="http://schemas.microsoft.com/office/drawing/2014/main" id="{EDF7D83C-0AC4-3593-F76D-2B63144AEA0D}"/>
              </a:ext>
            </a:extLst>
          </p:cNvPr>
          <p:cNvPicPr>
            <a:picLocks noChangeAspect="1"/>
          </p:cNvPicPr>
          <p:nvPr/>
        </p:nvPicPr>
        <p:blipFill>
          <a:blip r:embed="rId6"/>
          <a:stretch>
            <a:fillRect/>
          </a:stretch>
        </p:blipFill>
        <p:spPr>
          <a:xfrm flipH="1">
            <a:off x="8427756" y="6215702"/>
            <a:ext cx="3129398" cy="652329"/>
          </a:xfrm>
          <a:prstGeom prst="rect">
            <a:avLst/>
          </a:prstGeom>
        </p:spPr>
      </p:pic>
    </p:spTree>
    <p:extLst>
      <p:ext uri="{BB962C8B-B14F-4D97-AF65-F5344CB8AC3E}">
        <p14:creationId xmlns:p14="http://schemas.microsoft.com/office/powerpoint/2010/main" val="380107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2"/>
            <a:ext cx="12192000" cy="1861104"/>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3426183"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12" name="Rectangle 11"/>
          <p:cNvSpPr/>
          <p:nvPr/>
        </p:nvSpPr>
        <p:spPr>
          <a:xfrm>
            <a:off x="6772529" y="2437371"/>
            <a:ext cx="4506662" cy="627454"/>
          </a:xfrm>
          <a:prstGeom prst="rect">
            <a:avLst/>
          </a:prstGeom>
          <a:solidFill>
            <a:schemeClr val="accent4">
              <a:lumMod val="75000"/>
            </a:schemeClr>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latin typeface="UTM Facebook K&amp;T" panose="02040603050506020204" pitchFamily="18" charset="0"/>
              </a:rPr>
              <a:t>SPEAKING</a:t>
            </a:r>
          </a:p>
        </p:txBody>
      </p:sp>
      <p:sp>
        <p:nvSpPr>
          <p:cNvPr id="117" name="TextBox 116">
            <a:extLst>
              <a:ext uri="{FF2B5EF4-FFF2-40B4-BE49-F238E27FC236}">
                <a16:creationId xmlns:a16="http://schemas.microsoft.com/office/drawing/2014/main" id="{60663C38-5202-2162-3AA3-6BD29268DA23}"/>
              </a:ext>
            </a:extLst>
          </p:cNvPr>
          <p:cNvSpPr txBox="1"/>
          <p:nvPr/>
        </p:nvSpPr>
        <p:spPr>
          <a:xfrm>
            <a:off x="5711726" y="3429000"/>
            <a:ext cx="6628268" cy="2246769"/>
          </a:xfrm>
          <a:prstGeom prst="rect">
            <a:avLst/>
          </a:prstGeom>
          <a:noFill/>
        </p:spPr>
        <p:txBody>
          <a:bodyPr wrap="square" rtlCol="0" anchor="b">
            <a:spAutoFit/>
          </a:bodyPr>
          <a:lstStyle/>
          <a:p>
            <a:pPr algn="ctr"/>
            <a:r>
              <a:rPr lang="en-US" sz="7000" b="1" spc="-290" dirty="0">
                <a:solidFill>
                  <a:srgbClr val="111340"/>
                </a:solidFill>
                <a:latin typeface="Poppins" pitchFamily="2" charset="77"/>
                <a:cs typeface="Poppins" pitchFamily="2" charset="77"/>
              </a:rPr>
              <a:t>Changes in a living area</a:t>
            </a:r>
          </a:p>
        </p:txBody>
      </p:sp>
      <p:pic>
        <p:nvPicPr>
          <p:cNvPr id="230" name="Picture 229">
            <a:extLst>
              <a:ext uri="{FF2B5EF4-FFF2-40B4-BE49-F238E27FC236}">
                <a16:creationId xmlns:a16="http://schemas.microsoft.com/office/drawing/2014/main" id="{1E098F83-3D92-C72B-71D4-D1B42061842C}"/>
              </a:ext>
            </a:extLst>
          </p:cNvPr>
          <p:cNvPicPr>
            <a:picLocks noChangeAspect="1"/>
          </p:cNvPicPr>
          <p:nvPr/>
        </p:nvPicPr>
        <p:blipFill>
          <a:blip r:embed="rId2"/>
          <a:stretch>
            <a:fillRect/>
          </a:stretch>
        </p:blipFill>
        <p:spPr>
          <a:xfrm>
            <a:off x="590080" y="2441230"/>
            <a:ext cx="5199806" cy="4195298"/>
          </a:xfrm>
          <a:prstGeom prst="rect">
            <a:avLst/>
          </a:prstGeom>
        </p:spPr>
      </p:pic>
    </p:spTree>
    <p:extLst>
      <p:ext uri="{BB962C8B-B14F-4D97-AF65-F5344CB8AC3E}">
        <p14:creationId xmlns:p14="http://schemas.microsoft.com/office/powerpoint/2010/main" val="13347958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60945" y="1015927"/>
            <a:ext cx="10388248" cy="954107"/>
          </a:xfrm>
          <a:prstGeom prst="rect">
            <a:avLst/>
          </a:prstGeom>
          <a:noFill/>
        </p:spPr>
        <p:txBody>
          <a:bodyPr wrap="square">
            <a:spAutoFit/>
          </a:bodyPr>
          <a:lstStyle/>
          <a:p>
            <a:r>
              <a:rPr lang="en-US" sz="2800" b="1" dirty="0">
                <a:cs typeface="Arial" panose="020B0604020202020204" pitchFamily="34" charset="0"/>
              </a:rPr>
              <a:t>Work in pairs. Talk about the changes in River City. Use the words and phrases in 1.</a:t>
            </a:r>
          </a:p>
        </p:txBody>
      </p:sp>
      <p:pic>
        <p:nvPicPr>
          <p:cNvPr id="2" name="Picture 1"/>
          <p:cNvPicPr>
            <a:picLocks noChangeAspect="1"/>
          </p:cNvPicPr>
          <p:nvPr/>
        </p:nvPicPr>
        <p:blipFill>
          <a:blip r:embed="rId2"/>
          <a:stretch>
            <a:fillRect/>
          </a:stretch>
        </p:blipFill>
        <p:spPr>
          <a:xfrm>
            <a:off x="169997" y="2329709"/>
            <a:ext cx="11852005" cy="1170384"/>
          </a:xfrm>
          <a:prstGeom prst="rect">
            <a:avLst/>
          </a:prstGeom>
        </p:spPr>
      </p:pic>
      <p:pic>
        <p:nvPicPr>
          <p:cNvPr id="3" name="Picture 2"/>
          <p:cNvPicPr>
            <a:picLocks noChangeAspect="1"/>
          </p:cNvPicPr>
          <p:nvPr/>
        </p:nvPicPr>
        <p:blipFill>
          <a:blip r:embed="rId3"/>
          <a:stretch>
            <a:fillRect/>
          </a:stretch>
        </p:blipFill>
        <p:spPr>
          <a:xfrm>
            <a:off x="3607854" y="3580476"/>
            <a:ext cx="4976291" cy="3040643"/>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FREE PRACTICE</a:t>
            </a:r>
          </a:p>
        </p:txBody>
      </p:sp>
    </p:spTree>
    <p:extLst>
      <p:ext uri="{BB962C8B-B14F-4D97-AF65-F5344CB8AC3E}">
        <p14:creationId xmlns:p14="http://schemas.microsoft.com/office/powerpoint/2010/main" val="212964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par>
                                <p:cTn id="13" presetID="6"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571497" y="1015927"/>
            <a:ext cx="10618066" cy="954107"/>
          </a:xfrm>
          <a:prstGeom prst="rect">
            <a:avLst/>
          </a:prstGeom>
          <a:noFill/>
        </p:spPr>
        <p:txBody>
          <a:bodyPr wrap="square">
            <a:spAutoFit/>
          </a:bodyPr>
          <a:lstStyle/>
          <a:p>
            <a:r>
              <a:rPr lang="en-US" sz="2800" b="1" dirty="0">
                <a:cs typeface="Arial" panose="020B0604020202020204" pitchFamily="34" charset="0"/>
              </a:rPr>
              <a:t>Work in pairs. Talk about the changes in River City. </a:t>
            </a:r>
          </a:p>
          <a:p>
            <a:r>
              <a:rPr lang="en-US" sz="2800" b="1" dirty="0">
                <a:cs typeface="Arial" panose="020B0604020202020204" pitchFamily="34" charset="0"/>
              </a:rPr>
              <a:t>Use the words and phrases in 1.</a:t>
            </a:r>
          </a:p>
        </p:txBody>
      </p:sp>
      <p:sp>
        <p:nvSpPr>
          <p:cNvPr id="4" name="Rectangle 3"/>
          <p:cNvSpPr/>
          <p:nvPr/>
        </p:nvSpPr>
        <p:spPr>
          <a:xfrm>
            <a:off x="1358034" y="2345326"/>
            <a:ext cx="9792045" cy="3831818"/>
          </a:xfrm>
          <a:prstGeom prst="rect">
            <a:avLst/>
          </a:prstGeom>
        </p:spPr>
        <p:txBody>
          <a:bodyPr wrap="square">
            <a:spAutoFit/>
          </a:bodyPr>
          <a:lstStyle/>
          <a:p>
            <a:pPr marL="457200" indent="-457200">
              <a:buFont typeface="Arial" panose="020B0604020202020204" pitchFamily="34" charset="0"/>
              <a:buChar char="•"/>
            </a:pPr>
            <a:r>
              <a:rPr lang="vi-VN" sz="2700" dirty="0">
                <a:solidFill>
                  <a:srgbClr val="7030A0"/>
                </a:solidFill>
              </a:rPr>
              <a:t>In the past, this place only had low-rise buildings. However, a lot of high-rise buildings have been built here.</a:t>
            </a:r>
          </a:p>
          <a:p>
            <a:pPr marL="457200" indent="-457200">
              <a:buFont typeface="Arial" panose="020B0604020202020204" pitchFamily="34" charset="0"/>
              <a:buChar char="•"/>
            </a:pPr>
            <a:r>
              <a:rPr lang="vi-VN" sz="2700" dirty="0">
                <a:solidFill>
                  <a:srgbClr val="C00000"/>
                </a:solidFill>
              </a:rPr>
              <a:t>They have opened a lot of convenience stores and supermarkets to replace the old wet markets.</a:t>
            </a:r>
          </a:p>
          <a:p>
            <a:pPr marL="457200" indent="-457200">
              <a:buFont typeface="Arial" panose="020B0604020202020204" pitchFamily="34" charset="0"/>
              <a:buChar char="•"/>
            </a:pPr>
            <a:r>
              <a:rPr lang="vi-VN" sz="2700" dirty="0">
                <a:solidFill>
                  <a:srgbClr val="7030A0"/>
                </a:solidFill>
              </a:rPr>
              <a:t>There used to be a rice field outside the city, but it has been replaced by a city park.</a:t>
            </a:r>
          </a:p>
          <a:p>
            <a:pPr marL="457200" indent="-457200">
              <a:buFont typeface="Arial" panose="020B0604020202020204" pitchFamily="34" charset="0"/>
              <a:buChar char="•"/>
            </a:pPr>
            <a:r>
              <a:rPr lang="vi-VN" sz="2700" dirty="0">
                <a:solidFill>
                  <a:srgbClr val="C00000"/>
                </a:solidFill>
              </a:rPr>
              <a:t>In the past, the roads were almost empty. There was hardly any traffic. Now, the streets are busy and there are too many cars on the roads.</a:t>
            </a:r>
          </a:p>
        </p:txBody>
      </p:sp>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FREE PRACTICE</a:t>
            </a:r>
          </a:p>
        </p:txBody>
      </p:sp>
      <p:pic>
        <p:nvPicPr>
          <p:cNvPr id="2" name="Picture 1">
            <a:extLst>
              <a:ext uri="{FF2B5EF4-FFF2-40B4-BE49-F238E27FC236}">
                <a16:creationId xmlns:a16="http://schemas.microsoft.com/office/drawing/2014/main" id="{2C1F5294-A17C-B3AD-7B16-505D9E644358}"/>
              </a:ext>
            </a:extLst>
          </p:cNvPr>
          <p:cNvPicPr>
            <a:picLocks noChangeAspect="1"/>
          </p:cNvPicPr>
          <p:nvPr/>
        </p:nvPicPr>
        <p:blipFill>
          <a:blip r:embed="rId2"/>
          <a:stretch>
            <a:fillRect/>
          </a:stretch>
        </p:blipFill>
        <p:spPr>
          <a:xfrm>
            <a:off x="10556543" y="5361921"/>
            <a:ext cx="1465340" cy="1496080"/>
          </a:xfrm>
          <a:prstGeom prst="rect">
            <a:avLst/>
          </a:prstGeom>
        </p:spPr>
      </p:pic>
      <p:pic>
        <p:nvPicPr>
          <p:cNvPr id="3" name="Picture 2">
            <a:extLst>
              <a:ext uri="{FF2B5EF4-FFF2-40B4-BE49-F238E27FC236}">
                <a16:creationId xmlns:a16="http://schemas.microsoft.com/office/drawing/2014/main" id="{85CECFA8-D739-70E2-D280-16C9827CFFA9}"/>
              </a:ext>
            </a:extLst>
          </p:cNvPr>
          <p:cNvPicPr>
            <a:picLocks noChangeAspect="1"/>
          </p:cNvPicPr>
          <p:nvPr/>
        </p:nvPicPr>
        <p:blipFill>
          <a:blip r:embed="rId3"/>
          <a:stretch>
            <a:fillRect/>
          </a:stretch>
        </p:blipFill>
        <p:spPr>
          <a:xfrm>
            <a:off x="163336" y="5803175"/>
            <a:ext cx="1408161" cy="1076829"/>
          </a:xfrm>
          <a:prstGeom prst="rect">
            <a:avLst/>
          </a:prstGeom>
        </p:spPr>
      </p:pic>
      <p:pic>
        <p:nvPicPr>
          <p:cNvPr id="5" name="Picture 4">
            <a:extLst>
              <a:ext uri="{FF2B5EF4-FFF2-40B4-BE49-F238E27FC236}">
                <a16:creationId xmlns:a16="http://schemas.microsoft.com/office/drawing/2014/main" id="{3FBBFB33-67D0-2E57-AB7C-265FE3419D79}"/>
              </a:ext>
            </a:extLst>
          </p:cNvPr>
          <p:cNvPicPr>
            <a:picLocks noChangeAspect="1"/>
          </p:cNvPicPr>
          <p:nvPr/>
        </p:nvPicPr>
        <p:blipFill>
          <a:blip r:embed="rId4"/>
          <a:stretch>
            <a:fillRect/>
          </a:stretch>
        </p:blipFill>
        <p:spPr>
          <a:xfrm rot="10800000">
            <a:off x="10393888" y="543802"/>
            <a:ext cx="1950889" cy="3603048"/>
          </a:xfrm>
          <a:prstGeom prst="rect">
            <a:avLst/>
          </a:prstGeom>
        </p:spPr>
      </p:pic>
    </p:spTree>
    <p:extLst>
      <p:ext uri="{BB962C8B-B14F-4D97-AF65-F5344CB8AC3E}">
        <p14:creationId xmlns:p14="http://schemas.microsoft.com/office/powerpoint/2010/main" val="185052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351103"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335602" y="992680"/>
            <a:ext cx="502606"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015139" y="999028"/>
            <a:ext cx="10965051" cy="523220"/>
          </a:xfrm>
          <a:prstGeom prst="rect">
            <a:avLst/>
          </a:prstGeom>
          <a:noFill/>
        </p:spPr>
        <p:txBody>
          <a:bodyPr wrap="square">
            <a:spAutoFit/>
          </a:bodyPr>
          <a:lstStyle/>
          <a:p>
            <a:r>
              <a:rPr lang="en-US" sz="2800" b="1" dirty="0">
                <a:cs typeface="Arial" panose="020B0604020202020204" pitchFamily="34" charset="0"/>
              </a:rPr>
              <a:t>Report your answers to the whole class. Vote for the best description.</a:t>
            </a:r>
          </a:p>
        </p:txBody>
      </p:sp>
      <p:sp>
        <p:nvSpPr>
          <p:cNvPr id="4" name="Rectangle 3"/>
          <p:cNvSpPr/>
          <p:nvPr/>
        </p:nvSpPr>
        <p:spPr>
          <a:xfrm>
            <a:off x="503917" y="1861546"/>
            <a:ext cx="8133510" cy="4247317"/>
          </a:xfrm>
          <a:prstGeom prst="rect">
            <a:avLst/>
          </a:prstGeom>
        </p:spPr>
        <p:txBody>
          <a:bodyPr wrap="square">
            <a:spAutoFit/>
          </a:bodyPr>
          <a:lstStyle/>
          <a:p>
            <a:pPr algn="just"/>
            <a:r>
              <a:rPr lang="en-US" sz="2700" i="1" dirty="0">
                <a:solidFill>
                  <a:schemeClr val="tx2">
                    <a:lumMod val="50000"/>
                  </a:schemeClr>
                </a:solidFill>
                <a:latin typeface="Calibri" panose="020F0502020204030204" pitchFamily="34" charset="0"/>
              </a:rPr>
              <a:t>When we look at the picture of the River City in the past and at present, we have noticed a lot of changes in this city over the years. The old town/village now has become a more and more modern city. A lot of high-rise buildings have been built to replace all the low-rise buildings. There used to be a rice field outside the city, but it has been replaced by a city park. They have opened a lot of convenience stores and supermarkets to replace the old wet markets. In the past, the roads were almost empty, but now they have become very busy streets.</a:t>
            </a:r>
            <a:endParaRPr lang="vi-VN" sz="2700" dirty="0">
              <a:solidFill>
                <a:schemeClr val="tx2">
                  <a:lumMod val="50000"/>
                </a:schemeClr>
              </a:solidFill>
            </a:endParaRPr>
          </a:p>
        </p:txBody>
      </p:sp>
      <p:sp>
        <p:nvSpPr>
          <p:cNvPr id="8" name="Rectangle 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FREE PRACTICE</a:t>
            </a:r>
          </a:p>
        </p:txBody>
      </p:sp>
      <p:pic>
        <p:nvPicPr>
          <p:cNvPr id="2" name="Picture 1">
            <a:extLst>
              <a:ext uri="{FF2B5EF4-FFF2-40B4-BE49-F238E27FC236}">
                <a16:creationId xmlns:a16="http://schemas.microsoft.com/office/drawing/2014/main" id="{E2A0CBB0-7DED-3067-599A-1189A315DDEE}"/>
              </a:ext>
            </a:extLst>
          </p:cNvPr>
          <p:cNvPicPr>
            <a:picLocks noChangeAspect="1"/>
          </p:cNvPicPr>
          <p:nvPr/>
        </p:nvPicPr>
        <p:blipFill>
          <a:blip r:embed="rId2"/>
          <a:stretch>
            <a:fillRect/>
          </a:stretch>
        </p:blipFill>
        <p:spPr>
          <a:xfrm>
            <a:off x="8667546" y="2334675"/>
            <a:ext cx="3414056" cy="3627434"/>
          </a:xfrm>
          <a:prstGeom prst="rect">
            <a:avLst/>
          </a:prstGeom>
        </p:spPr>
      </p:pic>
    </p:spTree>
    <p:extLst>
      <p:ext uri="{BB962C8B-B14F-4D97-AF65-F5344CB8AC3E}">
        <p14:creationId xmlns:p14="http://schemas.microsoft.com/office/powerpoint/2010/main" val="147976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31071" y="1855889"/>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761243" y="1760242"/>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326609" y="1784026"/>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406296" y="2468128"/>
            <a:ext cx="7590829" cy="3709349"/>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Discuss the skills and experience needed for the Changes in a living area  </a:t>
            </a: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New Vocabulary</a:t>
            </a:r>
          </a:p>
          <a:p>
            <a:pPr marL="457200" indent="-457200">
              <a:lnSpc>
                <a:spcPct val="150000"/>
              </a:lnSpc>
              <a:buFont typeface="Arial" panose="020B0604020202020204" pitchFamily="34" charset="0"/>
              <a:buChar char="•"/>
            </a:pPr>
            <a:endParaRPr lang="en-US" sz="3200"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4" name="Picture 3">
            <a:extLst>
              <a:ext uri="{FF2B5EF4-FFF2-40B4-BE49-F238E27FC236}">
                <a16:creationId xmlns:a16="http://schemas.microsoft.com/office/drawing/2014/main" id="{20AFBD1F-959A-6AC7-4B97-3C6EDEF26541}"/>
              </a:ext>
            </a:extLst>
          </p:cNvPr>
          <p:cNvPicPr>
            <a:picLocks noChangeAspect="1"/>
          </p:cNvPicPr>
          <p:nvPr/>
        </p:nvPicPr>
        <p:blipFill>
          <a:blip r:embed="rId2"/>
          <a:stretch>
            <a:fillRect/>
          </a:stretch>
        </p:blipFill>
        <p:spPr>
          <a:xfrm>
            <a:off x="8060415" y="2358495"/>
            <a:ext cx="3584759" cy="3609145"/>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991222" y="1848939"/>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1021394" y="1753292"/>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571767" y="1784069"/>
            <a:ext cx="2856931" cy="646331"/>
          </a:xfrm>
          <a:prstGeom prst="rect">
            <a:avLst/>
          </a:prstGeom>
        </p:spPr>
        <p:txBody>
          <a:bodyPr wrap="square">
            <a:spAutoFit/>
          </a:bodyPr>
          <a:lstStyle/>
          <a:p>
            <a:pPr algn="just"/>
            <a:r>
              <a:rPr lang="en-US" sz="3600" b="1" dirty="0">
                <a:cs typeface="Arial" panose="020B0604020202020204" pitchFamily="34" charset="0"/>
              </a:rPr>
              <a:t>Homework</a:t>
            </a:r>
          </a:p>
        </p:txBody>
      </p:sp>
      <p:pic>
        <p:nvPicPr>
          <p:cNvPr id="1026" name="Picture 2" descr="Student Learning Writing - Boy Doing Homework Drawing - Free Transparent PNG  Download - PNGkey">
            <a:extLst>
              <a:ext uri="{FF2B5EF4-FFF2-40B4-BE49-F238E27FC236}">
                <a16:creationId xmlns:a16="http://schemas.microsoft.com/office/drawing/2014/main" id="{07F0E927-6302-9286-9454-844A2EC92B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6873262" y="2324100"/>
            <a:ext cx="5318738" cy="45339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405456" y="2578993"/>
            <a:ext cx="6809088" cy="2427559"/>
          </a:xfrm>
          <a:noFill/>
        </p:spPr>
        <p:txBody>
          <a:bodyPr anchor="t"/>
          <a:lstStyle/>
          <a:p>
            <a:pPr marL="482600" indent="-342900" algn="l">
              <a:lnSpc>
                <a:spcPct val="150000"/>
              </a:lnSpc>
              <a:buFont typeface="Arial" panose="020B0604020202020204" pitchFamily="34" charset="0"/>
              <a:buChar char="•"/>
            </a:pPr>
            <a:r>
              <a:rPr lang="en-GB" sz="3600" dirty="0">
                <a:latin typeface="+mn-lt"/>
              </a:rPr>
              <a:t>Learn new words by heart</a:t>
            </a:r>
          </a:p>
          <a:p>
            <a:pPr marL="482600" indent="-342900" algn="l">
              <a:lnSpc>
                <a:spcPct val="150000"/>
              </a:lnSpc>
              <a:buFont typeface="Arial" panose="020B0604020202020204" pitchFamily="34" charset="0"/>
              <a:buChar char="•"/>
            </a:pPr>
            <a:r>
              <a:rPr lang="en-GB" sz="3600" dirty="0">
                <a:latin typeface="+mn-lt"/>
              </a:rPr>
              <a:t>Do exercises in the workbook.</a:t>
            </a:r>
          </a:p>
          <a:p>
            <a:pPr marL="482600" indent="-342900" algn="l">
              <a:lnSpc>
                <a:spcPct val="150000"/>
              </a:lnSpc>
              <a:buFont typeface="Arial" panose="020B0604020202020204" pitchFamily="34" charset="0"/>
              <a:buChar char="•"/>
            </a:pPr>
            <a:r>
              <a:rPr lang="en-GB" sz="3600" dirty="0">
                <a:latin typeface="+mn-lt"/>
              </a:rPr>
              <a:t>Prepare for Lesson 5 - Unit 4.</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3" name="Rectangle 2">
            <a:extLst>
              <a:ext uri="{FF2B5EF4-FFF2-40B4-BE49-F238E27FC236}">
                <a16:creationId xmlns:a16="http://schemas.microsoft.com/office/drawing/2014/main" id="{5455CCAC-3F80-E31C-7C4D-59319D50FE2A}"/>
              </a:ext>
            </a:extLst>
          </p:cNvPr>
          <p:cNvSpPr/>
          <p:nvPr/>
        </p:nvSpPr>
        <p:spPr>
          <a:xfrm>
            <a:off x="8644628" y="1082527"/>
            <a:ext cx="3415359" cy="5586145"/>
          </a:xfrm>
          <a:prstGeom prst="rect">
            <a:avLst/>
          </a:prstGeom>
          <a:noFill/>
        </p:spPr>
        <p:txBody>
          <a:bodyPr wrap="none" lIns="45720" tIns="22860" rIns="45720" bIns="22860">
            <a:spAutoFit/>
          </a:bodyPr>
          <a:lstStyle/>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CHOOSE</a:t>
            </a:r>
          </a:p>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THE</a:t>
            </a:r>
          </a:p>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CORRECT</a:t>
            </a:r>
          </a:p>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INFORMATION </a:t>
            </a:r>
          </a:p>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ABOUT</a:t>
            </a:r>
          </a:p>
          <a:p>
            <a:pPr algn="r" defTabSz="457200">
              <a:lnSpc>
                <a:spcPct val="150000"/>
              </a:lnSpc>
              <a:buClr>
                <a:srgbClr val="000000"/>
              </a:buClr>
            </a:pPr>
            <a:r>
              <a:rPr lang="en-US" sz="4000" b="1" i="1" kern="0" spc="25" dirty="0">
                <a:ln w="0"/>
                <a:solidFill>
                  <a:schemeClr val="tx2">
                    <a:lumMod val="75000"/>
                  </a:schemeClr>
                </a:solidFill>
                <a:effectLst>
                  <a:outerShdw blurRad="38100" dist="38100" dir="2700000" algn="tl">
                    <a:srgbClr val="000000">
                      <a:alpha val="43137"/>
                    </a:srgbClr>
                  </a:outerShdw>
                </a:effectLst>
                <a:cs typeface="Arial"/>
                <a:sym typeface="Arial"/>
              </a:rPr>
              <a:t>URBANISATION</a:t>
            </a:r>
          </a:p>
        </p:txBody>
      </p:sp>
      <p:sp>
        <p:nvSpPr>
          <p:cNvPr id="6" name="Rectangle 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pic>
        <p:nvPicPr>
          <p:cNvPr id="1026" name="Picture 2" descr="Vietnam targets to have 5 urban cities of international standards by 2045">
            <a:extLst>
              <a:ext uri="{FF2B5EF4-FFF2-40B4-BE49-F238E27FC236}">
                <a16:creationId xmlns:a16="http://schemas.microsoft.com/office/drawing/2014/main" id="{D7A7AB08-50E0-5655-979C-1B2E7D5F7C3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1481"/>
          <a:stretch/>
        </p:blipFill>
        <p:spPr bwMode="auto">
          <a:xfrm>
            <a:off x="0" y="893198"/>
            <a:ext cx="8447965" cy="5964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870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Preserving natural habitats</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Establishing national parks</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091267"/>
            <a:ext cx="6023417"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Moving from rural to urban areas</a:t>
              </a:r>
              <a:endParaRPr lang="de-DE" sz="3599" dirty="0">
                <a:solidFill>
                  <a:prstClr val="white"/>
                </a:solidFill>
                <a:latin typeface="Abadi" panose="020B0604020104020204" pitchFamily="34" charset="0"/>
                <a:sym typeface="Arial"/>
              </a:endParaRP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6"/>
            <a:chOff x="25983" y="4091438"/>
            <a:chExt cx="6024986" cy="1330232"/>
          </a:xfrm>
        </p:grpSpPr>
        <p:sp>
          <p:nvSpPr>
            <p:cNvPr id="4" name="red box">
              <a:extLst>
                <a:ext uri="{FF2B5EF4-FFF2-40B4-BE49-F238E27FC236}">
                  <a16:creationId xmlns:a16="http://schemas.microsoft.com/office/drawing/2014/main" id="{76387D2A-2ACF-42E6-9BBF-E3DC47EA716E}"/>
                </a:ext>
              </a:extLst>
            </p:cNvPr>
            <p:cNvSpPr/>
            <p:nvPr/>
          </p:nvSpPr>
          <p:spPr>
            <a:xfrm>
              <a:off x="25983" y="4096107"/>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 Expanding farmland</a:t>
              </a:r>
              <a:endParaRPr lang="de-DE" sz="3999" dirty="0">
                <a:solidFill>
                  <a:prstClr val="white"/>
                </a:solidFill>
                <a:latin typeface="Abadi" panose="020B0604020104020204" pitchFamily="34" charset="0"/>
                <a:sym typeface="Arial"/>
              </a:endParaRP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a:bodyPr>
          <a:lstStyle/>
          <a:p>
            <a:pPr algn="ctr"/>
            <a:r>
              <a:rPr lang="en-US" sz="3999" dirty="0">
                <a:latin typeface="Abadi" panose="020B0604020104020204" pitchFamily="34" charset="0"/>
              </a:rPr>
              <a:t>What is the process of urbanization?</a:t>
            </a: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1</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4053841" y="1038797"/>
            <a:ext cx="4084317" cy="2968921"/>
          </a:xfrm>
          <a:prstGeom prst="rect">
            <a:avLst/>
          </a:prstGeom>
        </p:spPr>
      </p:pic>
    </p:spTree>
    <p:custDataLst>
      <p:tags r:id="rId1"/>
    </p:custDataLst>
    <p:extLst>
      <p:ext uri="{BB962C8B-B14F-4D97-AF65-F5344CB8AC3E}">
        <p14:creationId xmlns:p14="http://schemas.microsoft.com/office/powerpoint/2010/main" val="235808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9" presetClass="emph" presetSubtype="0" nodeType="clickEffect">
                                  <p:stCondLst>
                                    <p:cond delay="0"/>
                                  </p:stCondLst>
                                  <p:childTnLst>
                                    <p:set>
                                      <p:cBhvr>
                                        <p:cTn id="29" dur="indefinite"/>
                                        <p:tgtEl>
                                          <p:spTgt spid="3"/>
                                        </p:tgtEl>
                                        <p:attrNameLst>
                                          <p:attrName>style.opacity</p:attrName>
                                        </p:attrNameLst>
                                      </p:cBhvr>
                                      <p:to>
                                        <p:strVal val="0.5"/>
                                      </p:to>
                                    </p:set>
                                    <p:animEffect filter="image" prLst="opacity: 0.5">
                                      <p:cBhvr rctx="IE">
                                        <p:cTn id="30" dur="indefinite"/>
                                        <p:tgtEl>
                                          <p:spTgt spid="3"/>
                                        </p:tgtEl>
                                      </p:cBhvr>
                                    </p:animEffect>
                                  </p:childTnLst>
                                </p:cTn>
                              </p:par>
                            </p:childTnLst>
                          </p:cTn>
                        </p:par>
                      </p:childTnLst>
                    </p:cTn>
                  </p:par>
                </p:childTnLst>
              </p:cTn>
              <p:nextCondLst>
                <p:cond evt="onClick" delay="0">
                  <p:tgtEl>
                    <p:spTgt spid="3"/>
                  </p:tgtEl>
                </p:cond>
              </p:nextCondLst>
            </p:seq>
            <p:seq concurrent="1" nextAc="seek">
              <p:cTn id="31" restart="whenNotActive" fill="hold" evtFilter="cancelBubble" nodeType="interactiveSeq">
                <p:stCondLst>
                  <p:cond evt="onClick" delay="0">
                    <p:tgtEl>
                      <p:spTgt spid="9"/>
                    </p:tgtEl>
                  </p:cond>
                </p:stCondLst>
                <p:endSync evt="end" delay="0">
                  <p:rtn val="all"/>
                </p:endSync>
                <p:childTnLst>
                  <p:par>
                    <p:cTn id="32" fill="hold">
                      <p:stCondLst>
                        <p:cond delay="0"/>
                      </p:stCondLst>
                      <p:childTnLst>
                        <p:par>
                          <p:cTn id="33" fill="hold">
                            <p:stCondLst>
                              <p:cond delay="0"/>
                            </p:stCondLst>
                            <p:childTnLst>
                              <p:par>
                                <p:cTn id="34" presetID="9" presetClass="emph" presetSubtype="0" nodeType="clickEffect">
                                  <p:stCondLst>
                                    <p:cond delay="0"/>
                                  </p:stCondLst>
                                  <p:childTnLst>
                                    <p:set>
                                      <p:cBhvr>
                                        <p:cTn id="35" dur="indefinite"/>
                                        <p:tgtEl>
                                          <p:spTgt spid="9"/>
                                        </p:tgtEl>
                                        <p:attrNameLst>
                                          <p:attrName>style.opacity</p:attrName>
                                        </p:attrNameLst>
                                      </p:cBhvr>
                                      <p:to>
                                        <p:strVal val="0.5"/>
                                      </p:to>
                                    </p:set>
                                    <p:animEffect filter="image" prLst="opacity: 0.5">
                                      <p:cBhvr rctx="IE">
                                        <p:cTn id="36" dur="indefinite"/>
                                        <p:tgtEl>
                                          <p:spTgt spid="9"/>
                                        </p:tgtEl>
                                      </p:cBhvr>
                                    </p:animEffec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13"/>
                    </p:tgtEl>
                  </p:cond>
                </p:stCondLst>
                <p:endSync evt="end" delay="0">
                  <p:rtn val="all"/>
                </p:endSync>
                <p:childTnLst>
                  <p:par>
                    <p:cTn id="38" fill="hold">
                      <p:stCondLst>
                        <p:cond delay="0"/>
                      </p:stCondLst>
                      <p:childTnLst>
                        <p:par>
                          <p:cTn id="39" fill="hold">
                            <p:stCondLst>
                              <p:cond delay="0"/>
                            </p:stCondLst>
                            <p:childTnLst>
                              <p:par>
                                <p:cTn id="40" presetID="9" presetClass="emph" presetSubtype="0" nodeType="clickEffect">
                                  <p:stCondLst>
                                    <p:cond delay="0"/>
                                  </p:stCondLst>
                                  <p:childTnLst>
                                    <p:set>
                                      <p:cBhvr>
                                        <p:cTn id="41" dur="indefinite"/>
                                        <p:tgtEl>
                                          <p:spTgt spid="13"/>
                                        </p:tgtEl>
                                        <p:attrNameLst>
                                          <p:attrName>style.opacity</p:attrName>
                                        </p:attrNameLst>
                                      </p:cBhvr>
                                      <p:to>
                                        <p:strVal val="0.5"/>
                                      </p:to>
                                    </p:set>
                                    <p:animEffect filter="image" prLst="opacity: 0.5">
                                      <p:cBhvr rctx="IE">
                                        <p:cTn id="42" dur="indefinite"/>
                                        <p:tgtEl>
                                          <p:spTgt spid="13"/>
                                        </p:tgtEl>
                                      </p:cBhvr>
                                    </p:animEffect>
                                  </p:childTnLst>
                                </p:cTn>
                              </p:par>
                            </p:childTnLst>
                          </p:cTn>
                        </p:par>
                      </p:childTnLst>
                    </p:cTn>
                  </p:par>
                </p:childTnLst>
              </p:cTn>
              <p:nextCondLst>
                <p:cond evt="onClick" delay="0">
                  <p:tgtEl>
                    <p:spTgt spid="13"/>
                  </p:tgtEl>
                </p:cond>
              </p:nextCondLst>
            </p:seq>
            <p:seq concurrent="1" nextAc="seek">
              <p:cTn id="43" restart="whenNotActive" fill="hold" evtFilter="cancelBubble" nodeType="interactiveSeq">
                <p:stCondLst>
                  <p:cond evt="onClick" delay="0">
                    <p:tgtEl>
                      <p:spTgt spid="5"/>
                    </p:tgtEl>
                  </p:cond>
                </p:stCondLst>
                <p:endSync evt="end" delay="0">
                  <p:rtn val="all"/>
                </p:endSync>
                <p:childTnLst>
                  <p:par>
                    <p:cTn id="44" fill="hold">
                      <p:stCondLst>
                        <p:cond delay="0"/>
                      </p:stCondLst>
                      <p:childTnLst>
                        <p:par>
                          <p:cTn id="45" fill="hold">
                            <p:stCondLst>
                              <p:cond delay="0"/>
                            </p:stCondLst>
                            <p:childTnLst>
                              <p:par>
                                <p:cTn id="46" presetID="26" presetClass="emph" presetSubtype="0" fill="hold" nodeType="clickEffect">
                                  <p:stCondLst>
                                    <p:cond delay="0"/>
                                  </p:stCondLst>
                                  <p:childTnLst>
                                    <p:animEffect transition="out" filter="fade">
                                      <p:cBhvr>
                                        <p:cTn id="47" dur="500" tmFilter="0, 0; .2, .5; .8, .5; 1, 0"/>
                                        <p:tgtEl>
                                          <p:spTgt spid="5"/>
                                        </p:tgtEl>
                                      </p:cBhvr>
                                    </p:animEffect>
                                    <p:animScale>
                                      <p:cBhvr>
                                        <p:cTn id="48" dur="250" autoRev="1" fill="hold"/>
                                        <p:tgtEl>
                                          <p:spTgt spid="5"/>
                                        </p:tgtEl>
                                      </p:cBhvr>
                                      <p:by x="105000" y="105000"/>
                                    </p:animScale>
                                  </p:childTnLst>
                                </p:cTn>
                              </p:par>
                              <p:par>
                                <p:cTn id="49" presetID="16" presetClass="entr" presetSubtype="21"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Abundant agricultural opportunities</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Access to better education and healthcare</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091267"/>
            <a:ext cx="6023417"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de-DE" sz="3599" dirty="0">
                  <a:solidFill>
                    <a:prstClr val="white"/>
                  </a:solidFill>
                  <a:latin typeface="Abadi" panose="020B0604020104020204" pitchFamily="34" charset="0"/>
                  <a:sym typeface="Arial"/>
                </a:rPr>
                <a:t>Limited job opportunities</a:t>
              </a: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6"/>
            <a:chOff x="25983" y="4091438"/>
            <a:chExt cx="6024986" cy="1330232"/>
          </a:xfrm>
        </p:grpSpPr>
        <p:sp>
          <p:nvSpPr>
            <p:cNvPr id="4" name="red box">
              <a:extLst>
                <a:ext uri="{FF2B5EF4-FFF2-40B4-BE49-F238E27FC236}">
                  <a16:creationId xmlns:a16="http://schemas.microsoft.com/office/drawing/2014/main" id="{76387D2A-2ACF-42E6-9BBF-E3DC47EA716E}"/>
                </a:ext>
              </a:extLst>
            </p:cNvPr>
            <p:cNvSpPr/>
            <p:nvPr/>
          </p:nvSpPr>
          <p:spPr>
            <a:xfrm>
              <a:off x="25983" y="4096107"/>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de-DE" sz="3999" dirty="0">
                  <a:solidFill>
                    <a:prstClr val="white"/>
                  </a:solidFill>
                  <a:latin typeface="Abadi" panose="020B0604020104020204" pitchFamily="34" charset="0"/>
                  <a:sym typeface="Arial"/>
                </a:rPr>
                <a:t>Tight-knit community relationships</a:t>
              </a: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a:bodyPr>
          <a:lstStyle/>
          <a:p>
            <a:pPr algn="ctr"/>
            <a:r>
              <a:rPr lang="en-US" sz="3999" dirty="0">
                <a:latin typeface="Abadi" panose="020B0604020104020204" pitchFamily="34" charset="0"/>
              </a:rPr>
              <a:t>Which of the following is a pull factor for urbanization?</a:t>
            </a:r>
            <a:endParaRPr lang="de-DE" sz="3999" i="1" dirty="0">
              <a:latin typeface="Abadi" panose="020B0604020104020204" pitchFamily="34" charset="0"/>
            </a:endParaRP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2</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3444670" y="1089162"/>
            <a:ext cx="5299969" cy="2808135"/>
          </a:xfrm>
          <a:prstGeom prst="rect">
            <a:avLst/>
          </a:prstGeom>
        </p:spPr>
      </p:pic>
      <p:sp>
        <p:nvSpPr>
          <p:cNvPr id="12" name="Rectangle 11">
            <a:extLst>
              <a:ext uri="{FF2B5EF4-FFF2-40B4-BE49-F238E27FC236}">
                <a16:creationId xmlns:a16="http://schemas.microsoft.com/office/drawing/2014/main" id="{946DDF9D-7638-DDFD-C196-3627772483FB}"/>
              </a:ext>
            </a:extLst>
          </p:cNvPr>
          <p:cNvSpPr/>
          <p:nvPr/>
        </p:nvSpPr>
        <p:spPr>
          <a:xfrm>
            <a:off x="3364173" y="3353354"/>
            <a:ext cx="620973" cy="5833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34748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9" presetClass="emph" presetSubtype="0" nodeType="clickEffect">
                                  <p:stCondLst>
                                    <p:cond delay="0"/>
                                  </p:stCondLst>
                                  <p:childTnLst>
                                    <p:set>
                                      <p:cBhvr>
                                        <p:cTn id="29" dur="indefinite"/>
                                        <p:tgtEl>
                                          <p:spTgt spid="3"/>
                                        </p:tgtEl>
                                        <p:attrNameLst>
                                          <p:attrName>style.opacity</p:attrName>
                                        </p:attrNameLst>
                                      </p:cBhvr>
                                      <p:to>
                                        <p:strVal val="0.5"/>
                                      </p:to>
                                    </p:set>
                                    <p:animEffect filter="image" prLst="opacity: 0.5">
                                      <p:cBhvr rctx="IE">
                                        <p:cTn id="30" dur="indefinite"/>
                                        <p:tgtEl>
                                          <p:spTgt spid="3"/>
                                        </p:tgtEl>
                                      </p:cBhvr>
                                    </p:animEffect>
                                  </p:childTnLst>
                                </p:cTn>
                              </p:par>
                            </p:childTnLst>
                          </p:cTn>
                        </p:par>
                      </p:childTnLst>
                    </p:cTn>
                  </p:par>
                </p:childTnLst>
              </p:cTn>
              <p:nextCondLst>
                <p:cond evt="onClick" delay="0">
                  <p:tgtEl>
                    <p:spTgt spid="3"/>
                  </p:tgtEl>
                </p:cond>
              </p:nextCondLst>
            </p:seq>
            <p:seq concurrent="1" nextAc="seek">
              <p:cTn id="31" restart="whenNotActive" fill="hold" evtFilter="cancelBubble" nodeType="interactiveSeq">
                <p:stCondLst>
                  <p:cond evt="onClick" delay="0">
                    <p:tgtEl>
                      <p:spTgt spid="9"/>
                    </p:tgtEl>
                  </p:cond>
                </p:stCondLst>
                <p:endSync evt="end" delay="0">
                  <p:rtn val="all"/>
                </p:endSync>
                <p:childTnLst>
                  <p:par>
                    <p:cTn id="32" fill="hold">
                      <p:stCondLst>
                        <p:cond delay="0"/>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9"/>
                                        </p:tgtEl>
                                      </p:cBhvr>
                                    </p:animEffect>
                                    <p:animScale>
                                      <p:cBhvr>
                                        <p:cTn id="36" dur="250" autoRev="1" fill="hold"/>
                                        <p:tgtEl>
                                          <p:spTgt spid="9"/>
                                        </p:tgtEl>
                                      </p:cBhvr>
                                      <p:by x="105000" y="105000"/>
                                    </p:animScale>
                                  </p:childTnLst>
                                </p:cTn>
                              </p:par>
                              <p:par>
                                <p:cTn id="37" presetID="6" presetClass="entr" presetSubtype="16"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circle(in)">
                                      <p:cBhvr>
                                        <p:cTn id="39" dur="2000"/>
                                        <p:tgtEl>
                                          <p:spTgt spid="15"/>
                                        </p:tgtEl>
                                      </p:cBhvr>
                                    </p:animEffec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9" presetClass="emph" presetSubtype="0" nodeType="clickEffect">
                                  <p:stCondLst>
                                    <p:cond delay="0"/>
                                  </p:stCondLst>
                                  <p:childTnLst>
                                    <p:set>
                                      <p:cBhvr>
                                        <p:cTn id="44" dur="indefinite"/>
                                        <p:tgtEl>
                                          <p:spTgt spid="13"/>
                                        </p:tgtEl>
                                        <p:attrNameLst>
                                          <p:attrName>style.opacity</p:attrName>
                                        </p:attrNameLst>
                                      </p:cBhvr>
                                      <p:to>
                                        <p:strVal val="0.5"/>
                                      </p:to>
                                    </p:set>
                                    <p:animEffect filter="image" prLst="opacity: 0.5">
                                      <p:cBhvr rctx="IE">
                                        <p:cTn id="45" dur="indefinite"/>
                                        <p:tgtEl>
                                          <p:spTgt spid="13"/>
                                        </p:tgtEl>
                                      </p:cBhvr>
                                    </p:animEffect>
                                  </p:childTnLst>
                                </p:cTn>
                              </p:par>
                            </p:childTnLst>
                          </p:cTn>
                        </p:par>
                      </p:childTnLst>
                    </p:cTn>
                  </p:par>
                </p:childTnLst>
              </p:cTn>
              <p:nextCondLst>
                <p:cond evt="onClick" delay="0">
                  <p:tgtEl>
                    <p:spTgt spid="13"/>
                  </p:tgtEl>
                </p:cond>
              </p:nextCondLst>
            </p:seq>
            <p:seq concurrent="1" nextAc="seek">
              <p:cTn id="46" restart="whenNotActive" fill="hold" evtFilter="cancelBubble" nodeType="interactiveSeq">
                <p:stCondLst>
                  <p:cond evt="onClick" delay="0">
                    <p:tgtEl>
                      <p:spTgt spid="5"/>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p:cTn id="50" dur="indefinite"/>
                                        <p:tgtEl>
                                          <p:spTgt spid="5"/>
                                        </p:tgtEl>
                                        <p:attrNameLst>
                                          <p:attrName>style.opacity</p:attrName>
                                        </p:attrNameLst>
                                      </p:cBhvr>
                                      <p:to>
                                        <p:strVal val="0.5"/>
                                      </p:to>
                                    </p:set>
                                    <p:animEffect filter="image" prLst="opacity: 0.5">
                                      <p:cBhvr rctx="IE">
                                        <p:cTn id="51" dur="indefinite"/>
                                        <p:tgtEl>
                                          <p:spTgt spid="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To access more job opportunities</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To enjoy a quieter lifestyle</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091267"/>
            <a:ext cx="6023417"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 To experience a close-knit community</a:t>
              </a:r>
              <a:endParaRPr lang="de-DE" sz="3599" dirty="0">
                <a:solidFill>
                  <a:prstClr val="white"/>
                </a:solidFill>
                <a:latin typeface="Abadi" panose="020B0604020104020204" pitchFamily="34" charset="0"/>
                <a:sym typeface="Arial"/>
              </a:endParaRP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6"/>
            <a:chOff x="25983" y="4091438"/>
            <a:chExt cx="6024986" cy="1330232"/>
          </a:xfrm>
        </p:grpSpPr>
        <p:sp>
          <p:nvSpPr>
            <p:cNvPr id="4" name="red box">
              <a:extLst>
                <a:ext uri="{FF2B5EF4-FFF2-40B4-BE49-F238E27FC236}">
                  <a16:creationId xmlns:a16="http://schemas.microsoft.com/office/drawing/2014/main" id="{76387D2A-2ACF-42E6-9BBF-E3DC47EA716E}"/>
                </a:ext>
              </a:extLst>
            </p:cNvPr>
            <p:cNvSpPr/>
            <p:nvPr/>
          </p:nvSpPr>
          <p:spPr>
            <a:xfrm>
              <a:off x="25983" y="4096107"/>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To engage in farming activities</a:t>
              </a:r>
              <a:endParaRPr lang="de-DE" sz="3999" dirty="0">
                <a:solidFill>
                  <a:prstClr val="white"/>
                </a:solidFill>
                <a:latin typeface="Abadi" panose="020B0604020104020204" pitchFamily="34" charset="0"/>
                <a:sym typeface="Arial"/>
              </a:endParaRP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fontScale="90000"/>
          </a:bodyPr>
          <a:lstStyle/>
          <a:p>
            <a:pPr algn="ctr"/>
            <a:r>
              <a:rPr lang="en-US" sz="3999" dirty="0">
                <a:latin typeface="Abadi" panose="020B0604020104020204" pitchFamily="34" charset="0"/>
              </a:rPr>
              <a:t>Which of the following is a push factor that might contribute to rural-to-urban migration?</a:t>
            </a:r>
            <a:endParaRPr lang="de-DE" sz="3999" dirty="0">
              <a:latin typeface="Abadi" panose="020B0604020104020204" pitchFamily="34" charset="0"/>
            </a:endParaRP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3</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4188483" y="1071007"/>
            <a:ext cx="3815033" cy="2904807"/>
          </a:xfrm>
          <a:prstGeom prst="rect">
            <a:avLst/>
          </a:prstGeom>
        </p:spPr>
      </p:pic>
    </p:spTree>
    <p:custDataLst>
      <p:tags r:id="rId1"/>
    </p:custDataLst>
    <p:extLst>
      <p:ext uri="{BB962C8B-B14F-4D97-AF65-F5344CB8AC3E}">
        <p14:creationId xmlns:p14="http://schemas.microsoft.com/office/powerpoint/2010/main" val="3104545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9" presetClass="emph" presetSubtype="0" nodeType="clickEffect">
                                  <p:stCondLst>
                                    <p:cond delay="0"/>
                                  </p:stCondLst>
                                  <p:childTnLst>
                                    <p:set>
                                      <p:cBhvr>
                                        <p:cTn id="29" dur="indefinite"/>
                                        <p:tgtEl>
                                          <p:spTgt spid="3"/>
                                        </p:tgtEl>
                                        <p:attrNameLst>
                                          <p:attrName>style.opacity</p:attrName>
                                        </p:attrNameLst>
                                      </p:cBhvr>
                                      <p:to>
                                        <p:strVal val="0.5"/>
                                      </p:to>
                                    </p:set>
                                    <p:animEffect filter="image" prLst="opacity: 0.5">
                                      <p:cBhvr rctx="IE">
                                        <p:cTn id="30" dur="indefinite"/>
                                        <p:tgtEl>
                                          <p:spTgt spid="3"/>
                                        </p:tgtEl>
                                      </p:cBhvr>
                                    </p:animEffect>
                                  </p:childTnLst>
                                </p:cTn>
                              </p:par>
                            </p:childTnLst>
                          </p:cTn>
                        </p:par>
                      </p:childTnLst>
                    </p:cTn>
                  </p:par>
                </p:childTnLst>
              </p:cTn>
              <p:nextCondLst>
                <p:cond evt="onClick" delay="0">
                  <p:tgtEl>
                    <p:spTgt spid="3"/>
                  </p:tgtEl>
                </p:cond>
              </p:nextCondLst>
            </p:seq>
            <p:seq concurrent="1" nextAc="seek">
              <p:cTn id="31" restart="whenNotActive" fill="hold" evtFilter="cancelBubble" nodeType="interactiveSeq">
                <p:stCondLst>
                  <p:cond evt="onClick" delay="0">
                    <p:tgtEl>
                      <p:spTgt spid="9"/>
                    </p:tgtEl>
                  </p:cond>
                </p:stCondLst>
                <p:endSync evt="end" delay="0">
                  <p:rtn val="all"/>
                </p:endSync>
                <p:childTnLst>
                  <p:par>
                    <p:cTn id="32" fill="hold">
                      <p:stCondLst>
                        <p:cond delay="0"/>
                      </p:stCondLst>
                      <p:childTnLst>
                        <p:par>
                          <p:cTn id="33" fill="hold">
                            <p:stCondLst>
                              <p:cond delay="0"/>
                            </p:stCondLst>
                            <p:childTnLst>
                              <p:par>
                                <p:cTn id="34" presetID="9" presetClass="emph" presetSubtype="0" nodeType="clickEffect">
                                  <p:stCondLst>
                                    <p:cond delay="0"/>
                                  </p:stCondLst>
                                  <p:childTnLst>
                                    <p:set>
                                      <p:cBhvr>
                                        <p:cTn id="35" dur="indefinite"/>
                                        <p:tgtEl>
                                          <p:spTgt spid="9"/>
                                        </p:tgtEl>
                                        <p:attrNameLst>
                                          <p:attrName>style.opacity</p:attrName>
                                        </p:attrNameLst>
                                      </p:cBhvr>
                                      <p:to>
                                        <p:strVal val="0.5"/>
                                      </p:to>
                                    </p:set>
                                    <p:animEffect filter="image" prLst="opacity: 0.5">
                                      <p:cBhvr rctx="IE">
                                        <p:cTn id="36" dur="indefinite"/>
                                        <p:tgtEl>
                                          <p:spTgt spid="9"/>
                                        </p:tgtEl>
                                      </p:cBhvr>
                                    </p:animEffect>
                                  </p:childTnLst>
                                </p:cTn>
                              </p:par>
                            </p:childTnLst>
                          </p:cTn>
                        </p:par>
                      </p:childTnLst>
                    </p:cTn>
                  </p:par>
                </p:childTnLst>
              </p:cTn>
              <p:nextCondLst>
                <p:cond evt="onClick" delay="0">
                  <p:tgtEl>
                    <p:spTgt spid="9"/>
                  </p:tgtEl>
                </p:cond>
              </p:nextCondLst>
            </p:seq>
            <p:seq concurrent="1" nextAc="seek">
              <p:cTn id="37" restart="whenNotActive" fill="hold" evtFilter="cancelBubble" nodeType="interactiveSeq">
                <p:stCondLst>
                  <p:cond evt="onClick" delay="0">
                    <p:tgtEl>
                      <p:spTgt spid="13"/>
                    </p:tgtEl>
                  </p:cond>
                </p:stCondLst>
                <p:endSync evt="end" delay="0">
                  <p:rtn val="all"/>
                </p:endSync>
                <p:childTnLst>
                  <p:par>
                    <p:cTn id="38" fill="hold">
                      <p:stCondLst>
                        <p:cond delay="0"/>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13"/>
                                        </p:tgtEl>
                                      </p:cBhvr>
                                    </p:animEffect>
                                    <p:animScale>
                                      <p:cBhvr>
                                        <p:cTn id="42" dur="250" autoRev="1" fill="hold"/>
                                        <p:tgtEl>
                                          <p:spTgt spid="13"/>
                                        </p:tgtEl>
                                      </p:cBhvr>
                                      <p:by x="105000" y="105000"/>
                                    </p:animScale>
                                  </p:childTnLst>
                                </p:cTn>
                              </p:par>
                              <p:par>
                                <p:cTn id="43" presetID="42"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3"/>
                  </p:tgtEl>
                </p:cond>
              </p:nextCondLst>
            </p:seq>
            <p:seq concurrent="1" nextAc="seek">
              <p:cTn id="48" restart="whenNotActive" fill="hold" evtFilter="cancelBubble" nodeType="interactiveSeq">
                <p:stCondLst>
                  <p:cond evt="onClick" delay="0">
                    <p:tgtEl>
                      <p:spTgt spid="5"/>
                    </p:tgtEl>
                  </p:cond>
                </p:stCondLst>
                <p:endSync evt="end" delay="0">
                  <p:rtn val="all"/>
                </p:endSync>
                <p:childTnLst>
                  <p:par>
                    <p:cTn id="49" fill="hold">
                      <p:stCondLst>
                        <p:cond delay="0"/>
                      </p:stCondLst>
                      <p:childTnLst>
                        <p:par>
                          <p:cTn id="50" fill="hold">
                            <p:stCondLst>
                              <p:cond delay="0"/>
                            </p:stCondLst>
                            <p:childTnLst>
                              <p:par>
                                <p:cTn id="51" presetID="9" presetClass="emph" presetSubtype="0" nodeType="clickEffect">
                                  <p:stCondLst>
                                    <p:cond delay="0"/>
                                  </p:stCondLst>
                                  <p:childTnLst>
                                    <p:set>
                                      <p:cBhvr>
                                        <p:cTn id="52" dur="indefinite"/>
                                        <p:tgtEl>
                                          <p:spTgt spid="5"/>
                                        </p:tgtEl>
                                        <p:attrNameLst>
                                          <p:attrName>style.opacity</p:attrName>
                                        </p:attrNameLst>
                                      </p:cBhvr>
                                      <p:to>
                                        <p:strVal val="0.5"/>
                                      </p:to>
                                    </p:set>
                                    <p:animEffect filter="image" prLst="opacity: 0.5">
                                      <p:cBhvr rctx="IE">
                                        <p:cTn id="53" dur="indefinite"/>
                                        <p:tgtEl>
                                          <p:spTgt spid="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Suburbanization</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Urban sprawl</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091267"/>
            <a:ext cx="6023417"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Urbanization</a:t>
              </a:r>
              <a:endParaRPr lang="de-DE" sz="3599" dirty="0">
                <a:solidFill>
                  <a:prstClr val="white"/>
                </a:solidFill>
                <a:latin typeface="Abadi" panose="020B0604020104020204" pitchFamily="34" charset="0"/>
                <a:sym typeface="Arial"/>
              </a:endParaRP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7"/>
            <a:chOff x="25983" y="4091438"/>
            <a:chExt cx="6024986" cy="1330233"/>
          </a:xfrm>
        </p:grpSpPr>
        <p:sp>
          <p:nvSpPr>
            <p:cNvPr id="4" name="red box">
              <a:extLst>
                <a:ext uri="{FF2B5EF4-FFF2-40B4-BE49-F238E27FC236}">
                  <a16:creationId xmlns:a16="http://schemas.microsoft.com/office/drawing/2014/main" id="{76387D2A-2ACF-42E6-9BBF-E3DC47EA716E}"/>
                </a:ext>
              </a:extLst>
            </p:cNvPr>
            <p:cNvSpPr/>
            <p:nvPr/>
          </p:nvSpPr>
          <p:spPr>
            <a:xfrm>
              <a:off x="25983" y="4096108"/>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Gentrification</a:t>
              </a:r>
              <a:endParaRPr lang="de-DE" sz="3999" dirty="0">
                <a:solidFill>
                  <a:prstClr val="white"/>
                </a:solidFill>
                <a:latin typeface="Abadi" panose="020B0604020104020204" pitchFamily="34" charset="0"/>
                <a:sym typeface="Arial"/>
              </a:endParaRP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fontScale="90000"/>
          </a:bodyPr>
          <a:lstStyle/>
          <a:p>
            <a:pPr algn="ctr"/>
            <a:r>
              <a:rPr lang="en-US" sz="3999" dirty="0">
                <a:latin typeface="Abadi" panose="020B0604020104020204" pitchFamily="34" charset="0"/>
              </a:rPr>
              <a:t>What term is used to describe the rapid growth of cities outward into surrounding areas?</a:t>
            </a:r>
            <a:endParaRPr lang="de-DE" sz="3999" i="1" dirty="0">
              <a:latin typeface="Abadi" panose="020B0604020104020204" pitchFamily="34" charset="0"/>
            </a:endParaRP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4</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4169096" y="1042137"/>
            <a:ext cx="3853807" cy="2897253"/>
          </a:xfrm>
          <a:prstGeom prst="rect">
            <a:avLst/>
          </a:prstGeom>
        </p:spPr>
      </p:pic>
    </p:spTree>
    <p:custDataLst>
      <p:tags r:id="rId1"/>
    </p:custDataLst>
    <p:extLst>
      <p:ext uri="{BB962C8B-B14F-4D97-AF65-F5344CB8AC3E}">
        <p14:creationId xmlns:p14="http://schemas.microsoft.com/office/powerpoint/2010/main" val="309653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9" presetClass="emph" presetSubtype="0" nodeType="clickEffect">
                                  <p:stCondLst>
                                    <p:cond delay="0"/>
                                  </p:stCondLst>
                                  <p:childTnLst>
                                    <p:set>
                                      <p:cBhvr>
                                        <p:cTn id="29" dur="indefinite"/>
                                        <p:tgtEl>
                                          <p:spTgt spid="3"/>
                                        </p:tgtEl>
                                        <p:attrNameLst>
                                          <p:attrName>style.opacity</p:attrName>
                                        </p:attrNameLst>
                                      </p:cBhvr>
                                      <p:to>
                                        <p:strVal val="0.5"/>
                                      </p:to>
                                    </p:set>
                                    <p:animEffect filter="image" prLst="opacity: 0.5">
                                      <p:cBhvr rctx="IE">
                                        <p:cTn id="30" dur="indefinite"/>
                                        <p:tgtEl>
                                          <p:spTgt spid="3"/>
                                        </p:tgtEl>
                                      </p:cBhvr>
                                    </p:animEffect>
                                  </p:childTnLst>
                                </p:cTn>
                              </p:par>
                            </p:childTnLst>
                          </p:cTn>
                        </p:par>
                      </p:childTnLst>
                    </p:cTn>
                  </p:par>
                </p:childTnLst>
              </p:cTn>
              <p:nextCondLst>
                <p:cond evt="onClick" delay="0">
                  <p:tgtEl>
                    <p:spTgt spid="3"/>
                  </p:tgtEl>
                </p:cond>
              </p:nextCondLst>
            </p:seq>
            <p:seq concurrent="1" nextAc="seek">
              <p:cTn id="31" restart="whenNotActive" fill="hold" evtFilter="cancelBubble" nodeType="interactiveSeq">
                <p:stCondLst>
                  <p:cond evt="onClick" delay="0">
                    <p:tgtEl>
                      <p:spTgt spid="9"/>
                    </p:tgtEl>
                  </p:cond>
                </p:stCondLst>
                <p:endSync evt="end" delay="0">
                  <p:rtn val="all"/>
                </p:endSync>
                <p:childTnLst>
                  <p:par>
                    <p:cTn id="32" fill="hold">
                      <p:stCondLst>
                        <p:cond delay="0"/>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9"/>
                                        </p:tgtEl>
                                      </p:cBhvr>
                                    </p:animEffect>
                                    <p:animScale>
                                      <p:cBhvr>
                                        <p:cTn id="36" dur="250" autoRev="1" fill="hold"/>
                                        <p:tgtEl>
                                          <p:spTgt spid="9"/>
                                        </p:tgtEl>
                                      </p:cBhvr>
                                      <p:by x="105000" y="105000"/>
                                    </p:animScale>
                                  </p:childTnLst>
                                </p:cTn>
                              </p:par>
                              <p:par>
                                <p:cTn id="37" presetID="42"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9"/>
                  </p:tgtEl>
                </p:cond>
              </p:nextCondLst>
            </p:seq>
            <p:seq concurrent="1" nextAc="seek">
              <p:cTn id="42" restart="whenNotActive" fill="hold" evtFilter="cancelBubble" nodeType="interactiveSeq">
                <p:stCondLst>
                  <p:cond evt="onClick" delay="0">
                    <p:tgtEl>
                      <p:spTgt spid="13"/>
                    </p:tgtEl>
                  </p:cond>
                </p:stCondLst>
                <p:endSync evt="end" delay="0">
                  <p:rtn val="all"/>
                </p:endSync>
                <p:childTnLst>
                  <p:par>
                    <p:cTn id="43" fill="hold">
                      <p:stCondLst>
                        <p:cond delay="0"/>
                      </p:stCondLst>
                      <p:childTnLst>
                        <p:par>
                          <p:cTn id="44" fill="hold">
                            <p:stCondLst>
                              <p:cond delay="0"/>
                            </p:stCondLst>
                            <p:childTnLst>
                              <p:par>
                                <p:cTn id="45" presetID="9" presetClass="emph" presetSubtype="0" nodeType="clickEffect">
                                  <p:stCondLst>
                                    <p:cond delay="0"/>
                                  </p:stCondLst>
                                  <p:childTnLst>
                                    <p:set>
                                      <p:cBhvr>
                                        <p:cTn id="46" dur="indefinite"/>
                                        <p:tgtEl>
                                          <p:spTgt spid="13"/>
                                        </p:tgtEl>
                                        <p:attrNameLst>
                                          <p:attrName>style.opacity</p:attrName>
                                        </p:attrNameLst>
                                      </p:cBhvr>
                                      <p:to>
                                        <p:strVal val="0.5"/>
                                      </p:to>
                                    </p:set>
                                    <p:animEffect filter="image" prLst="opacity: 0.5">
                                      <p:cBhvr rctx="IE">
                                        <p:cTn id="47" dur="indefinite"/>
                                        <p:tgtEl>
                                          <p:spTgt spid="13"/>
                                        </p:tgtEl>
                                      </p:cBhvr>
                                    </p:animEffect>
                                  </p:childTnLst>
                                </p:cTn>
                              </p:par>
                            </p:childTnLst>
                          </p:cTn>
                        </p:par>
                      </p:childTnLst>
                    </p:cTn>
                  </p:par>
                </p:childTnLst>
              </p:cTn>
              <p:nextCondLst>
                <p:cond evt="onClick" delay="0">
                  <p:tgtEl>
                    <p:spTgt spid="13"/>
                  </p:tgtEl>
                </p:cond>
              </p:nextCondLst>
            </p:seq>
            <p:seq concurrent="1" nextAc="seek">
              <p:cTn id="48" restart="whenNotActive" fill="hold" evtFilter="cancelBubble" nodeType="interactiveSeq">
                <p:stCondLst>
                  <p:cond evt="onClick" delay="0">
                    <p:tgtEl>
                      <p:spTgt spid="5"/>
                    </p:tgtEl>
                  </p:cond>
                </p:stCondLst>
                <p:endSync evt="end" delay="0">
                  <p:rtn val="all"/>
                </p:endSync>
                <p:childTnLst>
                  <p:par>
                    <p:cTn id="49" fill="hold">
                      <p:stCondLst>
                        <p:cond delay="0"/>
                      </p:stCondLst>
                      <p:childTnLst>
                        <p:par>
                          <p:cTn id="50" fill="hold">
                            <p:stCondLst>
                              <p:cond delay="0"/>
                            </p:stCondLst>
                            <p:childTnLst>
                              <p:par>
                                <p:cTn id="51" presetID="9" presetClass="emph" presetSubtype="0" nodeType="clickEffect">
                                  <p:stCondLst>
                                    <p:cond delay="0"/>
                                  </p:stCondLst>
                                  <p:childTnLst>
                                    <p:set>
                                      <p:cBhvr>
                                        <p:cTn id="52" dur="indefinite"/>
                                        <p:tgtEl>
                                          <p:spTgt spid="5"/>
                                        </p:tgtEl>
                                        <p:attrNameLst>
                                          <p:attrName>style.opacity</p:attrName>
                                        </p:attrNameLst>
                                      </p:cBhvr>
                                      <p:to>
                                        <p:strVal val="0.5"/>
                                      </p:to>
                                    </p:set>
                                    <p:animEffect filter="image" prLst="opacity: 0.5">
                                      <p:cBhvr rctx="IE">
                                        <p:cTn id="53" dur="indefinite"/>
                                        <p:tgtEl>
                                          <p:spTgt spid="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Preservation of biodiversity</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Reduced air pollution</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106765"/>
            <a:ext cx="6050979"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00" dirty="0">
                  <a:solidFill>
                    <a:schemeClr val="bg1"/>
                  </a:solidFill>
                  <a:latin typeface="Abadi" panose="020B0604020104020204" pitchFamily="34" charset="0"/>
                </a:rPr>
                <a:t>Increased green spaces</a:t>
              </a: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6"/>
            <a:chOff x="25983" y="4091438"/>
            <a:chExt cx="6024986" cy="1330232"/>
          </a:xfrm>
        </p:grpSpPr>
        <p:sp>
          <p:nvSpPr>
            <p:cNvPr id="4" name="red box">
              <a:extLst>
                <a:ext uri="{FF2B5EF4-FFF2-40B4-BE49-F238E27FC236}">
                  <a16:creationId xmlns:a16="http://schemas.microsoft.com/office/drawing/2014/main" id="{76387D2A-2ACF-42E6-9BBF-E3DC47EA716E}"/>
                </a:ext>
              </a:extLst>
            </p:cNvPr>
            <p:cNvSpPr/>
            <p:nvPr/>
          </p:nvSpPr>
          <p:spPr>
            <a:xfrm>
              <a:off x="25983" y="4096107"/>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de-DE" sz="3600" dirty="0">
                  <a:solidFill>
                    <a:prstClr val="white"/>
                  </a:solidFill>
                  <a:latin typeface="Abadi" panose="020B0604020104020204" pitchFamily="34" charset="0"/>
                  <a:sym typeface="Arial"/>
                </a:rPr>
                <a:t>Deforestation</a:t>
              </a: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fontScale="90000"/>
          </a:bodyPr>
          <a:lstStyle/>
          <a:p>
            <a:pPr algn="ctr"/>
            <a:r>
              <a:rPr lang="en-US" sz="3999" dirty="0">
                <a:latin typeface="Abadi" panose="020B0604020104020204" pitchFamily="34" charset="0"/>
              </a:rPr>
              <a:t>What environmental challenge may arise due to rapid urbanization?</a:t>
            </a:r>
            <a:endParaRPr lang="de-DE" sz="3999" dirty="0">
              <a:latin typeface="Abadi" panose="020B0604020104020204" pitchFamily="34" charset="0"/>
            </a:endParaRP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5</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4150477" y="1010280"/>
            <a:ext cx="3891046" cy="2956243"/>
          </a:xfrm>
          <a:prstGeom prst="rect">
            <a:avLst/>
          </a:prstGeom>
        </p:spPr>
      </p:pic>
    </p:spTree>
    <p:custDataLst>
      <p:tags r:id="rId1"/>
    </p:custDataLst>
    <p:extLst>
      <p:ext uri="{BB962C8B-B14F-4D97-AF65-F5344CB8AC3E}">
        <p14:creationId xmlns:p14="http://schemas.microsoft.com/office/powerpoint/2010/main" val="132656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
                                        </p:tgtEl>
                                      </p:cBhvr>
                                    </p:animEffect>
                                    <p:animScale>
                                      <p:cBhvr>
                                        <p:cTn id="30" dur="250" autoRev="1" fill="hold"/>
                                        <p:tgtEl>
                                          <p:spTgt spid="3"/>
                                        </p:tgtEl>
                                      </p:cBhvr>
                                      <p:by x="105000" y="105000"/>
                                    </p:animScale>
                                  </p:childTnLst>
                                </p:cTn>
                              </p:par>
                              <p:par>
                                <p:cTn id="31" presetID="2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childTnLst>
              </p:cTn>
              <p:nextCondLst>
                <p:cond evt="onClick" delay="0">
                  <p:tgtEl>
                    <p:spTgt spid="3"/>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9" presetClass="emph" presetSubtype="0" nodeType="clickEffect">
                                  <p:stCondLst>
                                    <p:cond delay="0"/>
                                  </p:stCondLst>
                                  <p:childTnLst>
                                    <p:set>
                                      <p:cBhvr>
                                        <p:cTn id="38" dur="indefinite"/>
                                        <p:tgtEl>
                                          <p:spTgt spid="9"/>
                                        </p:tgtEl>
                                        <p:attrNameLst>
                                          <p:attrName>style.opacity</p:attrName>
                                        </p:attrNameLst>
                                      </p:cBhvr>
                                      <p:to>
                                        <p:strVal val="0.5"/>
                                      </p:to>
                                    </p:set>
                                    <p:animEffect filter="image" prLst="opacity: 0.5">
                                      <p:cBhvr rctx="IE">
                                        <p:cTn id="39" dur="indefinite"/>
                                        <p:tgtEl>
                                          <p:spTgt spid="9"/>
                                        </p:tgtEl>
                                      </p:cBhvr>
                                    </p:animEffec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9" presetClass="emph" presetSubtype="0" nodeType="clickEffect">
                                  <p:stCondLst>
                                    <p:cond delay="0"/>
                                  </p:stCondLst>
                                  <p:childTnLst>
                                    <p:set>
                                      <p:cBhvr>
                                        <p:cTn id="44" dur="indefinite"/>
                                        <p:tgtEl>
                                          <p:spTgt spid="13"/>
                                        </p:tgtEl>
                                        <p:attrNameLst>
                                          <p:attrName>style.opacity</p:attrName>
                                        </p:attrNameLst>
                                      </p:cBhvr>
                                      <p:to>
                                        <p:strVal val="0.5"/>
                                      </p:to>
                                    </p:set>
                                    <p:animEffect filter="image" prLst="opacity: 0.5">
                                      <p:cBhvr rctx="IE">
                                        <p:cTn id="45" dur="indefinite"/>
                                        <p:tgtEl>
                                          <p:spTgt spid="13"/>
                                        </p:tgtEl>
                                      </p:cBhvr>
                                    </p:animEffect>
                                  </p:childTnLst>
                                </p:cTn>
                              </p:par>
                            </p:childTnLst>
                          </p:cTn>
                        </p:par>
                      </p:childTnLst>
                    </p:cTn>
                  </p:par>
                </p:childTnLst>
              </p:cTn>
              <p:nextCondLst>
                <p:cond evt="onClick" delay="0">
                  <p:tgtEl>
                    <p:spTgt spid="13"/>
                  </p:tgtEl>
                </p:cond>
              </p:nextCondLst>
            </p:seq>
            <p:seq concurrent="1" nextAc="seek">
              <p:cTn id="46" restart="whenNotActive" fill="hold" evtFilter="cancelBubble" nodeType="interactiveSeq">
                <p:stCondLst>
                  <p:cond evt="onClick" delay="0">
                    <p:tgtEl>
                      <p:spTgt spid="5"/>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p:cTn id="50" dur="indefinite"/>
                                        <p:tgtEl>
                                          <p:spTgt spid="5"/>
                                        </p:tgtEl>
                                        <p:attrNameLst>
                                          <p:attrName>style.opacity</p:attrName>
                                        </p:attrNameLst>
                                      </p:cBhvr>
                                      <p:to>
                                        <p:strVal val="0.5"/>
                                      </p:to>
                                    </p:set>
                                    <p:animEffect filter="image" prLst="opacity: 0.5">
                                      <p:cBhvr rctx="IE">
                                        <p:cTn id="51" dur="indefinite"/>
                                        <p:tgtEl>
                                          <p:spTgt spid="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logo" descr="Ein Bild, das Objekt, Uhr, Monitor enthält.&#10;&#10;Automatisch generierte Beschreibung">
            <a:extLst>
              <a:ext uri="{FF2B5EF4-FFF2-40B4-BE49-F238E27FC236}">
                <a16:creationId xmlns:a16="http://schemas.microsoft.com/office/drawing/2014/main" id="{376611A7-AE17-4FF8-BFCD-70CDB57B4C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24212" y="162465"/>
            <a:ext cx="903002" cy="172705"/>
          </a:xfrm>
          <a:prstGeom prst="rect">
            <a:avLst/>
          </a:prstGeom>
        </p:spPr>
      </p:pic>
      <p:grpSp>
        <p:nvGrpSpPr>
          <p:cNvPr id="13" name="Green Answer">
            <a:extLst>
              <a:ext uri="{FF2B5EF4-FFF2-40B4-BE49-F238E27FC236}">
                <a16:creationId xmlns:a16="http://schemas.microsoft.com/office/drawing/2014/main" id="{6D83A1D5-2065-4D63-9FFE-93E92A0ECEFB}"/>
              </a:ext>
            </a:extLst>
          </p:cNvPr>
          <p:cNvGrpSpPr/>
          <p:nvPr/>
        </p:nvGrpSpPr>
        <p:grpSpPr>
          <a:xfrm>
            <a:off x="6141021" y="5500033"/>
            <a:ext cx="6023416" cy="1325219"/>
            <a:chOff x="6141032" y="5500572"/>
            <a:chExt cx="6024985" cy="1325564"/>
          </a:xfrm>
        </p:grpSpPr>
        <p:sp>
          <p:nvSpPr>
            <p:cNvPr id="6" name="green box">
              <a:extLst>
                <a:ext uri="{FF2B5EF4-FFF2-40B4-BE49-F238E27FC236}">
                  <a16:creationId xmlns:a16="http://schemas.microsoft.com/office/drawing/2014/main" id="{B608D591-76B7-4BB2-92D1-A42A929FF43D}"/>
                </a:ext>
              </a:extLst>
            </p:cNvPr>
            <p:cNvSpPr/>
            <p:nvPr/>
          </p:nvSpPr>
          <p:spPr>
            <a:xfrm>
              <a:off x="6141032" y="5500572"/>
              <a:ext cx="6024985" cy="1325563"/>
            </a:xfrm>
            <a:prstGeom prst="roundRect">
              <a:avLst>
                <a:gd name="adj" fmla="val 0"/>
              </a:avLst>
            </a:prstGeom>
            <a:solidFill>
              <a:srgbClr val="288F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6" name="rectangle">
              <a:extLst>
                <a:ext uri="{FF2B5EF4-FFF2-40B4-BE49-F238E27FC236}">
                  <a16:creationId xmlns:a16="http://schemas.microsoft.com/office/drawing/2014/main" id="{935A459F-D49E-46B2-A582-4BFDD5DBFE10}"/>
                </a:ext>
              </a:extLst>
            </p:cNvPr>
            <p:cNvSpPr/>
            <p:nvPr/>
          </p:nvSpPr>
          <p:spPr>
            <a:xfrm>
              <a:off x="6431381" y="5940676"/>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4" name="#sl-pollanswer(3)">
              <a:extLst>
                <a:ext uri="{FF2B5EF4-FFF2-40B4-BE49-F238E27FC236}">
                  <a16:creationId xmlns:a16="http://schemas.microsoft.com/office/drawing/2014/main" id="{8CB6FA4A-3362-487A-8A8A-73BB4F31159D}"/>
                </a:ext>
              </a:extLst>
            </p:cNvPr>
            <p:cNvSpPr txBox="1">
              <a:spLocks/>
            </p:cNvSpPr>
            <p:nvPr/>
          </p:nvSpPr>
          <p:spPr>
            <a:xfrm>
              <a:off x="7052577" y="5532438"/>
              <a:ext cx="5113439"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Nomadic lifestyles</a:t>
              </a:r>
              <a:endParaRPr lang="de-DE" sz="3599" dirty="0">
                <a:solidFill>
                  <a:prstClr val="white"/>
                </a:solidFill>
                <a:latin typeface="Abadi" panose="020B0604020104020204" pitchFamily="34" charset="0"/>
                <a:sym typeface="Arial"/>
              </a:endParaRPr>
            </a:p>
          </p:txBody>
        </p:sp>
      </p:grpSp>
      <p:grpSp>
        <p:nvGrpSpPr>
          <p:cNvPr id="9" name="Yellow Answer">
            <a:extLst>
              <a:ext uri="{FF2B5EF4-FFF2-40B4-BE49-F238E27FC236}">
                <a16:creationId xmlns:a16="http://schemas.microsoft.com/office/drawing/2014/main" id="{9EB4B4FC-7656-4497-A6E8-CC05A18855A9}"/>
              </a:ext>
            </a:extLst>
          </p:cNvPr>
          <p:cNvGrpSpPr/>
          <p:nvPr/>
        </p:nvGrpSpPr>
        <p:grpSpPr>
          <a:xfrm>
            <a:off x="27564" y="5500034"/>
            <a:ext cx="6023417" cy="1325218"/>
            <a:chOff x="25983" y="5500573"/>
            <a:chExt cx="6024986" cy="1325563"/>
          </a:xfrm>
        </p:grpSpPr>
        <p:sp>
          <p:nvSpPr>
            <p:cNvPr id="8" name="yellow box">
              <a:extLst>
                <a:ext uri="{FF2B5EF4-FFF2-40B4-BE49-F238E27FC236}">
                  <a16:creationId xmlns:a16="http://schemas.microsoft.com/office/drawing/2014/main" id="{A6E89D1C-DE83-491F-B4C2-54DDE24C20C3}"/>
                </a:ext>
              </a:extLst>
            </p:cNvPr>
            <p:cNvSpPr/>
            <p:nvPr/>
          </p:nvSpPr>
          <p:spPr>
            <a:xfrm>
              <a:off x="25983" y="5500573"/>
              <a:ext cx="6024986" cy="1325563"/>
            </a:xfrm>
            <a:prstGeom prst="roundRect">
              <a:avLst>
                <a:gd name="adj" fmla="val 0"/>
              </a:avLst>
            </a:prstGeom>
            <a:solidFill>
              <a:srgbClr val="D89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1" name="circle">
              <a:extLst>
                <a:ext uri="{FF2B5EF4-FFF2-40B4-BE49-F238E27FC236}">
                  <a16:creationId xmlns:a16="http://schemas.microsoft.com/office/drawing/2014/main" id="{D65B9765-3500-42EE-B595-D7859DA6D768}"/>
                </a:ext>
              </a:extLst>
            </p:cNvPr>
            <p:cNvSpPr/>
            <p:nvPr/>
          </p:nvSpPr>
          <p:spPr>
            <a:xfrm>
              <a:off x="287080" y="5920615"/>
              <a:ext cx="482138" cy="4821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0" name="#sl-pollanswer(2)">
              <a:extLst>
                <a:ext uri="{FF2B5EF4-FFF2-40B4-BE49-F238E27FC236}">
                  <a16:creationId xmlns:a16="http://schemas.microsoft.com/office/drawing/2014/main" id="{D1B66D29-41C3-467C-8A93-40C8FD1C53F7}"/>
                </a:ext>
              </a:extLst>
            </p:cNvPr>
            <p:cNvSpPr txBox="1">
              <a:spLocks/>
            </p:cNvSpPr>
            <p:nvPr/>
          </p:nvSpPr>
          <p:spPr>
            <a:xfrm>
              <a:off x="859281" y="5532438"/>
              <a:ext cx="5191687" cy="1293698"/>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Traditional practices</a:t>
              </a:r>
              <a:endParaRPr lang="de-DE" sz="3599" dirty="0">
                <a:solidFill>
                  <a:prstClr val="white"/>
                </a:solidFill>
                <a:latin typeface="Abadi" panose="020B0604020104020204" pitchFamily="34" charset="0"/>
                <a:sym typeface="Arial"/>
              </a:endParaRPr>
            </a:p>
          </p:txBody>
        </p:sp>
      </p:grpSp>
      <p:grpSp>
        <p:nvGrpSpPr>
          <p:cNvPr id="5" name="Blue Answer">
            <a:extLst>
              <a:ext uri="{FF2B5EF4-FFF2-40B4-BE49-F238E27FC236}">
                <a16:creationId xmlns:a16="http://schemas.microsoft.com/office/drawing/2014/main" id="{0C61A5B4-8AEA-4108-8D5A-74C2B04A107D}"/>
              </a:ext>
            </a:extLst>
          </p:cNvPr>
          <p:cNvGrpSpPr/>
          <p:nvPr/>
        </p:nvGrpSpPr>
        <p:grpSpPr>
          <a:xfrm>
            <a:off x="6141021" y="4091267"/>
            <a:ext cx="6023417" cy="1325218"/>
            <a:chOff x="6141032" y="4091439"/>
            <a:chExt cx="6024986" cy="1325563"/>
          </a:xfrm>
        </p:grpSpPr>
        <p:sp>
          <p:nvSpPr>
            <p:cNvPr id="10" name="blue box">
              <a:extLst>
                <a:ext uri="{FF2B5EF4-FFF2-40B4-BE49-F238E27FC236}">
                  <a16:creationId xmlns:a16="http://schemas.microsoft.com/office/drawing/2014/main" id="{14E5DF79-BE31-4376-8FDF-B00D31D19717}"/>
                </a:ext>
              </a:extLst>
            </p:cNvPr>
            <p:cNvSpPr/>
            <p:nvPr/>
          </p:nvSpPr>
          <p:spPr>
            <a:xfrm>
              <a:off x="6141032" y="4091439"/>
              <a:ext cx="6024986" cy="1325563"/>
            </a:xfrm>
            <a:prstGeom prst="roundRect">
              <a:avLst>
                <a:gd name="adj" fmla="val 0"/>
              </a:avLst>
            </a:prstGeom>
            <a:solidFill>
              <a:srgbClr val="1A6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3" name="turned rectangle">
              <a:extLst>
                <a:ext uri="{FF2B5EF4-FFF2-40B4-BE49-F238E27FC236}">
                  <a16:creationId xmlns:a16="http://schemas.microsoft.com/office/drawing/2014/main" id="{3FBC7CFD-E23B-4387-A7AD-DA3021CDB8A7}"/>
                </a:ext>
              </a:extLst>
            </p:cNvPr>
            <p:cNvSpPr/>
            <p:nvPr/>
          </p:nvSpPr>
          <p:spPr>
            <a:xfrm rot="2700000">
              <a:off x="6437373" y="4561677"/>
              <a:ext cx="442016" cy="442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2" name="#sl-pollanswer(1)">
              <a:extLst>
                <a:ext uri="{FF2B5EF4-FFF2-40B4-BE49-F238E27FC236}">
                  <a16:creationId xmlns:a16="http://schemas.microsoft.com/office/drawing/2014/main" id="{7AF5595A-E6D0-463A-8E40-E92D4EFB37BC}"/>
                </a:ext>
              </a:extLst>
            </p:cNvPr>
            <p:cNvSpPr txBox="1">
              <a:spLocks/>
            </p:cNvSpPr>
            <p:nvPr/>
          </p:nvSpPr>
          <p:spPr>
            <a:xfrm>
              <a:off x="7052577" y="4091439"/>
              <a:ext cx="511344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Agricultural expansion</a:t>
              </a:r>
              <a:endParaRPr lang="de-DE" sz="3599" dirty="0">
                <a:solidFill>
                  <a:prstClr val="white"/>
                </a:solidFill>
                <a:latin typeface="Abadi" panose="020B0604020104020204" pitchFamily="34" charset="0"/>
                <a:sym typeface="Arial"/>
              </a:endParaRPr>
            </a:p>
          </p:txBody>
        </p:sp>
      </p:grpSp>
      <p:grpSp>
        <p:nvGrpSpPr>
          <p:cNvPr id="3" name="Red Answer">
            <a:extLst>
              <a:ext uri="{FF2B5EF4-FFF2-40B4-BE49-F238E27FC236}">
                <a16:creationId xmlns:a16="http://schemas.microsoft.com/office/drawing/2014/main" id="{3FDC2E9E-B79B-4823-AB0D-93BD50CA286F}"/>
              </a:ext>
            </a:extLst>
          </p:cNvPr>
          <p:cNvGrpSpPr/>
          <p:nvPr/>
        </p:nvGrpSpPr>
        <p:grpSpPr>
          <a:xfrm>
            <a:off x="27564" y="4091266"/>
            <a:ext cx="6023417" cy="1329886"/>
            <a:chOff x="25983" y="4091438"/>
            <a:chExt cx="6024986" cy="1330232"/>
          </a:xfrm>
        </p:grpSpPr>
        <p:sp>
          <p:nvSpPr>
            <p:cNvPr id="4" name="red box">
              <a:extLst>
                <a:ext uri="{FF2B5EF4-FFF2-40B4-BE49-F238E27FC236}">
                  <a16:creationId xmlns:a16="http://schemas.microsoft.com/office/drawing/2014/main" id="{76387D2A-2ACF-42E6-9BBF-E3DC47EA716E}"/>
                </a:ext>
              </a:extLst>
            </p:cNvPr>
            <p:cNvSpPr/>
            <p:nvPr/>
          </p:nvSpPr>
          <p:spPr>
            <a:xfrm>
              <a:off x="25983" y="4096107"/>
              <a:ext cx="6024986" cy="1325563"/>
            </a:xfrm>
            <a:prstGeom prst="roundRect">
              <a:avLst>
                <a:gd name="adj" fmla="val 0"/>
              </a:avLst>
            </a:prstGeom>
            <a:solidFill>
              <a:srgbClr val="E21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1" name="triangle">
              <a:extLst>
                <a:ext uri="{FF2B5EF4-FFF2-40B4-BE49-F238E27FC236}">
                  <a16:creationId xmlns:a16="http://schemas.microsoft.com/office/drawing/2014/main" id="{F466277B-DBD4-4072-B030-AD0B7C14890F}"/>
                </a:ext>
              </a:extLst>
            </p:cNvPr>
            <p:cNvSpPr/>
            <p:nvPr/>
          </p:nvSpPr>
          <p:spPr>
            <a:xfrm>
              <a:off x="309372" y="4529423"/>
              <a:ext cx="437554" cy="50686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8" name="#sl-pollanswer(0)">
              <a:extLst>
                <a:ext uri="{FF2B5EF4-FFF2-40B4-BE49-F238E27FC236}">
                  <a16:creationId xmlns:a16="http://schemas.microsoft.com/office/drawing/2014/main" id="{01D70E84-C54E-45A3-9136-C31AA3460F80}"/>
                </a:ext>
              </a:extLst>
            </p:cNvPr>
            <p:cNvSpPr txBox="1">
              <a:spLocks/>
            </p:cNvSpPr>
            <p:nvPr/>
          </p:nvSpPr>
          <p:spPr>
            <a:xfrm>
              <a:off x="836989" y="4091438"/>
              <a:ext cx="5213980" cy="1325563"/>
            </a:xfrm>
            <a:prstGeom prst="rect">
              <a:avLst/>
            </a:prstGeom>
          </p:spPr>
          <p:txBody>
            <a:bodyPr vert="horz" lIns="91416" tIns="45708" rIns="91416" bIns="4570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172">
                <a:defRPr/>
              </a:pPr>
              <a:r>
                <a:rPr lang="en-US" sz="3599" dirty="0">
                  <a:solidFill>
                    <a:prstClr val="white"/>
                  </a:solidFill>
                  <a:latin typeface="Abadi" panose="020B0604020104020204" pitchFamily="34" charset="0"/>
                  <a:sym typeface="Arial"/>
                </a:rPr>
                <a:t>Industrialization</a:t>
              </a:r>
              <a:endParaRPr lang="de-DE" sz="3999" dirty="0">
                <a:solidFill>
                  <a:prstClr val="white"/>
                </a:solidFill>
                <a:latin typeface="Abadi" panose="020B0604020104020204" pitchFamily="34" charset="0"/>
                <a:sym typeface="Arial"/>
              </a:endParaRPr>
            </a:p>
          </p:txBody>
        </p:sp>
      </p:grpSp>
      <p:sp>
        <p:nvSpPr>
          <p:cNvPr id="7" name="question container">
            <a:extLst>
              <a:ext uri="{FF2B5EF4-FFF2-40B4-BE49-F238E27FC236}">
                <a16:creationId xmlns:a16="http://schemas.microsoft.com/office/drawing/2014/main" id="{0766DCB4-8B55-4920-A4FC-DEFDD9341D8A}"/>
              </a:ext>
            </a:extLst>
          </p:cNvPr>
          <p:cNvSpPr/>
          <p:nvPr/>
        </p:nvSpPr>
        <p:spPr>
          <a:xfrm>
            <a:off x="1588" y="893"/>
            <a:ext cx="12188825" cy="1009387"/>
          </a:xfrm>
          <a:prstGeom prst="rect">
            <a:avLst/>
          </a:prstGeom>
          <a:solidFill>
            <a:schemeClr val="bg1"/>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2" name="#sl-pollquestion()">
            <a:extLst>
              <a:ext uri="{FF2B5EF4-FFF2-40B4-BE49-F238E27FC236}">
                <a16:creationId xmlns:a16="http://schemas.microsoft.com/office/drawing/2014/main" id="{C25CE706-7C6C-49C8-9317-452DEBE43FCD}"/>
              </a:ext>
            </a:extLst>
          </p:cNvPr>
          <p:cNvSpPr>
            <a:spLocks noGrp="1"/>
          </p:cNvSpPr>
          <p:nvPr>
            <p:ph type="title"/>
          </p:nvPr>
        </p:nvSpPr>
        <p:spPr>
          <a:xfrm>
            <a:off x="1588" y="894"/>
            <a:ext cx="12188825" cy="1014055"/>
          </a:xfrm>
        </p:spPr>
        <p:txBody>
          <a:bodyPr>
            <a:normAutofit/>
          </a:bodyPr>
          <a:lstStyle/>
          <a:p>
            <a:pPr algn="ctr"/>
            <a:r>
              <a:rPr lang="en-US" sz="3999" dirty="0">
                <a:latin typeface="Abadi" panose="020B0604020104020204" pitchFamily="34" charset="0"/>
              </a:rPr>
              <a:t>What is the primary driving force behind urbanization?</a:t>
            </a:r>
            <a:endParaRPr lang="de-DE" sz="3999" i="1" dirty="0">
              <a:latin typeface="Abadi" panose="020B0604020104020204" pitchFamily="34" charset="0"/>
            </a:endParaRPr>
          </a:p>
        </p:txBody>
      </p:sp>
      <p:grpSp>
        <p:nvGrpSpPr>
          <p:cNvPr id="17" name="Timer">
            <a:extLst>
              <a:ext uri="{FF2B5EF4-FFF2-40B4-BE49-F238E27FC236}">
                <a16:creationId xmlns:a16="http://schemas.microsoft.com/office/drawing/2014/main" id="{31F49551-8DD2-40F5-8763-A737FE6FE112}"/>
              </a:ext>
            </a:extLst>
          </p:cNvPr>
          <p:cNvGrpSpPr/>
          <p:nvPr/>
        </p:nvGrpSpPr>
        <p:grpSpPr>
          <a:xfrm>
            <a:off x="751408" y="2015383"/>
            <a:ext cx="1623589" cy="1009387"/>
            <a:chOff x="750016" y="2015014"/>
            <a:chExt cx="1624012" cy="1009650"/>
          </a:xfrm>
        </p:grpSpPr>
        <p:sp>
          <p:nvSpPr>
            <p:cNvPr id="14" name="container-time">
              <a:extLst>
                <a:ext uri="{FF2B5EF4-FFF2-40B4-BE49-F238E27FC236}">
                  <a16:creationId xmlns:a16="http://schemas.microsoft.com/office/drawing/2014/main" id="{07A59D61-C8B9-460D-BC07-FC022DC3BD08}"/>
                </a:ext>
              </a:extLst>
            </p:cNvPr>
            <p:cNvSpPr/>
            <p:nvPr/>
          </p:nvSpPr>
          <p:spPr>
            <a:xfrm>
              <a:off x="1072175" y="2015014"/>
              <a:ext cx="1009650" cy="1009650"/>
            </a:xfrm>
            <a:prstGeom prst="ellipse">
              <a:avLst/>
            </a:prstGeom>
            <a:solidFill>
              <a:srgbClr val="854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defRPr/>
              </a:pPr>
              <a:endParaRPr lang="de-DE">
                <a:solidFill>
                  <a:prstClr val="white"/>
                </a:solidFill>
                <a:latin typeface="Calibri" panose="020F0502020204030204"/>
                <a:sym typeface="Arial"/>
              </a:endParaRPr>
            </a:p>
          </p:txBody>
        </p:sp>
        <p:sp>
          <p:nvSpPr>
            <p:cNvPr id="19" name="#sl-countdown()">
              <a:extLst>
                <a:ext uri="{FF2B5EF4-FFF2-40B4-BE49-F238E27FC236}">
                  <a16:creationId xmlns:a16="http://schemas.microsoft.com/office/drawing/2014/main" id="{6BD3626C-D697-443E-85CA-2DCC22C3A450}"/>
                </a:ext>
              </a:extLst>
            </p:cNvPr>
            <p:cNvSpPr txBox="1"/>
            <p:nvPr/>
          </p:nvSpPr>
          <p:spPr>
            <a:xfrm>
              <a:off x="750016" y="2196674"/>
              <a:ext cx="1624012" cy="646371"/>
            </a:xfrm>
            <a:prstGeom prst="rect">
              <a:avLst/>
            </a:prstGeom>
            <a:noFill/>
          </p:spPr>
          <p:txBody>
            <a:bodyPr wrap="square" rtlCol="0">
              <a:spAutoFit/>
            </a:bodyPr>
            <a:lstStyle/>
            <a:p>
              <a:pPr algn="ctr" defTabSz="914172">
                <a:defRPr/>
              </a:pPr>
              <a:r>
                <a:rPr lang="de-AT" sz="3599" b="1" i="1" dirty="0">
                  <a:solidFill>
                    <a:prstClr val="white"/>
                  </a:solidFill>
                  <a:latin typeface="Lato Black" panose="020F0A02020204030203" pitchFamily="34" charset="0"/>
                  <a:cs typeface="Arial"/>
                  <a:sym typeface="Arial"/>
                </a:rPr>
                <a:t>6</a:t>
              </a:r>
              <a:endParaRPr lang="de-DE" sz="2400" b="1" i="1" dirty="0">
                <a:solidFill>
                  <a:prstClr val="white"/>
                </a:solidFill>
                <a:latin typeface="Lato" panose="020F0502020204030203" pitchFamily="34" charset="0"/>
                <a:cs typeface="Arial"/>
                <a:sym typeface="Arial"/>
              </a:endParaRPr>
            </a:p>
          </p:txBody>
        </p:sp>
      </p:grpSp>
      <p:pic>
        <p:nvPicPr>
          <p:cNvPr id="15" name="Picture 14"/>
          <p:cNvPicPr>
            <a:picLocks noChangeAspect="1"/>
          </p:cNvPicPr>
          <p:nvPr/>
        </p:nvPicPr>
        <p:blipFill>
          <a:blip r:embed="rId4"/>
          <a:stretch>
            <a:fillRect/>
          </a:stretch>
        </p:blipFill>
        <p:spPr>
          <a:xfrm>
            <a:off x="4264818" y="1054987"/>
            <a:ext cx="3662363" cy="2952731"/>
          </a:xfrm>
          <a:prstGeom prst="rect">
            <a:avLst/>
          </a:prstGeom>
        </p:spPr>
      </p:pic>
    </p:spTree>
    <p:custDataLst>
      <p:tags r:id="rId1"/>
    </p:custDataLst>
    <p:extLst>
      <p:ext uri="{BB962C8B-B14F-4D97-AF65-F5344CB8AC3E}">
        <p14:creationId xmlns:p14="http://schemas.microsoft.com/office/powerpoint/2010/main" val="37581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6" presetClass="entr" presetSubtype="3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out)">
                                      <p:cBhvr>
                                        <p:cTn id="15" dur="1000"/>
                                        <p:tgtEl>
                                          <p:spTgt spid="3"/>
                                        </p:tgtEl>
                                      </p:cBhvr>
                                    </p:animEffect>
                                  </p:childTnLst>
                                </p:cTn>
                              </p:par>
                              <p:par>
                                <p:cTn id="16" presetID="6" presetClass="entr" presetSubtype="32"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circle(out)">
                                      <p:cBhvr>
                                        <p:cTn id="18" dur="1000"/>
                                        <p:tgtEl>
                                          <p:spTgt spid="9"/>
                                        </p:tgtEl>
                                      </p:cBhvr>
                                    </p:animEffect>
                                  </p:childTnLst>
                                </p:cTn>
                              </p:par>
                              <p:par>
                                <p:cTn id="19" presetID="6" presetClass="entr" presetSubtype="32" fill="hold" nodeType="withEffect">
                                  <p:stCondLst>
                                    <p:cond delay="1000"/>
                                  </p:stCondLst>
                                  <p:childTnLst>
                                    <p:set>
                                      <p:cBhvr>
                                        <p:cTn id="20" dur="1" fill="hold">
                                          <p:stCondLst>
                                            <p:cond delay="0"/>
                                          </p:stCondLst>
                                        </p:cTn>
                                        <p:tgtEl>
                                          <p:spTgt spid="5"/>
                                        </p:tgtEl>
                                        <p:attrNameLst>
                                          <p:attrName>style.visibility</p:attrName>
                                        </p:attrNameLst>
                                      </p:cBhvr>
                                      <p:to>
                                        <p:strVal val="visible"/>
                                      </p:to>
                                    </p:set>
                                    <p:animEffect transition="in" filter="circle(out)">
                                      <p:cBhvr>
                                        <p:cTn id="21" dur="1000"/>
                                        <p:tgtEl>
                                          <p:spTgt spid="5"/>
                                        </p:tgtEl>
                                      </p:cBhvr>
                                    </p:animEffect>
                                  </p:childTnLst>
                                </p:cTn>
                              </p:par>
                              <p:par>
                                <p:cTn id="22" presetID="6" presetClass="entr" presetSubtype="32" fill="hold" nodeType="withEffect">
                                  <p:stCondLst>
                                    <p:cond delay="1500"/>
                                  </p:stCondLst>
                                  <p:childTnLst>
                                    <p:set>
                                      <p:cBhvr>
                                        <p:cTn id="23" dur="1" fill="hold">
                                          <p:stCondLst>
                                            <p:cond delay="0"/>
                                          </p:stCondLst>
                                        </p:cTn>
                                        <p:tgtEl>
                                          <p:spTgt spid="13"/>
                                        </p:tgtEl>
                                        <p:attrNameLst>
                                          <p:attrName>style.visibility</p:attrName>
                                        </p:attrNameLst>
                                      </p:cBhvr>
                                      <p:to>
                                        <p:strVal val="visible"/>
                                      </p:to>
                                    </p:set>
                                    <p:animEffect transition="in" filter="circle(out)">
                                      <p:cBhvr>
                                        <p:cTn id="2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3"/>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3"/>
                                        </p:tgtEl>
                                      </p:cBhvr>
                                    </p:animEffect>
                                    <p:animScale>
                                      <p:cBhvr>
                                        <p:cTn id="30" dur="250" autoRev="1" fill="hold"/>
                                        <p:tgtEl>
                                          <p:spTgt spid="3"/>
                                        </p:tgtEl>
                                      </p:cBhvr>
                                      <p:by x="105000" y="105000"/>
                                    </p:animScale>
                                  </p:childTnLst>
                                </p:cTn>
                              </p:par>
                              <p:par>
                                <p:cTn id="31" presetID="2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childTnLst>
              </p:cTn>
              <p:nextCondLst>
                <p:cond evt="onClick" delay="0">
                  <p:tgtEl>
                    <p:spTgt spid="3"/>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9" presetClass="emph" presetSubtype="0" nodeType="clickEffect">
                                  <p:stCondLst>
                                    <p:cond delay="0"/>
                                  </p:stCondLst>
                                  <p:childTnLst>
                                    <p:set>
                                      <p:cBhvr>
                                        <p:cTn id="38" dur="indefinite"/>
                                        <p:tgtEl>
                                          <p:spTgt spid="9"/>
                                        </p:tgtEl>
                                        <p:attrNameLst>
                                          <p:attrName>style.opacity</p:attrName>
                                        </p:attrNameLst>
                                      </p:cBhvr>
                                      <p:to>
                                        <p:strVal val="0.5"/>
                                      </p:to>
                                    </p:set>
                                    <p:animEffect filter="image" prLst="opacity: 0.5">
                                      <p:cBhvr rctx="IE">
                                        <p:cTn id="39" dur="indefinite"/>
                                        <p:tgtEl>
                                          <p:spTgt spid="9"/>
                                        </p:tgtEl>
                                      </p:cBhvr>
                                    </p:animEffec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9" presetClass="emph" presetSubtype="0" nodeType="clickEffect">
                                  <p:stCondLst>
                                    <p:cond delay="0"/>
                                  </p:stCondLst>
                                  <p:childTnLst>
                                    <p:set>
                                      <p:cBhvr>
                                        <p:cTn id="44" dur="indefinite"/>
                                        <p:tgtEl>
                                          <p:spTgt spid="13"/>
                                        </p:tgtEl>
                                        <p:attrNameLst>
                                          <p:attrName>style.opacity</p:attrName>
                                        </p:attrNameLst>
                                      </p:cBhvr>
                                      <p:to>
                                        <p:strVal val="0.5"/>
                                      </p:to>
                                    </p:set>
                                    <p:animEffect filter="image" prLst="opacity: 0.5">
                                      <p:cBhvr rctx="IE">
                                        <p:cTn id="45" dur="indefinite"/>
                                        <p:tgtEl>
                                          <p:spTgt spid="13"/>
                                        </p:tgtEl>
                                      </p:cBhvr>
                                    </p:animEffect>
                                  </p:childTnLst>
                                </p:cTn>
                              </p:par>
                            </p:childTnLst>
                          </p:cTn>
                        </p:par>
                      </p:childTnLst>
                    </p:cTn>
                  </p:par>
                </p:childTnLst>
              </p:cTn>
              <p:nextCondLst>
                <p:cond evt="onClick" delay="0">
                  <p:tgtEl>
                    <p:spTgt spid="13"/>
                  </p:tgtEl>
                </p:cond>
              </p:nextCondLst>
            </p:seq>
            <p:seq concurrent="1" nextAc="seek">
              <p:cTn id="46" restart="whenNotActive" fill="hold" evtFilter="cancelBubble" nodeType="interactiveSeq">
                <p:stCondLst>
                  <p:cond evt="onClick" delay="0">
                    <p:tgtEl>
                      <p:spTgt spid="5"/>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p:cTn id="50" dur="indefinite"/>
                                        <p:tgtEl>
                                          <p:spTgt spid="5"/>
                                        </p:tgtEl>
                                        <p:attrNameLst>
                                          <p:attrName>style.opacity</p:attrName>
                                        </p:attrNameLst>
                                      </p:cBhvr>
                                      <p:to>
                                        <p:strVal val="0.5"/>
                                      </p:to>
                                    </p:set>
                                    <p:animEffect filter="image" prLst="opacity: 0.5">
                                      <p:cBhvr rctx="IE">
                                        <p:cTn id="51" dur="indefinite"/>
                                        <p:tgtEl>
                                          <p:spTgt spid="5"/>
                                        </p:tgtEl>
                                      </p:cBhvr>
                                    </p:animEffect>
                                  </p:childTnLst>
                                </p:cTn>
                              </p:par>
                            </p:childTnLst>
                          </p:cTn>
                        </p:par>
                      </p:childTnLst>
                    </p:cTn>
                  </p:par>
                </p:childTnLst>
              </p:cTn>
              <p:nextCondLst>
                <p:cond evt="onClick" delay="0">
                  <p:tgtEl>
                    <p:spTgt spid="5"/>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ags/tag2.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ags/tag3.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ags/tag4.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ags/tag5.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ags/tag6.xml><?xml version="1.0" encoding="utf-8"?>
<p:tagLst xmlns:a="http://schemas.openxmlformats.org/drawingml/2006/main" xmlns:r="http://schemas.openxmlformats.org/officeDocument/2006/relationships" xmlns:p="http://schemas.openxmlformats.org/presentationml/2006/main">
  <p:tag name="SLIDELIZARD_POLLACTION" val="AutoStart"/>
  <p:tag name="SLIDELIZARD_POLLTEMPLATEID" val="5f2d430953a9432925c617cf"/>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4717</TotalTime>
  <Words>875</Words>
  <Application>Microsoft Office PowerPoint</Application>
  <PresentationFormat>Widescreen</PresentationFormat>
  <Paragraphs>141</Paragraphs>
  <Slides>24</Slides>
  <Notes>8</Notes>
  <HiddenSlides>0</HiddenSlides>
  <MMClips>5</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24</vt:i4>
      </vt:variant>
    </vt:vector>
  </HeadingPairs>
  <TitlesOfParts>
    <vt:vector size="37" baseType="lpstr">
      <vt:lpstr>Abadi</vt:lpstr>
      <vt:lpstr>Arial</vt:lpstr>
      <vt:lpstr>Calibri</vt:lpstr>
      <vt:lpstr>Calibri Light</vt:lpstr>
      <vt:lpstr>Lato</vt:lpstr>
      <vt:lpstr>Lato Black</vt:lpstr>
      <vt:lpstr>Montserrat Medium</vt:lpstr>
      <vt:lpstr>Myriad Pro</vt:lpstr>
      <vt:lpstr>Poppins</vt:lpstr>
      <vt:lpstr>Times New Roman</vt:lpstr>
      <vt:lpstr>UTM Facebook K&amp;T</vt:lpstr>
      <vt:lpstr>UTMFacebookK&amp;TBold</vt:lpstr>
      <vt:lpstr>Office Theme</vt:lpstr>
      <vt:lpstr>PowerPoint Presentation</vt:lpstr>
      <vt:lpstr>PowerPoint Presentation</vt:lpstr>
      <vt:lpstr>PowerPoint Presentation</vt:lpstr>
      <vt:lpstr>What is the process of urbanization?</vt:lpstr>
      <vt:lpstr>Which of the following is a pull factor for urbanization?</vt:lpstr>
      <vt:lpstr>Which of the following is a push factor that might contribute to rural-to-urban migration?</vt:lpstr>
      <vt:lpstr>What term is used to describe the rapid growth of cities outward into surrounding areas?</vt:lpstr>
      <vt:lpstr>What environmental challenge may arise due to rapid urbanization?</vt:lpstr>
      <vt:lpstr>What is the primary driving force behind urbanization?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212</cp:revision>
  <dcterms:created xsi:type="dcterms:W3CDTF">2020-12-09T02:04:09Z</dcterms:created>
  <dcterms:modified xsi:type="dcterms:W3CDTF">2025-08-15T14:17:52Z</dcterms:modified>
</cp:coreProperties>
</file>