
<file path=[Content_Types].xml><?xml version="1.0" encoding="utf-8"?>
<Types xmlns="http://schemas.openxmlformats.org/package/2006/content-types">
  <Default Extension="jpeg" ContentType="image/jpeg"/>
  <Default Extension="mp3" ContentType="audio/mpeg"/>
  <Default Extension="mp4" ContentType="video/mp4"/>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1"/>
  </p:notesMasterIdLst>
  <p:sldIdLst>
    <p:sldId id="271" r:id="rId2"/>
    <p:sldId id="274" r:id="rId3"/>
    <p:sldId id="273" r:id="rId4"/>
    <p:sldId id="362" r:id="rId5"/>
    <p:sldId id="363" r:id="rId6"/>
    <p:sldId id="364" r:id="rId7"/>
    <p:sldId id="365" r:id="rId8"/>
    <p:sldId id="366" r:id="rId9"/>
    <p:sldId id="370" r:id="rId10"/>
    <p:sldId id="357" r:id="rId11"/>
    <p:sldId id="332" r:id="rId12"/>
    <p:sldId id="344" r:id="rId13"/>
    <p:sldId id="345" r:id="rId14"/>
    <p:sldId id="346" r:id="rId15"/>
    <p:sldId id="333" r:id="rId16"/>
    <p:sldId id="369" r:id="rId17"/>
    <p:sldId id="358" r:id="rId18"/>
    <p:sldId id="325" r:id="rId19"/>
    <p:sldId id="317" r:id="rId20"/>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guide id="3" orient="horz" pos="16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5983"/>
    <a:srgbClr val="FF9801"/>
    <a:srgbClr val="EE8640"/>
    <a:srgbClr val="FFCCFF"/>
    <a:srgbClr val="A493C6"/>
    <a:srgbClr val="D0DEEC"/>
    <a:srgbClr val="6593C3"/>
    <a:srgbClr val="F7DADE"/>
    <a:srgbClr val="0FB7BD"/>
    <a:srgbClr val="048DA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15" autoAdjust="0"/>
    <p:restoredTop sz="93918" autoAdjust="0"/>
  </p:normalViewPr>
  <p:slideViewPr>
    <p:cSldViewPr snapToGrid="0" showGuides="1">
      <p:cViewPr varScale="1">
        <p:scale>
          <a:sx n="122" d="100"/>
          <a:sy n="122" d="100"/>
        </p:scale>
        <p:origin x="259" y="91"/>
      </p:cViewPr>
      <p:guideLst>
        <p:guide orient="horz" pos="2160"/>
        <p:guide pos="2880"/>
        <p:guide orient="horz" pos="162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280945-BB74-47ED-919A-9C361166EB61}" type="datetimeFigureOut">
              <a:rPr lang="en-US" smtClean="0"/>
              <a:t>8/26/2025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62FB90-C021-40C3-ACC1-60A35BBA1602}" type="slidenum">
              <a:rPr lang="en-US" smtClean="0"/>
              <a:t>‹#›</a:t>
            </a:fld>
            <a:endParaRPr lang="en-US"/>
          </a:p>
        </p:txBody>
      </p:sp>
    </p:spTree>
    <p:extLst>
      <p:ext uri="{BB962C8B-B14F-4D97-AF65-F5344CB8AC3E}">
        <p14:creationId xmlns:p14="http://schemas.microsoft.com/office/powerpoint/2010/main" val="894854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4</a:t>
            </a:fld>
            <a:endParaRPr lang="en-US"/>
          </a:p>
        </p:txBody>
      </p:sp>
    </p:spTree>
    <p:extLst>
      <p:ext uri="{BB962C8B-B14F-4D97-AF65-F5344CB8AC3E}">
        <p14:creationId xmlns:p14="http://schemas.microsoft.com/office/powerpoint/2010/main" val="6277003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13</a:t>
            </a:fld>
            <a:endParaRPr lang="en-US"/>
          </a:p>
        </p:txBody>
      </p:sp>
    </p:spTree>
    <p:extLst>
      <p:ext uri="{BB962C8B-B14F-4D97-AF65-F5344CB8AC3E}">
        <p14:creationId xmlns:p14="http://schemas.microsoft.com/office/powerpoint/2010/main" val="22584748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14</a:t>
            </a:fld>
            <a:endParaRPr lang="en-US"/>
          </a:p>
        </p:txBody>
      </p:sp>
    </p:spTree>
    <p:extLst>
      <p:ext uri="{BB962C8B-B14F-4D97-AF65-F5344CB8AC3E}">
        <p14:creationId xmlns:p14="http://schemas.microsoft.com/office/powerpoint/2010/main" val="40315919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15</a:t>
            </a:fld>
            <a:endParaRPr lang="en-US"/>
          </a:p>
        </p:txBody>
      </p:sp>
    </p:spTree>
    <p:extLst>
      <p:ext uri="{BB962C8B-B14F-4D97-AF65-F5344CB8AC3E}">
        <p14:creationId xmlns:p14="http://schemas.microsoft.com/office/powerpoint/2010/main" val="723203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5</a:t>
            </a:fld>
            <a:endParaRPr lang="en-US"/>
          </a:p>
        </p:txBody>
      </p:sp>
    </p:spTree>
    <p:extLst>
      <p:ext uri="{BB962C8B-B14F-4D97-AF65-F5344CB8AC3E}">
        <p14:creationId xmlns:p14="http://schemas.microsoft.com/office/powerpoint/2010/main" val="81851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6</a:t>
            </a:fld>
            <a:endParaRPr lang="en-US"/>
          </a:p>
        </p:txBody>
      </p:sp>
    </p:spTree>
    <p:extLst>
      <p:ext uri="{BB962C8B-B14F-4D97-AF65-F5344CB8AC3E}">
        <p14:creationId xmlns:p14="http://schemas.microsoft.com/office/powerpoint/2010/main" val="37810628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7</a:t>
            </a:fld>
            <a:endParaRPr lang="en-US"/>
          </a:p>
        </p:txBody>
      </p:sp>
    </p:spTree>
    <p:extLst>
      <p:ext uri="{BB962C8B-B14F-4D97-AF65-F5344CB8AC3E}">
        <p14:creationId xmlns:p14="http://schemas.microsoft.com/office/powerpoint/2010/main" val="39896115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8</a:t>
            </a:fld>
            <a:endParaRPr lang="en-US"/>
          </a:p>
        </p:txBody>
      </p:sp>
    </p:spTree>
    <p:extLst>
      <p:ext uri="{BB962C8B-B14F-4D97-AF65-F5344CB8AC3E}">
        <p14:creationId xmlns:p14="http://schemas.microsoft.com/office/powerpoint/2010/main" val="36320541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9</a:t>
            </a:fld>
            <a:endParaRPr lang="en-US"/>
          </a:p>
        </p:txBody>
      </p:sp>
    </p:spTree>
    <p:extLst>
      <p:ext uri="{BB962C8B-B14F-4D97-AF65-F5344CB8AC3E}">
        <p14:creationId xmlns:p14="http://schemas.microsoft.com/office/powerpoint/2010/main" val="35607211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10</a:t>
            </a:fld>
            <a:endParaRPr lang="en-US"/>
          </a:p>
        </p:txBody>
      </p:sp>
    </p:spTree>
    <p:extLst>
      <p:ext uri="{BB962C8B-B14F-4D97-AF65-F5344CB8AC3E}">
        <p14:creationId xmlns:p14="http://schemas.microsoft.com/office/powerpoint/2010/main" val="34784250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11</a:t>
            </a:fld>
            <a:endParaRPr lang="en-US"/>
          </a:p>
        </p:txBody>
      </p:sp>
    </p:spTree>
    <p:extLst>
      <p:ext uri="{BB962C8B-B14F-4D97-AF65-F5344CB8AC3E}">
        <p14:creationId xmlns:p14="http://schemas.microsoft.com/office/powerpoint/2010/main" val="22804207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12</a:t>
            </a:fld>
            <a:endParaRPr lang="en-US"/>
          </a:p>
        </p:txBody>
      </p:sp>
    </p:spTree>
    <p:extLst>
      <p:ext uri="{BB962C8B-B14F-4D97-AF65-F5344CB8AC3E}">
        <p14:creationId xmlns:p14="http://schemas.microsoft.com/office/powerpoint/2010/main" val="2829114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41772"/>
            <a:ext cx="7772400" cy="17907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597064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2544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3"/>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1" y="273843"/>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1850441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Main point with subtitle">
  <p:cSld name="Main point with subtitle">
    <p:spTree>
      <p:nvGrpSpPr>
        <p:cNvPr id="1" name="Shape 796"/>
        <p:cNvGrpSpPr/>
        <p:nvPr/>
      </p:nvGrpSpPr>
      <p:grpSpPr>
        <a:xfrm>
          <a:off x="0" y="0"/>
          <a:ext cx="0" cy="0"/>
          <a:chOff x="0" y="0"/>
          <a:chExt cx="0" cy="0"/>
        </a:xfrm>
      </p:grpSpPr>
      <p:sp>
        <p:nvSpPr>
          <p:cNvPr id="814" name="Google Shape;814;p17"/>
          <p:cNvSpPr txBox="1">
            <a:spLocks noGrp="1"/>
          </p:cNvSpPr>
          <p:nvPr>
            <p:ph type="title"/>
          </p:nvPr>
        </p:nvSpPr>
        <p:spPr>
          <a:xfrm>
            <a:off x="1279375" y="1338763"/>
            <a:ext cx="6285300" cy="19560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sz="6000"/>
            </a:lvl1pPr>
            <a:lvl2pPr lvl="1" algn="r" rtl="0">
              <a:lnSpc>
                <a:spcPct val="100000"/>
              </a:lnSpc>
              <a:spcBef>
                <a:spcPts val="0"/>
              </a:spcBef>
              <a:spcAft>
                <a:spcPts val="0"/>
              </a:spcAft>
              <a:buNone/>
              <a:defRPr sz="6000"/>
            </a:lvl2pPr>
            <a:lvl3pPr lvl="2" algn="r" rtl="0">
              <a:lnSpc>
                <a:spcPct val="100000"/>
              </a:lnSpc>
              <a:spcBef>
                <a:spcPts val="0"/>
              </a:spcBef>
              <a:spcAft>
                <a:spcPts val="0"/>
              </a:spcAft>
              <a:buNone/>
              <a:defRPr sz="6000"/>
            </a:lvl3pPr>
            <a:lvl4pPr lvl="3" algn="r" rtl="0">
              <a:lnSpc>
                <a:spcPct val="100000"/>
              </a:lnSpc>
              <a:spcBef>
                <a:spcPts val="0"/>
              </a:spcBef>
              <a:spcAft>
                <a:spcPts val="0"/>
              </a:spcAft>
              <a:buNone/>
              <a:defRPr sz="6000"/>
            </a:lvl4pPr>
            <a:lvl5pPr lvl="4" algn="r" rtl="0">
              <a:lnSpc>
                <a:spcPct val="100000"/>
              </a:lnSpc>
              <a:spcBef>
                <a:spcPts val="0"/>
              </a:spcBef>
              <a:spcAft>
                <a:spcPts val="0"/>
              </a:spcAft>
              <a:buNone/>
              <a:defRPr sz="6000"/>
            </a:lvl5pPr>
            <a:lvl6pPr lvl="5" algn="r" rtl="0">
              <a:lnSpc>
                <a:spcPct val="100000"/>
              </a:lnSpc>
              <a:spcBef>
                <a:spcPts val="0"/>
              </a:spcBef>
              <a:spcAft>
                <a:spcPts val="0"/>
              </a:spcAft>
              <a:buNone/>
              <a:defRPr sz="6000"/>
            </a:lvl6pPr>
            <a:lvl7pPr lvl="6" algn="r" rtl="0">
              <a:lnSpc>
                <a:spcPct val="100000"/>
              </a:lnSpc>
              <a:spcBef>
                <a:spcPts val="0"/>
              </a:spcBef>
              <a:spcAft>
                <a:spcPts val="0"/>
              </a:spcAft>
              <a:buNone/>
              <a:defRPr sz="6000"/>
            </a:lvl7pPr>
            <a:lvl8pPr lvl="7" algn="r" rtl="0">
              <a:lnSpc>
                <a:spcPct val="100000"/>
              </a:lnSpc>
              <a:spcBef>
                <a:spcPts val="0"/>
              </a:spcBef>
              <a:spcAft>
                <a:spcPts val="0"/>
              </a:spcAft>
              <a:buNone/>
              <a:defRPr sz="6000"/>
            </a:lvl8pPr>
            <a:lvl9pPr lvl="8" algn="r" rtl="0">
              <a:lnSpc>
                <a:spcPct val="100000"/>
              </a:lnSpc>
              <a:spcBef>
                <a:spcPts val="0"/>
              </a:spcBef>
              <a:spcAft>
                <a:spcPts val="0"/>
              </a:spcAft>
              <a:buNone/>
              <a:defRPr sz="6000"/>
            </a:lvl9pPr>
          </a:lstStyle>
          <a:p>
            <a:endParaRPr/>
          </a:p>
        </p:txBody>
      </p:sp>
      <p:sp>
        <p:nvSpPr>
          <p:cNvPr id="815" name="Google Shape;815;p17"/>
          <p:cNvSpPr txBox="1">
            <a:spLocks noGrp="1"/>
          </p:cNvSpPr>
          <p:nvPr>
            <p:ph type="subTitle" idx="1"/>
          </p:nvPr>
        </p:nvSpPr>
        <p:spPr>
          <a:xfrm>
            <a:off x="1279375" y="3457638"/>
            <a:ext cx="6285300" cy="3471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a:latin typeface="Montserrat Medium"/>
                <a:ea typeface="Montserrat Medium"/>
                <a:cs typeface="Montserrat Medium"/>
                <a:sym typeface="Montserrat Medium"/>
              </a:defRPr>
            </a:lvl1pPr>
            <a:lvl2pPr lvl="1" algn="ctr" rtl="0">
              <a:lnSpc>
                <a:spcPct val="100000"/>
              </a:lnSpc>
              <a:spcBef>
                <a:spcPts val="0"/>
              </a:spcBef>
              <a:spcAft>
                <a:spcPts val="0"/>
              </a:spcAft>
              <a:buNone/>
              <a:defRPr>
                <a:latin typeface="Montserrat Medium"/>
                <a:ea typeface="Montserrat Medium"/>
                <a:cs typeface="Montserrat Medium"/>
                <a:sym typeface="Montserrat Medium"/>
              </a:defRPr>
            </a:lvl2pPr>
            <a:lvl3pPr lvl="2" algn="ctr" rtl="0">
              <a:lnSpc>
                <a:spcPct val="100000"/>
              </a:lnSpc>
              <a:spcBef>
                <a:spcPts val="0"/>
              </a:spcBef>
              <a:spcAft>
                <a:spcPts val="0"/>
              </a:spcAft>
              <a:buNone/>
              <a:defRPr>
                <a:latin typeface="Montserrat Medium"/>
                <a:ea typeface="Montserrat Medium"/>
                <a:cs typeface="Montserrat Medium"/>
                <a:sym typeface="Montserrat Medium"/>
              </a:defRPr>
            </a:lvl3pPr>
            <a:lvl4pPr lvl="3" algn="ctr" rtl="0">
              <a:lnSpc>
                <a:spcPct val="100000"/>
              </a:lnSpc>
              <a:spcBef>
                <a:spcPts val="0"/>
              </a:spcBef>
              <a:spcAft>
                <a:spcPts val="0"/>
              </a:spcAft>
              <a:buNone/>
              <a:defRPr>
                <a:latin typeface="Montserrat Medium"/>
                <a:ea typeface="Montserrat Medium"/>
                <a:cs typeface="Montserrat Medium"/>
                <a:sym typeface="Montserrat Medium"/>
              </a:defRPr>
            </a:lvl4pPr>
            <a:lvl5pPr lvl="4" algn="ctr" rtl="0">
              <a:lnSpc>
                <a:spcPct val="100000"/>
              </a:lnSpc>
              <a:spcBef>
                <a:spcPts val="0"/>
              </a:spcBef>
              <a:spcAft>
                <a:spcPts val="0"/>
              </a:spcAft>
              <a:buNone/>
              <a:defRPr>
                <a:latin typeface="Montserrat Medium"/>
                <a:ea typeface="Montserrat Medium"/>
                <a:cs typeface="Montserrat Medium"/>
                <a:sym typeface="Montserrat Medium"/>
              </a:defRPr>
            </a:lvl5pPr>
            <a:lvl6pPr lvl="5" algn="ctr" rtl="0">
              <a:lnSpc>
                <a:spcPct val="100000"/>
              </a:lnSpc>
              <a:spcBef>
                <a:spcPts val="0"/>
              </a:spcBef>
              <a:spcAft>
                <a:spcPts val="0"/>
              </a:spcAft>
              <a:buNone/>
              <a:defRPr>
                <a:latin typeface="Montserrat Medium"/>
                <a:ea typeface="Montserrat Medium"/>
                <a:cs typeface="Montserrat Medium"/>
                <a:sym typeface="Montserrat Medium"/>
              </a:defRPr>
            </a:lvl6pPr>
            <a:lvl7pPr lvl="6" algn="ctr" rtl="0">
              <a:lnSpc>
                <a:spcPct val="100000"/>
              </a:lnSpc>
              <a:spcBef>
                <a:spcPts val="0"/>
              </a:spcBef>
              <a:spcAft>
                <a:spcPts val="0"/>
              </a:spcAft>
              <a:buNone/>
              <a:defRPr>
                <a:latin typeface="Montserrat Medium"/>
                <a:ea typeface="Montserrat Medium"/>
                <a:cs typeface="Montserrat Medium"/>
                <a:sym typeface="Montserrat Medium"/>
              </a:defRPr>
            </a:lvl7pPr>
            <a:lvl8pPr lvl="7" algn="ctr" rtl="0">
              <a:lnSpc>
                <a:spcPct val="100000"/>
              </a:lnSpc>
              <a:spcBef>
                <a:spcPts val="0"/>
              </a:spcBef>
              <a:spcAft>
                <a:spcPts val="0"/>
              </a:spcAft>
              <a:buNone/>
              <a:defRPr>
                <a:latin typeface="Montserrat Medium"/>
                <a:ea typeface="Montserrat Medium"/>
                <a:cs typeface="Montserrat Medium"/>
                <a:sym typeface="Montserrat Medium"/>
              </a:defRPr>
            </a:lvl8pPr>
            <a:lvl9pPr lvl="8" algn="ctr" rtl="0">
              <a:lnSpc>
                <a:spcPct val="100000"/>
              </a:lnSpc>
              <a:spcBef>
                <a:spcPts val="0"/>
              </a:spcBef>
              <a:spcAft>
                <a:spcPts val="0"/>
              </a:spcAft>
              <a:buNone/>
              <a:defRPr>
                <a:latin typeface="Montserrat Medium"/>
                <a:ea typeface="Montserrat Medium"/>
                <a:cs typeface="Montserrat Medium"/>
                <a:sym typeface="Montserrat Medium"/>
              </a:defRPr>
            </a:lvl9pPr>
          </a:lstStyle>
          <a:p>
            <a:endParaRPr/>
          </a:p>
        </p:txBody>
      </p:sp>
    </p:spTree>
    <p:extLst>
      <p:ext uri="{BB962C8B-B14F-4D97-AF65-F5344CB8AC3E}">
        <p14:creationId xmlns:p14="http://schemas.microsoft.com/office/powerpoint/2010/main" val="555980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295809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5"/>
            <a:ext cx="7886700" cy="2139553"/>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3442099"/>
            <a:ext cx="7886700" cy="1125140"/>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B526A92-8AAF-4BF0-85FE-B336BF0F8D2D}" type="datetimeFigureOut">
              <a:rPr lang="en-US" smtClean="0"/>
              <a:t>8/26/2025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5922784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526A92-8AAF-4BF0-85FE-B336BF0F8D2D}" type="datetimeFigureOut">
              <a:rPr lang="en-US" smtClean="0"/>
              <a:t>8/26/2025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943576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5"/>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1" y="1260872"/>
            <a:ext cx="3887391"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1"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B526A92-8AAF-4BF0-85FE-B336BF0F8D2D}" type="datetimeFigureOut">
              <a:rPr lang="en-US" smtClean="0"/>
              <a:t>8/26/2025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4077177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B526A92-8AAF-4BF0-85FE-B336BF0F8D2D}" type="datetimeFigureOut">
              <a:rPr lang="en-US" smtClean="0"/>
              <a:t>8/26/2025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6195961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526A92-8AAF-4BF0-85FE-B336BF0F8D2D}" type="datetimeFigureOut">
              <a:rPr lang="en-US" smtClean="0"/>
              <a:t>8/26/2025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932596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740570"/>
            <a:ext cx="4629150" cy="365521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8/26/2025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3017640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70"/>
            <a:ext cx="4629150" cy="365521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8/26/2025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8984662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5"/>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8"/>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B526A92-8AAF-4BF0-85FE-B336BF0F8D2D}" type="datetimeFigureOut">
              <a:rPr lang="en-US" smtClean="0"/>
              <a:t>8/26/2025</a:t>
            </a:fld>
            <a:endParaRPr lang="en-US"/>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2AF2F91-6C79-4775-9E01-5F8EDCA63F89}" type="slidenum">
              <a:rPr lang="en-US" smtClean="0"/>
              <a:t>‹#›</a:t>
            </a:fld>
            <a:endParaRPr lang="en-US"/>
          </a:p>
        </p:txBody>
      </p:sp>
    </p:spTree>
    <p:extLst>
      <p:ext uri="{BB962C8B-B14F-4D97-AF65-F5344CB8AC3E}">
        <p14:creationId xmlns:p14="http://schemas.microsoft.com/office/powerpoint/2010/main" val="5565852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notesSlide" Target="../notesSlides/notesSlide8.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4.png"/><Relationship Id="rId5" Type="http://schemas.openxmlformats.org/officeDocument/2006/relationships/image" Target="../media/image5.png"/><Relationship Id="rId4" Type="http://schemas.openxmlformats.org/officeDocument/2006/relationships/notesSlide" Target="../notesSlides/notesSlide9.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4.png"/><Relationship Id="rId5" Type="http://schemas.openxmlformats.org/officeDocument/2006/relationships/image" Target="../media/image6.png"/><Relationship Id="rId4" Type="http://schemas.openxmlformats.org/officeDocument/2006/relationships/notesSlide" Target="../notesSlides/notesSlide10.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p3"/><Relationship Id="rId1" Type="http://schemas.microsoft.com/office/2007/relationships/media" Target="../media/media5.mp3"/><Relationship Id="rId6" Type="http://schemas.openxmlformats.org/officeDocument/2006/relationships/image" Target="../media/image4.png"/><Relationship Id="rId5" Type="http://schemas.openxmlformats.org/officeDocument/2006/relationships/image" Target="../media/image7.png"/><Relationship Id="rId4" Type="http://schemas.openxmlformats.org/officeDocument/2006/relationships/notesSlide" Target="../notesSlides/notesSlide1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4543629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7" y="0"/>
            <a:ext cx="4853169"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CONTROLLED PRACTICE</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26371" y="808238"/>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4" name="Rectangle 3">
            <a:extLst>
              <a:ext uri="{FF2B5EF4-FFF2-40B4-BE49-F238E27FC236}">
                <a16:creationId xmlns:a16="http://schemas.microsoft.com/office/drawing/2014/main" id="{4A7BFE80-4B77-698E-BE4F-34EAF1232090}"/>
              </a:ext>
            </a:extLst>
          </p:cNvPr>
          <p:cNvSpPr/>
          <p:nvPr/>
        </p:nvSpPr>
        <p:spPr>
          <a:xfrm>
            <a:off x="803326" y="595449"/>
            <a:ext cx="8215414" cy="1200329"/>
          </a:xfrm>
          <a:prstGeom prst="rect">
            <a:avLst/>
          </a:prstGeom>
        </p:spPr>
        <p:txBody>
          <a:bodyPr wrap="square">
            <a:spAutoFit/>
          </a:bodyPr>
          <a:lstStyle/>
          <a:p>
            <a:pPr algn="just"/>
            <a:r>
              <a:rPr lang="en-US" sz="2400" b="1" kern="0" dirty="0">
                <a:solidFill>
                  <a:srgbClr val="000000"/>
                </a:solidFill>
                <a:effectLst/>
                <a:ea typeface="Times New Roman" panose="02020603050405020304" pitchFamily="18" charset="0"/>
              </a:rPr>
              <a:t>Work in pairs. Match each AI application (1–5) with its purposes in learning (a–f). There can be multiple correct answers.</a:t>
            </a:r>
            <a:r>
              <a:rPr lang="en-US" sz="2400" kern="0" dirty="0">
                <a:effectLst/>
                <a:ea typeface="Times New Roman" panose="02020603050405020304" pitchFamily="18" charset="0"/>
              </a:rPr>
              <a:t> </a:t>
            </a:r>
            <a:endParaRPr lang="en-US" sz="2400" b="1" dirty="0">
              <a:cs typeface="Times New Roman" panose="02020603050405020304" pitchFamily="18" charset="0"/>
            </a:endParaRPr>
          </a:p>
        </p:txBody>
      </p:sp>
      <p:sp>
        <p:nvSpPr>
          <p:cNvPr id="14" name="Rectangle: Rounded Corners 13">
            <a:extLst>
              <a:ext uri="{FF2B5EF4-FFF2-40B4-BE49-F238E27FC236}">
                <a16:creationId xmlns:a16="http://schemas.microsoft.com/office/drawing/2014/main" id="{3DC134D1-A4EF-4EA9-AD67-D3F49E562948}"/>
              </a:ext>
            </a:extLst>
          </p:cNvPr>
          <p:cNvSpPr/>
          <p:nvPr/>
        </p:nvSpPr>
        <p:spPr>
          <a:xfrm>
            <a:off x="867990" y="1870990"/>
            <a:ext cx="2905119" cy="503922"/>
          </a:xfrm>
          <a:prstGeom prst="roundRect">
            <a:avLst/>
          </a:prstGeom>
          <a:solidFill>
            <a:srgbClr val="E4598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t>1. speech recognition</a:t>
            </a:r>
          </a:p>
        </p:txBody>
      </p:sp>
      <p:sp>
        <p:nvSpPr>
          <p:cNvPr id="16" name="Rectangle: Rounded Corners 15">
            <a:extLst>
              <a:ext uri="{FF2B5EF4-FFF2-40B4-BE49-F238E27FC236}">
                <a16:creationId xmlns:a16="http://schemas.microsoft.com/office/drawing/2014/main" id="{E15C4F9F-3E55-4684-B4DA-CCB4E79099BE}"/>
              </a:ext>
            </a:extLst>
          </p:cNvPr>
          <p:cNvSpPr/>
          <p:nvPr/>
        </p:nvSpPr>
        <p:spPr>
          <a:xfrm>
            <a:off x="900675" y="3074052"/>
            <a:ext cx="2905119" cy="444675"/>
          </a:xfrm>
          <a:prstGeom prst="roundRect">
            <a:avLst/>
          </a:prstGeom>
          <a:solidFill>
            <a:srgbClr val="E4598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t>3. virtual reality</a:t>
            </a:r>
          </a:p>
        </p:txBody>
      </p:sp>
      <p:sp>
        <p:nvSpPr>
          <p:cNvPr id="17" name="Rectangle: Rounded Corners 16">
            <a:extLst>
              <a:ext uri="{FF2B5EF4-FFF2-40B4-BE49-F238E27FC236}">
                <a16:creationId xmlns:a16="http://schemas.microsoft.com/office/drawing/2014/main" id="{B3870374-C178-1359-A6DD-80152186EF86}"/>
              </a:ext>
            </a:extLst>
          </p:cNvPr>
          <p:cNvSpPr/>
          <p:nvPr/>
        </p:nvSpPr>
        <p:spPr>
          <a:xfrm>
            <a:off x="889780" y="2472521"/>
            <a:ext cx="2905119" cy="503922"/>
          </a:xfrm>
          <a:prstGeom prst="roundRect">
            <a:avLst/>
          </a:prstGeom>
          <a:solidFill>
            <a:srgbClr val="E4598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t>2. educational robots</a:t>
            </a:r>
          </a:p>
        </p:txBody>
      </p:sp>
      <p:sp>
        <p:nvSpPr>
          <p:cNvPr id="18" name="Rectangle: Rounded Corners 17">
            <a:extLst>
              <a:ext uri="{FF2B5EF4-FFF2-40B4-BE49-F238E27FC236}">
                <a16:creationId xmlns:a16="http://schemas.microsoft.com/office/drawing/2014/main" id="{CC163798-2958-2AEC-E95B-34107E847C8B}"/>
              </a:ext>
            </a:extLst>
          </p:cNvPr>
          <p:cNvSpPr/>
          <p:nvPr/>
        </p:nvSpPr>
        <p:spPr>
          <a:xfrm>
            <a:off x="900674" y="3653186"/>
            <a:ext cx="2905119" cy="444675"/>
          </a:xfrm>
          <a:prstGeom prst="roundRect">
            <a:avLst/>
          </a:prstGeom>
          <a:solidFill>
            <a:srgbClr val="E4598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t>4. AI-powered games</a:t>
            </a:r>
          </a:p>
        </p:txBody>
      </p:sp>
      <p:sp>
        <p:nvSpPr>
          <p:cNvPr id="19" name="Rectangle: Rounded Corners 18">
            <a:extLst>
              <a:ext uri="{FF2B5EF4-FFF2-40B4-BE49-F238E27FC236}">
                <a16:creationId xmlns:a16="http://schemas.microsoft.com/office/drawing/2014/main" id="{ABAC8C6A-F262-708A-5718-3AC448EAD7A6}"/>
              </a:ext>
            </a:extLst>
          </p:cNvPr>
          <p:cNvSpPr/>
          <p:nvPr/>
        </p:nvSpPr>
        <p:spPr>
          <a:xfrm>
            <a:off x="900674" y="4208371"/>
            <a:ext cx="2905119" cy="444676"/>
          </a:xfrm>
          <a:prstGeom prst="roundRect">
            <a:avLst/>
          </a:prstGeom>
          <a:solidFill>
            <a:srgbClr val="E4598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t>5. chatbots</a:t>
            </a:r>
          </a:p>
        </p:txBody>
      </p:sp>
      <p:sp>
        <p:nvSpPr>
          <p:cNvPr id="20" name="Rectangle: Rounded Corners 19">
            <a:extLst>
              <a:ext uri="{FF2B5EF4-FFF2-40B4-BE49-F238E27FC236}">
                <a16:creationId xmlns:a16="http://schemas.microsoft.com/office/drawing/2014/main" id="{D760BECD-4288-C34E-B0A9-E8E55CB6BACB}"/>
              </a:ext>
            </a:extLst>
          </p:cNvPr>
          <p:cNvSpPr/>
          <p:nvPr/>
        </p:nvSpPr>
        <p:spPr>
          <a:xfrm>
            <a:off x="5127171" y="1870990"/>
            <a:ext cx="3731079" cy="503922"/>
          </a:xfrm>
          <a:prstGeom prst="roundRect">
            <a:avLst/>
          </a:prstGeom>
          <a:solidFill>
            <a:srgbClr val="E4598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t>a. support students with disabilities</a:t>
            </a:r>
          </a:p>
        </p:txBody>
      </p:sp>
      <p:sp>
        <p:nvSpPr>
          <p:cNvPr id="21" name="Rectangle: Rounded Corners 20">
            <a:extLst>
              <a:ext uri="{FF2B5EF4-FFF2-40B4-BE49-F238E27FC236}">
                <a16:creationId xmlns:a16="http://schemas.microsoft.com/office/drawing/2014/main" id="{C2E032CB-911F-BDB9-AF64-1BECB987C5E3}"/>
              </a:ext>
            </a:extLst>
          </p:cNvPr>
          <p:cNvSpPr/>
          <p:nvPr/>
        </p:nvSpPr>
        <p:spPr>
          <a:xfrm>
            <a:off x="5127172" y="3074052"/>
            <a:ext cx="3796392" cy="444675"/>
          </a:xfrm>
          <a:prstGeom prst="roundRect">
            <a:avLst/>
          </a:prstGeom>
          <a:solidFill>
            <a:srgbClr val="E4598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t>c. check pronunciation</a:t>
            </a:r>
          </a:p>
        </p:txBody>
      </p:sp>
      <p:sp>
        <p:nvSpPr>
          <p:cNvPr id="22" name="Rectangle: Rounded Corners 21">
            <a:extLst>
              <a:ext uri="{FF2B5EF4-FFF2-40B4-BE49-F238E27FC236}">
                <a16:creationId xmlns:a16="http://schemas.microsoft.com/office/drawing/2014/main" id="{5187D91A-09D7-E8F6-9636-C78309ED5DC9}"/>
              </a:ext>
            </a:extLst>
          </p:cNvPr>
          <p:cNvSpPr/>
          <p:nvPr/>
        </p:nvSpPr>
        <p:spPr>
          <a:xfrm>
            <a:off x="5127171" y="2472521"/>
            <a:ext cx="3731079" cy="503922"/>
          </a:xfrm>
          <a:prstGeom prst="roundRect">
            <a:avLst/>
          </a:prstGeom>
          <a:solidFill>
            <a:srgbClr val="E4598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t>b. develop problem-solving skills</a:t>
            </a:r>
          </a:p>
        </p:txBody>
      </p:sp>
      <p:sp>
        <p:nvSpPr>
          <p:cNvPr id="23" name="Rectangle: Rounded Corners 22">
            <a:extLst>
              <a:ext uri="{FF2B5EF4-FFF2-40B4-BE49-F238E27FC236}">
                <a16:creationId xmlns:a16="http://schemas.microsoft.com/office/drawing/2014/main" id="{FD4663EA-CF14-574B-A9B6-DDEEA7A77E08}"/>
              </a:ext>
            </a:extLst>
          </p:cNvPr>
          <p:cNvSpPr/>
          <p:nvPr/>
        </p:nvSpPr>
        <p:spPr>
          <a:xfrm>
            <a:off x="5127171" y="3653186"/>
            <a:ext cx="3796392" cy="444675"/>
          </a:xfrm>
          <a:prstGeom prst="roundRect">
            <a:avLst/>
          </a:prstGeom>
          <a:solidFill>
            <a:srgbClr val="E4598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t>d. provide </a:t>
            </a:r>
            <a:r>
              <a:rPr lang="en-US" b="1" dirty="0" err="1"/>
              <a:t>personalised</a:t>
            </a:r>
            <a:r>
              <a:rPr lang="en-US" b="1" dirty="0"/>
              <a:t> support</a:t>
            </a:r>
          </a:p>
        </p:txBody>
      </p:sp>
      <p:sp>
        <p:nvSpPr>
          <p:cNvPr id="24" name="Rectangle: Rounded Corners 23">
            <a:extLst>
              <a:ext uri="{FF2B5EF4-FFF2-40B4-BE49-F238E27FC236}">
                <a16:creationId xmlns:a16="http://schemas.microsoft.com/office/drawing/2014/main" id="{0E5D972C-B36C-C963-33D7-61619507C9C0}"/>
              </a:ext>
            </a:extLst>
          </p:cNvPr>
          <p:cNvSpPr/>
          <p:nvPr/>
        </p:nvSpPr>
        <p:spPr>
          <a:xfrm>
            <a:off x="5127171" y="4208370"/>
            <a:ext cx="3796392" cy="566233"/>
          </a:xfrm>
          <a:prstGeom prst="roundRect">
            <a:avLst/>
          </a:prstGeom>
          <a:solidFill>
            <a:srgbClr val="E4598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t>e. provide interactive forms of learning</a:t>
            </a:r>
          </a:p>
        </p:txBody>
      </p:sp>
      <p:sp>
        <p:nvSpPr>
          <p:cNvPr id="26" name="TextBox 25">
            <a:extLst>
              <a:ext uri="{FF2B5EF4-FFF2-40B4-BE49-F238E27FC236}">
                <a16:creationId xmlns:a16="http://schemas.microsoft.com/office/drawing/2014/main" id="{DAC93D67-1343-C6AD-0152-360669A231E3}"/>
              </a:ext>
            </a:extLst>
          </p:cNvPr>
          <p:cNvSpPr txBox="1"/>
          <p:nvPr/>
        </p:nvSpPr>
        <p:spPr>
          <a:xfrm>
            <a:off x="3927021" y="2374912"/>
            <a:ext cx="4572000" cy="1631216"/>
          </a:xfrm>
          <a:prstGeom prst="rect">
            <a:avLst/>
          </a:prstGeom>
          <a:noFill/>
        </p:spPr>
        <p:txBody>
          <a:bodyPr wrap="square">
            <a:spAutoFit/>
          </a:bodyPr>
          <a:lstStyle/>
          <a:p>
            <a:pPr marL="0" marR="0" indent="-1270" algn="just">
              <a:spcBef>
                <a:spcPts val="0"/>
              </a:spcBef>
              <a:spcAft>
                <a:spcPts val="0"/>
              </a:spcAft>
            </a:pPr>
            <a:r>
              <a:rPr lang="en-US" sz="2000" b="1" dirty="0">
                <a:solidFill>
                  <a:srgbClr val="0070C0"/>
                </a:solidFill>
                <a:effectLst/>
                <a:ea typeface="Times New Roman" panose="02020603050405020304" pitchFamily="18" charset="0"/>
              </a:rPr>
              <a:t>1. a, c</a:t>
            </a:r>
          </a:p>
          <a:p>
            <a:pPr marL="0" marR="0" indent="-1270" algn="just">
              <a:spcBef>
                <a:spcPts val="0"/>
              </a:spcBef>
              <a:spcAft>
                <a:spcPts val="0"/>
              </a:spcAft>
            </a:pPr>
            <a:r>
              <a:rPr lang="en-US" sz="2000" b="1" dirty="0">
                <a:solidFill>
                  <a:srgbClr val="0070C0"/>
                </a:solidFill>
                <a:effectLst/>
                <a:ea typeface="Times New Roman" panose="02020603050405020304" pitchFamily="18" charset="0"/>
              </a:rPr>
              <a:t>2. a, d, f</a:t>
            </a:r>
          </a:p>
          <a:p>
            <a:pPr marL="0" marR="0" indent="0" algn="just">
              <a:spcBef>
                <a:spcPts val="0"/>
              </a:spcBef>
              <a:spcAft>
                <a:spcPts val="0"/>
              </a:spcAft>
            </a:pPr>
            <a:r>
              <a:rPr lang="en-US" sz="2000" b="1" dirty="0">
                <a:solidFill>
                  <a:srgbClr val="0070C0"/>
                </a:solidFill>
                <a:effectLst/>
                <a:ea typeface="Times New Roman" panose="02020603050405020304" pitchFamily="18" charset="0"/>
              </a:rPr>
              <a:t>3. a, f</a:t>
            </a:r>
          </a:p>
          <a:p>
            <a:pPr marL="0" marR="0" indent="0" algn="just">
              <a:spcBef>
                <a:spcPts val="0"/>
              </a:spcBef>
              <a:spcAft>
                <a:spcPts val="0"/>
              </a:spcAft>
            </a:pPr>
            <a:r>
              <a:rPr lang="en-US" sz="2000" b="1" dirty="0">
                <a:solidFill>
                  <a:srgbClr val="0070C0"/>
                </a:solidFill>
                <a:effectLst/>
                <a:ea typeface="Times New Roman" panose="02020603050405020304" pitchFamily="18" charset="0"/>
              </a:rPr>
              <a:t>4. b, f</a:t>
            </a:r>
          </a:p>
          <a:p>
            <a:r>
              <a:rPr lang="en-US" sz="2000" b="1" kern="0" dirty="0">
                <a:solidFill>
                  <a:srgbClr val="0070C0"/>
                </a:solidFill>
                <a:effectLst/>
                <a:ea typeface="Times New Roman" panose="02020603050405020304" pitchFamily="18" charset="0"/>
              </a:rPr>
              <a:t>5. a, e, f</a:t>
            </a:r>
            <a:endParaRPr lang="en-US" sz="2000" b="1" dirty="0">
              <a:solidFill>
                <a:srgbClr val="0070C0"/>
              </a:solidFill>
            </a:endParaRPr>
          </a:p>
        </p:txBody>
      </p:sp>
    </p:spTree>
    <p:extLst>
      <p:ext uri="{BB962C8B-B14F-4D97-AF65-F5344CB8AC3E}">
        <p14:creationId xmlns:p14="http://schemas.microsoft.com/office/powerpoint/2010/main" val="638067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624161" y="962733"/>
            <a:ext cx="4494846" cy="1012037"/>
          </a:xfrm>
          <a:prstGeom prst="rect">
            <a:avLst/>
          </a:prstGeom>
          <a:noFill/>
          <a:ln>
            <a:noFill/>
          </a:ln>
        </p:spPr>
        <p:txBody>
          <a:bodyPr spcFirstLastPara="1" wrap="square" lIns="68569" tIns="68569" rIns="68569" bIns="68569"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chemeClr val="accent2"/>
                </a:solidFill>
              </a:rPr>
              <a:t>ready-made (adj)</a:t>
            </a:r>
            <a:endParaRPr lang="en-US" sz="4800" b="1" dirty="0">
              <a:solidFill>
                <a:schemeClr val="accent2"/>
              </a:solidFill>
              <a:cs typeface="Calibri" panose="020F0502020204030204" pitchFamily="34" charset="0"/>
            </a:endParaRPr>
          </a:p>
        </p:txBody>
      </p:sp>
      <p:sp>
        <p:nvSpPr>
          <p:cNvPr id="12" name="Rectangle 11"/>
          <p:cNvSpPr/>
          <p:nvPr/>
        </p:nvSpPr>
        <p:spPr>
          <a:xfrm>
            <a:off x="515355" y="3277617"/>
            <a:ext cx="4494845" cy="1384995"/>
          </a:xfrm>
          <a:prstGeom prst="rect">
            <a:avLst/>
          </a:prstGeom>
        </p:spPr>
        <p:txBody>
          <a:bodyPr wrap="square">
            <a:spAutoFit/>
          </a:bodyPr>
          <a:lstStyle/>
          <a:p>
            <a:pPr algn="just"/>
            <a:r>
              <a:rPr lang="en-US" sz="2800" dirty="0"/>
              <a:t>prepared in advance so that you can eat or use it immediately</a:t>
            </a:r>
            <a:endParaRPr lang="en-US" sz="4000" dirty="0"/>
          </a:p>
        </p:txBody>
      </p:sp>
      <p:sp>
        <p:nvSpPr>
          <p:cNvPr id="2" name="Rectangle 1"/>
          <p:cNvSpPr/>
          <p:nvPr/>
        </p:nvSpPr>
        <p:spPr>
          <a:xfrm>
            <a:off x="1433225" y="1902951"/>
            <a:ext cx="2619948" cy="646331"/>
          </a:xfrm>
          <a:prstGeom prst="rect">
            <a:avLst/>
          </a:prstGeom>
        </p:spPr>
        <p:txBody>
          <a:bodyPr wrap="none">
            <a:spAutoFit/>
          </a:bodyPr>
          <a:lstStyle/>
          <a:p>
            <a:pPr algn="ctr"/>
            <a:r>
              <a:rPr lang="en-US" sz="3600" dirty="0">
                <a:solidFill>
                  <a:schemeClr val="accent2">
                    <a:lumMod val="50000"/>
                  </a:schemeClr>
                </a:solidFill>
              </a:rPr>
              <a:t>/ˌ</a:t>
            </a:r>
            <a:r>
              <a:rPr lang="en-US" sz="3600" dirty="0" err="1">
                <a:solidFill>
                  <a:schemeClr val="accent2">
                    <a:lumMod val="50000"/>
                  </a:schemeClr>
                </a:solidFill>
              </a:rPr>
              <a:t>redi</a:t>
            </a:r>
            <a:r>
              <a:rPr lang="en-US" sz="3600" dirty="0">
                <a:solidFill>
                  <a:schemeClr val="accent2">
                    <a:lumMod val="50000"/>
                  </a:schemeClr>
                </a:solidFill>
              </a:rPr>
              <a:t> ˈ</a:t>
            </a:r>
            <a:r>
              <a:rPr lang="en-US" sz="3600" dirty="0" err="1">
                <a:solidFill>
                  <a:schemeClr val="accent2">
                    <a:lumMod val="50000"/>
                  </a:schemeClr>
                </a:solidFill>
              </a:rPr>
              <a:t>meɪd</a:t>
            </a:r>
            <a:r>
              <a:rPr lang="en-US" sz="3600" dirty="0">
                <a:solidFill>
                  <a:schemeClr val="accent2">
                    <a:lumMod val="50000"/>
                  </a:schemeClr>
                </a:solidFill>
              </a:rPr>
              <a:t>/</a:t>
            </a:r>
            <a:endParaRPr lang="en-US" sz="3600" dirty="0">
              <a:solidFill>
                <a:schemeClr val="accent2">
                  <a:lumMod val="50000"/>
                </a:schemeClr>
              </a:solidFill>
              <a:cs typeface="Times New Roman" panose="02020603050405020304" pitchFamily="18" charset="0"/>
            </a:endParaRPr>
          </a:p>
        </p:txBody>
      </p:sp>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VOCABULARY</a:t>
            </a:r>
          </a:p>
        </p:txBody>
      </p:sp>
      <p:pic>
        <p:nvPicPr>
          <p:cNvPr id="10" name="Picture 9">
            <a:extLst>
              <a:ext uri="{FF2B5EF4-FFF2-40B4-BE49-F238E27FC236}">
                <a16:creationId xmlns:a16="http://schemas.microsoft.com/office/drawing/2014/main" id="{0663D11D-1DD0-50CD-3D23-269D95DBFD5C}"/>
              </a:ext>
            </a:extLst>
          </p:cNvPr>
          <p:cNvPicPr>
            <a:picLocks noChangeAspect="1"/>
          </p:cNvPicPr>
          <p:nvPr/>
        </p:nvPicPr>
        <p:blipFill>
          <a:blip r:embed="rId5"/>
          <a:stretch>
            <a:fillRect/>
          </a:stretch>
        </p:blipFill>
        <p:spPr>
          <a:xfrm>
            <a:off x="5418734" y="1562037"/>
            <a:ext cx="3270418" cy="2425825"/>
          </a:xfrm>
          <a:prstGeom prst="rect">
            <a:avLst/>
          </a:prstGeom>
        </p:spPr>
      </p:pic>
      <p:pic>
        <p:nvPicPr>
          <p:cNvPr id="11" name="ready-made">
            <a:hlinkClick r:id="" action="ppaction://media"/>
            <a:extLst>
              <a:ext uri="{FF2B5EF4-FFF2-40B4-BE49-F238E27FC236}">
                <a16:creationId xmlns:a16="http://schemas.microsoft.com/office/drawing/2014/main" id="{241FF270-0D8D-B9FE-D504-963738576EC9}"/>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559577" y="2575800"/>
            <a:ext cx="406400" cy="406400"/>
          </a:xfrm>
          <a:prstGeom prst="rect">
            <a:avLst/>
          </a:prstGeom>
        </p:spPr>
      </p:pic>
    </p:spTree>
    <p:extLst>
      <p:ext uri="{BB962C8B-B14F-4D97-AF65-F5344CB8AC3E}">
        <p14:creationId xmlns:p14="http://schemas.microsoft.com/office/powerpoint/2010/main" val="2096969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mediacall" presetSubtype="0" fill="hold" nodeType="clickEffect">
                                  <p:stCondLst>
                                    <p:cond delay="0"/>
                                  </p:stCondLst>
                                  <p:childTnLst>
                                    <p:cmd type="call" cmd="playFrom(0.0)">
                                      <p:cBhvr>
                                        <p:cTn id="16" dur="1750"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7" fill="hold" display="0">
                  <p:stCondLst>
                    <p:cond delay="indefinite"/>
                  </p:stCondLst>
                  <p:endCondLst>
                    <p:cond evt="onStopAudio" delay="0">
                      <p:tgtEl>
                        <p:sldTgt/>
                      </p:tgtEl>
                    </p:cond>
                  </p:endCondLst>
                </p:cTn>
                <p:tgtEl>
                  <p:spTgt spid="11"/>
                </p:tgtEl>
              </p:cMediaNode>
            </p:audio>
          </p:childTnLst>
        </p:cTn>
      </p:par>
    </p:tnLst>
    <p:bldLst>
      <p:bldP spid="7"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648654" y="930076"/>
            <a:ext cx="4837746" cy="1012037"/>
          </a:xfrm>
          <a:prstGeom prst="rect">
            <a:avLst/>
          </a:prstGeom>
          <a:noFill/>
          <a:ln>
            <a:noFill/>
          </a:ln>
        </p:spPr>
        <p:txBody>
          <a:bodyPr spcFirstLastPara="1" wrap="square" lIns="68569" tIns="68569" rIns="68569" bIns="68569"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chemeClr val="accent2"/>
                </a:solidFill>
              </a:rPr>
              <a:t>feedback (n)</a:t>
            </a:r>
            <a:endParaRPr lang="en-US" sz="4800" b="1" dirty="0">
              <a:solidFill>
                <a:schemeClr val="accent2"/>
              </a:solidFill>
              <a:cs typeface="Calibri" panose="020F0502020204030204" pitchFamily="34" charset="0"/>
            </a:endParaRPr>
          </a:p>
        </p:txBody>
      </p:sp>
      <p:sp>
        <p:nvSpPr>
          <p:cNvPr id="12" name="Rectangle 11"/>
          <p:cNvSpPr/>
          <p:nvPr/>
        </p:nvSpPr>
        <p:spPr>
          <a:xfrm>
            <a:off x="665613" y="3277617"/>
            <a:ext cx="4837746" cy="1200329"/>
          </a:xfrm>
          <a:prstGeom prst="rect">
            <a:avLst/>
          </a:prstGeom>
        </p:spPr>
        <p:txBody>
          <a:bodyPr wrap="square">
            <a:spAutoFit/>
          </a:bodyPr>
          <a:lstStyle/>
          <a:p>
            <a:pPr algn="just"/>
            <a:r>
              <a:rPr lang="en-US" sz="2400" dirty="0"/>
              <a:t>advice, criticism or information about how good or useful something or somebody’s work is</a:t>
            </a:r>
            <a:endParaRPr lang="en-US" sz="3600" dirty="0"/>
          </a:p>
        </p:txBody>
      </p:sp>
      <p:sp>
        <p:nvSpPr>
          <p:cNvPr id="2" name="Rectangle 1"/>
          <p:cNvSpPr/>
          <p:nvPr/>
        </p:nvSpPr>
        <p:spPr>
          <a:xfrm>
            <a:off x="1796304" y="1856114"/>
            <a:ext cx="2100255" cy="646331"/>
          </a:xfrm>
          <a:prstGeom prst="rect">
            <a:avLst/>
          </a:prstGeom>
        </p:spPr>
        <p:txBody>
          <a:bodyPr wrap="none">
            <a:spAutoFit/>
          </a:bodyPr>
          <a:lstStyle/>
          <a:p>
            <a:pPr algn="ctr"/>
            <a:r>
              <a:rPr lang="en-US" sz="3600" kern="0" dirty="0">
                <a:solidFill>
                  <a:schemeClr val="accent2">
                    <a:lumMod val="50000"/>
                  </a:schemeClr>
                </a:solidFill>
                <a:effectLst/>
                <a:ea typeface="Times New Roman" panose="02020603050405020304" pitchFamily="18" charset="0"/>
              </a:rPr>
              <a:t>/ˈ</a:t>
            </a:r>
            <a:r>
              <a:rPr lang="en-US" sz="3600" kern="0" dirty="0" err="1">
                <a:solidFill>
                  <a:schemeClr val="accent2">
                    <a:lumMod val="50000"/>
                  </a:schemeClr>
                </a:solidFill>
                <a:effectLst/>
                <a:ea typeface="Times New Roman" panose="02020603050405020304" pitchFamily="18" charset="0"/>
              </a:rPr>
              <a:t>fiːdbæk</a:t>
            </a:r>
            <a:r>
              <a:rPr lang="en-US" sz="3600" kern="0" dirty="0">
                <a:solidFill>
                  <a:schemeClr val="accent2">
                    <a:lumMod val="50000"/>
                  </a:schemeClr>
                </a:solidFill>
                <a:effectLst/>
                <a:ea typeface="Times New Roman" panose="02020603050405020304" pitchFamily="18" charset="0"/>
              </a:rPr>
              <a:t>/</a:t>
            </a:r>
            <a:endParaRPr lang="en-US" sz="3600" dirty="0">
              <a:solidFill>
                <a:schemeClr val="accent2">
                  <a:lumMod val="50000"/>
                </a:schemeClr>
              </a:solidFill>
            </a:endParaRPr>
          </a:p>
        </p:txBody>
      </p:sp>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D9F9DA75-F925-5E9D-2207-409DEF071443}"/>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VOCABULARY</a:t>
            </a:r>
          </a:p>
        </p:txBody>
      </p:sp>
      <p:pic>
        <p:nvPicPr>
          <p:cNvPr id="9" name="Picture 8">
            <a:extLst>
              <a:ext uri="{FF2B5EF4-FFF2-40B4-BE49-F238E27FC236}">
                <a16:creationId xmlns:a16="http://schemas.microsoft.com/office/drawing/2014/main" id="{975C4DA0-9C04-131D-2754-C516C4BDA10D}"/>
              </a:ext>
            </a:extLst>
          </p:cNvPr>
          <p:cNvPicPr>
            <a:picLocks noChangeAspect="1"/>
          </p:cNvPicPr>
          <p:nvPr/>
        </p:nvPicPr>
        <p:blipFill>
          <a:blip r:embed="rId5"/>
          <a:stretch>
            <a:fillRect/>
          </a:stretch>
        </p:blipFill>
        <p:spPr>
          <a:xfrm>
            <a:off x="5705112" y="1486297"/>
            <a:ext cx="2997308" cy="2424396"/>
          </a:xfrm>
          <a:prstGeom prst="rect">
            <a:avLst/>
          </a:prstGeom>
        </p:spPr>
      </p:pic>
      <p:pic>
        <p:nvPicPr>
          <p:cNvPr id="10" name="feedback">
            <a:hlinkClick r:id="" action="ppaction://media"/>
            <a:extLst>
              <a:ext uri="{FF2B5EF4-FFF2-40B4-BE49-F238E27FC236}">
                <a16:creationId xmlns:a16="http://schemas.microsoft.com/office/drawing/2014/main" id="{E2EDEC14-35AE-4B0D-B90D-2E75BF742CDF}"/>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643231" y="2624727"/>
            <a:ext cx="406400" cy="406400"/>
          </a:xfrm>
          <a:prstGeom prst="rect">
            <a:avLst/>
          </a:prstGeom>
        </p:spPr>
      </p:pic>
    </p:spTree>
    <p:extLst>
      <p:ext uri="{BB962C8B-B14F-4D97-AF65-F5344CB8AC3E}">
        <p14:creationId xmlns:p14="http://schemas.microsoft.com/office/powerpoint/2010/main" val="1216493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mediacall" presetSubtype="0" fill="hold" nodeType="clickEffect">
                                  <p:stCondLst>
                                    <p:cond delay="0"/>
                                  </p:stCondLst>
                                  <p:childTnLst>
                                    <p:cmd type="call" cmd="playFrom(0.0)">
                                      <p:cBhvr>
                                        <p:cTn id="16" dur="1854"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7" fill="hold" display="0">
                  <p:stCondLst>
                    <p:cond delay="indefinite"/>
                  </p:stCondLst>
                  <p:endCondLst>
                    <p:cond evt="onStopAudio" delay="0">
                      <p:tgtEl>
                        <p:sldTgt/>
                      </p:tgtEl>
                    </p:cond>
                  </p:endCondLst>
                </p:cTn>
                <p:tgtEl>
                  <p:spTgt spid="10"/>
                </p:tgtEl>
              </p:cMediaNode>
            </p:audio>
          </p:childTnLst>
        </p:cTn>
      </p:par>
    </p:tnLst>
    <p:bldLst>
      <p:bldP spid="7"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648653" y="930076"/>
            <a:ext cx="4763637" cy="1012037"/>
          </a:xfrm>
          <a:prstGeom prst="rect">
            <a:avLst/>
          </a:prstGeom>
          <a:noFill/>
          <a:ln>
            <a:noFill/>
          </a:ln>
        </p:spPr>
        <p:txBody>
          <a:bodyPr spcFirstLastPara="1" wrap="square" lIns="68569" tIns="68569" rIns="68569" bIns="68569"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chemeClr val="accent2"/>
                </a:solidFill>
              </a:rPr>
              <a:t>virtual reality (n)</a:t>
            </a:r>
            <a:endParaRPr lang="en-US" sz="8000" b="1" dirty="0">
              <a:solidFill>
                <a:schemeClr val="accent2"/>
              </a:solidFill>
              <a:cs typeface="Calibri" panose="020F0502020204030204" pitchFamily="34" charset="0"/>
            </a:endParaRPr>
          </a:p>
        </p:txBody>
      </p:sp>
      <p:sp>
        <p:nvSpPr>
          <p:cNvPr id="12" name="Rectangle 11"/>
          <p:cNvSpPr/>
          <p:nvPr/>
        </p:nvSpPr>
        <p:spPr>
          <a:xfrm>
            <a:off x="648653" y="3242145"/>
            <a:ext cx="4763637" cy="1569660"/>
          </a:xfrm>
          <a:prstGeom prst="rect">
            <a:avLst/>
          </a:prstGeom>
        </p:spPr>
        <p:txBody>
          <a:bodyPr wrap="square">
            <a:spAutoFit/>
          </a:bodyPr>
          <a:lstStyle/>
          <a:p>
            <a:pPr algn="just"/>
            <a:r>
              <a:rPr lang="en-US" sz="2400" dirty="0"/>
              <a:t>images and sounds created by a computer that seem almost real to the user, who can interact with them by using sensors</a:t>
            </a:r>
            <a:endParaRPr lang="en-US" sz="3600" dirty="0"/>
          </a:p>
        </p:txBody>
      </p:sp>
      <p:sp>
        <p:nvSpPr>
          <p:cNvPr id="2" name="Rectangle 1"/>
          <p:cNvSpPr/>
          <p:nvPr/>
        </p:nvSpPr>
        <p:spPr>
          <a:xfrm>
            <a:off x="950938" y="1854480"/>
            <a:ext cx="3502882" cy="646331"/>
          </a:xfrm>
          <a:prstGeom prst="rect">
            <a:avLst/>
          </a:prstGeom>
        </p:spPr>
        <p:txBody>
          <a:bodyPr wrap="none">
            <a:spAutoFit/>
          </a:bodyPr>
          <a:lstStyle/>
          <a:p>
            <a:pPr algn="ctr"/>
            <a:r>
              <a:rPr lang="en-US" sz="3600" kern="0" dirty="0">
                <a:solidFill>
                  <a:schemeClr val="accent2">
                    <a:lumMod val="50000"/>
                  </a:schemeClr>
                </a:solidFill>
                <a:effectLst/>
                <a:ea typeface="Times New Roman" panose="02020603050405020304" pitchFamily="18" charset="0"/>
              </a:rPr>
              <a:t>/ˌ</a:t>
            </a:r>
            <a:r>
              <a:rPr lang="en-US" sz="3600" kern="0" dirty="0" err="1">
                <a:solidFill>
                  <a:schemeClr val="accent2">
                    <a:lumMod val="50000"/>
                  </a:schemeClr>
                </a:solidFill>
                <a:effectLst/>
                <a:ea typeface="Times New Roman" panose="02020603050405020304" pitchFamily="18" charset="0"/>
              </a:rPr>
              <a:t>vɜːtʃuəl</a:t>
            </a:r>
            <a:r>
              <a:rPr lang="en-US" sz="3600" kern="0" dirty="0">
                <a:solidFill>
                  <a:schemeClr val="accent2">
                    <a:lumMod val="50000"/>
                  </a:schemeClr>
                </a:solidFill>
                <a:effectLst/>
                <a:ea typeface="Times New Roman" panose="02020603050405020304" pitchFamily="18" charset="0"/>
              </a:rPr>
              <a:t> </a:t>
            </a:r>
            <a:r>
              <a:rPr lang="en-US" sz="3600" kern="0" dirty="0" err="1">
                <a:solidFill>
                  <a:schemeClr val="accent2">
                    <a:lumMod val="50000"/>
                  </a:schemeClr>
                </a:solidFill>
                <a:effectLst/>
                <a:ea typeface="Times New Roman" panose="02020603050405020304" pitchFamily="18" charset="0"/>
              </a:rPr>
              <a:t>riˈæləti</a:t>
            </a:r>
            <a:r>
              <a:rPr lang="en-US" sz="3600" kern="0" dirty="0">
                <a:solidFill>
                  <a:schemeClr val="accent2">
                    <a:lumMod val="50000"/>
                  </a:schemeClr>
                </a:solidFill>
                <a:effectLst/>
                <a:ea typeface="Times New Roman" panose="02020603050405020304" pitchFamily="18" charset="0"/>
              </a:rPr>
              <a:t>/</a:t>
            </a:r>
            <a:endParaRPr lang="en-US" sz="3600" dirty="0">
              <a:solidFill>
                <a:schemeClr val="accent2">
                  <a:lumMod val="50000"/>
                </a:schemeClr>
              </a:solidFill>
              <a:cs typeface="Times New Roman" panose="02020603050405020304" pitchFamily="18" charset="0"/>
            </a:endParaRPr>
          </a:p>
        </p:txBody>
      </p:sp>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A8EAC5FA-D87C-7AED-1B31-70AFA11C43A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VOCABULARY</a:t>
            </a:r>
          </a:p>
        </p:txBody>
      </p:sp>
      <p:pic>
        <p:nvPicPr>
          <p:cNvPr id="9" name="Picture 8">
            <a:extLst>
              <a:ext uri="{FF2B5EF4-FFF2-40B4-BE49-F238E27FC236}">
                <a16:creationId xmlns:a16="http://schemas.microsoft.com/office/drawing/2014/main" id="{71D25362-AF3A-6A99-BFE5-037B7BD309B0}"/>
              </a:ext>
            </a:extLst>
          </p:cNvPr>
          <p:cNvPicPr>
            <a:picLocks noChangeAspect="1"/>
          </p:cNvPicPr>
          <p:nvPr/>
        </p:nvPicPr>
        <p:blipFill>
          <a:blip r:embed="rId5"/>
          <a:stretch>
            <a:fillRect/>
          </a:stretch>
        </p:blipFill>
        <p:spPr>
          <a:xfrm>
            <a:off x="5714575" y="1241119"/>
            <a:ext cx="2931610" cy="2939386"/>
          </a:xfrm>
          <a:prstGeom prst="rect">
            <a:avLst/>
          </a:prstGeom>
        </p:spPr>
      </p:pic>
      <p:pic>
        <p:nvPicPr>
          <p:cNvPr id="10" name="virtual (2)">
            <a:hlinkClick r:id="" action="ppaction://media"/>
            <a:extLst>
              <a:ext uri="{FF2B5EF4-FFF2-40B4-BE49-F238E27FC236}">
                <a16:creationId xmlns:a16="http://schemas.microsoft.com/office/drawing/2014/main" id="{0400E0EB-5BA0-D4EE-C9D9-252392540121}"/>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702379" y="2626361"/>
            <a:ext cx="406400" cy="406400"/>
          </a:xfrm>
          <a:prstGeom prst="rect">
            <a:avLst/>
          </a:prstGeom>
        </p:spPr>
      </p:pic>
    </p:spTree>
    <p:extLst>
      <p:ext uri="{BB962C8B-B14F-4D97-AF65-F5344CB8AC3E}">
        <p14:creationId xmlns:p14="http://schemas.microsoft.com/office/powerpoint/2010/main" val="853784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mediacall" presetSubtype="0" fill="hold" nodeType="clickEffect">
                                  <p:stCondLst>
                                    <p:cond delay="0"/>
                                  </p:stCondLst>
                                  <p:childTnLst>
                                    <p:cmd type="call" cmd="playFrom(0.0)">
                                      <p:cBhvr>
                                        <p:cTn id="16" dur="2194"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7" fill="hold" display="0">
                  <p:stCondLst>
                    <p:cond delay="indefinite"/>
                  </p:stCondLst>
                  <p:endCondLst>
                    <p:cond evt="onStopAudio" delay="0">
                      <p:tgtEl>
                        <p:sldTgt/>
                      </p:tgtEl>
                    </p:cond>
                  </p:endCondLst>
                </p:cTn>
                <p:tgtEl>
                  <p:spTgt spid="10"/>
                </p:tgtEl>
              </p:cMediaNode>
            </p:audio>
          </p:childTnLst>
        </p:cTn>
      </p:par>
    </p:tnLst>
    <p:bldLst>
      <p:bldP spid="7"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630283" y="913844"/>
            <a:ext cx="5280659" cy="1012037"/>
          </a:xfrm>
          <a:prstGeom prst="rect">
            <a:avLst/>
          </a:prstGeom>
          <a:noFill/>
          <a:ln>
            <a:noFill/>
          </a:ln>
        </p:spPr>
        <p:txBody>
          <a:bodyPr spcFirstLastPara="1" wrap="square" lIns="68569" tIns="68569" rIns="68569" bIns="68569"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chemeClr val="accent2"/>
                </a:solidFill>
              </a:rPr>
              <a:t> critical thinking (n)</a:t>
            </a:r>
            <a:endParaRPr lang="en-US" sz="4800" b="1" dirty="0">
              <a:solidFill>
                <a:schemeClr val="accent2"/>
              </a:solidFill>
              <a:cs typeface="Calibri" panose="020F0502020204030204" pitchFamily="34" charset="0"/>
            </a:endParaRPr>
          </a:p>
        </p:txBody>
      </p:sp>
      <p:sp>
        <p:nvSpPr>
          <p:cNvPr id="12" name="Rectangle 11"/>
          <p:cNvSpPr/>
          <p:nvPr/>
        </p:nvSpPr>
        <p:spPr>
          <a:xfrm>
            <a:off x="630283" y="3142540"/>
            <a:ext cx="4344587" cy="1938992"/>
          </a:xfrm>
          <a:prstGeom prst="rect">
            <a:avLst/>
          </a:prstGeom>
        </p:spPr>
        <p:txBody>
          <a:bodyPr wrap="square">
            <a:spAutoFit/>
          </a:bodyPr>
          <a:lstStyle/>
          <a:p>
            <a:pPr algn="ctr"/>
            <a:r>
              <a:rPr lang="en-US" sz="2400" dirty="0"/>
              <a:t>the process of </a:t>
            </a:r>
            <a:r>
              <a:rPr lang="en-US" sz="2400" dirty="0" err="1"/>
              <a:t>analysing</a:t>
            </a:r>
            <a:r>
              <a:rPr lang="en-US" sz="2400" dirty="0"/>
              <a:t> information in order to make a logical decision about the extent to which you believe something to be true or false</a:t>
            </a:r>
            <a:endParaRPr lang="en-US" sz="3600" dirty="0"/>
          </a:p>
        </p:txBody>
      </p:sp>
      <p:sp>
        <p:nvSpPr>
          <p:cNvPr id="2" name="Rectangle 1"/>
          <p:cNvSpPr/>
          <p:nvPr/>
        </p:nvSpPr>
        <p:spPr>
          <a:xfrm>
            <a:off x="1446730" y="1748271"/>
            <a:ext cx="3241593" cy="646331"/>
          </a:xfrm>
          <a:prstGeom prst="rect">
            <a:avLst/>
          </a:prstGeom>
        </p:spPr>
        <p:txBody>
          <a:bodyPr wrap="none">
            <a:spAutoFit/>
          </a:bodyPr>
          <a:lstStyle/>
          <a:p>
            <a:pPr algn="ctr"/>
            <a:r>
              <a:rPr lang="en-US" sz="3600" kern="0" dirty="0">
                <a:solidFill>
                  <a:schemeClr val="accent2">
                    <a:lumMod val="50000"/>
                  </a:schemeClr>
                </a:solidFill>
                <a:effectLst/>
                <a:ea typeface="Times New Roman" panose="02020603050405020304" pitchFamily="18" charset="0"/>
              </a:rPr>
              <a:t>/ˌ</a:t>
            </a:r>
            <a:r>
              <a:rPr lang="en-US" sz="3600" kern="0" dirty="0" err="1">
                <a:solidFill>
                  <a:schemeClr val="accent2">
                    <a:lumMod val="50000"/>
                  </a:schemeClr>
                </a:solidFill>
                <a:effectLst/>
                <a:ea typeface="Times New Roman" panose="02020603050405020304" pitchFamily="18" charset="0"/>
              </a:rPr>
              <a:t>krɪtɪkl</a:t>
            </a:r>
            <a:r>
              <a:rPr lang="en-US" sz="3600" kern="0" dirty="0">
                <a:solidFill>
                  <a:schemeClr val="accent2">
                    <a:lumMod val="50000"/>
                  </a:schemeClr>
                </a:solidFill>
                <a:effectLst/>
                <a:ea typeface="Times New Roman" panose="02020603050405020304" pitchFamily="18" charset="0"/>
              </a:rPr>
              <a:t> ˈ</a:t>
            </a:r>
            <a:r>
              <a:rPr lang="en-US" sz="3600" kern="0" dirty="0" err="1">
                <a:solidFill>
                  <a:schemeClr val="accent2">
                    <a:lumMod val="50000"/>
                  </a:schemeClr>
                </a:solidFill>
                <a:effectLst/>
                <a:ea typeface="Times New Roman" panose="02020603050405020304" pitchFamily="18" charset="0"/>
              </a:rPr>
              <a:t>θɪŋkɪŋ</a:t>
            </a:r>
            <a:r>
              <a:rPr lang="en-US" sz="3600" kern="0" dirty="0">
                <a:solidFill>
                  <a:schemeClr val="accent2">
                    <a:lumMod val="50000"/>
                  </a:schemeClr>
                </a:solidFill>
                <a:effectLst/>
                <a:ea typeface="Times New Roman" panose="02020603050405020304" pitchFamily="18" charset="0"/>
              </a:rPr>
              <a:t>/</a:t>
            </a:r>
            <a:endParaRPr lang="en-US" sz="3600" dirty="0">
              <a:solidFill>
                <a:schemeClr val="accent2">
                  <a:lumMod val="50000"/>
                </a:schemeClr>
              </a:solidFill>
            </a:endParaRPr>
          </a:p>
        </p:txBody>
      </p:sp>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3982DFE1-6DD5-07EC-1972-E9529345F23D}"/>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VOCABULARY</a:t>
            </a:r>
          </a:p>
        </p:txBody>
      </p:sp>
      <p:pic>
        <p:nvPicPr>
          <p:cNvPr id="3074" name="Picture 2" descr="What is critical thinking? - Student Academic Success">
            <a:extLst>
              <a:ext uri="{FF2B5EF4-FFF2-40B4-BE49-F238E27FC236}">
                <a16:creationId xmlns:a16="http://schemas.microsoft.com/office/drawing/2014/main" id="{B751EA3F-7419-B0A6-8190-B428ECDD03E7}"/>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74870" y="2192982"/>
            <a:ext cx="4000500" cy="2000250"/>
          </a:xfrm>
          <a:prstGeom prst="rect">
            <a:avLst/>
          </a:prstGeom>
          <a:noFill/>
          <a:extLst>
            <a:ext uri="{909E8E84-426E-40DD-AFC4-6F175D3DCCD1}">
              <a14:hiddenFill xmlns:a14="http://schemas.microsoft.com/office/drawing/2010/main">
                <a:solidFill>
                  <a:srgbClr val="FFFFFF"/>
                </a:solidFill>
              </a14:hiddenFill>
            </a:ext>
          </a:extLst>
        </p:spPr>
      </p:pic>
      <p:pic>
        <p:nvPicPr>
          <p:cNvPr id="5" name="critical">
            <a:hlinkClick r:id="" action="ppaction://media"/>
            <a:extLst>
              <a:ext uri="{FF2B5EF4-FFF2-40B4-BE49-F238E27FC236}">
                <a16:creationId xmlns:a16="http://schemas.microsoft.com/office/drawing/2014/main" id="{E74EABF1-0F04-D01D-C237-6B7E135CD19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661126" y="2545699"/>
            <a:ext cx="406400" cy="406400"/>
          </a:xfrm>
          <a:prstGeom prst="rect">
            <a:avLst/>
          </a:prstGeom>
        </p:spPr>
      </p:pic>
    </p:spTree>
    <p:extLst>
      <p:ext uri="{BB962C8B-B14F-4D97-AF65-F5344CB8AC3E}">
        <p14:creationId xmlns:p14="http://schemas.microsoft.com/office/powerpoint/2010/main" val="4073596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mediacall" presetSubtype="0" fill="hold" nodeType="clickEffect">
                                  <p:stCondLst>
                                    <p:cond delay="0"/>
                                  </p:stCondLst>
                                  <p:childTnLst>
                                    <p:cmd type="call" cmd="playFrom(0.0)">
                                      <p:cBhvr>
                                        <p:cTn id="16" dur="201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7" fill="hold" display="0">
                  <p:stCondLst>
                    <p:cond delay="indefinite"/>
                  </p:stCondLst>
                  <p:endCondLst>
                    <p:cond evt="onStopAudio" delay="0">
                      <p:tgtEl>
                        <p:sldTgt/>
                      </p:tgtEl>
                    </p:cond>
                  </p:endCondLst>
                </p:cTn>
                <p:tgtEl>
                  <p:spTgt spid="5"/>
                </p:tgtEl>
              </p:cMediaNode>
            </p:audio>
          </p:childTnLst>
        </p:cTn>
      </p:par>
    </p:tnLst>
    <p:bldLst>
      <p:bldP spid="7"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6" name="Table 5">
            <a:extLst>
              <a:ext uri="{FF2B5EF4-FFF2-40B4-BE49-F238E27FC236}">
                <a16:creationId xmlns:a16="http://schemas.microsoft.com/office/drawing/2014/main" id="{65C3BE11-7245-A261-E500-85D5C0DFCC7D}"/>
              </a:ext>
            </a:extLst>
          </p:cNvPr>
          <p:cNvGraphicFramePr>
            <a:graphicFrameLocks noGrp="1"/>
          </p:cNvGraphicFramePr>
          <p:nvPr>
            <p:extLst>
              <p:ext uri="{D42A27DB-BD31-4B8C-83A1-F6EECF244321}">
                <p14:modId xmlns:p14="http://schemas.microsoft.com/office/powerpoint/2010/main" val="3361608295"/>
              </p:ext>
            </p:extLst>
          </p:nvPr>
        </p:nvGraphicFramePr>
        <p:xfrm>
          <a:off x="185737" y="875342"/>
          <a:ext cx="8772525" cy="3942188"/>
        </p:xfrm>
        <a:graphic>
          <a:graphicData uri="http://schemas.openxmlformats.org/drawingml/2006/table">
            <a:tbl>
              <a:tblPr firstRow="1" bandRow="1">
                <a:tableStyleId>{5DA37D80-6434-44D0-A028-1B22A696006F}</a:tableStyleId>
              </a:tblPr>
              <a:tblGrid>
                <a:gridCol w="1528763">
                  <a:extLst>
                    <a:ext uri="{9D8B030D-6E8A-4147-A177-3AD203B41FA5}">
                      <a16:colId xmlns:a16="http://schemas.microsoft.com/office/drawing/2014/main" val="20000"/>
                    </a:ext>
                  </a:extLst>
                </a:gridCol>
                <a:gridCol w="1567543">
                  <a:extLst>
                    <a:ext uri="{9D8B030D-6E8A-4147-A177-3AD203B41FA5}">
                      <a16:colId xmlns:a16="http://schemas.microsoft.com/office/drawing/2014/main" val="20003"/>
                    </a:ext>
                  </a:extLst>
                </a:gridCol>
                <a:gridCol w="4204607">
                  <a:extLst>
                    <a:ext uri="{9D8B030D-6E8A-4147-A177-3AD203B41FA5}">
                      <a16:colId xmlns:a16="http://schemas.microsoft.com/office/drawing/2014/main" val="20001"/>
                    </a:ext>
                  </a:extLst>
                </a:gridCol>
                <a:gridCol w="1471612">
                  <a:extLst>
                    <a:ext uri="{9D8B030D-6E8A-4147-A177-3AD203B41FA5}">
                      <a16:colId xmlns:a16="http://schemas.microsoft.com/office/drawing/2014/main" val="20002"/>
                    </a:ext>
                  </a:extLst>
                </a:gridCol>
              </a:tblGrid>
              <a:tr h="659543">
                <a:tc>
                  <a:txBody>
                    <a:bodyPr/>
                    <a:lstStyle/>
                    <a:p>
                      <a:pPr marL="0" marR="0" indent="-1270" algn="ctr">
                        <a:lnSpc>
                          <a:spcPct val="107000"/>
                        </a:lnSpc>
                        <a:spcBef>
                          <a:spcPts val="0"/>
                        </a:spcBef>
                        <a:spcAft>
                          <a:spcPts val="0"/>
                        </a:spcAft>
                      </a:pPr>
                      <a:r>
                        <a:rPr lang="en-US" sz="1800" b="1" kern="100" dirty="0">
                          <a:effectLst/>
                          <a:latin typeface="+mn-lt"/>
                          <a:ea typeface="Times New Roman" panose="02020603050405020304" pitchFamily="18" charset="0"/>
                          <a:cs typeface="Times New Roman" panose="02020603050405020304" pitchFamily="18" charset="0"/>
                        </a:rPr>
                        <a:t>Form</a:t>
                      </a:r>
                      <a:endParaRPr lang="en-US" sz="1800" kern="100" dirty="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indent="-1270" algn="ctr">
                        <a:lnSpc>
                          <a:spcPct val="107000"/>
                        </a:lnSpc>
                        <a:spcBef>
                          <a:spcPts val="0"/>
                        </a:spcBef>
                        <a:spcAft>
                          <a:spcPts val="0"/>
                        </a:spcAft>
                      </a:pPr>
                      <a:r>
                        <a:rPr lang="en-US" sz="1800" b="1" kern="100" dirty="0">
                          <a:effectLst/>
                          <a:latin typeface="+mn-lt"/>
                          <a:ea typeface="Times New Roman" panose="02020603050405020304" pitchFamily="18" charset="0"/>
                          <a:cs typeface="Times New Roman" panose="02020603050405020304" pitchFamily="18" charset="0"/>
                        </a:rPr>
                        <a:t>Pronunciation</a:t>
                      </a:r>
                      <a:endParaRPr lang="en-US" sz="1800" kern="100" dirty="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indent="-1270" algn="ctr">
                        <a:lnSpc>
                          <a:spcPct val="107000"/>
                        </a:lnSpc>
                        <a:spcBef>
                          <a:spcPts val="0"/>
                        </a:spcBef>
                        <a:spcAft>
                          <a:spcPts val="0"/>
                        </a:spcAft>
                      </a:pPr>
                      <a:r>
                        <a:rPr lang="en-US" sz="1800" b="1" kern="100">
                          <a:effectLst/>
                          <a:latin typeface="+mn-lt"/>
                          <a:ea typeface="Times New Roman" panose="02020603050405020304" pitchFamily="18" charset="0"/>
                          <a:cs typeface="Times New Roman" panose="02020603050405020304" pitchFamily="18" charset="0"/>
                        </a:rPr>
                        <a:t>Meaning</a:t>
                      </a:r>
                      <a:endParaRPr lang="en-US" sz="1800" kern="1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indent="-1270" algn="ctr">
                        <a:lnSpc>
                          <a:spcPct val="107000"/>
                        </a:lnSpc>
                        <a:spcBef>
                          <a:spcPts val="0"/>
                        </a:spcBef>
                        <a:spcAft>
                          <a:spcPts val="0"/>
                        </a:spcAft>
                      </a:pPr>
                      <a:r>
                        <a:rPr lang="en-US" sz="1800" b="1" kern="100">
                          <a:effectLst/>
                          <a:latin typeface="+mn-lt"/>
                          <a:ea typeface="Times New Roman" panose="02020603050405020304" pitchFamily="18" charset="0"/>
                          <a:cs typeface="Times New Roman" panose="02020603050405020304" pitchFamily="18" charset="0"/>
                        </a:rPr>
                        <a:t>Vietnamese equivalent</a:t>
                      </a:r>
                      <a:endParaRPr lang="en-US" sz="1800" kern="10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0"/>
                  </a:ext>
                </a:extLst>
              </a:tr>
              <a:tr h="751514">
                <a:tc>
                  <a:txBody>
                    <a:bodyPr/>
                    <a:lstStyle/>
                    <a:p>
                      <a:pPr marL="0" marR="0" indent="-1270">
                        <a:lnSpc>
                          <a:spcPct val="107000"/>
                        </a:lnSpc>
                        <a:spcBef>
                          <a:spcPts val="0"/>
                        </a:spcBef>
                        <a:spcAft>
                          <a:spcPts val="0"/>
                        </a:spcAft>
                      </a:pPr>
                      <a:r>
                        <a:rPr lang="en-US" sz="1600" kern="100">
                          <a:effectLst/>
                          <a:latin typeface="+mn-lt"/>
                          <a:ea typeface="Times New Roman" panose="02020603050405020304" pitchFamily="18" charset="0"/>
                          <a:cs typeface="Times New Roman" panose="02020603050405020304" pitchFamily="18" charset="0"/>
                        </a:rPr>
                        <a:t>1. ready-made (adj)</a:t>
                      </a:r>
                    </a:p>
                  </a:txBody>
                  <a:tcPr marL="71755" marR="71755" marT="71755" marB="71755"/>
                </a:tc>
                <a:tc>
                  <a:txBody>
                    <a:bodyPr/>
                    <a:lstStyle/>
                    <a:p>
                      <a:pPr marL="0" marR="0" indent="-1270" algn="ctr">
                        <a:lnSpc>
                          <a:spcPct val="107000"/>
                        </a:lnSpc>
                        <a:spcBef>
                          <a:spcPts val="0"/>
                        </a:spcBef>
                        <a:spcAft>
                          <a:spcPts val="0"/>
                        </a:spcAft>
                      </a:pPr>
                      <a:r>
                        <a:rPr lang="en-US" sz="1600" kern="100">
                          <a:solidFill>
                            <a:srgbClr val="000000"/>
                          </a:solidFill>
                          <a:effectLst/>
                          <a:latin typeface="+mn-lt"/>
                          <a:ea typeface="Times New Roman" panose="02020603050405020304" pitchFamily="18" charset="0"/>
                          <a:cs typeface="Times New Roman" panose="02020603050405020304" pitchFamily="18" charset="0"/>
                        </a:rPr>
                        <a:t>/ˌredi ˈmeɪd/</a:t>
                      </a:r>
                      <a:endParaRPr lang="en-US" sz="1600" kern="100">
                        <a:effectLst/>
                        <a:latin typeface="+mn-lt"/>
                        <a:ea typeface="Times New Roman" panose="02020603050405020304" pitchFamily="18" charset="0"/>
                        <a:cs typeface="Times New Roman" panose="02020603050405020304" pitchFamily="18" charset="0"/>
                      </a:endParaRPr>
                    </a:p>
                  </a:txBody>
                  <a:tcPr marL="68580" marR="68580" marT="0" marB="0"/>
                </a:tc>
                <a:tc>
                  <a:txBody>
                    <a:bodyPr/>
                    <a:lstStyle/>
                    <a:p>
                      <a:pPr marL="0" marR="0" indent="-1270">
                        <a:lnSpc>
                          <a:spcPct val="107000"/>
                        </a:lnSpc>
                        <a:spcBef>
                          <a:spcPts val="0"/>
                        </a:spcBef>
                        <a:spcAft>
                          <a:spcPts val="0"/>
                        </a:spcAft>
                      </a:pPr>
                      <a:r>
                        <a:rPr lang="en-US" sz="1600" kern="100">
                          <a:solidFill>
                            <a:srgbClr val="000000"/>
                          </a:solidFill>
                          <a:effectLst/>
                          <a:latin typeface="+mn-lt"/>
                          <a:ea typeface="Times New Roman" panose="02020603050405020304" pitchFamily="18" charset="0"/>
                          <a:cs typeface="Times New Roman" panose="02020603050405020304" pitchFamily="18" charset="0"/>
                        </a:rPr>
                        <a:t>prepared in advance so that you can eat or use it immediately</a:t>
                      </a:r>
                      <a:endParaRPr lang="en-US" sz="1600" kern="100">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marL="0" marR="0" indent="-1270">
                        <a:lnSpc>
                          <a:spcPct val="107000"/>
                        </a:lnSpc>
                        <a:spcBef>
                          <a:spcPts val="0"/>
                        </a:spcBef>
                        <a:spcAft>
                          <a:spcPts val="0"/>
                        </a:spcAft>
                      </a:pPr>
                      <a:r>
                        <a:rPr lang="en-US" sz="1600" kern="100">
                          <a:effectLst/>
                          <a:latin typeface="+mn-lt"/>
                          <a:ea typeface="Times New Roman" panose="02020603050405020304" pitchFamily="18" charset="0"/>
                          <a:cs typeface="Times New Roman" panose="02020603050405020304" pitchFamily="18" charset="0"/>
                        </a:rPr>
                        <a:t>làm sẵn</a:t>
                      </a:r>
                    </a:p>
                  </a:txBody>
                  <a:tcPr marL="68580" marR="68580" marT="0" marB="0"/>
                </a:tc>
                <a:extLst>
                  <a:ext uri="{0D108BD9-81ED-4DB2-BD59-A6C34878D82A}">
                    <a16:rowId xmlns:a16="http://schemas.microsoft.com/office/drawing/2014/main" val="10005"/>
                  </a:ext>
                </a:extLst>
              </a:tr>
              <a:tr h="701823">
                <a:tc>
                  <a:txBody>
                    <a:bodyPr/>
                    <a:lstStyle/>
                    <a:p>
                      <a:pPr marL="0" marR="0" indent="-1270">
                        <a:lnSpc>
                          <a:spcPct val="107000"/>
                        </a:lnSpc>
                        <a:spcBef>
                          <a:spcPts val="0"/>
                        </a:spcBef>
                        <a:spcAft>
                          <a:spcPts val="0"/>
                        </a:spcAft>
                      </a:pPr>
                      <a:r>
                        <a:rPr lang="en-US" sz="1600" kern="100">
                          <a:effectLst/>
                          <a:latin typeface="+mn-lt"/>
                          <a:ea typeface="Times New Roman" panose="02020603050405020304" pitchFamily="18" charset="0"/>
                          <a:cs typeface="Times New Roman" panose="02020603050405020304" pitchFamily="18" charset="0"/>
                        </a:rPr>
                        <a:t>2. feedback (n)</a:t>
                      </a:r>
                    </a:p>
                  </a:txBody>
                  <a:tcPr marL="71755" marR="71755" marT="71755" marB="71755"/>
                </a:tc>
                <a:tc>
                  <a:txBody>
                    <a:bodyPr/>
                    <a:lstStyle/>
                    <a:p>
                      <a:pPr marL="0" marR="0" indent="-1270" algn="ctr">
                        <a:lnSpc>
                          <a:spcPct val="107000"/>
                        </a:lnSpc>
                        <a:spcBef>
                          <a:spcPts val="0"/>
                        </a:spcBef>
                        <a:spcAft>
                          <a:spcPts val="0"/>
                        </a:spcAft>
                      </a:pPr>
                      <a:r>
                        <a:rPr lang="en-US" sz="1600" kern="100">
                          <a:solidFill>
                            <a:srgbClr val="000000"/>
                          </a:solidFill>
                          <a:effectLst/>
                          <a:latin typeface="+mn-lt"/>
                          <a:ea typeface="Times New Roman" panose="02020603050405020304" pitchFamily="18" charset="0"/>
                          <a:cs typeface="Times New Roman" panose="02020603050405020304" pitchFamily="18" charset="0"/>
                        </a:rPr>
                        <a:t>/ˈfiːdbæk/</a:t>
                      </a:r>
                      <a:endParaRPr lang="en-US" sz="1600" kern="100">
                        <a:effectLst/>
                        <a:latin typeface="+mn-lt"/>
                        <a:ea typeface="Times New Roman" panose="02020603050405020304" pitchFamily="18" charset="0"/>
                        <a:cs typeface="Times New Roman" panose="02020603050405020304" pitchFamily="18" charset="0"/>
                      </a:endParaRPr>
                    </a:p>
                  </a:txBody>
                  <a:tcPr marL="68580" marR="68580" marT="0" marB="0"/>
                </a:tc>
                <a:tc>
                  <a:txBody>
                    <a:bodyPr/>
                    <a:lstStyle/>
                    <a:p>
                      <a:pPr marL="0" marR="0" indent="-1270">
                        <a:lnSpc>
                          <a:spcPct val="107000"/>
                        </a:lnSpc>
                        <a:spcBef>
                          <a:spcPts val="0"/>
                        </a:spcBef>
                        <a:spcAft>
                          <a:spcPts val="0"/>
                        </a:spcAft>
                      </a:pPr>
                      <a:r>
                        <a:rPr lang="en-US" sz="1600" kern="100">
                          <a:solidFill>
                            <a:srgbClr val="000000"/>
                          </a:solidFill>
                          <a:effectLst/>
                          <a:latin typeface="+mn-lt"/>
                          <a:ea typeface="Times New Roman" panose="02020603050405020304" pitchFamily="18" charset="0"/>
                          <a:cs typeface="Times New Roman" panose="02020603050405020304" pitchFamily="18" charset="0"/>
                        </a:rPr>
                        <a:t>advice, criticism or information about how good or useful something or somebody’s work is</a:t>
                      </a:r>
                      <a:endParaRPr lang="en-US" sz="1600" kern="100">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marL="0" marR="0" indent="-1270">
                        <a:lnSpc>
                          <a:spcPct val="107000"/>
                        </a:lnSpc>
                        <a:spcBef>
                          <a:spcPts val="0"/>
                        </a:spcBef>
                        <a:spcAft>
                          <a:spcPts val="0"/>
                        </a:spcAft>
                      </a:pPr>
                      <a:r>
                        <a:rPr lang="en-US" sz="1600" kern="100">
                          <a:effectLst/>
                          <a:latin typeface="+mn-lt"/>
                          <a:ea typeface="Times New Roman" panose="02020603050405020304" pitchFamily="18" charset="0"/>
                          <a:cs typeface="Times New Roman" panose="02020603050405020304" pitchFamily="18" charset="0"/>
                        </a:rPr>
                        <a:t>nhận xét</a:t>
                      </a:r>
                    </a:p>
                  </a:txBody>
                  <a:tcPr marL="68580" marR="68580" marT="0" marB="0"/>
                </a:tc>
                <a:extLst>
                  <a:ext uri="{0D108BD9-81ED-4DB2-BD59-A6C34878D82A}">
                    <a16:rowId xmlns:a16="http://schemas.microsoft.com/office/drawing/2014/main" val="10001"/>
                  </a:ext>
                </a:extLst>
              </a:tr>
              <a:tr h="701823">
                <a:tc>
                  <a:txBody>
                    <a:bodyPr/>
                    <a:lstStyle/>
                    <a:p>
                      <a:pPr marL="0" marR="0" indent="-1270">
                        <a:lnSpc>
                          <a:spcPct val="107000"/>
                        </a:lnSpc>
                        <a:spcBef>
                          <a:spcPts val="0"/>
                        </a:spcBef>
                        <a:spcAft>
                          <a:spcPts val="0"/>
                        </a:spcAft>
                      </a:pPr>
                      <a:r>
                        <a:rPr lang="en-US" sz="1600" kern="100">
                          <a:effectLst/>
                          <a:latin typeface="+mn-lt"/>
                          <a:ea typeface="Times New Roman" panose="02020603050405020304" pitchFamily="18" charset="0"/>
                          <a:cs typeface="Times New Roman" panose="02020603050405020304" pitchFamily="18" charset="0"/>
                        </a:rPr>
                        <a:t>3. virtual reality (n)</a:t>
                      </a:r>
                    </a:p>
                  </a:txBody>
                  <a:tcPr marL="71755" marR="71755" marT="71755" marB="71755"/>
                </a:tc>
                <a:tc>
                  <a:txBody>
                    <a:bodyPr/>
                    <a:lstStyle/>
                    <a:p>
                      <a:pPr marL="0" marR="0" indent="-1270" algn="ctr">
                        <a:lnSpc>
                          <a:spcPct val="107000"/>
                        </a:lnSpc>
                        <a:spcBef>
                          <a:spcPts val="0"/>
                        </a:spcBef>
                        <a:spcAft>
                          <a:spcPts val="0"/>
                        </a:spcAft>
                      </a:pPr>
                      <a:r>
                        <a:rPr lang="en-US" sz="1600" kern="100">
                          <a:solidFill>
                            <a:srgbClr val="000000"/>
                          </a:solidFill>
                          <a:effectLst/>
                          <a:latin typeface="+mn-lt"/>
                          <a:ea typeface="Times New Roman" panose="02020603050405020304" pitchFamily="18" charset="0"/>
                          <a:cs typeface="Times New Roman" panose="02020603050405020304" pitchFamily="18" charset="0"/>
                        </a:rPr>
                        <a:t>/ˌvɜːtʃuəl riˈæləti/</a:t>
                      </a:r>
                      <a:endParaRPr lang="en-US" sz="1600" kern="100">
                        <a:effectLst/>
                        <a:latin typeface="+mn-lt"/>
                        <a:ea typeface="Times New Roman" panose="02020603050405020304" pitchFamily="18" charset="0"/>
                        <a:cs typeface="Times New Roman" panose="02020603050405020304" pitchFamily="18" charset="0"/>
                      </a:endParaRPr>
                    </a:p>
                  </a:txBody>
                  <a:tcPr marL="68580" marR="68580" marT="0" marB="0"/>
                </a:tc>
                <a:tc>
                  <a:txBody>
                    <a:bodyPr/>
                    <a:lstStyle/>
                    <a:p>
                      <a:pPr marL="0" marR="0" indent="-1270">
                        <a:lnSpc>
                          <a:spcPct val="107000"/>
                        </a:lnSpc>
                        <a:spcBef>
                          <a:spcPts val="0"/>
                        </a:spcBef>
                        <a:spcAft>
                          <a:spcPts val="0"/>
                        </a:spcAft>
                      </a:pPr>
                      <a:r>
                        <a:rPr lang="en-US" sz="1600" kern="100">
                          <a:solidFill>
                            <a:srgbClr val="000000"/>
                          </a:solidFill>
                          <a:effectLst/>
                          <a:latin typeface="+mn-lt"/>
                          <a:ea typeface="Times New Roman" panose="02020603050405020304" pitchFamily="18" charset="0"/>
                          <a:cs typeface="Times New Roman" panose="02020603050405020304" pitchFamily="18" charset="0"/>
                        </a:rPr>
                        <a:t>images and sounds created by a computer that seem almost real to the user, who can interact with them by using sensors</a:t>
                      </a:r>
                      <a:endParaRPr lang="en-US" sz="1600" kern="100">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marL="0" marR="0" indent="-1270">
                        <a:lnSpc>
                          <a:spcPct val="107000"/>
                        </a:lnSpc>
                        <a:spcBef>
                          <a:spcPts val="0"/>
                        </a:spcBef>
                        <a:spcAft>
                          <a:spcPts val="0"/>
                        </a:spcAft>
                      </a:pPr>
                      <a:r>
                        <a:rPr lang="en-US" sz="1600" kern="100">
                          <a:effectLst/>
                          <a:latin typeface="+mn-lt"/>
                          <a:ea typeface="Times New Roman" panose="02020603050405020304" pitchFamily="18" charset="0"/>
                          <a:cs typeface="Times New Roman" panose="02020603050405020304" pitchFamily="18" charset="0"/>
                        </a:rPr>
                        <a:t>thực tế ảo</a:t>
                      </a:r>
                    </a:p>
                  </a:txBody>
                  <a:tcPr marL="68580" marR="68580" marT="0" marB="0"/>
                </a:tc>
                <a:extLst>
                  <a:ext uri="{0D108BD9-81ED-4DB2-BD59-A6C34878D82A}">
                    <a16:rowId xmlns:a16="http://schemas.microsoft.com/office/drawing/2014/main" val="10002"/>
                  </a:ext>
                </a:extLst>
              </a:tr>
              <a:tr h="701823">
                <a:tc>
                  <a:txBody>
                    <a:bodyPr/>
                    <a:lstStyle/>
                    <a:p>
                      <a:pPr marL="0" marR="0" indent="-1270">
                        <a:lnSpc>
                          <a:spcPct val="107000"/>
                        </a:lnSpc>
                        <a:spcBef>
                          <a:spcPts val="0"/>
                        </a:spcBef>
                        <a:spcAft>
                          <a:spcPts val="0"/>
                        </a:spcAft>
                      </a:pPr>
                      <a:r>
                        <a:rPr lang="en-US" sz="1600" kern="100">
                          <a:effectLst/>
                          <a:latin typeface="+mn-lt"/>
                          <a:ea typeface="Times New Roman" panose="02020603050405020304" pitchFamily="18" charset="0"/>
                          <a:cs typeface="Times New Roman" panose="02020603050405020304" pitchFamily="18" charset="0"/>
                        </a:rPr>
                        <a:t>4. critical thinking (n)</a:t>
                      </a:r>
                    </a:p>
                  </a:txBody>
                  <a:tcPr marL="71755" marR="71755" marT="71755" marB="71755"/>
                </a:tc>
                <a:tc>
                  <a:txBody>
                    <a:bodyPr/>
                    <a:lstStyle/>
                    <a:p>
                      <a:pPr marL="0" marR="0" indent="-1270" algn="ctr">
                        <a:lnSpc>
                          <a:spcPct val="107000"/>
                        </a:lnSpc>
                        <a:spcBef>
                          <a:spcPts val="0"/>
                        </a:spcBef>
                        <a:spcAft>
                          <a:spcPts val="0"/>
                        </a:spcAft>
                      </a:pPr>
                      <a:r>
                        <a:rPr lang="en-US" sz="1600" kern="100">
                          <a:solidFill>
                            <a:srgbClr val="000000"/>
                          </a:solidFill>
                          <a:effectLst/>
                          <a:latin typeface="+mn-lt"/>
                          <a:ea typeface="Times New Roman" panose="02020603050405020304" pitchFamily="18" charset="0"/>
                          <a:cs typeface="Times New Roman" panose="02020603050405020304" pitchFamily="18" charset="0"/>
                        </a:rPr>
                        <a:t>/ˌkrɪtɪkl ˈθɪŋkɪŋ/</a:t>
                      </a:r>
                      <a:endParaRPr lang="en-US" sz="1600" kern="100">
                        <a:effectLst/>
                        <a:latin typeface="+mn-lt"/>
                        <a:ea typeface="Times New Roman" panose="02020603050405020304" pitchFamily="18" charset="0"/>
                        <a:cs typeface="Times New Roman" panose="02020603050405020304" pitchFamily="18" charset="0"/>
                      </a:endParaRPr>
                    </a:p>
                  </a:txBody>
                  <a:tcPr marL="68580" marR="68580" marT="0" marB="0"/>
                </a:tc>
                <a:tc>
                  <a:txBody>
                    <a:bodyPr/>
                    <a:lstStyle/>
                    <a:p>
                      <a:pPr marL="0" marR="0" indent="-1270">
                        <a:lnSpc>
                          <a:spcPct val="107000"/>
                        </a:lnSpc>
                        <a:spcBef>
                          <a:spcPts val="0"/>
                        </a:spcBef>
                        <a:spcAft>
                          <a:spcPts val="0"/>
                        </a:spcAft>
                      </a:pPr>
                      <a:r>
                        <a:rPr lang="en-US" sz="1600" kern="100">
                          <a:solidFill>
                            <a:srgbClr val="000000"/>
                          </a:solidFill>
                          <a:effectLst/>
                          <a:latin typeface="+mn-lt"/>
                          <a:ea typeface="Times New Roman" panose="02020603050405020304" pitchFamily="18" charset="0"/>
                          <a:cs typeface="Times New Roman" panose="02020603050405020304" pitchFamily="18" charset="0"/>
                        </a:rPr>
                        <a:t>the process of analysing information in order to make a logical decision about the extent to which you believe something to be true or false</a:t>
                      </a:r>
                      <a:endParaRPr lang="en-US" sz="1600" kern="100">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marL="0" marR="0" indent="-1270">
                        <a:lnSpc>
                          <a:spcPct val="107000"/>
                        </a:lnSpc>
                        <a:spcBef>
                          <a:spcPts val="0"/>
                        </a:spcBef>
                        <a:spcAft>
                          <a:spcPts val="0"/>
                        </a:spcAft>
                      </a:pPr>
                      <a:r>
                        <a:rPr lang="en-US" sz="1600" kern="100" dirty="0" err="1">
                          <a:effectLst/>
                          <a:latin typeface="+mn-lt"/>
                          <a:ea typeface="Times New Roman" panose="02020603050405020304" pitchFamily="18" charset="0"/>
                          <a:cs typeface="Times New Roman" panose="02020603050405020304" pitchFamily="18" charset="0"/>
                        </a:rPr>
                        <a:t>tư</a:t>
                      </a:r>
                      <a:r>
                        <a:rPr lang="en-US" sz="1600" kern="100" dirty="0">
                          <a:effectLst/>
                          <a:latin typeface="+mn-lt"/>
                          <a:ea typeface="Times New Roman" panose="02020603050405020304" pitchFamily="18" charset="0"/>
                          <a:cs typeface="Times New Roman" panose="02020603050405020304" pitchFamily="18" charset="0"/>
                        </a:rPr>
                        <a:t> </a:t>
                      </a:r>
                      <a:r>
                        <a:rPr lang="en-US" sz="1600" kern="100" dirty="0" err="1">
                          <a:effectLst/>
                          <a:latin typeface="+mn-lt"/>
                          <a:ea typeface="Times New Roman" panose="02020603050405020304" pitchFamily="18" charset="0"/>
                          <a:cs typeface="Times New Roman" panose="02020603050405020304" pitchFamily="18" charset="0"/>
                        </a:rPr>
                        <a:t>duy</a:t>
                      </a:r>
                      <a:r>
                        <a:rPr lang="en-US" sz="1600" kern="100" dirty="0">
                          <a:effectLst/>
                          <a:latin typeface="+mn-lt"/>
                          <a:ea typeface="Times New Roman" panose="02020603050405020304" pitchFamily="18" charset="0"/>
                          <a:cs typeface="Times New Roman" panose="02020603050405020304" pitchFamily="18" charset="0"/>
                        </a:rPr>
                        <a:t> </a:t>
                      </a:r>
                      <a:r>
                        <a:rPr lang="en-US" sz="1600" kern="100" dirty="0" err="1">
                          <a:effectLst/>
                          <a:latin typeface="+mn-lt"/>
                          <a:ea typeface="Times New Roman" panose="02020603050405020304" pitchFamily="18" charset="0"/>
                          <a:cs typeface="Times New Roman" panose="02020603050405020304" pitchFamily="18" charset="0"/>
                        </a:rPr>
                        <a:t>phản</a:t>
                      </a:r>
                      <a:r>
                        <a:rPr lang="en-US" sz="1600" kern="100" dirty="0">
                          <a:effectLst/>
                          <a:latin typeface="+mn-lt"/>
                          <a:ea typeface="Times New Roman" panose="02020603050405020304" pitchFamily="18" charset="0"/>
                          <a:cs typeface="Times New Roman" panose="02020603050405020304" pitchFamily="18" charset="0"/>
                        </a:rPr>
                        <a:t> </a:t>
                      </a:r>
                      <a:r>
                        <a:rPr lang="en-US" sz="1600" kern="100" dirty="0" err="1">
                          <a:effectLst/>
                          <a:latin typeface="+mn-lt"/>
                          <a:ea typeface="Times New Roman" panose="02020603050405020304" pitchFamily="18" charset="0"/>
                          <a:cs typeface="Times New Roman" panose="02020603050405020304" pitchFamily="18" charset="0"/>
                        </a:rPr>
                        <a:t>biện</a:t>
                      </a:r>
                      <a:endParaRPr lang="en-US" sz="1600" kern="100" dirty="0">
                        <a:effectLst/>
                        <a:latin typeface="+mn-lt"/>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43179742"/>
                  </a:ext>
                </a:extLst>
              </a:tr>
            </a:tbl>
          </a:graphicData>
        </a:graphic>
      </p:graphicFrame>
      <p:sp>
        <p:nvSpPr>
          <p:cNvPr id="2" name="TextBox 1">
            <a:extLst>
              <a:ext uri="{FF2B5EF4-FFF2-40B4-BE49-F238E27FC236}">
                <a16:creationId xmlns:a16="http://schemas.microsoft.com/office/drawing/2014/main" id="{DE9AD7D6-1BC5-8760-B662-1ABD54AA34EB}"/>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VOCABULARY</a:t>
            </a:r>
          </a:p>
        </p:txBody>
      </p:sp>
    </p:spTree>
    <p:extLst>
      <p:ext uri="{BB962C8B-B14F-4D97-AF65-F5344CB8AC3E}">
        <p14:creationId xmlns:p14="http://schemas.microsoft.com/office/powerpoint/2010/main" val="19289642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7" y="61968"/>
            <a:ext cx="5824719"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CONTROLLED PRACTICE</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26371" y="808238"/>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4" name="Rectangle 3">
            <a:extLst>
              <a:ext uri="{FF2B5EF4-FFF2-40B4-BE49-F238E27FC236}">
                <a16:creationId xmlns:a16="http://schemas.microsoft.com/office/drawing/2014/main" id="{4A7BFE80-4B77-698E-BE4F-34EAF1232090}"/>
              </a:ext>
            </a:extLst>
          </p:cNvPr>
          <p:cNvSpPr/>
          <p:nvPr/>
        </p:nvSpPr>
        <p:spPr>
          <a:xfrm>
            <a:off x="1023112" y="793858"/>
            <a:ext cx="8120888" cy="492443"/>
          </a:xfrm>
          <a:prstGeom prst="rect">
            <a:avLst/>
          </a:prstGeom>
        </p:spPr>
        <p:txBody>
          <a:bodyPr wrap="square">
            <a:spAutoFit/>
          </a:bodyPr>
          <a:lstStyle/>
          <a:p>
            <a:pPr marL="0" marR="0" indent="0" fontAlgn="auto">
              <a:spcBef>
                <a:spcPts val="0"/>
              </a:spcBef>
              <a:spcAft>
                <a:spcPts val="0"/>
              </a:spcAft>
            </a:pPr>
            <a:r>
              <a:rPr lang="en-US" sz="2600" b="1" i="0" dirty="0">
                <a:solidFill>
                  <a:srgbClr val="000000"/>
                </a:solidFill>
                <a:effectLst/>
              </a:rPr>
              <a:t>Work in groups. </a:t>
            </a:r>
            <a:r>
              <a:rPr lang="en-US" sz="2600" b="1" dirty="0">
                <a:solidFill>
                  <a:srgbClr val="000000"/>
                </a:solidFill>
              </a:rPr>
              <a:t>D</a:t>
            </a:r>
            <a:r>
              <a:rPr lang="en-US" sz="2600" b="1" i="0" dirty="0">
                <a:solidFill>
                  <a:srgbClr val="000000"/>
                </a:solidFill>
                <a:effectLst/>
              </a:rPr>
              <a:t>iscuss the questions.</a:t>
            </a:r>
            <a:r>
              <a:rPr lang="en-US" sz="2600" dirty="0"/>
              <a:t> </a:t>
            </a:r>
            <a:endParaRPr lang="en-US" sz="2600" b="1" dirty="0">
              <a:cs typeface="Times New Roman" panose="02020603050405020304" pitchFamily="18" charset="0"/>
            </a:endParaRPr>
          </a:p>
        </p:txBody>
      </p:sp>
      <p:sp>
        <p:nvSpPr>
          <p:cNvPr id="8" name="TextBox 7">
            <a:extLst>
              <a:ext uri="{FF2B5EF4-FFF2-40B4-BE49-F238E27FC236}">
                <a16:creationId xmlns:a16="http://schemas.microsoft.com/office/drawing/2014/main" id="{9FAE1415-8BCB-3F8C-5987-CE9FF87CF06F}"/>
              </a:ext>
            </a:extLst>
          </p:cNvPr>
          <p:cNvSpPr txBox="1"/>
          <p:nvPr/>
        </p:nvSpPr>
        <p:spPr>
          <a:xfrm>
            <a:off x="1938522" y="1535709"/>
            <a:ext cx="4874079" cy="3262432"/>
          </a:xfrm>
          <a:prstGeom prst="rect">
            <a:avLst/>
          </a:prstGeom>
          <a:noFill/>
        </p:spPr>
        <p:txBody>
          <a:bodyPr wrap="square">
            <a:spAutoFit/>
          </a:bodyPr>
          <a:lstStyle/>
          <a:p>
            <a:pPr algn="ctr"/>
            <a:r>
              <a:rPr lang="en-US" sz="2400" b="1" dirty="0">
                <a:solidFill>
                  <a:srgbClr val="C00000"/>
                </a:solidFill>
                <a:latin typeface="UTMAvoBold"/>
              </a:rPr>
              <a:t>Questions</a:t>
            </a:r>
            <a:endParaRPr lang="en-US" sz="2400" b="1" i="0" dirty="0">
              <a:solidFill>
                <a:srgbClr val="C00000"/>
              </a:solidFill>
              <a:effectLst/>
              <a:latin typeface="UTMAvoBold"/>
            </a:endParaRPr>
          </a:p>
          <a:p>
            <a:pPr algn="ctr"/>
            <a:endParaRPr lang="en-US" sz="2400" b="0" i="1" dirty="0">
              <a:solidFill>
                <a:srgbClr val="000000"/>
              </a:solidFill>
              <a:effectLst/>
            </a:endParaRPr>
          </a:p>
          <a:p>
            <a:r>
              <a:rPr lang="en-US" sz="2400" b="1" i="0" dirty="0">
                <a:solidFill>
                  <a:srgbClr val="E45A83"/>
                </a:solidFill>
                <a:effectLst/>
              </a:rPr>
              <a:t>1. </a:t>
            </a:r>
            <a:r>
              <a:rPr lang="en-US" sz="2400" b="0" i="0" dirty="0">
                <a:solidFill>
                  <a:srgbClr val="000000"/>
                </a:solidFill>
                <a:effectLst/>
              </a:rPr>
              <a:t>How can each application in </a:t>
            </a:r>
            <a:r>
              <a:rPr lang="en-US" sz="2400" b="1" i="0" dirty="0">
                <a:solidFill>
                  <a:srgbClr val="7961AA"/>
                </a:solidFill>
                <a:effectLst/>
              </a:rPr>
              <a:t>1 </a:t>
            </a:r>
            <a:r>
              <a:rPr lang="en-US" sz="2400" b="0" i="0" dirty="0">
                <a:solidFill>
                  <a:srgbClr val="000000"/>
                </a:solidFill>
                <a:effectLst/>
              </a:rPr>
              <a:t>be used in education? </a:t>
            </a:r>
          </a:p>
          <a:p>
            <a:r>
              <a:rPr lang="en-US" sz="2400" b="1" i="0" dirty="0">
                <a:solidFill>
                  <a:srgbClr val="E45A83"/>
                </a:solidFill>
                <a:effectLst/>
              </a:rPr>
              <a:t>2. </a:t>
            </a:r>
            <a:r>
              <a:rPr lang="en-US" sz="2400" b="0" i="0" dirty="0">
                <a:solidFill>
                  <a:srgbClr val="000000"/>
                </a:solidFill>
                <a:effectLst/>
              </a:rPr>
              <a:t>What are the advantages and disadvantages of each application?</a:t>
            </a:r>
            <a:r>
              <a:rPr lang="en-US" sz="3200" dirty="0"/>
              <a:t> </a:t>
            </a:r>
            <a:br>
              <a:rPr lang="en-US" sz="2400" dirty="0"/>
            </a:br>
            <a:br>
              <a:rPr lang="en-US" dirty="0"/>
            </a:br>
            <a:br>
              <a:rPr lang="en-US" dirty="0"/>
            </a:br>
            <a:endParaRPr lang="en-US" dirty="0"/>
          </a:p>
        </p:txBody>
      </p:sp>
      <p:pic>
        <p:nvPicPr>
          <p:cNvPr id="2050" name="Picture 2" descr="Question Vector Art, Icons, and Graphics for Free Download">
            <a:extLst>
              <a:ext uri="{FF2B5EF4-FFF2-40B4-BE49-F238E27FC236}">
                <a16:creationId xmlns:a16="http://schemas.microsoft.com/office/drawing/2014/main" id="{8A98C6A2-0459-329D-C842-155D53BA34A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480" y="3106976"/>
            <a:ext cx="1951264" cy="195126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8AE93CAB-3FF7-764A-75DC-F96D6F7CACBC}"/>
              </a:ext>
            </a:extLst>
          </p:cNvPr>
          <p:cNvPicPr>
            <a:picLocks noChangeAspect="1"/>
          </p:cNvPicPr>
          <p:nvPr/>
        </p:nvPicPr>
        <p:blipFill>
          <a:blip r:embed="rId3"/>
          <a:stretch>
            <a:fillRect/>
          </a:stretch>
        </p:blipFill>
        <p:spPr>
          <a:xfrm>
            <a:off x="6812601" y="3166925"/>
            <a:ext cx="2142769" cy="1571679"/>
          </a:xfrm>
          <a:prstGeom prst="rect">
            <a:avLst/>
          </a:prstGeom>
        </p:spPr>
      </p:pic>
    </p:spTree>
    <p:extLst>
      <p:ext uri="{BB962C8B-B14F-4D97-AF65-F5344CB8AC3E}">
        <p14:creationId xmlns:p14="http://schemas.microsoft.com/office/powerpoint/2010/main" val="33515563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7" y="61968"/>
            <a:ext cx="6559505"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LESS-CONTROLLED PRACTICE</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26371" y="808238"/>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3</a:t>
            </a:r>
          </a:p>
        </p:txBody>
      </p:sp>
      <p:sp>
        <p:nvSpPr>
          <p:cNvPr id="4" name="Rectangle 3">
            <a:extLst>
              <a:ext uri="{FF2B5EF4-FFF2-40B4-BE49-F238E27FC236}">
                <a16:creationId xmlns:a16="http://schemas.microsoft.com/office/drawing/2014/main" id="{4A7BFE80-4B77-698E-BE4F-34EAF1232090}"/>
              </a:ext>
            </a:extLst>
          </p:cNvPr>
          <p:cNvSpPr/>
          <p:nvPr/>
        </p:nvSpPr>
        <p:spPr>
          <a:xfrm>
            <a:off x="780696" y="696114"/>
            <a:ext cx="8120888" cy="892552"/>
          </a:xfrm>
          <a:prstGeom prst="rect">
            <a:avLst/>
          </a:prstGeom>
        </p:spPr>
        <p:txBody>
          <a:bodyPr wrap="square">
            <a:spAutoFit/>
          </a:bodyPr>
          <a:lstStyle/>
          <a:p>
            <a:r>
              <a:rPr lang="en-US" sz="2600" b="1" kern="0" dirty="0">
                <a:solidFill>
                  <a:srgbClr val="000000"/>
                </a:solidFill>
                <a:effectLst/>
                <a:ea typeface="Times New Roman" panose="02020603050405020304" pitchFamily="18" charset="0"/>
              </a:rPr>
              <a:t>Prepare a summary of your discussion and report to the whole class.</a:t>
            </a:r>
            <a:r>
              <a:rPr lang="en-US" sz="2600" b="1" kern="0" dirty="0">
                <a:effectLst/>
                <a:ea typeface="Times New Roman" panose="02020603050405020304" pitchFamily="18" charset="0"/>
              </a:rPr>
              <a:t> </a:t>
            </a:r>
            <a:endParaRPr lang="en-US" sz="2600" b="1" dirty="0">
              <a:cs typeface="Arial" panose="020B0604020202020204" pitchFamily="34" charset="0"/>
            </a:endParaRPr>
          </a:p>
        </p:txBody>
      </p:sp>
      <p:sp>
        <p:nvSpPr>
          <p:cNvPr id="9" name="TextBox 8">
            <a:extLst>
              <a:ext uri="{FF2B5EF4-FFF2-40B4-BE49-F238E27FC236}">
                <a16:creationId xmlns:a16="http://schemas.microsoft.com/office/drawing/2014/main" id="{8A576435-A31C-7FD9-783C-A0BCE61993BC}"/>
              </a:ext>
            </a:extLst>
          </p:cNvPr>
          <p:cNvSpPr txBox="1"/>
          <p:nvPr/>
        </p:nvSpPr>
        <p:spPr>
          <a:xfrm>
            <a:off x="856069" y="1703404"/>
            <a:ext cx="7659280" cy="2554545"/>
          </a:xfrm>
          <a:prstGeom prst="rect">
            <a:avLst/>
          </a:prstGeom>
          <a:noFill/>
        </p:spPr>
        <p:txBody>
          <a:bodyPr wrap="square">
            <a:spAutoFit/>
          </a:bodyPr>
          <a:lstStyle/>
          <a:p>
            <a:pPr marL="0" marR="0" indent="-1270" algn="just">
              <a:spcBef>
                <a:spcPts val="0"/>
              </a:spcBef>
              <a:spcAft>
                <a:spcPts val="0"/>
              </a:spcAft>
            </a:pPr>
            <a:r>
              <a:rPr lang="en-US" sz="2000" b="1" i="1" dirty="0">
                <a:solidFill>
                  <a:srgbClr val="E45983"/>
                </a:solidFill>
                <a:effectLst/>
                <a:ea typeface="Times New Roman" panose="02020603050405020304" pitchFamily="18" charset="0"/>
                <a:cs typeface="Times New Roman" panose="02020603050405020304" pitchFamily="18" charset="0"/>
              </a:rPr>
              <a:t>Suggested answer: </a:t>
            </a:r>
            <a:endParaRPr lang="en-US" sz="2000" dirty="0">
              <a:solidFill>
                <a:srgbClr val="E45983"/>
              </a:solidFill>
              <a:effectLst/>
              <a:ea typeface="Times New Roman" panose="02020603050405020304" pitchFamily="18" charset="0"/>
              <a:cs typeface="Times New Roman" panose="02020603050405020304" pitchFamily="18" charset="0"/>
            </a:endParaRPr>
          </a:p>
          <a:p>
            <a:pPr algn="just"/>
            <a:r>
              <a:rPr lang="vi-VN" sz="2000" i="1" kern="0" dirty="0">
                <a:solidFill>
                  <a:srgbClr val="E45983"/>
                </a:solidFill>
                <a:effectLst/>
                <a:latin typeface="Calibri" panose="020F0502020204030204" pitchFamily="34" charset="0"/>
                <a:ea typeface="Calibri" panose="020F0502020204030204" pitchFamily="34" charset="0"/>
                <a:cs typeface="Calibri" panose="020F0502020204030204" pitchFamily="34" charset="0"/>
              </a:rPr>
              <a:t>My pair want to use chatbots app at our school because it can help us understand the lessons better and provide instant support throughout the course. We can use it during and after the teachers’ lectures to clarify some confusions and querries. However, this app have some disadvantages. It can make us lazy and reduce our self-study time as we have no desire to discover the topic. All the answers will be answered and explained by the app</a:t>
            </a:r>
            <a:r>
              <a:rPr lang="en-US" sz="2000" i="1" kern="0" dirty="0">
                <a:solidFill>
                  <a:srgbClr val="E45983"/>
                </a:solidFill>
                <a:effectLst/>
                <a:latin typeface="Calibri" panose="020F0502020204030204" pitchFamily="34" charset="0"/>
                <a:ea typeface="Calibri" panose="020F0502020204030204" pitchFamily="34" charset="0"/>
                <a:cs typeface="Calibri" panose="020F0502020204030204" pitchFamily="34" charset="0"/>
              </a:rPr>
              <a:t>.</a:t>
            </a:r>
            <a:endParaRPr lang="en-US" sz="2000" dirty="0">
              <a:solidFill>
                <a:srgbClr val="E45983"/>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617351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9" name="TextBox 8"/>
          <p:cNvSpPr txBox="1"/>
          <p:nvPr/>
        </p:nvSpPr>
        <p:spPr>
          <a:xfrm>
            <a:off x="426371" y="808238"/>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2" name="Rectangle 1"/>
          <p:cNvSpPr/>
          <p:nvPr/>
        </p:nvSpPr>
        <p:spPr>
          <a:xfrm>
            <a:off x="819688" y="809054"/>
            <a:ext cx="5960281" cy="523220"/>
          </a:xfrm>
          <a:prstGeom prst="rect">
            <a:avLst/>
          </a:prstGeom>
        </p:spPr>
        <p:txBody>
          <a:bodyPr wrap="square">
            <a:spAutoFit/>
          </a:bodyPr>
          <a:lstStyle/>
          <a:p>
            <a:pPr algn="just"/>
            <a:r>
              <a:rPr lang="en-US" sz="2800" b="1" dirty="0">
                <a:cs typeface="Arial" panose="020B0604020202020204" pitchFamily="34" charset="0"/>
              </a:rPr>
              <a:t>Wrap-up</a:t>
            </a:r>
          </a:p>
        </p:txBody>
      </p:sp>
      <p:sp>
        <p:nvSpPr>
          <p:cNvPr id="3" name="TextBox 2">
            <a:extLst>
              <a:ext uri="{FF2B5EF4-FFF2-40B4-BE49-F238E27FC236}">
                <a16:creationId xmlns:a16="http://schemas.microsoft.com/office/drawing/2014/main" id="{89FB7A97-2050-4E17-AB89-5199898D9829}"/>
              </a:ext>
            </a:extLst>
          </p:cNvPr>
          <p:cNvSpPr txBox="1"/>
          <p:nvPr/>
        </p:nvSpPr>
        <p:spPr>
          <a:xfrm>
            <a:off x="819688" y="1512795"/>
            <a:ext cx="7593030" cy="3028521"/>
          </a:xfrm>
          <a:prstGeom prst="rect">
            <a:avLst/>
          </a:prstGeom>
          <a:noFill/>
        </p:spPr>
        <p:txBody>
          <a:bodyPr wrap="square" rtlCol="0">
            <a:spAutoFit/>
          </a:bodyPr>
          <a:lstStyle/>
          <a:p>
            <a:pPr>
              <a:lnSpc>
                <a:spcPct val="150000"/>
              </a:lnSpc>
            </a:pPr>
            <a:r>
              <a:rPr lang="vi-VN" sz="2600" dirty="0">
                <a:latin typeface="Calibri" panose="020F0502020204030204" pitchFamily="34" charset="0"/>
                <a:cs typeface="Calibri" panose="020F0502020204030204" pitchFamily="34" charset="0"/>
              </a:rPr>
              <a:t>What have you learnt today?</a:t>
            </a:r>
            <a:endParaRPr lang="en-US" sz="2600" dirty="0">
              <a:latin typeface="Calibri" panose="020F0502020204030204" pitchFamily="34" charset="0"/>
              <a:cs typeface="Calibri" panose="020F0502020204030204" pitchFamily="34" charset="0"/>
            </a:endParaRPr>
          </a:p>
          <a:p>
            <a:pPr marL="342900" indent="-342900">
              <a:lnSpc>
                <a:spcPct val="150000"/>
              </a:lnSpc>
              <a:buFont typeface="Arial" panose="020B0604020202020204" pitchFamily="34" charset="0"/>
              <a:buChar char="•"/>
            </a:pPr>
            <a:r>
              <a:rPr lang="en-US" sz="2600" dirty="0"/>
              <a:t>An overview about </a:t>
            </a:r>
            <a:r>
              <a:rPr lang="vi-VN" sz="2600" dirty="0"/>
              <a:t>applications of AI in education</a:t>
            </a:r>
            <a:r>
              <a:rPr lang="en-US" sz="2600" dirty="0"/>
              <a:t>;</a:t>
            </a:r>
          </a:p>
          <a:p>
            <a:pPr marL="342900" indent="-342900">
              <a:lnSpc>
                <a:spcPct val="150000"/>
              </a:lnSpc>
              <a:buFont typeface="Arial" panose="020B0604020202020204" pitchFamily="34" charset="0"/>
              <a:buChar char="•"/>
            </a:pPr>
            <a:r>
              <a:rPr lang="en-US" sz="2600" dirty="0"/>
              <a:t>Vocabulary to talk about </a:t>
            </a:r>
            <a:r>
              <a:rPr lang="vi-VN" sz="2600" dirty="0"/>
              <a:t>applications of AI in education</a:t>
            </a:r>
            <a:r>
              <a:rPr lang="en-US" sz="2600" dirty="0"/>
              <a:t>.</a:t>
            </a:r>
            <a:endParaRPr lang="en-US" sz="2600" dirty="0">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A2B0EAB4-78BD-F7BA-E394-C2C18E24C899}"/>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7B37C64C-20A2-6617-FE38-50A2FD8817E7}"/>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CONSOLIDATION</a:t>
            </a:r>
          </a:p>
        </p:txBody>
      </p:sp>
    </p:spTree>
    <p:extLst>
      <p:ext uri="{BB962C8B-B14F-4D97-AF65-F5344CB8AC3E}">
        <p14:creationId xmlns:p14="http://schemas.microsoft.com/office/powerpoint/2010/main" val="2934437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BAC5994-6BF9-AE41-AC48-5A10285266A3}"/>
              </a:ext>
            </a:extLst>
          </p:cNvPr>
          <p:cNvSpPr>
            <a:spLocks noGrp="1"/>
          </p:cNvSpPr>
          <p:nvPr>
            <p:ph type="subTitle" idx="1"/>
          </p:nvPr>
        </p:nvSpPr>
        <p:spPr>
          <a:xfrm>
            <a:off x="898072" y="1820821"/>
            <a:ext cx="7203621" cy="2153228"/>
          </a:xfrm>
          <a:noFill/>
        </p:spPr>
        <p:txBody>
          <a:bodyPr anchor="t"/>
          <a:lstStyle/>
          <a:p>
            <a:pPr marL="0" marR="0" indent="-1270" algn="just">
              <a:lnSpc>
                <a:spcPct val="150000"/>
              </a:lnSpc>
              <a:spcBef>
                <a:spcPts val="0"/>
              </a:spcBef>
              <a:spcAft>
                <a:spcPts val="0"/>
              </a:spcAft>
            </a:pPr>
            <a:r>
              <a:rPr lang="en-US" dirty="0">
                <a:effectLst/>
                <a:latin typeface="+mn-lt"/>
                <a:ea typeface="Times New Roman" panose="02020603050405020304" pitchFamily="18" charset="0"/>
                <a:cs typeface="Times New Roman" panose="02020603050405020304" pitchFamily="18" charset="0"/>
              </a:rPr>
              <a:t>- Do exercises in the workbook.</a:t>
            </a:r>
          </a:p>
          <a:p>
            <a:pPr marL="0" marR="0" indent="-1270" algn="just">
              <a:lnSpc>
                <a:spcPct val="150000"/>
              </a:lnSpc>
              <a:spcBef>
                <a:spcPts val="0"/>
              </a:spcBef>
              <a:spcAft>
                <a:spcPts val="0"/>
              </a:spcAft>
            </a:pPr>
            <a:r>
              <a:rPr lang="en-US" dirty="0">
                <a:effectLst/>
                <a:latin typeface="+mn-lt"/>
                <a:ea typeface="Times New Roman" panose="02020603050405020304" pitchFamily="18" charset="0"/>
                <a:cs typeface="Times New Roman" panose="02020603050405020304" pitchFamily="18" charset="0"/>
              </a:rPr>
              <a:t>- Prepare for the next lesson – Listening.</a:t>
            </a:r>
          </a:p>
        </p:txBody>
      </p:sp>
      <p:sp>
        <p:nvSpPr>
          <p:cNvPr id="6" name="Rounded Rectangle 5"/>
          <p:cNvSpPr/>
          <p:nvPr/>
        </p:nvSpPr>
        <p:spPr>
          <a:xfrm>
            <a:off x="604465" y="896700"/>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7" name="TextBox 6"/>
          <p:cNvSpPr txBox="1"/>
          <p:nvPr/>
        </p:nvSpPr>
        <p:spPr>
          <a:xfrm>
            <a:off x="627095" y="824965"/>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8" name="Rectangle 7"/>
          <p:cNvSpPr/>
          <p:nvPr/>
        </p:nvSpPr>
        <p:spPr>
          <a:xfrm>
            <a:off x="1004050" y="824965"/>
            <a:ext cx="3429000" cy="523220"/>
          </a:xfrm>
          <a:prstGeom prst="rect">
            <a:avLst/>
          </a:prstGeom>
        </p:spPr>
        <p:txBody>
          <a:bodyPr>
            <a:spAutoFit/>
          </a:bodyPr>
          <a:lstStyle/>
          <a:p>
            <a:pPr algn="just"/>
            <a:r>
              <a:rPr lang="en-US" sz="2800" b="1" dirty="0">
                <a:latin typeface="Arial" panose="020B0604020202020204" pitchFamily="34" charset="0"/>
                <a:cs typeface="Arial" panose="020B0604020202020204" pitchFamily="34" charset="0"/>
              </a:rPr>
              <a:t>Homework</a:t>
            </a:r>
          </a:p>
        </p:txBody>
      </p:sp>
      <p:sp>
        <p:nvSpPr>
          <p:cNvPr id="2" name="Rectangle 1">
            <a:extLst>
              <a:ext uri="{FF2B5EF4-FFF2-40B4-BE49-F238E27FC236}">
                <a16:creationId xmlns:a16="http://schemas.microsoft.com/office/drawing/2014/main" id="{CD0F36ED-74DE-0CFE-97FD-C71AA2DD16C3}"/>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8A51D2DB-E75B-D37D-4EDA-252D5D470B1A}"/>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CONSOLIDATION</a:t>
            </a:r>
          </a:p>
        </p:txBody>
      </p:sp>
    </p:spTree>
    <p:extLst>
      <p:ext uri="{BB962C8B-B14F-4D97-AF65-F5344CB8AC3E}">
        <p14:creationId xmlns:p14="http://schemas.microsoft.com/office/powerpoint/2010/main" val="12506575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FDD17D-ADB1-C341-5DAE-EF1B9D38F07F}"/>
              </a:ext>
            </a:extLst>
          </p:cNvPr>
          <p:cNvGrpSpPr/>
          <p:nvPr/>
        </p:nvGrpSpPr>
        <p:grpSpPr>
          <a:xfrm>
            <a:off x="0" y="0"/>
            <a:ext cx="9144000" cy="1706851"/>
            <a:chOff x="0" y="-15861"/>
            <a:chExt cx="12192000" cy="1940426"/>
          </a:xfrm>
        </p:grpSpPr>
        <p:sp>
          <p:nvSpPr>
            <p:cNvPr id="3" name="Rectangle 2">
              <a:extLst>
                <a:ext uri="{FF2B5EF4-FFF2-40B4-BE49-F238E27FC236}">
                  <a16:creationId xmlns:a16="http://schemas.microsoft.com/office/drawing/2014/main" id="{FBD2588C-06FB-52F4-2D7E-598D8B5A867E}"/>
                </a:ext>
              </a:extLst>
            </p:cNvPr>
            <p:cNvSpPr/>
            <p:nvPr/>
          </p:nvSpPr>
          <p:spPr>
            <a:xfrm>
              <a:off x="0" y="177153"/>
              <a:ext cx="12192000" cy="1439719"/>
            </a:xfrm>
            <a:prstGeom prst="rect">
              <a:avLst/>
            </a:prstGeom>
            <a:solidFill>
              <a:srgbClr val="A493C6"/>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p>
          </p:txBody>
        </p:sp>
        <p:sp>
          <p:nvSpPr>
            <p:cNvPr id="4" name="Parallelogram 3">
              <a:extLst>
                <a:ext uri="{FF2B5EF4-FFF2-40B4-BE49-F238E27FC236}">
                  <a16:creationId xmlns:a16="http://schemas.microsoft.com/office/drawing/2014/main" id="{07123313-572D-B82E-F111-A1B1966A8D75}"/>
                </a:ext>
              </a:extLst>
            </p:cNvPr>
            <p:cNvSpPr/>
            <p:nvPr/>
          </p:nvSpPr>
          <p:spPr>
            <a:xfrm>
              <a:off x="481381" y="-15861"/>
              <a:ext cx="2769819" cy="1940426"/>
            </a:xfrm>
            <a:prstGeom prst="parallelogram">
              <a:avLst/>
            </a:prstGeom>
            <a:solidFill>
              <a:srgbClr val="E45983"/>
            </a:solidFill>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en-US" sz="4400" b="1" dirty="0">
                  <a:latin typeface="UTMFacebookK&amp;TBold"/>
                  <a:cs typeface="Times New Roman" panose="02020603050405020304" pitchFamily="18" charset="0"/>
                </a:rPr>
                <a:t>Unit 6</a:t>
              </a:r>
            </a:p>
          </p:txBody>
        </p:sp>
      </p:grpSp>
      <p:sp>
        <p:nvSpPr>
          <p:cNvPr id="9" name="TextBox 8">
            <a:extLst>
              <a:ext uri="{FF2B5EF4-FFF2-40B4-BE49-F238E27FC236}">
                <a16:creationId xmlns:a16="http://schemas.microsoft.com/office/drawing/2014/main" id="{3D56C823-4DD3-2744-17E1-A46C7290D96B}"/>
              </a:ext>
            </a:extLst>
          </p:cNvPr>
          <p:cNvSpPr txBox="1"/>
          <p:nvPr/>
        </p:nvSpPr>
        <p:spPr>
          <a:xfrm>
            <a:off x="2438400" y="418267"/>
            <a:ext cx="5319539" cy="769441"/>
          </a:xfrm>
          <a:prstGeom prst="rect">
            <a:avLst/>
          </a:prstGeom>
          <a:noFill/>
        </p:spPr>
        <p:txBody>
          <a:bodyPr wrap="square" rtlCol="0">
            <a:spAutoFit/>
          </a:bodyPr>
          <a:lstStyle/>
          <a:p>
            <a:r>
              <a:rPr lang="en-US" sz="4400" b="1" i="0" dirty="0">
                <a:solidFill>
                  <a:srgbClr val="FFFFFF"/>
                </a:solidFill>
                <a:effectLst/>
                <a:latin typeface="UTMFacebookK&amp;TBold"/>
              </a:rPr>
              <a:t>Artificial Intelligence</a:t>
            </a:r>
          </a:p>
        </p:txBody>
      </p:sp>
      <p:sp>
        <p:nvSpPr>
          <p:cNvPr id="10" name="Rectangle 9">
            <a:extLst>
              <a:ext uri="{FF2B5EF4-FFF2-40B4-BE49-F238E27FC236}">
                <a16:creationId xmlns:a16="http://schemas.microsoft.com/office/drawing/2014/main" id="{F92A0F45-146A-8BFF-6553-20D992E76B42}"/>
              </a:ext>
            </a:extLst>
          </p:cNvPr>
          <p:cNvSpPr/>
          <p:nvPr/>
        </p:nvSpPr>
        <p:spPr>
          <a:xfrm>
            <a:off x="3625335" y="2163614"/>
            <a:ext cx="4506662" cy="627454"/>
          </a:xfrm>
          <a:prstGeom prst="rect">
            <a:avLst/>
          </a:prstGeom>
          <a:solidFill>
            <a:srgbClr val="E45983"/>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sz="3200" b="1" dirty="0">
                <a:latin typeface="UTMFacebookK&amp;TBold"/>
              </a:rPr>
              <a:t>SPEAKING</a:t>
            </a:r>
          </a:p>
        </p:txBody>
      </p:sp>
      <p:sp>
        <p:nvSpPr>
          <p:cNvPr id="11" name="Rectangle 10">
            <a:extLst>
              <a:ext uri="{FF2B5EF4-FFF2-40B4-BE49-F238E27FC236}">
                <a16:creationId xmlns:a16="http://schemas.microsoft.com/office/drawing/2014/main" id="{2CE5C951-EDAC-510B-E774-D91A675B9038}"/>
              </a:ext>
            </a:extLst>
          </p:cNvPr>
          <p:cNvSpPr/>
          <p:nvPr/>
        </p:nvSpPr>
        <p:spPr>
          <a:xfrm>
            <a:off x="1399718" y="2184953"/>
            <a:ext cx="2082254" cy="606115"/>
          </a:xfrm>
          <a:prstGeom prst="rect">
            <a:avLst/>
          </a:prstGeom>
          <a:solidFill>
            <a:srgbClr val="F7D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E45983"/>
                </a:solidFill>
                <a:latin typeface="Bookman Old Style" pitchFamily="18" charset="0"/>
              </a:rPr>
              <a:t>LESSON 4</a:t>
            </a:r>
          </a:p>
        </p:txBody>
      </p:sp>
      <p:sp>
        <p:nvSpPr>
          <p:cNvPr id="14" name="TextBox 13">
            <a:extLst>
              <a:ext uri="{FF2B5EF4-FFF2-40B4-BE49-F238E27FC236}">
                <a16:creationId xmlns:a16="http://schemas.microsoft.com/office/drawing/2014/main" id="{409399F7-44CB-F8D5-78C2-4555DA974D89}"/>
              </a:ext>
            </a:extLst>
          </p:cNvPr>
          <p:cNvSpPr txBox="1"/>
          <p:nvPr/>
        </p:nvSpPr>
        <p:spPr>
          <a:xfrm>
            <a:off x="498703" y="3155104"/>
            <a:ext cx="8496801" cy="769441"/>
          </a:xfrm>
          <a:prstGeom prst="rect">
            <a:avLst/>
          </a:prstGeom>
          <a:noFill/>
        </p:spPr>
        <p:txBody>
          <a:bodyPr wrap="square" rtlCol="0">
            <a:spAutoFit/>
          </a:bodyPr>
          <a:lstStyle/>
          <a:p>
            <a:pPr algn="ctr"/>
            <a:r>
              <a:rPr lang="en-US" sz="4400" b="1" dirty="0">
                <a:solidFill>
                  <a:srgbClr val="0070C0"/>
                </a:solidFill>
              </a:rPr>
              <a:t>Applications of AI in education</a:t>
            </a:r>
          </a:p>
        </p:txBody>
      </p:sp>
    </p:spTree>
    <p:extLst>
      <p:ext uri="{BB962C8B-B14F-4D97-AF65-F5344CB8AC3E}">
        <p14:creationId xmlns:p14="http://schemas.microsoft.com/office/powerpoint/2010/main" val="16714462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
        <p:nvSpPr>
          <p:cNvPr id="3" name="TextBox 2">
            <a:extLst>
              <a:ext uri="{FF2B5EF4-FFF2-40B4-BE49-F238E27FC236}">
                <a16:creationId xmlns:a16="http://schemas.microsoft.com/office/drawing/2014/main" id="{35347BE1-BE97-0948-FE52-A3A8DACCC338}"/>
              </a:ext>
            </a:extLst>
          </p:cNvPr>
          <p:cNvSpPr txBox="1"/>
          <p:nvPr/>
        </p:nvSpPr>
        <p:spPr>
          <a:xfrm>
            <a:off x="2228851" y="708710"/>
            <a:ext cx="4792435" cy="769441"/>
          </a:xfrm>
          <a:prstGeom prst="rect">
            <a:avLst/>
          </a:prstGeom>
          <a:noFill/>
        </p:spPr>
        <p:txBody>
          <a:bodyPr wrap="square">
            <a:spAutoFit/>
          </a:bodyPr>
          <a:lstStyle/>
          <a:p>
            <a:pPr algn="ctr"/>
            <a:r>
              <a:rPr lang="en-US" sz="4400" b="1" kern="0" dirty="0">
                <a:cs typeface="Times New Roman" panose="02020603050405020304" pitchFamily="18" charset="0"/>
              </a:rPr>
              <a:t>Watch a video</a:t>
            </a:r>
            <a:endParaRPr lang="en-US" sz="4400" dirty="0">
              <a:cs typeface="Times New Roman" panose="02020603050405020304" pitchFamily="18" charset="0"/>
            </a:endParaRPr>
          </a:p>
        </p:txBody>
      </p:sp>
      <p:sp>
        <p:nvSpPr>
          <p:cNvPr id="2" name="TextBox 1">
            <a:extLst>
              <a:ext uri="{FF2B5EF4-FFF2-40B4-BE49-F238E27FC236}">
                <a16:creationId xmlns:a16="http://schemas.microsoft.com/office/drawing/2014/main" id="{C8E3462B-C744-42B8-5E94-EF6C796C10C1}"/>
              </a:ext>
            </a:extLst>
          </p:cNvPr>
          <p:cNvSpPr txBox="1"/>
          <p:nvPr/>
        </p:nvSpPr>
        <p:spPr>
          <a:xfrm>
            <a:off x="808264" y="1608363"/>
            <a:ext cx="7829550" cy="3046988"/>
          </a:xfrm>
          <a:prstGeom prst="rect">
            <a:avLst/>
          </a:prstGeom>
          <a:noFill/>
        </p:spPr>
        <p:txBody>
          <a:bodyPr wrap="square" rtlCol="0">
            <a:spAutoFit/>
          </a:bodyPr>
          <a:lstStyle/>
          <a:p>
            <a:pPr marL="0" marR="0" indent="-1270">
              <a:spcBef>
                <a:spcPts val="0"/>
              </a:spcBef>
              <a:spcAft>
                <a:spcPts val="0"/>
              </a:spcAft>
            </a:pPr>
            <a:r>
              <a:rPr lang="en-US" sz="2400" dirty="0">
                <a:solidFill>
                  <a:srgbClr val="000000"/>
                </a:solidFill>
                <a:effectLst/>
                <a:ea typeface="Times New Roman" panose="02020603050405020304" pitchFamily="18" charset="0"/>
              </a:rPr>
              <a:t>- Teacher divides the class into 2 groups.</a:t>
            </a:r>
            <a:endParaRPr lang="en-US" sz="2400" dirty="0">
              <a:effectLst/>
              <a:ea typeface="Times New Roman" panose="02020603050405020304" pitchFamily="18" charset="0"/>
            </a:endParaRPr>
          </a:p>
          <a:p>
            <a:pPr marL="0" marR="0" indent="-1270">
              <a:spcBef>
                <a:spcPts val="0"/>
              </a:spcBef>
              <a:spcAft>
                <a:spcPts val="0"/>
              </a:spcAft>
            </a:pPr>
            <a:r>
              <a:rPr lang="en-US" sz="2400" dirty="0">
                <a:solidFill>
                  <a:srgbClr val="000000"/>
                </a:solidFill>
                <a:effectLst/>
                <a:ea typeface="Times New Roman" panose="02020603050405020304" pitchFamily="18" charset="0"/>
              </a:rPr>
              <a:t>- Before playing the video, teacher asks Ss to watch carefully and try to remember as many details as possible. Ss can take notes if they want.</a:t>
            </a:r>
            <a:endParaRPr lang="en-US" sz="2400" dirty="0">
              <a:effectLst/>
              <a:ea typeface="Times New Roman" panose="02020603050405020304" pitchFamily="18" charset="0"/>
            </a:endParaRPr>
          </a:p>
          <a:p>
            <a:pPr marL="0" marR="0" indent="-1270">
              <a:spcBef>
                <a:spcPts val="0"/>
              </a:spcBef>
              <a:spcAft>
                <a:spcPts val="0"/>
              </a:spcAft>
            </a:pPr>
            <a:r>
              <a:rPr lang="en-US" sz="2400" dirty="0">
                <a:solidFill>
                  <a:srgbClr val="000000"/>
                </a:solidFill>
                <a:effectLst/>
                <a:ea typeface="Times New Roman" panose="02020603050405020304" pitchFamily="18" charset="0"/>
              </a:rPr>
              <a:t>- Teacher shows questions one by one, Ss raise their hands and say BINGO to grab the chance to answer.</a:t>
            </a:r>
            <a:endParaRPr lang="en-US" sz="2400" dirty="0">
              <a:effectLst/>
              <a:ea typeface="Times New Roman" panose="02020603050405020304" pitchFamily="18" charset="0"/>
            </a:endParaRPr>
          </a:p>
          <a:p>
            <a:pPr marL="0" marR="0" indent="-1270">
              <a:spcBef>
                <a:spcPts val="0"/>
              </a:spcBef>
              <a:spcAft>
                <a:spcPts val="0"/>
              </a:spcAft>
            </a:pPr>
            <a:r>
              <a:rPr lang="en-US" sz="2400" dirty="0">
                <a:solidFill>
                  <a:srgbClr val="000000"/>
                </a:solidFill>
                <a:effectLst/>
                <a:ea typeface="Times New Roman" panose="02020603050405020304" pitchFamily="18" charset="0"/>
              </a:rPr>
              <a:t>- If the answer is correct, they get one point for their team.</a:t>
            </a:r>
            <a:endParaRPr lang="en-US" sz="2400" dirty="0">
              <a:effectLst/>
              <a:ea typeface="Times New Roman" panose="02020603050405020304" pitchFamily="18" charset="0"/>
            </a:endParaRPr>
          </a:p>
          <a:p>
            <a:pPr marL="0" marR="0" indent="-1270">
              <a:spcBef>
                <a:spcPts val="0"/>
              </a:spcBef>
              <a:spcAft>
                <a:spcPts val="0"/>
              </a:spcAft>
            </a:pPr>
            <a:r>
              <a:rPr lang="en-US" sz="2400" dirty="0">
                <a:solidFill>
                  <a:srgbClr val="000000"/>
                </a:solidFill>
                <a:effectLst/>
                <a:ea typeface="Times New Roman" panose="02020603050405020304" pitchFamily="18" charset="0"/>
              </a:rPr>
              <a:t>- The team with higher score will be the winner.</a:t>
            </a:r>
            <a:endParaRPr lang="en-US" sz="2400" dirty="0">
              <a:effectLst/>
              <a:ea typeface="Times New Roman" panose="02020603050405020304" pitchFamily="18" charset="0"/>
            </a:endParaRPr>
          </a:p>
        </p:txBody>
      </p:sp>
    </p:spTree>
    <p:extLst>
      <p:ext uri="{BB962C8B-B14F-4D97-AF65-F5344CB8AC3E}">
        <p14:creationId xmlns:p14="http://schemas.microsoft.com/office/powerpoint/2010/main" val="36809853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8514929A-D5FC-4F66-8951-74EDFD16573E}"/>
              </a:ext>
            </a:extLst>
          </p:cNvPr>
          <p:cNvSpPr txBox="1"/>
          <p:nvPr/>
        </p:nvSpPr>
        <p:spPr>
          <a:xfrm>
            <a:off x="370829" y="92952"/>
            <a:ext cx="3429000" cy="507831"/>
          </a:xfrm>
          <a:prstGeom prst="rect">
            <a:avLst/>
          </a:prstGeom>
          <a:noFill/>
        </p:spPr>
        <p:txBody>
          <a:bodyPr wrap="square">
            <a:spAutoFit/>
          </a:bodyPr>
          <a:lstStyle/>
          <a:p>
            <a:r>
              <a:rPr lang="en-US" sz="2700" b="1" dirty="0">
                <a:solidFill>
                  <a:schemeClr val="bg1"/>
                </a:solidFill>
                <a:latin typeface="UTM Facebook K&amp;T" panose="02040603050506020204" pitchFamily="18" charset="0"/>
                <a:cs typeface="Arial" panose="020B0604020202020204" pitchFamily="34" charset="0"/>
              </a:rPr>
              <a:t>WARM-UP</a:t>
            </a:r>
          </a:p>
        </p:txBody>
      </p:sp>
      <p:sp>
        <p:nvSpPr>
          <p:cNvPr id="6" name="Rectangle 5">
            <a:extLst>
              <a:ext uri="{FF2B5EF4-FFF2-40B4-BE49-F238E27FC236}">
                <a16:creationId xmlns:a16="http://schemas.microsoft.com/office/drawing/2014/main" id="{7D9792BE-AD65-53C6-9F34-02034028388F}"/>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F2784637-346B-43C0-89CE-C48C25C9CAE0}"/>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pic>
        <p:nvPicPr>
          <p:cNvPr id="2" name="Dance Teaching by a Robot- Combining Cognitive and Physical HumanRobot Interaction">
            <a:hlinkClick r:id="" action="ppaction://media"/>
            <a:extLst>
              <a:ext uri="{FF2B5EF4-FFF2-40B4-BE49-F238E27FC236}">
                <a16:creationId xmlns:a16="http://schemas.microsoft.com/office/drawing/2014/main" id="{53873A1C-33EC-9E2F-9D56-7236ED1FD6E6}"/>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653392" y="1116465"/>
            <a:ext cx="4457700" cy="3343275"/>
          </a:xfrm>
          <a:prstGeom prst="rect">
            <a:avLst/>
          </a:prstGeom>
        </p:spPr>
      </p:pic>
    </p:spTree>
    <p:extLst>
      <p:ext uri="{BB962C8B-B14F-4D97-AF65-F5344CB8AC3E}">
        <p14:creationId xmlns:p14="http://schemas.microsoft.com/office/powerpoint/2010/main" val="1126684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1013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8514929A-D5FC-4F66-8951-74EDFD16573E}"/>
              </a:ext>
            </a:extLst>
          </p:cNvPr>
          <p:cNvSpPr txBox="1"/>
          <p:nvPr/>
        </p:nvSpPr>
        <p:spPr>
          <a:xfrm>
            <a:off x="370829" y="92952"/>
            <a:ext cx="3429000" cy="507831"/>
          </a:xfrm>
          <a:prstGeom prst="rect">
            <a:avLst/>
          </a:prstGeom>
          <a:noFill/>
        </p:spPr>
        <p:txBody>
          <a:bodyPr wrap="square">
            <a:spAutoFit/>
          </a:bodyPr>
          <a:lstStyle/>
          <a:p>
            <a:r>
              <a:rPr lang="en-US" sz="2700" b="1" dirty="0">
                <a:solidFill>
                  <a:schemeClr val="bg1"/>
                </a:solidFill>
                <a:latin typeface="UTM Facebook K&amp;T" panose="02040603050506020204" pitchFamily="18" charset="0"/>
                <a:cs typeface="Arial" panose="020B0604020202020204" pitchFamily="34" charset="0"/>
              </a:rPr>
              <a:t>WARM-UP</a:t>
            </a:r>
          </a:p>
        </p:txBody>
      </p:sp>
      <p:sp>
        <p:nvSpPr>
          <p:cNvPr id="3" name="TextBox 2"/>
          <p:cNvSpPr txBox="1"/>
          <p:nvPr/>
        </p:nvSpPr>
        <p:spPr>
          <a:xfrm>
            <a:off x="1757170" y="763601"/>
            <a:ext cx="6450806" cy="553998"/>
          </a:xfrm>
          <a:prstGeom prst="rect">
            <a:avLst/>
          </a:prstGeom>
          <a:noFill/>
        </p:spPr>
        <p:txBody>
          <a:bodyPr wrap="square" rtlCol="0">
            <a:spAutoFit/>
          </a:bodyPr>
          <a:lstStyle/>
          <a:p>
            <a:pPr algn="ctr"/>
            <a:r>
              <a:rPr lang="en-GB" sz="3000">
                <a:solidFill>
                  <a:srgbClr val="002060"/>
                </a:solidFill>
                <a:latin typeface="Berlin Sans FB Demi" panose="020E0802020502020306" pitchFamily="34" charset="0"/>
              </a:rPr>
              <a:t>Question 1</a:t>
            </a:r>
            <a:endParaRPr lang="en-GB" sz="3000" dirty="0">
              <a:solidFill>
                <a:srgbClr val="002060"/>
              </a:solidFill>
              <a:latin typeface="Berlin Sans FB Demi" panose="020E0802020502020306" pitchFamily="34" charset="0"/>
            </a:endParaRPr>
          </a:p>
        </p:txBody>
      </p:sp>
      <p:sp>
        <p:nvSpPr>
          <p:cNvPr id="4" name="Rectangle 3"/>
          <p:cNvSpPr/>
          <p:nvPr/>
        </p:nvSpPr>
        <p:spPr>
          <a:xfrm>
            <a:off x="2641513" y="1749728"/>
            <a:ext cx="4009239" cy="523220"/>
          </a:xfrm>
          <a:prstGeom prst="rect">
            <a:avLst/>
          </a:prstGeom>
        </p:spPr>
        <p:txBody>
          <a:bodyPr wrap="none">
            <a:spAutoFit/>
          </a:bodyPr>
          <a:lstStyle/>
          <a:p>
            <a:pPr algn="ctr"/>
            <a:r>
              <a:rPr lang="en-US" sz="2800" b="1" dirty="0"/>
              <a:t>What is the robot called? </a:t>
            </a:r>
            <a:endParaRPr lang="en-US" sz="4400" b="1" dirty="0"/>
          </a:p>
        </p:txBody>
      </p:sp>
      <p:sp>
        <p:nvSpPr>
          <p:cNvPr id="11" name="Rectangle 10"/>
          <p:cNvSpPr/>
          <p:nvPr/>
        </p:nvSpPr>
        <p:spPr>
          <a:xfrm>
            <a:off x="2322500" y="3063243"/>
            <a:ext cx="4915256" cy="1077218"/>
          </a:xfrm>
          <a:prstGeom prst="rect">
            <a:avLst/>
          </a:prstGeom>
        </p:spPr>
        <p:txBody>
          <a:bodyPr wrap="none">
            <a:spAutoFit/>
          </a:bodyPr>
          <a:lstStyle/>
          <a:p>
            <a:r>
              <a:rPr lang="en-US" sz="3200" b="1" dirty="0">
                <a:solidFill>
                  <a:srgbClr val="C00000"/>
                </a:solidFill>
                <a:ea typeface="Times New Roman" panose="02020603050405020304" pitchFamily="18" charset="0"/>
                <a:sym typeface="Wingdings" panose="05000000000000000000" pitchFamily="2" charset="2"/>
              </a:rPr>
              <a:t> </a:t>
            </a:r>
            <a:r>
              <a:rPr lang="en-US" sz="2400" b="1" i="1" dirty="0">
                <a:solidFill>
                  <a:srgbClr val="C00000"/>
                </a:solidFill>
              </a:rPr>
              <a:t>DTR (Dance Teaching by a Robot)</a:t>
            </a:r>
            <a:endParaRPr lang="en-US" sz="2400" b="1" dirty="0">
              <a:solidFill>
                <a:srgbClr val="C00000"/>
              </a:solidFill>
            </a:endParaRPr>
          </a:p>
          <a:p>
            <a:endParaRPr lang="en-US" sz="3200" b="1" dirty="0">
              <a:solidFill>
                <a:srgbClr val="C00000"/>
              </a:solidFill>
            </a:endParaRPr>
          </a:p>
        </p:txBody>
      </p:sp>
      <p:sp>
        <p:nvSpPr>
          <p:cNvPr id="5" name="Rectangle 4">
            <a:extLst>
              <a:ext uri="{FF2B5EF4-FFF2-40B4-BE49-F238E27FC236}">
                <a16:creationId xmlns:a16="http://schemas.microsoft.com/office/drawing/2014/main" id="{EDCF4CE6-A5D8-3D0E-5E06-DBC9C09B8235}"/>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892BF73C-21AF-5918-C3DF-06356EF222C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Tree>
    <p:extLst>
      <p:ext uri="{BB962C8B-B14F-4D97-AF65-F5344CB8AC3E}">
        <p14:creationId xmlns:p14="http://schemas.microsoft.com/office/powerpoint/2010/main" val="3793715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8514929A-D5FC-4F66-8951-74EDFD16573E}"/>
              </a:ext>
            </a:extLst>
          </p:cNvPr>
          <p:cNvSpPr txBox="1"/>
          <p:nvPr/>
        </p:nvSpPr>
        <p:spPr>
          <a:xfrm>
            <a:off x="370829" y="92952"/>
            <a:ext cx="3429000" cy="507831"/>
          </a:xfrm>
          <a:prstGeom prst="rect">
            <a:avLst/>
          </a:prstGeom>
          <a:noFill/>
        </p:spPr>
        <p:txBody>
          <a:bodyPr wrap="square">
            <a:spAutoFit/>
          </a:bodyPr>
          <a:lstStyle/>
          <a:p>
            <a:r>
              <a:rPr lang="en-US" sz="2700" b="1" dirty="0">
                <a:solidFill>
                  <a:schemeClr val="bg1"/>
                </a:solidFill>
                <a:latin typeface="UTM Facebook K&amp;T" panose="02040603050506020204" pitchFamily="18" charset="0"/>
                <a:cs typeface="Arial" panose="020B0604020202020204" pitchFamily="34" charset="0"/>
              </a:rPr>
              <a:t>WARM-UP</a:t>
            </a:r>
          </a:p>
        </p:txBody>
      </p:sp>
      <p:sp>
        <p:nvSpPr>
          <p:cNvPr id="3" name="TextBox 2"/>
          <p:cNvSpPr txBox="1"/>
          <p:nvPr/>
        </p:nvSpPr>
        <p:spPr>
          <a:xfrm>
            <a:off x="1757170" y="763601"/>
            <a:ext cx="6450806" cy="553998"/>
          </a:xfrm>
          <a:prstGeom prst="rect">
            <a:avLst/>
          </a:prstGeom>
          <a:noFill/>
        </p:spPr>
        <p:txBody>
          <a:bodyPr wrap="square" rtlCol="0">
            <a:spAutoFit/>
          </a:bodyPr>
          <a:lstStyle/>
          <a:p>
            <a:pPr algn="ctr"/>
            <a:r>
              <a:rPr lang="en-GB" sz="3000">
                <a:solidFill>
                  <a:srgbClr val="002060"/>
                </a:solidFill>
                <a:latin typeface="Berlin Sans FB Demi" panose="020E0802020502020306" pitchFamily="34" charset="0"/>
              </a:rPr>
              <a:t>Question 2</a:t>
            </a:r>
            <a:endParaRPr lang="en-GB" sz="3000" dirty="0">
              <a:solidFill>
                <a:srgbClr val="002060"/>
              </a:solidFill>
              <a:latin typeface="Berlin Sans FB Demi" panose="020E0802020502020306" pitchFamily="34" charset="0"/>
            </a:endParaRPr>
          </a:p>
        </p:txBody>
      </p:sp>
      <p:sp>
        <p:nvSpPr>
          <p:cNvPr id="4" name="Rectangle 3"/>
          <p:cNvSpPr/>
          <p:nvPr/>
        </p:nvSpPr>
        <p:spPr>
          <a:xfrm>
            <a:off x="913785" y="1658263"/>
            <a:ext cx="7672837" cy="584775"/>
          </a:xfrm>
          <a:prstGeom prst="rect">
            <a:avLst/>
          </a:prstGeom>
        </p:spPr>
        <p:txBody>
          <a:bodyPr wrap="square">
            <a:spAutoFit/>
          </a:bodyPr>
          <a:lstStyle/>
          <a:p>
            <a:pPr algn="ctr"/>
            <a:r>
              <a:rPr lang="en-US" sz="3200" b="1" dirty="0"/>
              <a:t>Where was it invented?</a:t>
            </a:r>
            <a:endParaRPr lang="en-US" sz="4000" b="1" dirty="0"/>
          </a:p>
        </p:txBody>
      </p:sp>
      <p:sp>
        <p:nvSpPr>
          <p:cNvPr id="11" name="Rectangle 10"/>
          <p:cNvSpPr/>
          <p:nvPr/>
        </p:nvSpPr>
        <p:spPr>
          <a:xfrm>
            <a:off x="3743087" y="3013356"/>
            <a:ext cx="1657826" cy="646331"/>
          </a:xfrm>
          <a:prstGeom prst="rect">
            <a:avLst/>
          </a:prstGeom>
        </p:spPr>
        <p:txBody>
          <a:bodyPr wrap="none">
            <a:spAutoFit/>
          </a:bodyPr>
          <a:lstStyle/>
          <a:p>
            <a:r>
              <a:rPr lang="en-US" sz="3600" b="1" dirty="0">
                <a:solidFill>
                  <a:srgbClr val="C00000"/>
                </a:solidFill>
                <a:ea typeface="Times New Roman" panose="02020603050405020304" pitchFamily="18" charset="0"/>
                <a:sym typeface="Wingdings" panose="05000000000000000000" pitchFamily="2" charset="2"/>
              </a:rPr>
              <a:t> </a:t>
            </a:r>
            <a:r>
              <a:rPr lang="en-US" sz="2800" b="1" i="1" dirty="0">
                <a:solidFill>
                  <a:srgbClr val="C00000"/>
                </a:solidFill>
              </a:rPr>
              <a:t>Japan</a:t>
            </a:r>
            <a:endParaRPr lang="en-US" sz="2800" b="1" dirty="0">
              <a:solidFill>
                <a:srgbClr val="C00000"/>
              </a:solidFill>
            </a:endParaRPr>
          </a:p>
        </p:txBody>
      </p:sp>
      <p:sp>
        <p:nvSpPr>
          <p:cNvPr id="5" name="Rectangle 4">
            <a:extLst>
              <a:ext uri="{FF2B5EF4-FFF2-40B4-BE49-F238E27FC236}">
                <a16:creationId xmlns:a16="http://schemas.microsoft.com/office/drawing/2014/main" id="{5E8AA35B-212F-8F9D-ED20-D66D66CD499C}"/>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9AEFF8EB-52BE-57CE-58CE-DFD0F70ECD5B}"/>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Tree>
    <p:extLst>
      <p:ext uri="{BB962C8B-B14F-4D97-AF65-F5344CB8AC3E}">
        <p14:creationId xmlns:p14="http://schemas.microsoft.com/office/powerpoint/2010/main" val="3955759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8514929A-D5FC-4F66-8951-74EDFD16573E}"/>
              </a:ext>
            </a:extLst>
          </p:cNvPr>
          <p:cNvSpPr txBox="1"/>
          <p:nvPr/>
        </p:nvSpPr>
        <p:spPr>
          <a:xfrm>
            <a:off x="370829" y="92952"/>
            <a:ext cx="3429000" cy="507831"/>
          </a:xfrm>
          <a:prstGeom prst="rect">
            <a:avLst/>
          </a:prstGeom>
          <a:noFill/>
        </p:spPr>
        <p:txBody>
          <a:bodyPr wrap="square">
            <a:spAutoFit/>
          </a:bodyPr>
          <a:lstStyle/>
          <a:p>
            <a:r>
              <a:rPr lang="en-US" sz="2700" b="1" dirty="0">
                <a:solidFill>
                  <a:schemeClr val="bg1"/>
                </a:solidFill>
                <a:latin typeface="UTM Facebook K&amp;T" panose="02040603050506020204" pitchFamily="18" charset="0"/>
                <a:cs typeface="Arial" panose="020B0604020202020204" pitchFamily="34" charset="0"/>
              </a:rPr>
              <a:t>WARM-UP</a:t>
            </a:r>
          </a:p>
        </p:txBody>
      </p:sp>
      <p:sp>
        <p:nvSpPr>
          <p:cNvPr id="3" name="TextBox 2"/>
          <p:cNvSpPr txBox="1"/>
          <p:nvPr/>
        </p:nvSpPr>
        <p:spPr>
          <a:xfrm>
            <a:off x="1757170" y="763601"/>
            <a:ext cx="6450806" cy="553998"/>
          </a:xfrm>
          <a:prstGeom prst="rect">
            <a:avLst/>
          </a:prstGeom>
          <a:noFill/>
        </p:spPr>
        <p:txBody>
          <a:bodyPr wrap="square" rtlCol="0">
            <a:spAutoFit/>
          </a:bodyPr>
          <a:lstStyle/>
          <a:p>
            <a:pPr algn="ctr"/>
            <a:r>
              <a:rPr lang="en-GB" sz="3000">
                <a:solidFill>
                  <a:srgbClr val="002060"/>
                </a:solidFill>
                <a:latin typeface="Berlin Sans FB Demi" panose="020E0802020502020306" pitchFamily="34" charset="0"/>
              </a:rPr>
              <a:t>Question 3</a:t>
            </a:r>
            <a:endParaRPr lang="en-GB" sz="3000" dirty="0">
              <a:solidFill>
                <a:srgbClr val="002060"/>
              </a:solidFill>
              <a:latin typeface="Berlin Sans FB Demi" panose="020E0802020502020306" pitchFamily="34" charset="0"/>
            </a:endParaRPr>
          </a:p>
        </p:txBody>
      </p:sp>
      <p:sp>
        <p:nvSpPr>
          <p:cNvPr id="4" name="Rectangle 3"/>
          <p:cNvSpPr/>
          <p:nvPr/>
        </p:nvSpPr>
        <p:spPr>
          <a:xfrm>
            <a:off x="2267981" y="1953501"/>
            <a:ext cx="6057684" cy="523220"/>
          </a:xfrm>
          <a:prstGeom prst="rect">
            <a:avLst/>
          </a:prstGeom>
        </p:spPr>
        <p:txBody>
          <a:bodyPr wrap="none">
            <a:spAutoFit/>
          </a:bodyPr>
          <a:lstStyle/>
          <a:p>
            <a:r>
              <a:rPr lang="en-US" sz="2800" b="1" dirty="0"/>
              <a:t>For beginners, what does the robot do?</a:t>
            </a:r>
          </a:p>
        </p:txBody>
      </p:sp>
      <p:sp>
        <p:nvSpPr>
          <p:cNvPr id="11" name="Rectangle 10"/>
          <p:cNvSpPr/>
          <p:nvPr/>
        </p:nvSpPr>
        <p:spPr>
          <a:xfrm>
            <a:off x="2312512" y="3056460"/>
            <a:ext cx="5968622" cy="1323439"/>
          </a:xfrm>
          <a:prstGeom prst="rect">
            <a:avLst/>
          </a:prstGeom>
        </p:spPr>
        <p:txBody>
          <a:bodyPr wrap="none">
            <a:spAutoFit/>
          </a:bodyPr>
          <a:lstStyle/>
          <a:p>
            <a:pPr marL="342900" indent="-342900">
              <a:buFont typeface="Wingdings" panose="05000000000000000000" pitchFamily="2" charset="2"/>
              <a:buChar char="è"/>
            </a:pPr>
            <a:r>
              <a:rPr lang="en-US" sz="2400" b="1" i="1" dirty="0">
                <a:solidFill>
                  <a:srgbClr val="C00000"/>
                </a:solidFill>
              </a:rPr>
              <a:t>It guides the dance with low compliance, </a:t>
            </a:r>
          </a:p>
          <a:p>
            <a:pPr algn="ctr"/>
            <a:r>
              <a:rPr lang="en-US" sz="2400" b="1" i="1" dirty="0">
                <a:solidFill>
                  <a:srgbClr val="C00000"/>
                </a:solidFill>
              </a:rPr>
              <a:t>leading the motion in the correct direction.</a:t>
            </a:r>
            <a:endParaRPr lang="en-US" sz="2400" b="1" dirty="0">
              <a:solidFill>
                <a:srgbClr val="C00000"/>
              </a:solidFill>
            </a:endParaRPr>
          </a:p>
          <a:p>
            <a:endParaRPr lang="en-US" sz="3200" b="1" dirty="0">
              <a:solidFill>
                <a:srgbClr val="C00000"/>
              </a:solidFill>
            </a:endParaRPr>
          </a:p>
        </p:txBody>
      </p:sp>
      <p:sp>
        <p:nvSpPr>
          <p:cNvPr id="5" name="Rectangle 4">
            <a:extLst>
              <a:ext uri="{FF2B5EF4-FFF2-40B4-BE49-F238E27FC236}">
                <a16:creationId xmlns:a16="http://schemas.microsoft.com/office/drawing/2014/main" id="{C21777DC-CE76-DF3F-0DCF-6ED0EE223A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7A166EA-B672-B100-AFE2-753AB8DFF157}"/>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Tree>
    <p:extLst>
      <p:ext uri="{BB962C8B-B14F-4D97-AF65-F5344CB8AC3E}">
        <p14:creationId xmlns:p14="http://schemas.microsoft.com/office/powerpoint/2010/main" val="2858103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8514929A-D5FC-4F66-8951-74EDFD16573E}"/>
              </a:ext>
            </a:extLst>
          </p:cNvPr>
          <p:cNvSpPr txBox="1"/>
          <p:nvPr/>
        </p:nvSpPr>
        <p:spPr>
          <a:xfrm>
            <a:off x="370829" y="92952"/>
            <a:ext cx="3429000" cy="507831"/>
          </a:xfrm>
          <a:prstGeom prst="rect">
            <a:avLst/>
          </a:prstGeom>
          <a:noFill/>
        </p:spPr>
        <p:txBody>
          <a:bodyPr wrap="square">
            <a:spAutoFit/>
          </a:bodyPr>
          <a:lstStyle/>
          <a:p>
            <a:r>
              <a:rPr lang="en-US" sz="2700" b="1" dirty="0">
                <a:solidFill>
                  <a:schemeClr val="bg1"/>
                </a:solidFill>
                <a:latin typeface="UTM Facebook K&amp;T" panose="02040603050506020204" pitchFamily="18" charset="0"/>
                <a:cs typeface="Arial" panose="020B0604020202020204" pitchFamily="34" charset="0"/>
              </a:rPr>
              <a:t>WARM-UP</a:t>
            </a:r>
          </a:p>
        </p:txBody>
      </p:sp>
      <p:sp>
        <p:nvSpPr>
          <p:cNvPr id="3" name="TextBox 2"/>
          <p:cNvSpPr txBox="1"/>
          <p:nvPr/>
        </p:nvSpPr>
        <p:spPr>
          <a:xfrm>
            <a:off x="1757170" y="763601"/>
            <a:ext cx="6450806" cy="553998"/>
          </a:xfrm>
          <a:prstGeom prst="rect">
            <a:avLst/>
          </a:prstGeom>
          <a:noFill/>
        </p:spPr>
        <p:txBody>
          <a:bodyPr wrap="square" rtlCol="0">
            <a:spAutoFit/>
          </a:bodyPr>
          <a:lstStyle/>
          <a:p>
            <a:pPr algn="ctr"/>
            <a:r>
              <a:rPr lang="en-GB" sz="3000">
                <a:solidFill>
                  <a:srgbClr val="002060"/>
                </a:solidFill>
                <a:latin typeface="Berlin Sans FB Demi" panose="020E0802020502020306" pitchFamily="34" charset="0"/>
              </a:rPr>
              <a:t>Question 4</a:t>
            </a:r>
            <a:endParaRPr lang="en-GB" sz="3000" dirty="0">
              <a:solidFill>
                <a:srgbClr val="002060"/>
              </a:solidFill>
              <a:latin typeface="Berlin Sans FB Demi" panose="020E0802020502020306" pitchFamily="34" charset="0"/>
            </a:endParaRPr>
          </a:p>
        </p:txBody>
      </p:sp>
      <p:sp>
        <p:nvSpPr>
          <p:cNvPr id="4" name="Rectangle 3"/>
          <p:cNvSpPr/>
          <p:nvPr/>
        </p:nvSpPr>
        <p:spPr>
          <a:xfrm>
            <a:off x="1757170" y="1766478"/>
            <a:ext cx="7326848" cy="523220"/>
          </a:xfrm>
          <a:prstGeom prst="rect">
            <a:avLst/>
          </a:prstGeom>
        </p:spPr>
        <p:txBody>
          <a:bodyPr wrap="square">
            <a:spAutoFit/>
          </a:bodyPr>
          <a:lstStyle/>
          <a:p>
            <a:r>
              <a:rPr lang="en-US" sz="2800" b="1" dirty="0"/>
              <a:t>Can it evaluate the partner’s performance?</a:t>
            </a:r>
          </a:p>
        </p:txBody>
      </p:sp>
      <p:sp>
        <p:nvSpPr>
          <p:cNvPr id="11" name="Rectangle 10"/>
          <p:cNvSpPr/>
          <p:nvPr/>
        </p:nvSpPr>
        <p:spPr>
          <a:xfrm>
            <a:off x="1830851" y="2993934"/>
            <a:ext cx="6535251" cy="830997"/>
          </a:xfrm>
          <a:prstGeom prst="rect">
            <a:avLst/>
          </a:prstGeom>
        </p:spPr>
        <p:txBody>
          <a:bodyPr wrap="none">
            <a:spAutoFit/>
          </a:bodyPr>
          <a:lstStyle/>
          <a:p>
            <a:r>
              <a:rPr lang="en-US" sz="2400" b="1" dirty="0">
                <a:solidFill>
                  <a:srgbClr val="C00000"/>
                </a:solidFill>
                <a:ea typeface="Times New Roman" panose="02020603050405020304" pitchFamily="18" charset="0"/>
                <a:sym typeface="Wingdings" panose="05000000000000000000" pitchFamily="2" charset="2"/>
              </a:rPr>
              <a:t> </a:t>
            </a:r>
            <a:r>
              <a:rPr lang="en-US" sz="2400" b="1" i="1" dirty="0">
                <a:solidFill>
                  <a:srgbClr val="C00000"/>
                </a:solidFill>
              </a:rPr>
              <a:t>Yes. And it can modify its guidance based on it.</a:t>
            </a:r>
            <a:endParaRPr lang="en-US" sz="2400" b="1" dirty="0">
              <a:solidFill>
                <a:srgbClr val="C00000"/>
              </a:solidFill>
            </a:endParaRPr>
          </a:p>
          <a:p>
            <a:endParaRPr lang="en-US" sz="2400" b="1" dirty="0">
              <a:solidFill>
                <a:srgbClr val="C00000"/>
              </a:solidFill>
            </a:endParaRPr>
          </a:p>
        </p:txBody>
      </p:sp>
      <p:sp>
        <p:nvSpPr>
          <p:cNvPr id="5" name="Rectangle 4">
            <a:extLst>
              <a:ext uri="{FF2B5EF4-FFF2-40B4-BE49-F238E27FC236}">
                <a16:creationId xmlns:a16="http://schemas.microsoft.com/office/drawing/2014/main" id="{44AF757B-B264-A232-5B1A-876D15174359}"/>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128F8307-8AD3-80F1-D22B-7267A5A0647B}"/>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Tree>
    <p:extLst>
      <p:ext uri="{BB962C8B-B14F-4D97-AF65-F5344CB8AC3E}">
        <p14:creationId xmlns:p14="http://schemas.microsoft.com/office/powerpoint/2010/main" val="2431170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8514929A-D5FC-4F66-8951-74EDFD16573E}"/>
              </a:ext>
            </a:extLst>
          </p:cNvPr>
          <p:cNvSpPr txBox="1"/>
          <p:nvPr/>
        </p:nvSpPr>
        <p:spPr>
          <a:xfrm>
            <a:off x="370829" y="92952"/>
            <a:ext cx="3429000" cy="507831"/>
          </a:xfrm>
          <a:prstGeom prst="rect">
            <a:avLst/>
          </a:prstGeom>
          <a:noFill/>
        </p:spPr>
        <p:txBody>
          <a:bodyPr wrap="square">
            <a:spAutoFit/>
          </a:bodyPr>
          <a:lstStyle/>
          <a:p>
            <a:r>
              <a:rPr lang="en-US" sz="2700" b="1" dirty="0">
                <a:solidFill>
                  <a:schemeClr val="bg1"/>
                </a:solidFill>
                <a:latin typeface="UTM Facebook K&amp;T" panose="02040603050506020204" pitchFamily="18" charset="0"/>
                <a:cs typeface="Arial" panose="020B0604020202020204" pitchFamily="34" charset="0"/>
              </a:rPr>
              <a:t>WARM-UP</a:t>
            </a:r>
          </a:p>
        </p:txBody>
      </p:sp>
      <p:sp>
        <p:nvSpPr>
          <p:cNvPr id="3" name="TextBox 2"/>
          <p:cNvSpPr txBox="1"/>
          <p:nvPr/>
        </p:nvSpPr>
        <p:spPr>
          <a:xfrm>
            <a:off x="1757170" y="763601"/>
            <a:ext cx="6450806" cy="553998"/>
          </a:xfrm>
          <a:prstGeom prst="rect">
            <a:avLst/>
          </a:prstGeom>
          <a:noFill/>
        </p:spPr>
        <p:txBody>
          <a:bodyPr wrap="square" rtlCol="0">
            <a:spAutoFit/>
          </a:bodyPr>
          <a:lstStyle/>
          <a:p>
            <a:pPr algn="ctr"/>
            <a:r>
              <a:rPr lang="en-GB" sz="3000" dirty="0">
                <a:solidFill>
                  <a:srgbClr val="002060"/>
                </a:solidFill>
                <a:latin typeface="Berlin Sans FB Demi" panose="020E0802020502020306" pitchFamily="34" charset="0"/>
              </a:rPr>
              <a:t>Question 5</a:t>
            </a:r>
          </a:p>
        </p:txBody>
      </p:sp>
      <p:sp>
        <p:nvSpPr>
          <p:cNvPr id="4" name="Rectangle 3"/>
          <p:cNvSpPr/>
          <p:nvPr/>
        </p:nvSpPr>
        <p:spPr>
          <a:xfrm>
            <a:off x="881128" y="1738183"/>
            <a:ext cx="7326848" cy="830997"/>
          </a:xfrm>
          <a:prstGeom prst="rect">
            <a:avLst/>
          </a:prstGeom>
        </p:spPr>
        <p:txBody>
          <a:bodyPr wrap="square">
            <a:spAutoFit/>
          </a:bodyPr>
          <a:lstStyle/>
          <a:p>
            <a:pPr algn="ctr"/>
            <a:r>
              <a:rPr lang="en-US" sz="2400" b="1" dirty="0"/>
              <a:t>What kind of interaction that the robot combines when it supports the skill learning process?</a:t>
            </a:r>
          </a:p>
        </p:txBody>
      </p:sp>
      <p:sp>
        <p:nvSpPr>
          <p:cNvPr id="11" name="Rectangle 10"/>
          <p:cNvSpPr/>
          <p:nvPr/>
        </p:nvSpPr>
        <p:spPr>
          <a:xfrm>
            <a:off x="2714723" y="2989764"/>
            <a:ext cx="4889480" cy="461665"/>
          </a:xfrm>
          <a:prstGeom prst="rect">
            <a:avLst/>
          </a:prstGeom>
        </p:spPr>
        <p:txBody>
          <a:bodyPr wrap="none">
            <a:spAutoFit/>
          </a:bodyPr>
          <a:lstStyle/>
          <a:p>
            <a:r>
              <a:rPr lang="en-US" sz="2400" b="1" dirty="0">
                <a:solidFill>
                  <a:srgbClr val="C00000"/>
                </a:solidFill>
                <a:ea typeface="Times New Roman" panose="02020603050405020304" pitchFamily="18" charset="0"/>
                <a:sym typeface="Wingdings" panose="05000000000000000000" pitchFamily="2" charset="2"/>
              </a:rPr>
              <a:t> </a:t>
            </a:r>
            <a:r>
              <a:rPr lang="en-US" sz="2400" b="1" i="1" dirty="0">
                <a:solidFill>
                  <a:srgbClr val="C00000"/>
                </a:solidFill>
              </a:rPr>
              <a:t>Cognitive and physical interaction</a:t>
            </a:r>
            <a:endParaRPr lang="en-US" sz="2400" b="1" dirty="0">
              <a:solidFill>
                <a:srgbClr val="C00000"/>
              </a:solidFill>
            </a:endParaRPr>
          </a:p>
        </p:txBody>
      </p:sp>
      <p:sp>
        <p:nvSpPr>
          <p:cNvPr id="5" name="Rectangle 4">
            <a:extLst>
              <a:ext uri="{FF2B5EF4-FFF2-40B4-BE49-F238E27FC236}">
                <a16:creationId xmlns:a16="http://schemas.microsoft.com/office/drawing/2014/main" id="{44AF757B-B264-A232-5B1A-876D15174359}"/>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128F8307-8AD3-80F1-D22B-7267A5A0647B}"/>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Tree>
    <p:extLst>
      <p:ext uri="{BB962C8B-B14F-4D97-AF65-F5344CB8AC3E}">
        <p14:creationId xmlns:p14="http://schemas.microsoft.com/office/powerpoint/2010/main" val="536706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1700</TotalTime>
  <Words>784</Words>
  <Application>Microsoft Office PowerPoint</Application>
  <PresentationFormat>On-screen Show (16:9)</PresentationFormat>
  <Paragraphs>130</Paragraphs>
  <Slides>19</Slides>
  <Notes>12</Notes>
  <HiddenSlides>0</HiddenSlides>
  <MMClips>5</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19</vt:i4>
      </vt:variant>
    </vt:vector>
  </HeadingPairs>
  <TitlesOfParts>
    <vt:vector size="32" baseType="lpstr">
      <vt:lpstr>Arial</vt:lpstr>
      <vt:lpstr>Berlin Sans FB Demi</vt:lpstr>
      <vt:lpstr>Bookman Old Style</vt:lpstr>
      <vt:lpstr>Calibri</vt:lpstr>
      <vt:lpstr>Calibri Light</vt:lpstr>
      <vt:lpstr>Montserrat Medium</vt:lpstr>
      <vt:lpstr>Myriad Pro</vt:lpstr>
      <vt:lpstr>Times New Roman</vt:lpstr>
      <vt:lpstr>UTM Facebook K&amp;T</vt:lpstr>
      <vt:lpstr>UTMAvoBold</vt:lpstr>
      <vt:lpstr>UTMFacebookK&amp;TBold</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TrangDTT</dc:creator>
  <cp:lastModifiedBy>PCD TRUNGTIN</cp:lastModifiedBy>
  <cp:revision>76</cp:revision>
  <dcterms:created xsi:type="dcterms:W3CDTF">2020-12-09T02:04:09Z</dcterms:created>
  <dcterms:modified xsi:type="dcterms:W3CDTF">2025-08-26T15:24:32Z</dcterms:modified>
</cp:coreProperties>
</file>