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1" r:id="rId2"/>
    <p:sldId id="274" r:id="rId3"/>
    <p:sldId id="273" r:id="rId4"/>
    <p:sldId id="362" r:id="rId5"/>
    <p:sldId id="363" r:id="rId6"/>
    <p:sldId id="364" r:id="rId7"/>
    <p:sldId id="365" r:id="rId8"/>
    <p:sldId id="366" r:id="rId9"/>
    <p:sldId id="370" r:id="rId10"/>
    <p:sldId id="371" r:id="rId11"/>
    <p:sldId id="374" r:id="rId12"/>
    <p:sldId id="357" r:id="rId13"/>
    <p:sldId id="373" r:id="rId14"/>
    <p:sldId id="334" r:id="rId15"/>
    <p:sldId id="377" r:id="rId16"/>
    <p:sldId id="378" r:id="rId17"/>
    <p:sldId id="379" r:id="rId18"/>
    <p:sldId id="376" r:id="rId19"/>
    <p:sldId id="325" r:id="rId20"/>
    <p:sldId id="317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801"/>
    <a:srgbClr val="D0DEEC"/>
    <a:srgbClr val="EE8640"/>
    <a:srgbClr val="FFCCFF"/>
    <a:srgbClr val="A493C6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54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6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385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543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7CCB6F-F3C1-4C89-4F0B-C89746FED284}"/>
              </a:ext>
            </a:extLst>
          </p:cNvPr>
          <p:cNvSpPr/>
          <p:nvPr/>
        </p:nvSpPr>
        <p:spPr>
          <a:xfrm>
            <a:off x="3277426" y="1835068"/>
            <a:ext cx="341029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R/T/O/B/I/C/O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C5531B-54AF-03A1-CD26-B2BA38DE8555}"/>
              </a:ext>
            </a:extLst>
          </p:cNvPr>
          <p:cNvSpPr/>
          <p:nvPr/>
        </p:nvSpPr>
        <p:spPr>
          <a:xfrm>
            <a:off x="3795800" y="2906660"/>
            <a:ext cx="20967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ROBOTIC</a:t>
            </a:r>
          </a:p>
        </p:txBody>
      </p:sp>
    </p:spTree>
    <p:extLst>
      <p:ext uri="{BB962C8B-B14F-4D97-AF65-F5344CB8AC3E}">
        <p14:creationId xmlns:p14="http://schemas.microsoft.com/office/powerpoint/2010/main" val="295399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99662D-9D8F-9FED-73A8-4A236AA3D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9138" y="1592426"/>
            <a:ext cx="2317869" cy="243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56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592218" y="746441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41469" y="768023"/>
            <a:ext cx="7776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 and underline the homophone of the word in bold in each sentence. Then </a:t>
            </a:r>
            <a:r>
              <a:rPr lang="en-US" sz="2400" b="1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saying the sentences in pairs.</a:t>
            </a:r>
            <a:r>
              <a:rPr lang="en-US" sz="24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3E087-5046-030E-2F4F-9F0AD2CE5832}"/>
              </a:ext>
            </a:extLst>
          </p:cNvPr>
          <p:cNvSpPr txBox="1"/>
          <p:nvPr/>
        </p:nvSpPr>
        <p:spPr>
          <a:xfrm>
            <a:off x="1413783" y="1804417"/>
            <a:ext cx="6621234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People are not allowed to talk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aloud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in the library.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Students felt very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bored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when their teacher kept writing on the board.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Where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can I buy some new clothes to wear to the party?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Robots don’t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know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how to say ‛No’.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F22BD4D-4B16-AF6F-1B88-353400DAEFA1}"/>
              </a:ext>
            </a:extLst>
          </p:cNvPr>
          <p:cNvCxnSpPr/>
          <p:nvPr/>
        </p:nvCxnSpPr>
        <p:spPr>
          <a:xfrm>
            <a:off x="3682093" y="2188029"/>
            <a:ext cx="971550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C9255E2-0A9B-A491-1557-914BFEAE32AF}"/>
              </a:ext>
            </a:extLst>
          </p:cNvPr>
          <p:cNvCxnSpPr>
            <a:cxnSpLocks/>
          </p:cNvCxnSpPr>
          <p:nvPr/>
        </p:nvCxnSpPr>
        <p:spPr>
          <a:xfrm>
            <a:off x="3262993" y="3279322"/>
            <a:ext cx="794657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DA2FBB7-3A8B-92A0-8148-DA028886AC02}"/>
              </a:ext>
            </a:extLst>
          </p:cNvPr>
          <p:cNvCxnSpPr>
            <a:cxnSpLocks/>
          </p:cNvCxnSpPr>
          <p:nvPr/>
        </p:nvCxnSpPr>
        <p:spPr>
          <a:xfrm>
            <a:off x="6479721" y="3654879"/>
            <a:ext cx="737508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BB735E8-0D8F-4197-1604-4E58DE41E0E7}"/>
              </a:ext>
            </a:extLst>
          </p:cNvPr>
          <p:cNvCxnSpPr>
            <a:cxnSpLocks/>
          </p:cNvCxnSpPr>
          <p:nvPr/>
        </p:nvCxnSpPr>
        <p:spPr>
          <a:xfrm>
            <a:off x="5638800" y="4414158"/>
            <a:ext cx="549729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i="0" dirty="0">
                <a:solidFill>
                  <a:srgbClr val="000000"/>
                </a:solidFill>
                <a:effectLst/>
              </a:rPr>
              <a:t>Complete the sentences using the correct forms of the words in the box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DDB8AD-3ECE-7825-5F7F-7F56D4DE6B37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99A629-C48E-9FF2-1F35-013F9C217E4E}"/>
              </a:ext>
            </a:extLst>
          </p:cNvPr>
          <p:cNvSpPr txBox="1"/>
          <p:nvPr/>
        </p:nvSpPr>
        <p:spPr>
          <a:xfrm>
            <a:off x="690889" y="2196215"/>
            <a:ext cx="762042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In the future, we might see more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of AI in every aspect of life.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Websites use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__________________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to learn about users’ shopping preferences and recommend products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or services.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3.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It is quite simple to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_________________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this robot and ask it to perform some tasks.</a:t>
            </a:r>
          </a:p>
          <a:p>
            <a:r>
              <a:rPr lang="en-US" sz="2000" b="1" i="0" dirty="0">
                <a:solidFill>
                  <a:srgbClr val="E45A83"/>
                </a:solidFill>
                <a:effectLst/>
                <a:latin typeface="UTMAvoBold" panose="02040603050506020204" pitchFamily="18" charset="0"/>
              </a:rPr>
              <a:t>4.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Computer software is used by travel agents to create </a:t>
            </a:r>
            <a:r>
              <a:rPr lang="en-US" sz="2000" b="0" i="0" dirty="0">
                <a:solidFill>
                  <a:srgbClr val="939598"/>
                </a:solidFill>
                <a:effectLst/>
                <a:latin typeface="UTM-Avo"/>
              </a:rPr>
              <a:t>____________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tours of popular destinations.</a:t>
            </a:r>
            <a:r>
              <a:rPr lang="en-US" sz="2000" dirty="0"/>
              <a:t> 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179BAD-D17F-0A25-1445-2D5DB5EBAE1E}"/>
              </a:ext>
            </a:extLst>
          </p:cNvPr>
          <p:cNvSpPr txBox="1"/>
          <p:nvPr/>
        </p:nvSpPr>
        <p:spPr>
          <a:xfrm>
            <a:off x="1208315" y="1738163"/>
            <a:ext cx="700495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000" b="0" i="0" dirty="0">
                <a:solidFill>
                  <a:srgbClr val="C00000"/>
                </a:solidFill>
                <a:effectLst/>
                <a:latin typeface="UTM-Avo"/>
              </a:rPr>
              <a:t>activate       artificial intelligence            application             virtual</a:t>
            </a: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7B9AD95-1A28-8980-4920-70647B135C1C}"/>
              </a:ext>
            </a:extLst>
          </p:cNvPr>
          <p:cNvSpPr txBox="1"/>
          <p:nvPr/>
        </p:nvSpPr>
        <p:spPr>
          <a:xfrm>
            <a:off x="4874078" y="2202418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C00000"/>
                </a:solidFill>
                <a:effectLst/>
                <a:latin typeface="UTM-Avo"/>
              </a:rPr>
              <a:t>applications</a:t>
            </a:r>
            <a:endParaRPr lang="en-US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1BC80F1-AE69-5421-D7D4-CC73AFA632EA}"/>
              </a:ext>
            </a:extLst>
          </p:cNvPr>
          <p:cNvSpPr txBox="1"/>
          <p:nvPr/>
        </p:nvSpPr>
        <p:spPr>
          <a:xfrm>
            <a:off x="2535156" y="2843910"/>
            <a:ext cx="4723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C00000"/>
                </a:solidFill>
                <a:effectLst/>
                <a:latin typeface="UTM-Avo"/>
              </a:rPr>
              <a:t>artificial intelligence </a:t>
            </a:r>
            <a:endParaRPr lang="en-US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437C751-C16D-6710-D782-EC739A5A124B}"/>
              </a:ext>
            </a:extLst>
          </p:cNvPr>
          <p:cNvSpPr txBox="1"/>
          <p:nvPr/>
        </p:nvSpPr>
        <p:spPr>
          <a:xfrm>
            <a:off x="3490233" y="3751890"/>
            <a:ext cx="47230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C00000"/>
                </a:solidFill>
                <a:effectLst/>
                <a:latin typeface="UTM-Avo"/>
              </a:rPr>
              <a:t>activate</a:t>
            </a:r>
            <a:endParaRPr lang="en-US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42661A-CCF7-1D7F-0081-54146687523D}"/>
              </a:ext>
            </a:extLst>
          </p:cNvPr>
          <p:cNvSpPr txBox="1"/>
          <p:nvPr/>
        </p:nvSpPr>
        <p:spPr>
          <a:xfrm>
            <a:off x="6782481" y="4374436"/>
            <a:ext cx="18879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C00000"/>
                </a:solidFill>
                <a:effectLst/>
                <a:latin typeface="UTM-Avo"/>
              </a:rPr>
              <a:t>virtual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4432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55378" y="718624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option A, B, C, or D that is closest in meaning to each of the given sentences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682EF8-05FE-982A-EEE2-867B94B1C97E}"/>
              </a:ext>
            </a:extLst>
          </p:cNvPr>
          <p:cNvSpPr txBox="1"/>
          <p:nvPr/>
        </p:nvSpPr>
        <p:spPr>
          <a:xfrm>
            <a:off x="683141" y="1740684"/>
            <a:ext cx="8095031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I am going to have my broken laptop fixed by the computer shop.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I am going to ask the computer shop to fix my broken laptop.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I am going to learn how to fix my broken laptop at the computer shop.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I am going to fix my laptop with the computer shop.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Someone advised me to fix my broken laptop at the computer shop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4D763D7-C9E7-7DE8-F4C3-6743E14DB0C4}"/>
              </a:ext>
            </a:extLst>
          </p:cNvPr>
          <p:cNvSpPr/>
          <p:nvPr/>
        </p:nvSpPr>
        <p:spPr>
          <a:xfrm>
            <a:off x="698719" y="2571749"/>
            <a:ext cx="392126" cy="34078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55378" y="718624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option A, B, C, or D that is closest in meaning to each of the given sentences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682EF8-05FE-982A-EEE2-867B94B1C97E}"/>
              </a:ext>
            </a:extLst>
          </p:cNvPr>
          <p:cNvSpPr txBox="1"/>
          <p:nvPr/>
        </p:nvSpPr>
        <p:spPr>
          <a:xfrm>
            <a:off x="448734" y="1621502"/>
            <a:ext cx="846666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When we were away, our home robot walked and fed our pets.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had our pets walk and feed our home robots when we were away.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bought a robot when we were away, which could walk and feed our pets.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had our home robot walk and feed our pets when we were away.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Our pets walked and ate with our home robot when we were away.</a:t>
            </a:r>
            <a:r>
              <a:rPr lang="en-US" sz="3200" dirty="0"/>
              <a:t> 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26B60B4-6C91-59CD-5439-B1055CB7F414}"/>
              </a:ext>
            </a:extLst>
          </p:cNvPr>
          <p:cNvSpPr/>
          <p:nvPr/>
        </p:nvSpPr>
        <p:spPr>
          <a:xfrm>
            <a:off x="448734" y="3517829"/>
            <a:ext cx="392126" cy="34078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19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55378" y="718624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option A, B, C, or D that is closest in meaning to each of the given sentences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682EF8-05FE-982A-EEE2-867B94B1C97E}"/>
              </a:ext>
            </a:extLst>
          </p:cNvPr>
          <p:cNvSpPr txBox="1"/>
          <p:nvPr/>
        </p:nvSpPr>
        <p:spPr>
          <a:xfrm>
            <a:off x="296335" y="1549621"/>
            <a:ext cx="8847665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2400" b="1" i="0" dirty="0">
                <a:solidFill>
                  <a:srgbClr val="000000"/>
                </a:solidFill>
                <a:effectLst/>
              </a:rPr>
              <a:t>A mechanic installed a smart lock on her front door yesterday.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A mechanic had her install a smart lock on her front door yesterday.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A mechanic had a smart lock installed on her front door yesterday.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She and a mechanic installed a smart lock on her front door yesterday.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She got a mechanic to install a smart lock on her front door yesterday</a:t>
            </a:r>
            <a:r>
              <a:rPr lang="en-US" sz="3200" dirty="0"/>
              <a:t> 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400F3AF-5B22-FCEB-EFCB-4D5B333218D5}"/>
              </a:ext>
            </a:extLst>
          </p:cNvPr>
          <p:cNvSpPr/>
          <p:nvPr/>
        </p:nvSpPr>
        <p:spPr>
          <a:xfrm>
            <a:off x="296335" y="3807882"/>
            <a:ext cx="392126" cy="34078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25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55378" y="718624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Choose the option A, B, C, or D that is closest in meaning to each of the given sentences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682EF8-05FE-982A-EEE2-867B94B1C97E}"/>
              </a:ext>
            </a:extLst>
          </p:cNvPr>
          <p:cNvSpPr txBox="1"/>
          <p:nvPr/>
        </p:nvSpPr>
        <p:spPr>
          <a:xfrm>
            <a:off x="683141" y="1740684"/>
            <a:ext cx="809503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often use 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to check our essays.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A.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often has us check our essays.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B.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often get our essays checked by 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C.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often has our essay checked for us.</a:t>
            </a:r>
          </a:p>
          <a:p>
            <a:r>
              <a:rPr lang="en-US" sz="2400" b="1" i="0" dirty="0">
                <a:solidFill>
                  <a:srgbClr val="E45A83"/>
                </a:solidFill>
                <a:effectLst/>
              </a:rPr>
              <a:t>D. 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We often have an app called </a:t>
            </a:r>
            <a:r>
              <a:rPr lang="en-US" sz="2400" b="0" i="0" dirty="0" err="1">
                <a:solidFill>
                  <a:srgbClr val="000000"/>
                </a:solidFill>
                <a:effectLst/>
              </a:rPr>
              <a:t>Essy</a:t>
            </a:r>
            <a:r>
              <a:rPr lang="en-US" sz="2400" b="0" i="0" dirty="0">
                <a:solidFill>
                  <a:srgbClr val="000000"/>
                </a:solidFill>
                <a:effectLst/>
              </a:rPr>
              <a:t> checked by our essays</a:t>
            </a:r>
            <a:r>
              <a:rPr lang="en-US" sz="3200" dirty="0"/>
              <a:t> 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FA0ED74-03CF-819A-B0BD-4A1CDE1C890C}"/>
              </a:ext>
            </a:extLst>
          </p:cNvPr>
          <p:cNvSpPr/>
          <p:nvPr/>
        </p:nvSpPr>
        <p:spPr>
          <a:xfrm>
            <a:off x="672963" y="2552432"/>
            <a:ext cx="392126" cy="340783"/>
          </a:xfrm>
          <a:prstGeom prst="ellipse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80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592218" y="811396"/>
            <a:ext cx="812088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just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i="0" dirty="0">
                <a:solidFill>
                  <a:srgbClr val="000000"/>
                </a:solidFill>
                <a:effectLst/>
              </a:rPr>
              <a:t>Our class is </a:t>
            </a:r>
            <a:r>
              <a:rPr lang="en-US" sz="2000" b="1" i="0" dirty="0" err="1">
                <a:solidFill>
                  <a:srgbClr val="000000"/>
                </a:solidFill>
                <a:effectLst/>
              </a:rPr>
              <a:t>organising</a:t>
            </a:r>
            <a:r>
              <a:rPr lang="en-US" sz="2000" b="1" i="0" dirty="0">
                <a:solidFill>
                  <a:srgbClr val="000000"/>
                </a:solidFill>
                <a:effectLst/>
              </a:rPr>
              <a:t> a Technology Fair. The theme is ‘AI in our daily lives’. Work in groups. Think of a way of using ai in your daily life. This can be an existing or a new application. use these questions as cues.</a:t>
            </a:r>
            <a:r>
              <a:rPr lang="en-US" sz="2800" dirty="0"/>
              <a:t>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7C8ABF-9D73-814E-F5E8-2361682767B6}"/>
              </a:ext>
            </a:extLst>
          </p:cNvPr>
          <p:cNvSpPr txBox="1"/>
          <p:nvPr/>
        </p:nvSpPr>
        <p:spPr>
          <a:xfrm>
            <a:off x="694919" y="2287923"/>
            <a:ext cx="4444565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0" i="0" dirty="0">
                <a:solidFill>
                  <a:srgbClr val="000000"/>
                </a:solidFill>
                <a:effectLst/>
                <a:latin typeface="MyriadPro-Regular-Identity-H"/>
              </a:rPr>
              <a:t>•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What is the AI application? (If it’s a new application, give it a name.)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MyriadPro-Regular-Identity-H"/>
              </a:rPr>
              <a:t>•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What is its purpose?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MyriadPro-Regular-Identity-H"/>
              </a:rPr>
              <a:t>•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How does it work?</a:t>
            </a:r>
          </a:p>
          <a:p>
            <a:r>
              <a:rPr lang="en-US" sz="2000" b="0" i="0" dirty="0">
                <a:solidFill>
                  <a:srgbClr val="000000"/>
                </a:solidFill>
                <a:effectLst/>
                <a:latin typeface="MyriadPro-Regular-Identity-H"/>
              </a:rPr>
              <a:t>• </a:t>
            </a:r>
            <a:r>
              <a:rPr lang="en-US" sz="2000" b="0" i="0" dirty="0">
                <a:solidFill>
                  <a:srgbClr val="000000"/>
                </a:solidFill>
                <a:effectLst/>
                <a:latin typeface="UTM-Avo"/>
              </a:rPr>
              <a:t>How will it improve your life?</a:t>
            </a:r>
            <a:r>
              <a:rPr lang="en-US" sz="2400" dirty="0"/>
              <a:t> </a:t>
            </a:r>
            <a:br>
              <a:rPr lang="en-US" sz="2400" dirty="0"/>
            </a:br>
            <a:br>
              <a:rPr lang="en-US" sz="2400" dirty="0">
                <a:solidFill>
                  <a:srgbClr val="E45983"/>
                </a:solidFill>
              </a:rPr>
            </a:br>
            <a:endParaRPr lang="en-US" sz="2400" dirty="0">
              <a:solidFill>
                <a:srgbClr val="E45983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FA96CF-4462-036F-9FD8-850C50F2E322}"/>
              </a:ext>
            </a:extLst>
          </p:cNvPr>
          <p:cNvSpPr txBox="1"/>
          <p:nvPr/>
        </p:nvSpPr>
        <p:spPr>
          <a:xfrm>
            <a:off x="592218" y="4173128"/>
            <a:ext cx="104394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000000"/>
                </a:solidFill>
                <a:effectLst/>
              </a:rPr>
              <a:t>Present your idea to the class in the form of an </a:t>
            </a:r>
          </a:p>
          <a:p>
            <a:r>
              <a:rPr lang="en-US" sz="2000" b="1" i="0" dirty="0">
                <a:solidFill>
                  <a:srgbClr val="000000"/>
                </a:solidFill>
                <a:effectLst/>
              </a:rPr>
              <a:t>oral presentation, a poster, or a leaflet.</a:t>
            </a:r>
            <a:r>
              <a:rPr lang="en-US" sz="2000" b="1" dirty="0"/>
              <a:t> </a:t>
            </a:r>
            <a:br>
              <a:rPr lang="en-US" sz="2000" b="1" dirty="0"/>
            </a:br>
            <a:endParaRPr lang="en-US" sz="20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396F2F-70A7-C4BD-F2F4-898964309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590" y="1958650"/>
            <a:ext cx="3484192" cy="2242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379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9160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400" dirty="0"/>
              <a:t>- Review the vocabulary and grammar of Unit 6;</a:t>
            </a:r>
          </a:p>
          <a:p>
            <a:r>
              <a:rPr lang="en-US" sz="2400" dirty="0"/>
              <a:t>- Apply vocabulary and grammar into practice through a project.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Artificial Intelligence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2657380" y="2184952"/>
            <a:ext cx="6330639" cy="606116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575126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8072" y="1820821"/>
            <a:ext cx="7203621" cy="2153228"/>
          </a:xfrm>
          <a:noFill/>
        </p:spPr>
        <p:txBody>
          <a:bodyPr anchor="t"/>
          <a:lstStyle/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Do exercises in the workbook.</a:t>
            </a:r>
          </a:p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Prepare for the next lesson – </a:t>
            </a:r>
            <a:r>
              <a:rPr lang="en-US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Unit 7.</a:t>
            </a:r>
            <a:endParaRPr lang="en-US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532311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Game: Lucky number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955220" y="1698171"/>
            <a:ext cx="72662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Ss work in 2 teams.</a:t>
            </a:r>
            <a:endParaRPr lang="en-US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There are 7 numbers, 1 of which are lucky ones.</a:t>
            </a:r>
            <a:endParaRPr lang="en-US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Ss choose a lucky number, they get one point without answering the question.</a:t>
            </a:r>
            <a:endParaRPr lang="en-US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they choose the other numbers, Ss have to rearrange the letters in the word to make a correct one. </a:t>
            </a: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 One point for a correct answer.</a:t>
            </a:r>
            <a:endParaRPr lang="en-US" sz="2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group with the most points is the winner.</a:t>
            </a:r>
            <a:endParaRPr lang="en-US" sz="4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64557" y="762852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>
                <a:solidFill>
                  <a:srgbClr val="002060"/>
                </a:solidFill>
                <a:latin typeface="Berlin Sans FB Demi" panose="020E0802020502020306" pitchFamily="34" charset="0"/>
              </a:rPr>
              <a:t>Answer the question in each puzzle.</a:t>
            </a:r>
            <a:endParaRPr lang="en-GB" sz="3000" dirty="0">
              <a:solidFill>
                <a:srgbClr val="002060"/>
              </a:solidFill>
              <a:latin typeface="Berlin Sans FB Demi" panose="020E0802020502020306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1118506" y="1374904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1</a:t>
            </a: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3799604" y="1369764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2</a:t>
            </a: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6287047" y="1364624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3</a:t>
            </a: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587828" y="3104372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4</a:t>
            </a:r>
          </a:p>
        </p:txBody>
      </p:sp>
      <p:sp>
        <p:nvSpPr>
          <p:cNvPr id="2" name="Rectangle 1">
            <a:hlinkClick r:id="rId7" action="ppaction://hlinksldjump"/>
            <a:extLst>
              <a:ext uri="{FF2B5EF4-FFF2-40B4-BE49-F238E27FC236}">
                <a16:creationId xmlns:a16="http://schemas.microsoft.com/office/drawing/2014/main" id="{E5171647-DD81-B01B-F05A-B3AA8661FAE5}"/>
              </a:ext>
            </a:extLst>
          </p:cNvPr>
          <p:cNvSpPr/>
          <p:nvPr/>
        </p:nvSpPr>
        <p:spPr>
          <a:xfrm>
            <a:off x="2844382" y="3094092"/>
            <a:ext cx="1776605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5</a:t>
            </a:r>
          </a:p>
        </p:txBody>
      </p:sp>
      <p:sp>
        <p:nvSpPr>
          <p:cNvPr id="4" name="Rectangle 3">
            <a:hlinkClick r:id="rId8" action="ppaction://hlinksldjump"/>
            <a:extLst>
              <a:ext uri="{FF2B5EF4-FFF2-40B4-BE49-F238E27FC236}">
                <a16:creationId xmlns:a16="http://schemas.microsoft.com/office/drawing/2014/main" id="{F82A9C57-A689-9840-E98A-82469D291611}"/>
              </a:ext>
            </a:extLst>
          </p:cNvPr>
          <p:cNvSpPr/>
          <p:nvPr/>
        </p:nvSpPr>
        <p:spPr>
          <a:xfrm>
            <a:off x="5086899" y="3083812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6</a:t>
            </a:r>
          </a:p>
        </p:txBody>
      </p:sp>
      <p:sp>
        <p:nvSpPr>
          <p:cNvPr id="11" name="Arrow: Right 10">
            <a:hlinkClick r:id="rId9" action="ppaction://hlinksldjump"/>
            <a:extLst>
              <a:ext uri="{FF2B5EF4-FFF2-40B4-BE49-F238E27FC236}">
                <a16:creationId xmlns:a16="http://schemas.microsoft.com/office/drawing/2014/main" id="{EEF1D0CF-CCFC-005A-4DDD-8071F4828104}"/>
              </a:ext>
            </a:extLst>
          </p:cNvPr>
          <p:cNvSpPr/>
          <p:nvPr/>
        </p:nvSpPr>
        <p:spPr>
          <a:xfrm>
            <a:off x="8688841" y="4808763"/>
            <a:ext cx="349023" cy="2857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DA4CEE83-72C0-55EA-5530-8AB5529CC627}"/>
              </a:ext>
            </a:extLst>
          </p:cNvPr>
          <p:cNvSpPr/>
          <p:nvPr/>
        </p:nvSpPr>
        <p:spPr>
          <a:xfrm>
            <a:off x="7210668" y="3083812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" grpId="0" animBg="1"/>
      <p:bldP spid="4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28900" y="2021326"/>
            <a:ext cx="415562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O/H/C/B/A/T/S/T</a:t>
            </a: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F4CE6-A5D8-3D0E-5E06-DBC9C09B823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BF73C-21AF-5918-C3DF-06356EF222C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52CC21-35F8-D0DE-5E4D-DD332856B12B}"/>
              </a:ext>
            </a:extLst>
          </p:cNvPr>
          <p:cNvSpPr/>
          <p:nvPr/>
        </p:nvSpPr>
        <p:spPr>
          <a:xfrm>
            <a:off x="3347555" y="2965661"/>
            <a:ext cx="32700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CHATBOTS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7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446243" y="2126344"/>
            <a:ext cx="47597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A/I/P/R/S/E/O/E/N/L/S</a:t>
            </a:r>
            <a:endParaRPr lang="en-US" sz="4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48433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AA35B-212F-8F9D-ED20-D66D66CD499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FF8EB-52BE-57CE-58CE-DFD0F70ECD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A8FFC7-0C75-0813-96ED-C14AF28CC6B2}"/>
              </a:ext>
            </a:extLst>
          </p:cNvPr>
          <p:cNvSpPr/>
          <p:nvPr/>
        </p:nvSpPr>
        <p:spPr>
          <a:xfrm>
            <a:off x="3246343" y="3120366"/>
            <a:ext cx="2786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</a:rPr>
              <a:t>PERSONALISE</a:t>
            </a:r>
            <a:endParaRPr lang="en-US" sz="4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7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876162" y="2085214"/>
            <a:ext cx="43306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F/P/O/T/O/R/O/I/L</a:t>
            </a:r>
            <a:endParaRPr lang="en-US" sz="48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1777DC-CE76-DF3F-0DCF-6ED0EE223A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66EA-B672-B100-AFE2-753AB8DFF15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040C56B-7619-E0EA-4111-B009B4581E37}"/>
              </a:ext>
            </a:extLst>
          </p:cNvPr>
          <p:cNvSpPr/>
          <p:nvPr/>
        </p:nvSpPr>
        <p:spPr>
          <a:xfrm>
            <a:off x="3557380" y="3110013"/>
            <a:ext cx="261725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PORTFOLIO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10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65138" y="2029523"/>
            <a:ext cx="32787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</a:rPr>
              <a:t>U/V/R/I/T/L/A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21E75E-754C-97F5-CF71-E3D5BA0AC33F}"/>
              </a:ext>
            </a:extLst>
          </p:cNvPr>
          <p:cNvSpPr/>
          <p:nvPr/>
        </p:nvSpPr>
        <p:spPr>
          <a:xfrm>
            <a:off x="3799829" y="3118016"/>
            <a:ext cx="20093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</a:rPr>
              <a:t>VIRTUAL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1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7170" y="763601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43479" y="1835068"/>
            <a:ext cx="40178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L/M/A/P/T/O/F/R</a:t>
            </a:r>
            <a:endParaRPr lang="en-US" sz="4800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DDF2E5B-0160-D8F5-DCD1-6BB42522B877}"/>
              </a:ext>
            </a:extLst>
          </p:cNvPr>
          <p:cNvSpPr/>
          <p:nvPr/>
        </p:nvSpPr>
        <p:spPr>
          <a:xfrm>
            <a:off x="3795800" y="2906660"/>
            <a:ext cx="25132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</a:rPr>
              <a:t>PLATFORM</a:t>
            </a:r>
            <a:endParaRPr lang="en-US" sz="4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4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1775</TotalTime>
  <Words>1016</Words>
  <Application>Microsoft Office PowerPoint</Application>
  <PresentationFormat>On-screen Show (16:9)</PresentationFormat>
  <Paragraphs>141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4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MyriadPro-Regular-Identity-H</vt:lpstr>
      <vt:lpstr>Times New Roman</vt:lpstr>
      <vt:lpstr>UTM Facebook K&amp;T</vt:lpstr>
      <vt:lpstr>UTM-Avo</vt:lpstr>
      <vt:lpstr>UTMAvoBold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78</cp:revision>
  <dcterms:created xsi:type="dcterms:W3CDTF">2020-12-09T02:04:09Z</dcterms:created>
  <dcterms:modified xsi:type="dcterms:W3CDTF">2025-08-26T15:43:16Z</dcterms:modified>
</cp:coreProperties>
</file>