
<file path=[Content_Types].xml><?xml version="1.0" encoding="utf-8"?>
<Types xmlns="http://schemas.openxmlformats.org/package/2006/content-types"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3"/>
  </p:notesMasterIdLst>
  <p:sldIdLst>
    <p:sldId id="271" r:id="rId2"/>
    <p:sldId id="274" r:id="rId3"/>
    <p:sldId id="273" r:id="rId4"/>
    <p:sldId id="371" r:id="rId5"/>
    <p:sldId id="375" r:id="rId6"/>
    <p:sldId id="357" r:id="rId7"/>
    <p:sldId id="376" r:id="rId8"/>
    <p:sldId id="374" r:id="rId9"/>
    <p:sldId id="358" r:id="rId10"/>
    <p:sldId id="325" r:id="rId11"/>
    <p:sldId id="317" r:id="rId12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  <p15:guide id="3" orient="horz" pos="162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CFF"/>
    <a:srgbClr val="E45983"/>
    <a:srgbClr val="EE8640"/>
    <a:srgbClr val="FF9801"/>
    <a:srgbClr val="A493C6"/>
    <a:srgbClr val="D0DEEC"/>
    <a:srgbClr val="6593C3"/>
    <a:srgbClr val="F7DADE"/>
    <a:srgbClr val="0FB7BD"/>
    <a:srgbClr val="048DA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015" autoAdjust="0"/>
    <p:restoredTop sz="93918" autoAdjust="0"/>
  </p:normalViewPr>
  <p:slideViewPr>
    <p:cSldViewPr snapToGrid="0" showGuides="1">
      <p:cViewPr varScale="1">
        <p:scale>
          <a:sx n="122" d="100"/>
          <a:sy n="122" d="100"/>
        </p:scale>
        <p:origin x="259" y="91"/>
      </p:cViewPr>
      <p:guideLst>
        <p:guide orient="horz" pos="2160"/>
        <p:guide pos="2880"/>
        <p:guide orient="horz" pos="162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280945-BB74-47ED-919A-9C361166EB61}" type="datetimeFigureOut">
              <a:rPr lang="en-US" smtClean="0"/>
              <a:t>8/26/2025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B62FB90-C021-40C3-ACC1-60A35BBA16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8544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841772"/>
            <a:ext cx="77724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8/26/2025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7064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8/26/2025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445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273843"/>
            <a:ext cx="1971675" cy="4358879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1" y="273843"/>
            <a:ext cx="5800725" cy="435887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8/26/2025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504415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 with subtitle">
  <p:cSld name="Main point with subtitle">
    <p:spTree>
      <p:nvGrpSpPr>
        <p:cNvPr id="1" name="Shape 7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4" name="Google Shape;814;p17"/>
          <p:cNvSpPr txBox="1">
            <a:spLocks noGrp="1"/>
          </p:cNvSpPr>
          <p:nvPr>
            <p:ph type="title"/>
          </p:nvPr>
        </p:nvSpPr>
        <p:spPr>
          <a:xfrm>
            <a:off x="1279375" y="1338763"/>
            <a:ext cx="6285300" cy="19560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1pPr>
            <a:lvl2pPr lvl="1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2pPr>
            <a:lvl3pPr lvl="2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3pPr>
            <a:lvl4pPr lvl="3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4pPr>
            <a:lvl5pPr lvl="4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5pPr>
            <a:lvl6pPr lvl="5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6pPr>
            <a:lvl7pPr lvl="6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7pPr>
            <a:lvl8pPr lvl="7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8pPr>
            <a:lvl9pPr lvl="8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9pPr>
          </a:lstStyle>
          <a:p>
            <a:endParaRPr/>
          </a:p>
        </p:txBody>
      </p:sp>
      <p:sp>
        <p:nvSpPr>
          <p:cNvPr id="815" name="Google Shape;815;p17"/>
          <p:cNvSpPr txBox="1">
            <a:spLocks noGrp="1"/>
          </p:cNvSpPr>
          <p:nvPr>
            <p:ph type="subTitle" idx="1"/>
          </p:nvPr>
        </p:nvSpPr>
        <p:spPr>
          <a:xfrm>
            <a:off x="1279375" y="3457638"/>
            <a:ext cx="6285300" cy="3471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5559809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8/26/2025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95809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5"/>
            <a:ext cx="7886700" cy="2139553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9"/>
            <a:ext cx="7886700" cy="1125140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8/26/2025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22784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8"/>
            <a:ext cx="3886200" cy="3263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8"/>
            <a:ext cx="3886200" cy="3263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8/26/2025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43576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5"/>
            <a:ext cx="7886700" cy="99417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1" y="1260872"/>
            <a:ext cx="3887391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1" y="1878806"/>
            <a:ext cx="3887391" cy="27634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8/26/2025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7177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8/26/2025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95961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8/26/2025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25960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8/26/2025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17640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70"/>
            <a:ext cx="4629150" cy="3655219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8/26/2025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84662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5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8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526A92-8AAF-4BF0-85FE-B336BF0F8D2D}" type="datetimeFigureOut">
              <a:rPr lang="en-US" smtClean="0"/>
              <a:t>8/26/2025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65852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436291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ed Rectangle 7"/>
          <p:cNvSpPr/>
          <p:nvPr/>
        </p:nvSpPr>
        <p:spPr>
          <a:xfrm>
            <a:off x="403741" y="879973"/>
            <a:ext cx="376955" cy="376955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rgbClr val="048DA4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26371" y="808238"/>
            <a:ext cx="33736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3000" b="1" dirty="0">
                <a:solidFill>
                  <a:schemeClr val="bg1"/>
                </a:solidFill>
                <a:latin typeface="Myriad Pro" pitchFamily="34" charset="0"/>
              </a:rPr>
              <a:t>1</a:t>
            </a:r>
            <a:endParaRPr lang="en-US" sz="3000" b="1" dirty="0">
              <a:solidFill>
                <a:schemeClr val="bg1"/>
              </a:solidFill>
              <a:latin typeface="Myriad Pro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819688" y="809054"/>
            <a:ext cx="596028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800" b="1" dirty="0">
                <a:cs typeface="Arial" panose="020B0604020202020204" pitchFamily="34" charset="0"/>
              </a:rPr>
              <a:t>Wrap-up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9FB7A97-2050-4E17-AB89-5199898D9829}"/>
              </a:ext>
            </a:extLst>
          </p:cNvPr>
          <p:cNvSpPr txBox="1"/>
          <p:nvPr/>
        </p:nvSpPr>
        <p:spPr>
          <a:xfrm>
            <a:off x="819688" y="1512795"/>
            <a:ext cx="759303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vi-VN" sz="3200" dirty="0">
                <a:latin typeface="Calibri" panose="020F0502020204030204" pitchFamily="34" charset="0"/>
                <a:cs typeface="Calibri" panose="020F0502020204030204" pitchFamily="34" charset="0"/>
              </a:rPr>
              <a:t>What have you learnt today?</a:t>
            </a:r>
            <a:endParaRPr lang="en-US" sz="32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200" dirty="0"/>
              <a:t>W</a:t>
            </a:r>
            <a:r>
              <a:rPr lang="vi-VN" sz="3200" dirty="0"/>
              <a:t>rite</a:t>
            </a:r>
            <a:r>
              <a:rPr lang="en-AU" sz="3200" dirty="0"/>
              <a:t> an essay </a:t>
            </a:r>
            <a:r>
              <a:rPr lang="en-US" sz="3200" dirty="0"/>
              <a:t>to present about</a:t>
            </a:r>
            <a:r>
              <a:rPr lang="vi-VN" sz="3200" dirty="0"/>
              <a:t> </a:t>
            </a:r>
            <a:r>
              <a:rPr lang="vi-VN" sz="3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the advantages and disadvantages of home robots.</a:t>
            </a:r>
            <a:endParaRPr lang="en-US" sz="32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2B0EAB4-78BD-F7BA-E394-C2C18E24C899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B37C64C-20A2-6617-FE38-50A2FD8817E7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CONSOLIDATION</a:t>
            </a:r>
          </a:p>
        </p:txBody>
      </p:sp>
    </p:spTree>
    <p:extLst>
      <p:ext uri="{BB962C8B-B14F-4D97-AF65-F5344CB8AC3E}">
        <p14:creationId xmlns:p14="http://schemas.microsoft.com/office/powerpoint/2010/main" val="29344379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BAC5994-6BF9-AE41-AC48-5A10285266A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964461" y="1722849"/>
            <a:ext cx="7512789" cy="2153228"/>
          </a:xfrm>
          <a:noFill/>
        </p:spPr>
        <p:txBody>
          <a:bodyPr anchor="t"/>
          <a:lstStyle/>
          <a:p>
            <a:pPr marL="361950" indent="-257175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dirty="0">
                <a:latin typeface="+mn-lt"/>
                <a:cs typeface="Arial" panose="020B0604020202020204" pitchFamily="34" charset="0"/>
              </a:rPr>
              <a:t>Do exercises in the workbook.</a:t>
            </a:r>
          </a:p>
          <a:p>
            <a:pPr marL="361950" indent="-257175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dirty="0">
                <a:latin typeface="+mn-lt"/>
                <a:cs typeface="Arial" panose="020B0604020202020204" pitchFamily="34" charset="0"/>
              </a:rPr>
              <a:t>Prepare for Lesson 7 – Communication &amp; Culture.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604465" y="896700"/>
            <a:ext cx="376955" cy="376955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rgbClr val="048DA4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27095" y="824965"/>
            <a:ext cx="33736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b="1" dirty="0">
                <a:solidFill>
                  <a:schemeClr val="bg1"/>
                </a:solidFill>
                <a:latin typeface="Myriad Pro" pitchFamily="34" charset="0"/>
              </a:rPr>
              <a:t>2</a:t>
            </a:r>
          </a:p>
        </p:txBody>
      </p:sp>
      <p:sp>
        <p:nvSpPr>
          <p:cNvPr id="8" name="Rectangle 7"/>
          <p:cNvSpPr/>
          <p:nvPr/>
        </p:nvSpPr>
        <p:spPr>
          <a:xfrm>
            <a:off x="1004050" y="824965"/>
            <a:ext cx="3429000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Homework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CD0F36ED-74DE-0CFE-97FD-C71AA2DD16C3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A51D2DB-E75B-D37D-4EDA-252D5D470B1A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CONSOLIDATION</a:t>
            </a:r>
          </a:p>
        </p:txBody>
      </p:sp>
    </p:spTree>
    <p:extLst>
      <p:ext uri="{BB962C8B-B14F-4D97-AF65-F5344CB8AC3E}">
        <p14:creationId xmlns:p14="http://schemas.microsoft.com/office/powerpoint/2010/main" val="12506575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9AFDD17D-ADB1-C341-5DAE-EF1B9D38F07F}"/>
              </a:ext>
            </a:extLst>
          </p:cNvPr>
          <p:cNvGrpSpPr/>
          <p:nvPr/>
        </p:nvGrpSpPr>
        <p:grpSpPr>
          <a:xfrm>
            <a:off x="0" y="0"/>
            <a:ext cx="9144000" cy="1706851"/>
            <a:chOff x="0" y="-15861"/>
            <a:chExt cx="12192000" cy="1940426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FBD2588C-06FB-52F4-2D7E-598D8B5A867E}"/>
                </a:ext>
              </a:extLst>
            </p:cNvPr>
            <p:cNvSpPr/>
            <p:nvPr/>
          </p:nvSpPr>
          <p:spPr>
            <a:xfrm>
              <a:off x="0" y="177153"/>
              <a:ext cx="12192000" cy="1439719"/>
            </a:xfrm>
            <a:prstGeom prst="rect">
              <a:avLst/>
            </a:prstGeom>
            <a:solidFill>
              <a:srgbClr val="A493C6"/>
            </a:solidFill>
            <a:ln>
              <a:noFill/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" name="Parallelogram 3">
              <a:extLst>
                <a:ext uri="{FF2B5EF4-FFF2-40B4-BE49-F238E27FC236}">
                  <a16:creationId xmlns:a16="http://schemas.microsoft.com/office/drawing/2014/main" id="{07123313-572D-B82E-F111-A1B1966A8D75}"/>
                </a:ext>
              </a:extLst>
            </p:cNvPr>
            <p:cNvSpPr/>
            <p:nvPr/>
          </p:nvSpPr>
          <p:spPr>
            <a:xfrm>
              <a:off x="481381" y="-15861"/>
              <a:ext cx="2769819" cy="1940426"/>
            </a:xfrm>
            <a:prstGeom prst="parallelogram">
              <a:avLst/>
            </a:prstGeom>
            <a:solidFill>
              <a:srgbClr val="E45983"/>
            </a:solidFill>
            <a:ln>
              <a:noFill/>
            </a:ln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4400" b="1" dirty="0">
                  <a:latin typeface="UTMFacebookK&amp;TBold"/>
                  <a:cs typeface="Times New Roman" panose="02020603050405020304" pitchFamily="18" charset="0"/>
                </a:rPr>
                <a:t>Unit 6</a:t>
              </a:r>
            </a:p>
          </p:txBody>
        </p:sp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id="{3D56C823-4DD3-2744-17E1-A46C7290D96B}"/>
              </a:ext>
            </a:extLst>
          </p:cNvPr>
          <p:cNvSpPr txBox="1"/>
          <p:nvPr/>
        </p:nvSpPr>
        <p:spPr>
          <a:xfrm>
            <a:off x="2438400" y="418267"/>
            <a:ext cx="531953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>
                <a:solidFill>
                  <a:srgbClr val="FFFFFF"/>
                </a:solidFill>
                <a:latin typeface="UTMFacebookK&amp;TBold"/>
              </a:rPr>
              <a:t>Artificial Intelligence</a:t>
            </a:r>
            <a:endParaRPr lang="en-US" sz="4400" b="1" i="0" dirty="0">
              <a:solidFill>
                <a:srgbClr val="FFFFFF"/>
              </a:solidFill>
              <a:effectLst/>
              <a:latin typeface="UTMFacebookK&amp;TBold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F92A0F45-146A-8BFF-6553-20D992E76B42}"/>
              </a:ext>
            </a:extLst>
          </p:cNvPr>
          <p:cNvSpPr/>
          <p:nvPr/>
        </p:nvSpPr>
        <p:spPr>
          <a:xfrm>
            <a:off x="3625335" y="2163614"/>
            <a:ext cx="4506662" cy="627454"/>
          </a:xfrm>
          <a:prstGeom prst="rect">
            <a:avLst/>
          </a:prstGeom>
          <a:solidFill>
            <a:srgbClr val="E45983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latin typeface="UTMFacebookK&amp;TBold"/>
              </a:rPr>
              <a:t>WRITING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2CE5C951-EDAC-510B-E774-D91A675B9038}"/>
              </a:ext>
            </a:extLst>
          </p:cNvPr>
          <p:cNvSpPr/>
          <p:nvPr/>
        </p:nvSpPr>
        <p:spPr>
          <a:xfrm>
            <a:off x="1399718" y="2184953"/>
            <a:ext cx="2082254" cy="606115"/>
          </a:xfrm>
          <a:prstGeom prst="rect">
            <a:avLst/>
          </a:prstGeom>
          <a:solidFill>
            <a:srgbClr val="F7DA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rgbClr val="E45983"/>
                </a:solidFill>
                <a:latin typeface="Bookman Old Style" pitchFamily="18" charset="0"/>
              </a:rPr>
              <a:t>LESSON 6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09399F7-44CB-F8D5-78C2-4555DA974D89}"/>
              </a:ext>
            </a:extLst>
          </p:cNvPr>
          <p:cNvSpPr txBox="1"/>
          <p:nvPr/>
        </p:nvSpPr>
        <p:spPr>
          <a:xfrm>
            <a:off x="1183821" y="3322584"/>
            <a:ext cx="702128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solidFill>
                  <a:srgbClr val="0070C0"/>
                </a:solidFill>
                <a:effectLst/>
              </a:rPr>
              <a:t>An essay about the advantages and disadvantages of home robots</a:t>
            </a:r>
            <a:endParaRPr lang="en-US" sz="6000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14462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96D909A0-75C9-2667-AD15-19385FD17AA0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68C4E3F-0596-A8E5-A5EA-CACE507F817F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WARM-UP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965557A-47BB-A56B-0C94-FFD65DDA7401}"/>
              </a:ext>
            </a:extLst>
          </p:cNvPr>
          <p:cNvSpPr txBox="1"/>
          <p:nvPr/>
        </p:nvSpPr>
        <p:spPr>
          <a:xfrm>
            <a:off x="1240970" y="1768945"/>
            <a:ext cx="7004957" cy="30469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indent="-1270">
              <a:spcBef>
                <a:spcPts val="0"/>
              </a:spcBef>
              <a:spcAft>
                <a:spcPts val="0"/>
              </a:spcAft>
            </a:pPr>
            <a:r>
              <a:rPr lang="en-US" sz="2400" dirty="0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- Teacher divides the class into 2 groups.</a:t>
            </a:r>
            <a:endParaRPr lang="en-US" sz="2400" dirty="0">
              <a:effectLst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indent="-1270">
              <a:spcBef>
                <a:spcPts val="0"/>
              </a:spcBef>
              <a:spcAft>
                <a:spcPts val="0"/>
              </a:spcAft>
            </a:pPr>
            <a:r>
              <a:rPr lang="en-US" sz="2400" dirty="0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- Before playing the video, teacher asks Ss to watch carefully and try to remember as many details as possible. Ss can take notes if they want.</a:t>
            </a:r>
            <a:endParaRPr lang="en-US" sz="2400" dirty="0">
              <a:effectLst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indent="-1270">
              <a:spcBef>
                <a:spcPts val="0"/>
              </a:spcBef>
              <a:spcAft>
                <a:spcPts val="0"/>
              </a:spcAft>
            </a:pPr>
            <a:r>
              <a:rPr lang="en-US" sz="2400" dirty="0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- Teacher shows the question, Ss write down all the answers, as many as possible.</a:t>
            </a:r>
            <a:endParaRPr lang="en-US" sz="2400" dirty="0">
              <a:effectLst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indent="-1270">
              <a:spcBef>
                <a:spcPts val="0"/>
              </a:spcBef>
              <a:spcAft>
                <a:spcPts val="0"/>
              </a:spcAft>
            </a:pPr>
            <a:r>
              <a:rPr lang="en-US" sz="2400" dirty="0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- The team with more correct answers will be the winner.</a:t>
            </a:r>
            <a:endParaRPr lang="en-US" sz="2400" dirty="0">
              <a:effectLst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BE146533-221D-1B01-3A70-9B65041FBB8C}"/>
              </a:ext>
            </a:extLst>
          </p:cNvPr>
          <p:cNvSpPr txBox="1"/>
          <p:nvPr/>
        </p:nvSpPr>
        <p:spPr>
          <a:xfrm>
            <a:off x="2286000" y="1072633"/>
            <a:ext cx="4572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3600" b="1" dirty="0">
                <a:solidFill>
                  <a:srgbClr val="0070C0"/>
                </a:solidFill>
              </a:rPr>
              <a:t>Watch a video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368098534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96D909A0-75C9-2667-AD15-19385FD17AA0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68C4E3F-0596-A8E5-A5EA-CACE507F817F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WARM-UP</a:t>
            </a:r>
          </a:p>
        </p:txBody>
      </p:sp>
      <p:pic>
        <p:nvPicPr>
          <p:cNvPr id="11" name="Introducing Amazon Astro  Household Robot for Home Monitoring, with Alexa (1)">
            <a:hlinkClick r:id="" action="ppaction://media"/>
            <a:extLst>
              <a:ext uri="{FF2B5EF4-FFF2-40B4-BE49-F238E27FC236}">
                <a16:creationId xmlns:a16="http://schemas.microsoft.com/office/drawing/2014/main" id="{E588C106-91F6-1F7F-F7F8-7DB7EE0A84A9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641023" y="953639"/>
            <a:ext cx="6154965" cy="3462168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B8A947A3-71F4-C9BF-6E66-FDE46DC22D9B}"/>
              </a:ext>
            </a:extLst>
          </p:cNvPr>
          <p:cNvSpPr txBox="1"/>
          <p:nvPr/>
        </p:nvSpPr>
        <p:spPr>
          <a:xfrm>
            <a:off x="1755322" y="4561195"/>
            <a:ext cx="6506934" cy="44627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indent="-1270" algn="just">
              <a:spcBef>
                <a:spcPts val="0"/>
              </a:spcBef>
              <a:spcAft>
                <a:spcPts val="0"/>
              </a:spcAft>
            </a:pPr>
            <a:r>
              <a:rPr lang="en-US" sz="2300" b="1" i="1" dirty="0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Questions: </a:t>
            </a:r>
            <a:r>
              <a:rPr lang="en-US" sz="2300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What can the robot in the video do?</a:t>
            </a:r>
          </a:p>
        </p:txBody>
      </p:sp>
    </p:spTree>
    <p:extLst>
      <p:ext uri="{BB962C8B-B14F-4D97-AF65-F5344CB8AC3E}">
        <p14:creationId xmlns:p14="http://schemas.microsoft.com/office/powerpoint/2010/main" val="8945592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9180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11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96D909A0-75C9-2667-AD15-19385FD17AA0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68C4E3F-0596-A8E5-A5EA-CACE507F817F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WARM-UP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2CBB274-8975-B1D3-8DB4-A6241CC02CCE}"/>
              </a:ext>
            </a:extLst>
          </p:cNvPr>
          <p:cNvSpPr txBox="1"/>
          <p:nvPr/>
        </p:nvSpPr>
        <p:spPr>
          <a:xfrm>
            <a:off x="1396093" y="1205023"/>
            <a:ext cx="7004957" cy="28931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indent="-1270">
              <a:spcBef>
                <a:spcPts val="0"/>
              </a:spcBef>
              <a:spcAft>
                <a:spcPts val="0"/>
              </a:spcAft>
            </a:pPr>
            <a:r>
              <a:rPr lang="en-US" sz="2600" b="1" i="1" dirty="0">
                <a:solidFill>
                  <a:srgbClr val="0070C0"/>
                </a:solidFill>
                <a:effectLst/>
                <a:ea typeface="Times New Roman" panose="02020603050405020304" pitchFamily="18" charset="0"/>
              </a:rPr>
              <a:t>Suggested answers:</a:t>
            </a:r>
            <a:endParaRPr lang="en-US" sz="2600" dirty="0">
              <a:solidFill>
                <a:srgbClr val="0070C0"/>
              </a:solidFill>
              <a:effectLst/>
              <a:ea typeface="Times New Roman" panose="02020603050405020304" pitchFamily="18" charset="0"/>
            </a:endParaRPr>
          </a:p>
          <a:p>
            <a:pPr marL="0" marR="0" indent="0">
              <a:spcBef>
                <a:spcPts val="0"/>
              </a:spcBef>
              <a:spcAft>
                <a:spcPts val="0"/>
              </a:spcAft>
            </a:pPr>
            <a:r>
              <a:rPr lang="en-US" sz="2600" i="1" dirty="0">
                <a:solidFill>
                  <a:srgbClr val="0070C0"/>
                </a:solidFill>
                <a:effectLst/>
                <a:ea typeface="Times New Roman" panose="02020603050405020304" pitchFamily="18" charset="0"/>
              </a:rPr>
              <a:t>- listen and follow the user’s commands;</a:t>
            </a:r>
            <a:endParaRPr lang="en-US" sz="2600" dirty="0">
              <a:solidFill>
                <a:srgbClr val="0070C0"/>
              </a:solidFill>
              <a:effectLst/>
              <a:ea typeface="Times New Roman" panose="02020603050405020304" pitchFamily="18" charset="0"/>
            </a:endParaRPr>
          </a:p>
          <a:p>
            <a:pPr marL="0" marR="0" indent="0">
              <a:spcBef>
                <a:spcPts val="0"/>
              </a:spcBef>
              <a:spcAft>
                <a:spcPts val="0"/>
              </a:spcAft>
            </a:pPr>
            <a:r>
              <a:rPr lang="en-US" sz="2600" i="1" dirty="0">
                <a:solidFill>
                  <a:srgbClr val="0070C0"/>
                </a:solidFill>
                <a:effectLst/>
                <a:ea typeface="Times New Roman" panose="02020603050405020304" pitchFamily="18" charset="0"/>
              </a:rPr>
              <a:t>- make video calls;</a:t>
            </a:r>
            <a:endParaRPr lang="en-US" sz="2600" dirty="0">
              <a:solidFill>
                <a:srgbClr val="0070C0"/>
              </a:solidFill>
              <a:effectLst/>
              <a:ea typeface="Times New Roman" panose="02020603050405020304" pitchFamily="18" charset="0"/>
            </a:endParaRPr>
          </a:p>
          <a:p>
            <a:pPr marL="0" marR="0" indent="0">
              <a:spcBef>
                <a:spcPts val="0"/>
              </a:spcBef>
              <a:spcAft>
                <a:spcPts val="0"/>
              </a:spcAft>
            </a:pPr>
            <a:r>
              <a:rPr lang="en-US" sz="2600" i="1" dirty="0">
                <a:solidFill>
                  <a:srgbClr val="0070C0"/>
                </a:solidFill>
                <a:effectLst/>
                <a:ea typeface="Times New Roman" panose="02020603050405020304" pitchFamily="18" charset="0"/>
              </a:rPr>
              <a:t>- remind people what to do everyday;</a:t>
            </a:r>
            <a:endParaRPr lang="en-US" sz="2600" dirty="0">
              <a:solidFill>
                <a:srgbClr val="0070C0"/>
              </a:solidFill>
              <a:effectLst/>
              <a:ea typeface="Times New Roman" panose="02020603050405020304" pitchFamily="18" charset="0"/>
            </a:endParaRPr>
          </a:p>
          <a:p>
            <a:pPr marL="0" marR="0" indent="0">
              <a:spcBef>
                <a:spcPts val="0"/>
              </a:spcBef>
              <a:spcAft>
                <a:spcPts val="0"/>
              </a:spcAft>
            </a:pPr>
            <a:r>
              <a:rPr lang="en-US" sz="2600" i="1" dirty="0">
                <a:solidFill>
                  <a:srgbClr val="0070C0"/>
                </a:solidFill>
                <a:effectLst/>
                <a:ea typeface="Times New Roman" panose="02020603050405020304" pitchFamily="18" charset="0"/>
              </a:rPr>
              <a:t>- self-charge automatically;</a:t>
            </a:r>
            <a:endParaRPr lang="en-US" sz="2600" dirty="0">
              <a:solidFill>
                <a:srgbClr val="0070C0"/>
              </a:solidFill>
              <a:effectLst/>
              <a:ea typeface="Times New Roman" panose="02020603050405020304" pitchFamily="18" charset="0"/>
            </a:endParaRPr>
          </a:p>
          <a:p>
            <a:pPr marL="0" marR="0" indent="0">
              <a:spcBef>
                <a:spcPts val="0"/>
              </a:spcBef>
              <a:spcAft>
                <a:spcPts val="0"/>
              </a:spcAft>
            </a:pPr>
            <a:r>
              <a:rPr lang="en-US" sz="2600" i="1" dirty="0">
                <a:solidFill>
                  <a:srgbClr val="0070C0"/>
                </a:solidFill>
                <a:effectLst/>
                <a:ea typeface="Times New Roman" panose="02020603050405020304" pitchFamily="18" charset="0"/>
              </a:rPr>
              <a:t>- detect unusual situations,</a:t>
            </a:r>
            <a:endParaRPr lang="en-US" sz="2600" dirty="0">
              <a:solidFill>
                <a:srgbClr val="0070C0"/>
              </a:solidFill>
              <a:effectLst/>
              <a:ea typeface="Times New Roman" panose="02020603050405020304" pitchFamily="18" charset="0"/>
            </a:endParaRPr>
          </a:p>
          <a:p>
            <a:r>
              <a:rPr lang="en-US" sz="2600" i="1" kern="0" dirty="0">
                <a:solidFill>
                  <a:srgbClr val="0070C0"/>
                </a:solidFill>
                <a:effectLst/>
                <a:ea typeface="Times New Roman" panose="02020603050405020304" pitchFamily="18" charset="0"/>
              </a:rPr>
              <a:t>- </a:t>
            </a:r>
            <a:r>
              <a:rPr lang="en-US" sz="2600" i="1" kern="0" dirty="0" err="1">
                <a:solidFill>
                  <a:srgbClr val="0070C0"/>
                </a:solidFill>
                <a:effectLst/>
                <a:ea typeface="Times New Roman" panose="02020603050405020304" pitchFamily="18" charset="0"/>
              </a:rPr>
              <a:t>etc</a:t>
            </a:r>
            <a:r>
              <a:rPr lang="en-US" sz="2600" i="1" kern="0" dirty="0">
                <a:solidFill>
                  <a:srgbClr val="0070C0"/>
                </a:solidFill>
                <a:effectLst/>
                <a:ea typeface="Times New Roman" panose="02020603050405020304" pitchFamily="18" charset="0"/>
              </a:rPr>
              <a:t>…</a:t>
            </a:r>
            <a:endParaRPr lang="en-US" sz="2600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406260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96D909A0-75C9-2667-AD15-19385FD17AA0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68C4E3F-0596-A8E5-A5EA-CACE507F817F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PRE-WRITING</a:t>
            </a:r>
          </a:p>
        </p:txBody>
      </p:sp>
      <p:sp>
        <p:nvSpPr>
          <p:cNvPr id="2" name="Rounded Rectangle 7">
            <a:extLst>
              <a:ext uri="{FF2B5EF4-FFF2-40B4-BE49-F238E27FC236}">
                <a16:creationId xmlns:a16="http://schemas.microsoft.com/office/drawing/2014/main" id="{917F6471-5CB6-11D2-4585-7632FA9F3B87}"/>
              </a:ext>
            </a:extLst>
          </p:cNvPr>
          <p:cNvSpPr/>
          <p:nvPr/>
        </p:nvSpPr>
        <p:spPr>
          <a:xfrm>
            <a:off x="403741" y="879973"/>
            <a:ext cx="376955" cy="376955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rgbClr val="048DA4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35E2CFB-B713-EF39-A01D-8A5AC43DF1BD}"/>
              </a:ext>
            </a:extLst>
          </p:cNvPr>
          <p:cNvSpPr txBox="1"/>
          <p:nvPr/>
        </p:nvSpPr>
        <p:spPr>
          <a:xfrm>
            <a:off x="426371" y="808238"/>
            <a:ext cx="33736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3000" b="1" dirty="0">
                <a:solidFill>
                  <a:schemeClr val="bg1"/>
                </a:solidFill>
                <a:latin typeface="Myriad Pro" pitchFamily="34" charset="0"/>
              </a:rPr>
              <a:t>1</a:t>
            </a:r>
            <a:endParaRPr lang="en-US" sz="3000" b="1" dirty="0">
              <a:solidFill>
                <a:schemeClr val="bg1"/>
              </a:solidFill>
              <a:latin typeface="Myriad Pro" pitchFamily="34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A7BFE80-4B77-698E-BE4F-34EAF1232090}"/>
              </a:ext>
            </a:extLst>
          </p:cNvPr>
          <p:cNvSpPr/>
          <p:nvPr/>
        </p:nvSpPr>
        <p:spPr>
          <a:xfrm>
            <a:off x="918805" y="665532"/>
            <a:ext cx="791126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000" b="1" kern="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Work in pairs. </a:t>
            </a:r>
            <a:r>
              <a:rPr lang="en-US" sz="2000" b="1" kern="0" dirty="0">
                <a:solidFill>
                  <a:srgbClr val="000000"/>
                </a:solidFill>
                <a:ea typeface="Times New Roman" panose="02020603050405020304" pitchFamily="18" charset="0"/>
              </a:rPr>
              <a:t>Read the notes and decide which </a:t>
            </a:r>
            <a:r>
              <a:rPr lang="en-US" sz="2000" b="1" kern="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are advantages (+) or disadvantages (–) of home robots. Then </a:t>
            </a:r>
            <a:r>
              <a:rPr lang="en-US" sz="2000" b="1" kern="0" dirty="0">
                <a:solidFill>
                  <a:srgbClr val="000000"/>
                </a:solidFill>
                <a:ea typeface="Times New Roman" panose="02020603050405020304" pitchFamily="18" charset="0"/>
              </a:rPr>
              <a:t>add </a:t>
            </a:r>
            <a:r>
              <a:rPr lang="en-US" sz="2000" b="1" kern="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the sentences (A–</a:t>
            </a:r>
            <a:r>
              <a:rPr lang="en-US" sz="2000" b="1" kern="0" dirty="0">
                <a:solidFill>
                  <a:srgbClr val="000000"/>
                </a:solidFill>
                <a:ea typeface="Times New Roman" panose="02020603050405020304" pitchFamily="18" charset="0"/>
              </a:rPr>
              <a:t>D</a:t>
            </a:r>
            <a:r>
              <a:rPr lang="en-US" sz="2000" b="1" kern="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) in the box to support each advantage</a:t>
            </a:r>
            <a:r>
              <a:rPr lang="en-US" sz="2000" b="1" kern="0" dirty="0">
                <a:solidFill>
                  <a:srgbClr val="000000"/>
                </a:solidFill>
                <a:ea typeface="Times New Roman" panose="02020603050405020304" pitchFamily="18" charset="0"/>
              </a:rPr>
              <a:t> or disadvantage.</a:t>
            </a:r>
            <a:endParaRPr lang="en-US" sz="2000" b="1" dirty="0">
              <a:cs typeface="Times New Roman" panose="02020603050405020304" pitchFamily="18" charset="0"/>
            </a:endParaRP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AD257443-BCD7-BAA0-A398-2AEB74DF0E0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03905665"/>
              </p:ext>
            </p:extLst>
          </p:nvPr>
        </p:nvGraphicFramePr>
        <p:xfrm>
          <a:off x="723811" y="1918807"/>
          <a:ext cx="8301249" cy="3017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27075">
                  <a:extLst>
                    <a:ext uri="{9D8B030D-6E8A-4147-A177-3AD203B41FA5}">
                      <a16:colId xmlns:a16="http://schemas.microsoft.com/office/drawing/2014/main" val="3408288434"/>
                    </a:ext>
                  </a:extLst>
                </a:gridCol>
                <a:gridCol w="6374174">
                  <a:extLst>
                    <a:ext uri="{9D8B030D-6E8A-4147-A177-3AD203B41FA5}">
                      <a16:colId xmlns:a16="http://schemas.microsoft.com/office/drawing/2014/main" val="246307314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000" b="1" i="0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Advantages/ Disadvantages</a:t>
                      </a:r>
                      <a:endParaRPr lang="en-US" sz="2000" dirty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i="0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Ideas</a:t>
                      </a:r>
                      <a:endParaRPr lang="en-US" sz="2000" dirty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2502097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sz="20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sz="2000" b="1" i="0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A. </a:t>
                      </a:r>
                      <a:r>
                        <a:rPr lang="en-US" sz="2000" b="0" i="0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People will have more time for leisure activities and family bonding.</a:t>
                      </a:r>
                    </a:p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r>
                        <a:rPr lang="en-US" sz="2000" b="0" i="0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Robots can do repetitive and boring jobs.</a:t>
                      </a:r>
                    </a:p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r>
                        <a:rPr lang="en-US" sz="2000" b="0" i="0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(1) </a:t>
                      </a:r>
                      <a:r>
                        <a:rPr lang="en-US" sz="2000" b="0" i="0" dirty="0">
                          <a:solidFill>
                            <a:srgbClr val="939598"/>
                          </a:solidFill>
                          <a:effectLst/>
                          <a:latin typeface="+mn-lt"/>
                        </a:rPr>
                        <a:t>_______________________</a:t>
                      </a:r>
                      <a:endParaRPr lang="en-US" sz="2000" dirty="0">
                        <a:effectLst/>
                        <a:latin typeface="+mn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25570587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sz="20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i="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B. </a:t>
                      </a:r>
                      <a:r>
                        <a:rPr lang="en-US" sz="2000" b="0" i="0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Humans can become dependent on AI technologies.</a:t>
                      </a:r>
                    </a:p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r>
                        <a:rPr lang="en-US" sz="2000" b="0" i="0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(2) </a:t>
                      </a:r>
                      <a:r>
                        <a:rPr lang="en-US" sz="2000" b="0" i="0" dirty="0">
                          <a:solidFill>
                            <a:srgbClr val="939598"/>
                          </a:solidFill>
                          <a:effectLst/>
                          <a:latin typeface="+mn-lt"/>
                        </a:rPr>
                        <a:t>_______________________</a:t>
                      </a:r>
                    </a:p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r>
                        <a:rPr lang="en-US" sz="2000" b="0" i="0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They may become lazy.</a:t>
                      </a:r>
                      <a:endParaRPr lang="en-US" sz="2000" dirty="0">
                        <a:effectLst/>
                        <a:latin typeface="+mn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2997089"/>
                  </a:ext>
                </a:extLst>
              </a:tr>
            </a:tbl>
          </a:graphicData>
        </a:graphic>
      </p:graphicFrame>
      <p:sp>
        <p:nvSpPr>
          <p:cNvPr id="10" name="TextBox 9">
            <a:extLst>
              <a:ext uri="{FF2B5EF4-FFF2-40B4-BE49-F238E27FC236}">
                <a16:creationId xmlns:a16="http://schemas.microsoft.com/office/drawing/2014/main" id="{2F78C6FD-5030-1771-FC19-00F09FC635AC}"/>
              </a:ext>
            </a:extLst>
          </p:cNvPr>
          <p:cNvSpPr txBox="1"/>
          <p:nvPr/>
        </p:nvSpPr>
        <p:spPr>
          <a:xfrm>
            <a:off x="3290208" y="3573427"/>
            <a:ext cx="583746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00" b="1" i="0" dirty="0">
                <a:solidFill>
                  <a:srgbClr val="E45983"/>
                </a:solidFill>
                <a:effectLst/>
              </a:rPr>
              <a:t>b. </a:t>
            </a:r>
            <a:r>
              <a:rPr lang="en-US" sz="1800" b="0" i="0" dirty="0">
                <a:solidFill>
                  <a:srgbClr val="E45983"/>
                </a:solidFill>
                <a:effectLst/>
              </a:rPr>
              <a:t>They can work without a break and provide 24/7 service.</a:t>
            </a:r>
            <a:r>
              <a:rPr lang="en-US" dirty="0">
                <a:solidFill>
                  <a:srgbClr val="E45983"/>
                </a:solidFill>
              </a:rPr>
              <a:t> </a:t>
            </a:r>
            <a:br>
              <a:rPr lang="en-US" dirty="0">
                <a:solidFill>
                  <a:srgbClr val="E45983"/>
                </a:solidFill>
              </a:rPr>
            </a:br>
            <a:endParaRPr lang="en-US" dirty="0">
              <a:solidFill>
                <a:srgbClr val="E45983"/>
              </a:solidFill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DC95C6D9-C6CE-51BF-23B0-3FE7EA7C912C}"/>
              </a:ext>
            </a:extLst>
          </p:cNvPr>
          <p:cNvSpPr txBox="1"/>
          <p:nvPr/>
        </p:nvSpPr>
        <p:spPr>
          <a:xfrm>
            <a:off x="3290208" y="4254877"/>
            <a:ext cx="4572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b="1" i="0" dirty="0">
                <a:solidFill>
                  <a:srgbClr val="E45983"/>
                </a:solidFill>
                <a:effectLst/>
              </a:rPr>
              <a:t>a. </a:t>
            </a:r>
            <a:r>
              <a:rPr lang="en-US" b="0" i="0" dirty="0">
                <a:solidFill>
                  <a:srgbClr val="E45983"/>
                </a:solidFill>
                <a:effectLst/>
              </a:rPr>
              <a:t>They may lose their critical thinking skills.</a:t>
            </a:r>
            <a:r>
              <a:rPr lang="en-US" dirty="0">
                <a:solidFill>
                  <a:srgbClr val="E45983"/>
                </a:solidFill>
              </a:rPr>
              <a:t> </a:t>
            </a:r>
            <a:br>
              <a:rPr lang="en-US" dirty="0">
                <a:solidFill>
                  <a:srgbClr val="E45983"/>
                </a:solidFill>
              </a:rPr>
            </a:br>
            <a:endParaRPr lang="en-US" dirty="0">
              <a:solidFill>
                <a:srgbClr val="E45983"/>
              </a:solidFill>
            </a:endParaRPr>
          </a:p>
        </p:txBody>
      </p:sp>
      <p:sp>
        <p:nvSpPr>
          <p:cNvPr id="19" name="Plus Sign 18">
            <a:extLst>
              <a:ext uri="{FF2B5EF4-FFF2-40B4-BE49-F238E27FC236}">
                <a16:creationId xmlns:a16="http://schemas.microsoft.com/office/drawing/2014/main" id="{188D0869-B5A8-386B-301F-69DAE644720A}"/>
              </a:ext>
            </a:extLst>
          </p:cNvPr>
          <p:cNvSpPr/>
          <p:nvPr/>
        </p:nvSpPr>
        <p:spPr>
          <a:xfrm>
            <a:off x="1477736" y="3045279"/>
            <a:ext cx="391885" cy="375557"/>
          </a:xfrm>
          <a:prstGeom prst="mathPlus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Minus Sign 19">
            <a:extLst>
              <a:ext uri="{FF2B5EF4-FFF2-40B4-BE49-F238E27FC236}">
                <a16:creationId xmlns:a16="http://schemas.microsoft.com/office/drawing/2014/main" id="{A403E7AE-3755-2CEF-506F-C08196550DB1}"/>
              </a:ext>
            </a:extLst>
          </p:cNvPr>
          <p:cNvSpPr/>
          <p:nvPr/>
        </p:nvSpPr>
        <p:spPr>
          <a:xfrm>
            <a:off x="1480057" y="4254877"/>
            <a:ext cx="510827" cy="338487"/>
          </a:xfrm>
          <a:prstGeom prst="mathMinus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80670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4" grpId="0"/>
      <p:bldP spid="19" grpId="0" animBg="1"/>
      <p:bldP spid="2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96D909A0-75C9-2667-AD15-19385FD17AA0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68C4E3F-0596-A8E5-A5EA-CACE507F817F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PRE-WRITING</a:t>
            </a:r>
          </a:p>
        </p:txBody>
      </p:sp>
      <p:sp>
        <p:nvSpPr>
          <p:cNvPr id="2" name="Rounded Rectangle 7">
            <a:extLst>
              <a:ext uri="{FF2B5EF4-FFF2-40B4-BE49-F238E27FC236}">
                <a16:creationId xmlns:a16="http://schemas.microsoft.com/office/drawing/2014/main" id="{917F6471-5CB6-11D2-4585-7632FA9F3B87}"/>
              </a:ext>
            </a:extLst>
          </p:cNvPr>
          <p:cNvSpPr/>
          <p:nvPr/>
        </p:nvSpPr>
        <p:spPr>
          <a:xfrm>
            <a:off x="403741" y="879973"/>
            <a:ext cx="376955" cy="376955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rgbClr val="048DA4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35E2CFB-B713-EF39-A01D-8A5AC43DF1BD}"/>
              </a:ext>
            </a:extLst>
          </p:cNvPr>
          <p:cNvSpPr txBox="1"/>
          <p:nvPr/>
        </p:nvSpPr>
        <p:spPr>
          <a:xfrm>
            <a:off x="426371" y="808238"/>
            <a:ext cx="33736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3000" b="1" dirty="0">
                <a:solidFill>
                  <a:schemeClr val="bg1"/>
                </a:solidFill>
                <a:latin typeface="Myriad Pro" pitchFamily="34" charset="0"/>
              </a:rPr>
              <a:t>1</a:t>
            </a:r>
            <a:endParaRPr lang="en-US" sz="3000" b="1" dirty="0">
              <a:solidFill>
                <a:schemeClr val="bg1"/>
              </a:solidFill>
              <a:latin typeface="Myriad Pro" pitchFamily="34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A7BFE80-4B77-698E-BE4F-34EAF1232090}"/>
              </a:ext>
            </a:extLst>
          </p:cNvPr>
          <p:cNvSpPr/>
          <p:nvPr/>
        </p:nvSpPr>
        <p:spPr>
          <a:xfrm>
            <a:off x="918805" y="646743"/>
            <a:ext cx="791126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000" b="1" kern="0" dirty="0">
                <a:solidFill>
                  <a:srgbClr val="000000"/>
                </a:solidFill>
                <a:ea typeface="Times New Roman" panose="02020603050405020304" pitchFamily="18" charset="0"/>
              </a:rPr>
              <a:t>Work in pairs. Read the notes and decide which are advantages (+) or disadvantages (–) of home robots. Then add the sentences (A–D) in the box to support each</a:t>
            </a:r>
            <a:r>
              <a:rPr lang="en-US" sz="2400" b="1" kern="0" dirty="0">
                <a:solidFill>
                  <a:srgbClr val="000000"/>
                </a:solidFill>
                <a:ea typeface="Times New Roman" panose="02020603050405020304" pitchFamily="18" charset="0"/>
              </a:rPr>
              <a:t> </a:t>
            </a:r>
            <a:r>
              <a:rPr lang="en-US" sz="2000" b="1" kern="0" dirty="0">
                <a:solidFill>
                  <a:srgbClr val="000000"/>
                </a:solidFill>
                <a:ea typeface="Times New Roman" panose="02020603050405020304" pitchFamily="18" charset="0"/>
              </a:rPr>
              <a:t>advantage or disadvantage.</a:t>
            </a:r>
            <a:endParaRPr lang="en-US" sz="2000" b="1" dirty="0">
              <a:cs typeface="Times New Roman" panose="02020603050405020304" pitchFamily="18" charset="0"/>
            </a:endParaRP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AD257443-BCD7-BAA0-A398-2AEB74DF0E0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16514201"/>
              </p:ext>
            </p:extLst>
          </p:nvPr>
        </p:nvGraphicFramePr>
        <p:xfrm>
          <a:off x="723811" y="1918807"/>
          <a:ext cx="8301249" cy="3017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27075">
                  <a:extLst>
                    <a:ext uri="{9D8B030D-6E8A-4147-A177-3AD203B41FA5}">
                      <a16:colId xmlns:a16="http://schemas.microsoft.com/office/drawing/2014/main" val="3408288434"/>
                    </a:ext>
                  </a:extLst>
                </a:gridCol>
                <a:gridCol w="6374174">
                  <a:extLst>
                    <a:ext uri="{9D8B030D-6E8A-4147-A177-3AD203B41FA5}">
                      <a16:colId xmlns:a16="http://schemas.microsoft.com/office/drawing/2014/main" val="246307314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000" b="1" i="0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Advantages/ Disadvantages</a:t>
                      </a:r>
                      <a:endParaRPr lang="en-US" sz="2000" dirty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i="0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Ideas</a:t>
                      </a:r>
                      <a:endParaRPr lang="en-US" sz="2000" dirty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2502097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sz="20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i="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C. </a:t>
                      </a:r>
                      <a:r>
                        <a:rPr lang="en-US" sz="2000" b="0" i="0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The cost of development and maintenance of robots is high.</a:t>
                      </a:r>
                    </a:p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r>
                        <a:rPr lang="en-US" sz="2000" b="0" i="0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Robots need expensive spare parts.</a:t>
                      </a:r>
                    </a:p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r>
                        <a:rPr lang="en-US" sz="2000" b="0" i="0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(3) </a:t>
                      </a:r>
                      <a:r>
                        <a:rPr lang="en-US" sz="2000" b="0" i="0" dirty="0">
                          <a:solidFill>
                            <a:srgbClr val="939598"/>
                          </a:solidFill>
                          <a:effectLst/>
                          <a:latin typeface="+mn-lt"/>
                        </a:rPr>
                        <a:t>__________________________________</a:t>
                      </a:r>
                      <a:endParaRPr lang="en-US" sz="2000" dirty="0">
                        <a:effectLst/>
                        <a:latin typeface="+mn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25570587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sz="20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i="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D. </a:t>
                      </a:r>
                      <a:r>
                        <a:rPr lang="en-US" sz="2000" b="0" i="0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They can answer questions about many topics.</a:t>
                      </a:r>
                    </a:p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r>
                        <a:rPr lang="en-US" sz="2000" b="0" i="0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l (4) </a:t>
                      </a:r>
                      <a:r>
                        <a:rPr lang="en-US" sz="2000" b="0" i="0" dirty="0">
                          <a:solidFill>
                            <a:srgbClr val="939598"/>
                          </a:solidFill>
                          <a:effectLst/>
                          <a:latin typeface="+mn-lt"/>
                        </a:rPr>
                        <a:t>_________________________________</a:t>
                      </a:r>
                    </a:p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r>
                        <a:rPr lang="en-US" sz="2000" b="0" i="0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l They can provide information and entertainment.</a:t>
                      </a:r>
                      <a:endParaRPr lang="en-US" sz="2000" dirty="0">
                        <a:effectLst/>
                        <a:latin typeface="+mn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2997089"/>
                  </a:ext>
                </a:extLst>
              </a:tr>
            </a:tbl>
          </a:graphicData>
        </a:graphic>
      </p:graphicFrame>
      <p:sp>
        <p:nvSpPr>
          <p:cNvPr id="9" name="TextBox 8">
            <a:extLst>
              <a:ext uri="{FF2B5EF4-FFF2-40B4-BE49-F238E27FC236}">
                <a16:creationId xmlns:a16="http://schemas.microsoft.com/office/drawing/2014/main" id="{2207E8AA-AE15-4D06-8335-FEDD89AE71D1}"/>
              </a:ext>
            </a:extLst>
          </p:cNvPr>
          <p:cNvSpPr txBox="1"/>
          <p:nvPr/>
        </p:nvSpPr>
        <p:spPr>
          <a:xfrm>
            <a:off x="3404507" y="3573427"/>
            <a:ext cx="554355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b="1" i="0" dirty="0">
                <a:solidFill>
                  <a:srgbClr val="E45983"/>
                </a:solidFill>
                <a:effectLst/>
              </a:rPr>
              <a:t>d. </a:t>
            </a:r>
            <a:r>
              <a:rPr lang="en-US" b="0" i="0" dirty="0">
                <a:solidFill>
                  <a:srgbClr val="E45983"/>
                </a:solidFill>
                <a:effectLst/>
              </a:rPr>
              <a:t>They need to be programmed to perform each task.</a:t>
            </a:r>
            <a:r>
              <a:rPr lang="en-US" dirty="0">
                <a:solidFill>
                  <a:srgbClr val="E45983"/>
                </a:solidFill>
              </a:rPr>
              <a:t> </a:t>
            </a:r>
            <a:br>
              <a:rPr lang="en-US" dirty="0">
                <a:solidFill>
                  <a:srgbClr val="E45983"/>
                </a:solidFill>
              </a:rPr>
            </a:br>
            <a:endParaRPr lang="en-US" dirty="0">
              <a:solidFill>
                <a:srgbClr val="E45983"/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F2BD5CF-9946-530D-03C7-16F6845AAD61}"/>
              </a:ext>
            </a:extLst>
          </p:cNvPr>
          <p:cNvSpPr txBox="1"/>
          <p:nvPr/>
        </p:nvSpPr>
        <p:spPr>
          <a:xfrm>
            <a:off x="3404507" y="4273620"/>
            <a:ext cx="554355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00" b="1" i="0" dirty="0">
                <a:solidFill>
                  <a:srgbClr val="E45983"/>
                </a:solidFill>
                <a:effectLst/>
              </a:rPr>
              <a:t>c. </a:t>
            </a:r>
            <a:r>
              <a:rPr lang="en-US" sz="1800" b="0" i="0" dirty="0">
                <a:solidFill>
                  <a:srgbClr val="E45983"/>
                </a:solidFill>
                <a:effectLst/>
              </a:rPr>
              <a:t>They can interact and play games with people.</a:t>
            </a:r>
            <a:r>
              <a:rPr lang="en-US" dirty="0">
                <a:solidFill>
                  <a:srgbClr val="E45983"/>
                </a:solidFill>
              </a:rPr>
              <a:t> </a:t>
            </a:r>
            <a:br>
              <a:rPr lang="en-US" dirty="0">
                <a:solidFill>
                  <a:srgbClr val="E45983"/>
                </a:solidFill>
              </a:rPr>
            </a:br>
            <a:endParaRPr lang="en-US" dirty="0">
              <a:solidFill>
                <a:srgbClr val="E45983"/>
              </a:solidFill>
            </a:endParaRPr>
          </a:p>
        </p:txBody>
      </p:sp>
      <p:sp>
        <p:nvSpPr>
          <p:cNvPr id="13" name="Plus Sign 12">
            <a:extLst>
              <a:ext uri="{FF2B5EF4-FFF2-40B4-BE49-F238E27FC236}">
                <a16:creationId xmlns:a16="http://schemas.microsoft.com/office/drawing/2014/main" id="{28A78E1D-F1DF-258E-A289-505CFDAB74BF}"/>
              </a:ext>
            </a:extLst>
          </p:cNvPr>
          <p:cNvSpPr/>
          <p:nvPr/>
        </p:nvSpPr>
        <p:spPr>
          <a:xfrm>
            <a:off x="1476332" y="4221228"/>
            <a:ext cx="391885" cy="375557"/>
          </a:xfrm>
          <a:prstGeom prst="mathPlus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Minus Sign 14">
            <a:extLst>
              <a:ext uri="{FF2B5EF4-FFF2-40B4-BE49-F238E27FC236}">
                <a16:creationId xmlns:a16="http://schemas.microsoft.com/office/drawing/2014/main" id="{D0DB3684-A0ED-9623-C42E-997EAFB2BDCE}"/>
              </a:ext>
            </a:extLst>
          </p:cNvPr>
          <p:cNvSpPr/>
          <p:nvPr/>
        </p:nvSpPr>
        <p:spPr>
          <a:xfrm>
            <a:off x="1357390" y="3151546"/>
            <a:ext cx="510827" cy="276021"/>
          </a:xfrm>
          <a:prstGeom prst="mathMinus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34064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2" grpId="0"/>
      <p:bldP spid="13" grpId="0" animBg="1"/>
      <p:bldP spid="1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96D909A0-75C9-2667-AD15-19385FD17AA0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68C4E3F-0596-A8E5-A5EA-CACE507F817F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cs typeface="Arial" panose="020B0604020202020204" pitchFamily="34" charset="0"/>
              </a:rPr>
              <a:t>WHILE-WRITING</a:t>
            </a:r>
          </a:p>
        </p:txBody>
      </p:sp>
      <p:sp>
        <p:nvSpPr>
          <p:cNvPr id="2" name="Rounded Rectangle 7">
            <a:extLst>
              <a:ext uri="{FF2B5EF4-FFF2-40B4-BE49-F238E27FC236}">
                <a16:creationId xmlns:a16="http://schemas.microsoft.com/office/drawing/2014/main" id="{917F6471-5CB6-11D2-4585-7632FA9F3B87}"/>
              </a:ext>
            </a:extLst>
          </p:cNvPr>
          <p:cNvSpPr/>
          <p:nvPr/>
        </p:nvSpPr>
        <p:spPr>
          <a:xfrm>
            <a:off x="403741" y="879973"/>
            <a:ext cx="376955" cy="376955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rgbClr val="048DA4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35E2CFB-B713-EF39-A01D-8A5AC43DF1BD}"/>
              </a:ext>
            </a:extLst>
          </p:cNvPr>
          <p:cNvSpPr txBox="1"/>
          <p:nvPr/>
        </p:nvSpPr>
        <p:spPr>
          <a:xfrm>
            <a:off x="426371" y="808238"/>
            <a:ext cx="33736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b="1" dirty="0">
                <a:solidFill>
                  <a:schemeClr val="bg1"/>
                </a:solidFill>
                <a:latin typeface="Myriad Pro" pitchFamily="34" charset="0"/>
              </a:rPr>
              <a:t>3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A7BFE80-4B77-698E-BE4F-34EAF1232090}"/>
              </a:ext>
            </a:extLst>
          </p:cNvPr>
          <p:cNvSpPr/>
          <p:nvPr/>
        </p:nvSpPr>
        <p:spPr>
          <a:xfrm>
            <a:off x="901874" y="669738"/>
            <a:ext cx="8127826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indent="0" fontAlgn="auto">
              <a:spcBef>
                <a:spcPts val="0"/>
              </a:spcBef>
              <a:spcAft>
                <a:spcPts val="0"/>
              </a:spcAft>
            </a:pPr>
            <a:r>
              <a:rPr lang="en-US" sz="2200" b="1" kern="0" dirty="0">
                <a:effectLst/>
                <a:ea typeface="Times New Roman" panose="02020603050405020304" pitchFamily="18" charset="0"/>
              </a:rPr>
              <a:t>Write an essay (180–200 words) about the advantages and disadvantages of home robots, using the ideas in task 1 and the suggested outline below.</a:t>
            </a:r>
            <a:endParaRPr lang="en-US" sz="2200" b="1" dirty="0">
              <a:cs typeface="Times New Roman" panose="02020603050405020304" pitchFamily="18" charset="0"/>
            </a:endParaRPr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EBDC56C4-05B4-22BD-42F8-0F4B4679A428}"/>
              </a:ext>
            </a:extLst>
          </p:cNvPr>
          <p:cNvSpPr/>
          <p:nvPr/>
        </p:nvSpPr>
        <p:spPr>
          <a:xfrm>
            <a:off x="669471" y="1870067"/>
            <a:ext cx="7772400" cy="3036669"/>
          </a:xfrm>
          <a:prstGeom prst="roundRect">
            <a:avLst/>
          </a:prstGeom>
          <a:solidFill>
            <a:srgbClr val="FFCC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b="1" dirty="0">
              <a:solidFill>
                <a:srgbClr val="000000"/>
              </a:solidFill>
            </a:endParaRPr>
          </a:p>
          <a:p>
            <a:r>
              <a:rPr lang="en-US" b="1" dirty="0">
                <a:solidFill>
                  <a:srgbClr val="000000"/>
                </a:solidFill>
              </a:rPr>
              <a:t>I</a:t>
            </a:r>
            <a:r>
              <a:rPr lang="en-US" sz="1800" b="1" i="0" dirty="0">
                <a:solidFill>
                  <a:srgbClr val="000000"/>
                </a:solidFill>
                <a:effectLst/>
              </a:rPr>
              <a:t>ntroduction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b="0" i="1" dirty="0">
                <a:solidFill>
                  <a:srgbClr val="000000"/>
                </a:solidFill>
                <a:effectLst/>
              </a:rPr>
              <a:t>People are beginning to use home robots.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b="0" i="1" dirty="0">
                <a:solidFill>
                  <a:srgbClr val="000000"/>
                </a:solidFill>
                <a:effectLst/>
              </a:rPr>
              <a:t>They have advantages and disadvantages.</a:t>
            </a:r>
          </a:p>
          <a:p>
            <a:r>
              <a:rPr lang="en-US" sz="1800" b="0" i="0" dirty="0">
                <a:solidFill>
                  <a:srgbClr val="939598"/>
                </a:solidFill>
                <a:effectLst/>
              </a:rPr>
              <a:t>_______________________________________________</a:t>
            </a:r>
          </a:p>
          <a:p>
            <a:r>
              <a:rPr lang="en-US" sz="1800" b="1" i="0" dirty="0">
                <a:solidFill>
                  <a:srgbClr val="000000"/>
                </a:solidFill>
                <a:effectLst/>
              </a:rPr>
              <a:t>Body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b="0" i="1" dirty="0">
                <a:solidFill>
                  <a:srgbClr val="000000"/>
                </a:solidFill>
                <a:effectLst/>
              </a:rPr>
              <a:t>Advantages: Using home robots has several advantages.  </a:t>
            </a:r>
            <a:r>
              <a:rPr lang="en-US" sz="1800" b="0" i="0" dirty="0">
                <a:solidFill>
                  <a:srgbClr val="939598"/>
                </a:solidFill>
                <a:effectLst/>
              </a:rPr>
              <a:t>_____________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b="0" i="1" dirty="0">
                <a:solidFill>
                  <a:srgbClr val="000000"/>
                </a:solidFill>
                <a:effectLst/>
              </a:rPr>
              <a:t>Disadvantages: </a:t>
            </a:r>
            <a:r>
              <a:rPr lang="en-US" sz="1800" b="0" i="0" dirty="0">
                <a:solidFill>
                  <a:srgbClr val="939598"/>
                </a:solidFill>
                <a:effectLst/>
              </a:rPr>
              <a:t>_______________________________________________</a:t>
            </a:r>
            <a:endParaRPr lang="en-US" sz="1800" b="1" i="0" dirty="0">
              <a:solidFill>
                <a:srgbClr val="000000"/>
              </a:solidFill>
              <a:effectLst/>
            </a:endParaRPr>
          </a:p>
          <a:p>
            <a:r>
              <a:rPr lang="en-US" sz="1800" b="1" i="0" dirty="0">
                <a:solidFill>
                  <a:srgbClr val="000000"/>
                </a:solidFill>
                <a:effectLst/>
              </a:rPr>
              <a:t>Conclusion</a:t>
            </a:r>
          </a:p>
          <a:p>
            <a:r>
              <a:rPr lang="en-US" sz="1800" b="0" i="1" dirty="0">
                <a:solidFill>
                  <a:srgbClr val="000000"/>
                </a:solidFill>
                <a:effectLst/>
              </a:rPr>
              <a:t>Home robots may make lives easier and happier, but there are certain problems as well.</a:t>
            </a:r>
            <a:endParaRPr lang="en-US" sz="1800" b="1" i="0" dirty="0">
              <a:solidFill>
                <a:srgbClr val="000000"/>
              </a:solidFill>
              <a:effectLst/>
            </a:endParaRPr>
          </a:p>
          <a:p>
            <a:endParaRPr lang="en-US" sz="1800" b="1" i="0" dirty="0">
              <a:solidFill>
                <a:srgbClr val="000000"/>
              </a:solidFill>
              <a:effectLst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212471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96D909A0-75C9-2667-AD15-19385FD17AA0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68C4E3F-0596-A8E5-A5EA-CACE507F817F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POST-WRITING</a:t>
            </a:r>
          </a:p>
        </p:txBody>
      </p:sp>
      <p:sp>
        <p:nvSpPr>
          <p:cNvPr id="2" name="Rounded Rectangle 7">
            <a:extLst>
              <a:ext uri="{FF2B5EF4-FFF2-40B4-BE49-F238E27FC236}">
                <a16:creationId xmlns:a16="http://schemas.microsoft.com/office/drawing/2014/main" id="{917F6471-5CB6-11D2-4585-7632FA9F3B87}"/>
              </a:ext>
            </a:extLst>
          </p:cNvPr>
          <p:cNvSpPr/>
          <p:nvPr/>
        </p:nvSpPr>
        <p:spPr>
          <a:xfrm>
            <a:off x="403741" y="879973"/>
            <a:ext cx="376955" cy="376955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rgbClr val="048DA4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35E2CFB-B713-EF39-A01D-8A5AC43DF1BD}"/>
              </a:ext>
            </a:extLst>
          </p:cNvPr>
          <p:cNvSpPr txBox="1"/>
          <p:nvPr/>
        </p:nvSpPr>
        <p:spPr>
          <a:xfrm>
            <a:off x="426371" y="808238"/>
            <a:ext cx="33736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b="1" dirty="0">
                <a:solidFill>
                  <a:schemeClr val="bg1"/>
                </a:solidFill>
                <a:latin typeface="Myriad Pro" pitchFamily="34" charset="0"/>
              </a:rPr>
              <a:t>4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A7BFE80-4B77-698E-BE4F-34EAF1232090}"/>
              </a:ext>
            </a:extLst>
          </p:cNvPr>
          <p:cNvSpPr/>
          <p:nvPr/>
        </p:nvSpPr>
        <p:spPr>
          <a:xfrm>
            <a:off x="908812" y="849350"/>
            <a:ext cx="812088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indent="0" algn="just" fontAlgn="auto">
              <a:spcBef>
                <a:spcPts val="0"/>
              </a:spcBef>
              <a:spcAft>
                <a:spcPts val="0"/>
              </a:spcAft>
            </a:pPr>
            <a:r>
              <a:rPr lang="en-US" sz="2400" b="1" kern="0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Cross-checking</a:t>
            </a:r>
            <a:endParaRPr lang="en-US" sz="3200" b="1" dirty="0">
              <a:effectLst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466A786A-D077-70DA-9242-0C977FBB15DC}"/>
              </a:ext>
            </a:extLst>
          </p:cNvPr>
          <p:cNvSpPr txBox="1"/>
          <p:nvPr/>
        </p:nvSpPr>
        <p:spPr>
          <a:xfrm>
            <a:off x="669471" y="1585634"/>
            <a:ext cx="4425043" cy="22467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000" b="1" i="1" dirty="0">
                <a:solidFill>
                  <a:srgbClr val="0070C0"/>
                </a:solidFill>
              </a:rPr>
              <a:t>Suggested writing rubric</a:t>
            </a:r>
            <a:endParaRPr lang="en-US" sz="2000" dirty="0">
              <a:solidFill>
                <a:srgbClr val="0070C0"/>
              </a:solidFill>
            </a:endParaRPr>
          </a:p>
          <a:p>
            <a:r>
              <a:rPr lang="en-US" sz="2000" dirty="0">
                <a:solidFill>
                  <a:srgbClr val="0070C0"/>
                </a:solidFill>
              </a:rPr>
              <a:t>1. Organization: …/10</a:t>
            </a:r>
          </a:p>
          <a:p>
            <a:r>
              <a:rPr lang="en-US" sz="2000" dirty="0">
                <a:solidFill>
                  <a:srgbClr val="0070C0"/>
                </a:solidFill>
              </a:rPr>
              <a:t>2. Legibility: …/10</a:t>
            </a:r>
          </a:p>
          <a:p>
            <a:r>
              <a:rPr lang="en-US" sz="2000" dirty="0">
                <a:solidFill>
                  <a:srgbClr val="0070C0"/>
                </a:solidFill>
              </a:rPr>
              <a:t>3. Ideas: …/10</a:t>
            </a:r>
          </a:p>
          <a:p>
            <a:r>
              <a:rPr lang="en-US" sz="2000" dirty="0">
                <a:solidFill>
                  <a:srgbClr val="0070C0"/>
                </a:solidFill>
              </a:rPr>
              <a:t>4. Word choice: …/10</a:t>
            </a:r>
          </a:p>
          <a:p>
            <a:r>
              <a:rPr lang="en-US" sz="2000" dirty="0">
                <a:solidFill>
                  <a:srgbClr val="0070C0"/>
                </a:solidFill>
              </a:rPr>
              <a:t>5. Grammar usage and mechanics: …/10</a:t>
            </a:r>
          </a:p>
          <a:p>
            <a:r>
              <a:rPr lang="en-US" sz="2000" dirty="0">
                <a:solidFill>
                  <a:srgbClr val="0070C0"/>
                </a:solidFill>
              </a:rPr>
              <a:t>             TOTAL: …/50</a:t>
            </a:r>
            <a:endParaRPr lang="en-US" sz="4000" b="1" dirty="0">
              <a:solidFill>
                <a:srgbClr val="0070C0"/>
              </a:solidFill>
              <a:cs typeface="Arial" panose="020B0604020202020204" pitchFamily="34" charset="0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9666FDB-58C9-CCDB-FDB9-880BA239F0A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94514" y="1585634"/>
            <a:ext cx="3870866" cy="27315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17351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1769</TotalTime>
  <Words>539</Words>
  <Application>Microsoft Office PowerPoint</Application>
  <PresentationFormat>On-screen Show (16:9)</PresentationFormat>
  <Paragraphs>80</Paragraphs>
  <Slides>11</Slides>
  <Notes>0</Notes>
  <HiddenSlides>0</HiddenSlides>
  <MMClips>1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21" baseType="lpstr">
      <vt:lpstr>Arial</vt:lpstr>
      <vt:lpstr>Bookman Old Style</vt:lpstr>
      <vt:lpstr>Calibri</vt:lpstr>
      <vt:lpstr>Calibri Light</vt:lpstr>
      <vt:lpstr>Montserrat Medium</vt:lpstr>
      <vt:lpstr>Myriad Pro</vt:lpstr>
      <vt:lpstr>Times New Roman</vt:lpstr>
      <vt:lpstr>UTM Facebook K&amp;T</vt:lpstr>
      <vt:lpstr>UTMFacebookK&amp;TBold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TrangDTT</dc:creator>
  <cp:lastModifiedBy>PCD TRUNGTIN</cp:lastModifiedBy>
  <cp:revision>81</cp:revision>
  <dcterms:created xsi:type="dcterms:W3CDTF">2020-12-09T02:04:09Z</dcterms:created>
  <dcterms:modified xsi:type="dcterms:W3CDTF">2025-08-26T15:34:02Z</dcterms:modified>
</cp:coreProperties>
</file>