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71" r:id="rId2"/>
    <p:sldId id="274" r:id="rId3"/>
    <p:sldId id="273" r:id="rId4"/>
    <p:sldId id="362" r:id="rId5"/>
    <p:sldId id="357" r:id="rId6"/>
    <p:sldId id="372" r:id="rId7"/>
    <p:sldId id="373" r:id="rId8"/>
    <p:sldId id="374" r:id="rId9"/>
    <p:sldId id="369" r:id="rId10"/>
    <p:sldId id="334" r:id="rId11"/>
    <p:sldId id="325" r:id="rId12"/>
    <p:sldId id="317" r:id="rId1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5983"/>
    <a:srgbClr val="D0DEEC"/>
    <a:srgbClr val="FF9801"/>
    <a:srgbClr val="EE8640"/>
    <a:srgbClr val="FFCCFF"/>
    <a:srgbClr val="A493C6"/>
    <a:srgbClr val="6593C3"/>
    <a:srgbClr val="F7DADE"/>
    <a:srgbClr val="0FB7BD"/>
    <a:srgbClr val="048D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5" autoAdjust="0"/>
    <p:restoredTop sz="93918" autoAdjust="0"/>
  </p:normalViewPr>
  <p:slideViewPr>
    <p:cSldViewPr snapToGrid="0" showGuides="1">
      <p:cViewPr varScale="1">
        <p:scale>
          <a:sx n="122" d="100"/>
          <a:sy n="122" d="100"/>
        </p:scale>
        <p:origin x="259" y="91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7003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7" y="61968"/>
            <a:ext cx="582471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CLIL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1023112" y="887596"/>
            <a:ext cx="8120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Work in </a:t>
            </a:r>
            <a:r>
              <a:rPr lang="en-US" sz="2400" b="1" kern="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pairs</a:t>
            </a:r>
            <a:r>
              <a:rPr lang="en-US" sz="24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. Discuss the following questions. </a:t>
            </a:r>
            <a:endParaRPr lang="en-US" sz="2800" b="1" dirty="0"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B1316ED-2516-4D68-B014-76F810EC007B}"/>
              </a:ext>
            </a:extLst>
          </p:cNvPr>
          <p:cNvSpPr txBox="1"/>
          <p:nvPr/>
        </p:nvSpPr>
        <p:spPr>
          <a:xfrm>
            <a:off x="710293" y="1433971"/>
            <a:ext cx="772341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E45A83"/>
                </a:solidFill>
                <a:effectLst/>
                <a:latin typeface="UTMAvo-BoldItalic"/>
              </a:rPr>
              <a:t>What types of AI are widely used in Viet Nam? How do you think robots and AI will develop in Viet Nam in the future?</a:t>
            </a:r>
            <a:r>
              <a:rPr lang="en-US" sz="3200" dirty="0"/>
              <a:t> </a:t>
            </a:r>
            <a:br>
              <a:rPr lang="en-US" sz="3200" dirty="0"/>
            </a:br>
            <a:br>
              <a:rPr lang="en-US" sz="3200" dirty="0"/>
            </a:br>
            <a:endParaRPr lang="en-US" sz="32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81089A3-545D-BC0A-DF0E-2864A59C8F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7762" y="2571750"/>
            <a:ext cx="4080429" cy="2299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8937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09054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819688" y="1512795"/>
            <a:ext cx="7916098" cy="2251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400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Gain knowledge about the evolution of robots;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Review expressions for g</a:t>
            </a:r>
            <a:r>
              <a:rPr lang="vi-VN" sz="2000" dirty="0"/>
              <a:t>etting attention and interrupting</a:t>
            </a:r>
            <a:r>
              <a:rPr lang="en-US" sz="2400" dirty="0"/>
              <a:t>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cs typeface="Calibri" panose="020F0502020204030204" pitchFamily="34" charset="0"/>
              </a:rPr>
              <a:t>Talk about future of AI in Vietnam.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98072" y="1513934"/>
            <a:ext cx="7203621" cy="2153228"/>
          </a:xfrm>
          <a:noFill/>
        </p:spPr>
        <p:txBody>
          <a:bodyPr anchor="t"/>
          <a:lstStyle/>
          <a:p>
            <a:pPr marL="0" marR="0" indent="-127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- Do exercises in the workbook.</a:t>
            </a:r>
          </a:p>
          <a:p>
            <a:pPr marL="0" marR="0" indent="-127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- Prepare for the next lesson – Looking back and Project.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95" y="82496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latin typeface="UTMFacebookK&amp;TBold"/>
                  <a:cs typeface="Times New Roman" panose="02020603050405020304" pitchFamily="18" charset="0"/>
                </a:rPr>
                <a:t>Unit 6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2438400" y="418267"/>
            <a:ext cx="53195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FFFF"/>
                </a:solidFill>
                <a:latin typeface="UTMFacebookK&amp;TBold"/>
              </a:rPr>
              <a:t>Artificial Intelligence</a:t>
            </a:r>
            <a:endParaRPr lang="en-US" sz="4400" b="1" i="0" dirty="0">
              <a:solidFill>
                <a:srgbClr val="FFFFFF"/>
              </a:solidFill>
              <a:effectLst/>
              <a:latin typeface="UTMFacebookK&amp;TBold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2657380" y="2184952"/>
            <a:ext cx="6330639" cy="606116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UTMFacebookK&amp;TBold"/>
              </a:rPr>
              <a:t>COMMUNICATION &amp; CULTURE / CLIL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575126" y="2184953"/>
            <a:ext cx="2082254" cy="606115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45983"/>
                </a:solidFill>
                <a:latin typeface="Bookman Old Style" pitchFamily="18" charset="0"/>
              </a:rPr>
              <a:t>LESSON 7</a:t>
            </a: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347BE1-BE97-0948-FE52-A3A8DACCC338}"/>
              </a:ext>
            </a:extLst>
          </p:cNvPr>
          <p:cNvSpPr txBox="1"/>
          <p:nvPr/>
        </p:nvSpPr>
        <p:spPr>
          <a:xfrm>
            <a:off x="2228851" y="708710"/>
            <a:ext cx="479243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b="1" kern="0" dirty="0">
                <a:cs typeface="Times New Roman" panose="02020603050405020304" pitchFamily="18" charset="0"/>
              </a:rPr>
              <a:t>Watch a video</a:t>
            </a:r>
            <a:endParaRPr lang="en-US" sz="4400" dirty="0"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8E3462B-C744-42B8-5E94-EF6C796C10C1}"/>
              </a:ext>
            </a:extLst>
          </p:cNvPr>
          <p:cNvSpPr txBox="1"/>
          <p:nvPr/>
        </p:nvSpPr>
        <p:spPr>
          <a:xfrm>
            <a:off x="991960" y="1820636"/>
            <a:ext cx="726621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Before playing the video, teacher asks Ss to watch carefully and try to remember as many details as possible. Ss can take notes if they want.</a:t>
            </a:r>
            <a:endParaRPr lang="en-US" sz="24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Teacher shows the question, Ss raise their hands to grab the chance to answer.</a:t>
            </a:r>
            <a:endParaRPr lang="en-US" sz="24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Teacher leads in the lesson.</a:t>
            </a:r>
            <a:endParaRPr lang="en-US" sz="40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0985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02179" y="739694"/>
            <a:ext cx="768463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>
                <a:solidFill>
                  <a:srgbClr val="002060"/>
                </a:solidFill>
                <a:latin typeface="Berlin Sans FB Demi" panose="020E0802020502020306" pitchFamily="34" charset="0"/>
              </a:rPr>
              <a:t>Watch the video and answer the question.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D9792BE-AD65-53C6-9F34-02034028388F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784637-346B-43C0-89CE-C48C25C9CAE0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pic>
        <p:nvPicPr>
          <p:cNvPr id="12" name="This is Ameca, the most advanced life-like robot in the world!  #shorts">
            <a:hlinkClick r:id="" action="ppaction://media"/>
            <a:extLst>
              <a:ext uri="{FF2B5EF4-FFF2-40B4-BE49-F238E27FC236}">
                <a16:creationId xmlns:a16="http://schemas.microsoft.com/office/drawing/2014/main" id="{842D1831-BFA5-578D-E664-963DF1DDDE5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92718" y="1386643"/>
            <a:ext cx="1985318" cy="352848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26A4985-7A2B-2C31-D22C-C1DA90BF76DF}"/>
              </a:ext>
            </a:extLst>
          </p:cNvPr>
          <p:cNvSpPr txBox="1"/>
          <p:nvPr/>
        </p:nvSpPr>
        <p:spPr>
          <a:xfrm>
            <a:off x="4114800" y="2735386"/>
            <a:ext cx="4572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effectLst/>
                <a:ea typeface="Times New Roman" panose="02020603050405020304" pitchFamily="18" charset="0"/>
              </a:rPr>
              <a:t>What’s your impression on </a:t>
            </a:r>
            <a:r>
              <a:rPr lang="en-US" sz="2400" b="1" dirty="0" err="1">
                <a:effectLst/>
                <a:ea typeface="Times New Roman" panose="02020603050405020304" pitchFamily="18" charset="0"/>
              </a:rPr>
              <a:t>Ameca</a:t>
            </a:r>
            <a:r>
              <a:rPr lang="en-US" sz="2400" b="1" dirty="0">
                <a:effectLst/>
                <a:ea typeface="Times New Roman" panose="02020603050405020304" pitchFamily="18" charset="0"/>
              </a:rPr>
              <a:t> – the robot?</a:t>
            </a:r>
          </a:p>
        </p:txBody>
      </p:sp>
    </p:spTree>
    <p:extLst>
      <p:ext uri="{BB962C8B-B14F-4D97-AF65-F5344CB8AC3E}">
        <p14:creationId xmlns:p14="http://schemas.microsoft.com/office/powerpoint/2010/main" val="112668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67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7" y="0"/>
            <a:ext cx="48531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EVERYDAY ENGLISH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94295" y="720194"/>
            <a:ext cx="77761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Listen and complete the conversations with the expressions in the box. Then </a:t>
            </a:r>
            <a:r>
              <a:rPr lang="en-US" sz="2000" b="1" kern="0" dirty="0" err="1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practise</a:t>
            </a:r>
            <a:r>
              <a:rPr lang="en-US" sz="20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them in pairs. </a:t>
            </a:r>
            <a:endParaRPr lang="en-US" sz="2400" b="1" dirty="0"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2DD2753-F945-0A8D-7C42-E4199C324D3A}"/>
              </a:ext>
            </a:extLst>
          </p:cNvPr>
          <p:cNvSpPr txBox="1"/>
          <p:nvPr/>
        </p:nvSpPr>
        <p:spPr>
          <a:xfrm>
            <a:off x="763737" y="1428080"/>
            <a:ext cx="7823333" cy="3816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1" dirty="0">
                <a:solidFill>
                  <a:srgbClr val="000000"/>
                </a:solidFill>
                <a:effectLst/>
                <a:latin typeface="UTMAvo-BoldItalic"/>
              </a:rPr>
              <a:t>Nam: 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UTM-Avo"/>
              </a:rPr>
              <a:t>(1) </a:t>
            </a:r>
            <a:r>
              <a:rPr lang="en-US" sz="1800" b="0" i="0" dirty="0">
                <a:solidFill>
                  <a:srgbClr val="939598"/>
                </a:solidFill>
                <a:effectLst/>
                <a:latin typeface="UTM-Avo"/>
              </a:rPr>
              <a:t>_________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UTM-Avo"/>
              </a:rPr>
              <a:t>, Nick!</a:t>
            </a:r>
          </a:p>
          <a:p>
            <a:r>
              <a:rPr lang="en-US" sz="1800" b="1" i="1" dirty="0">
                <a:solidFill>
                  <a:srgbClr val="000000"/>
                </a:solidFill>
                <a:effectLst/>
                <a:latin typeface="UTMAvo-BoldItalic"/>
              </a:rPr>
              <a:t>Nick: 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UTM-Avo"/>
              </a:rPr>
              <a:t>Yes, Nam.</a:t>
            </a:r>
          </a:p>
          <a:p>
            <a:r>
              <a:rPr lang="en-US" sz="1800" b="1" i="1" dirty="0">
                <a:solidFill>
                  <a:srgbClr val="000000"/>
                </a:solidFill>
                <a:effectLst/>
                <a:latin typeface="UTMAvo-BoldItalic"/>
              </a:rPr>
              <a:t>Nam: 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UTM-Avo"/>
              </a:rPr>
              <a:t>(2) </a:t>
            </a:r>
            <a:r>
              <a:rPr lang="en-US" sz="1800" b="0" i="0" dirty="0">
                <a:solidFill>
                  <a:srgbClr val="939598"/>
                </a:solidFill>
                <a:effectLst/>
                <a:latin typeface="UTM-Avo"/>
              </a:rPr>
              <a:t>__________________ 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UTM-Avo"/>
              </a:rPr>
              <a:t>if I ask you a few questions about our project</a:t>
            </a:r>
          </a:p>
          <a:p>
            <a:r>
              <a:rPr lang="en-US" sz="1800" b="0" i="0" dirty="0">
                <a:solidFill>
                  <a:srgbClr val="000000"/>
                </a:solidFill>
                <a:effectLst/>
                <a:latin typeface="UTM-Avo"/>
              </a:rPr>
              <a:t>on robots?</a:t>
            </a:r>
          </a:p>
          <a:p>
            <a:r>
              <a:rPr lang="en-US" sz="1800" b="1" i="1" dirty="0">
                <a:solidFill>
                  <a:srgbClr val="000000"/>
                </a:solidFill>
                <a:effectLst/>
                <a:latin typeface="UTMAvo-BoldItalic"/>
              </a:rPr>
              <a:t>Nick: 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UTM-Avo"/>
              </a:rPr>
              <a:t>Not at all. Go ahead.</a:t>
            </a:r>
            <a:r>
              <a:rPr lang="en-US" sz="2000" dirty="0"/>
              <a:t> </a:t>
            </a:r>
            <a:br>
              <a:rPr lang="en-US" sz="2000" dirty="0"/>
            </a:br>
            <a:endParaRPr lang="en-US" sz="2000" b="1" i="0" dirty="0">
              <a:solidFill>
                <a:srgbClr val="E45A83"/>
              </a:solidFill>
              <a:effectLst/>
              <a:latin typeface="UTMAvoBold"/>
            </a:endParaRPr>
          </a:p>
          <a:p>
            <a:r>
              <a:rPr lang="en-US" sz="1800" b="1" i="1" dirty="0">
                <a:solidFill>
                  <a:srgbClr val="000000"/>
                </a:solidFill>
                <a:effectLst/>
                <a:latin typeface="UTMAvo-BoldItalic"/>
              </a:rPr>
              <a:t>Speaker: 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UTM-Avo"/>
              </a:rPr>
              <a:t>(3) </a:t>
            </a:r>
            <a:r>
              <a:rPr lang="en-US" sz="1800" b="0" i="0" dirty="0">
                <a:solidFill>
                  <a:srgbClr val="939598"/>
                </a:solidFill>
                <a:effectLst/>
                <a:latin typeface="UTM-Avo"/>
              </a:rPr>
              <a:t>____________________________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UTM-Avo"/>
              </a:rPr>
              <a:t>, please? Today, I’m going to talk about some applications of AI in education.</a:t>
            </a:r>
          </a:p>
          <a:p>
            <a:r>
              <a:rPr lang="en-US" sz="1800" b="1" i="1" dirty="0">
                <a:solidFill>
                  <a:srgbClr val="000000"/>
                </a:solidFill>
                <a:effectLst/>
                <a:latin typeface="UTMAvo-BoldItalic"/>
              </a:rPr>
              <a:t>Phong: 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UTM-Avo"/>
              </a:rPr>
              <a:t>(4) </a:t>
            </a:r>
            <a:r>
              <a:rPr lang="en-US" sz="1800" b="0" i="0" dirty="0">
                <a:solidFill>
                  <a:srgbClr val="939598"/>
                </a:solidFill>
                <a:effectLst/>
                <a:latin typeface="UTM-Avo"/>
              </a:rPr>
              <a:t>________________________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UTM-Avo"/>
              </a:rPr>
              <a:t>, but could you please explain the topic of your talk? </a:t>
            </a:r>
          </a:p>
          <a:p>
            <a:r>
              <a:rPr lang="en-US" sz="1800" b="1" i="1" dirty="0">
                <a:solidFill>
                  <a:srgbClr val="000000"/>
                </a:solidFill>
                <a:effectLst/>
                <a:latin typeface="UTMAvo-BoldItalic"/>
              </a:rPr>
              <a:t>Speaker: 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UTM-Avo"/>
              </a:rPr>
              <a:t>Sure, we’re going to find out how AI can support teachers and students. </a:t>
            </a:r>
            <a:r>
              <a:rPr lang="en-US" sz="1800" b="1" i="1" dirty="0">
                <a:solidFill>
                  <a:srgbClr val="000000"/>
                </a:solidFill>
                <a:effectLst/>
                <a:latin typeface="UTMAvo-BoldItalic"/>
              </a:rPr>
              <a:t>Phong: 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UTM-Avo"/>
              </a:rPr>
              <a:t>I understand now. Thanks.</a:t>
            </a:r>
            <a:r>
              <a:rPr lang="en-US" sz="2000" dirty="0"/>
              <a:t> </a:t>
            </a:r>
            <a:br>
              <a:rPr lang="en-US" sz="2000" dirty="0"/>
            </a:br>
            <a:endParaRPr lang="en-US" sz="20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7F7B3AF-5113-1666-AF12-D3C018C7CE25}"/>
              </a:ext>
            </a:extLst>
          </p:cNvPr>
          <p:cNvSpPr txBox="1"/>
          <p:nvPr/>
        </p:nvSpPr>
        <p:spPr>
          <a:xfrm>
            <a:off x="1845128" y="1384274"/>
            <a:ext cx="25635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C. </a:t>
            </a:r>
            <a:r>
              <a:rPr lang="en-US" dirty="0">
                <a:solidFill>
                  <a:srgbClr val="C00000"/>
                </a:solidFill>
              </a:rPr>
              <a:t>Hey</a:t>
            </a:r>
            <a:r>
              <a:rPr lang="en-US" sz="2000" dirty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AF7C6E0-673F-904F-FCC8-5F6E899E5902}"/>
              </a:ext>
            </a:extLst>
          </p:cNvPr>
          <p:cNvSpPr txBox="1"/>
          <p:nvPr/>
        </p:nvSpPr>
        <p:spPr>
          <a:xfrm>
            <a:off x="2008414" y="1945017"/>
            <a:ext cx="25635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B. </a:t>
            </a:r>
            <a:r>
              <a:rPr lang="en-US" dirty="0">
                <a:solidFill>
                  <a:srgbClr val="C00000"/>
                </a:solidFill>
              </a:rPr>
              <a:t>Do you mind</a:t>
            </a:r>
            <a:r>
              <a:rPr lang="en-US" sz="2000" dirty="0">
                <a:solidFill>
                  <a:srgbClr val="C00000"/>
                </a:solidFill>
              </a:rPr>
              <a:t> </a:t>
            </a:r>
            <a:br>
              <a:rPr lang="en-US" sz="2000" dirty="0">
                <a:solidFill>
                  <a:srgbClr val="C00000"/>
                </a:solidFill>
              </a:rPr>
            </a:br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755FE2C-9FF3-E17E-594A-D390FA47D9F8}"/>
              </a:ext>
            </a:extLst>
          </p:cNvPr>
          <p:cNvSpPr txBox="1"/>
          <p:nvPr/>
        </p:nvSpPr>
        <p:spPr>
          <a:xfrm>
            <a:off x="2179864" y="3099664"/>
            <a:ext cx="44577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D. </a:t>
            </a:r>
            <a:r>
              <a:rPr lang="en-US" dirty="0">
                <a:solidFill>
                  <a:srgbClr val="C00000"/>
                </a:solidFill>
              </a:rPr>
              <a:t>May I have your attention</a:t>
            </a:r>
            <a:r>
              <a:rPr lang="en-US" sz="2000" dirty="0">
                <a:solidFill>
                  <a:srgbClr val="C00000"/>
                </a:solidFill>
              </a:rPr>
              <a:t> </a:t>
            </a:r>
            <a:br>
              <a:rPr lang="en-US" sz="2000" dirty="0">
                <a:solidFill>
                  <a:srgbClr val="C00000"/>
                </a:solidFill>
              </a:rPr>
            </a:br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7AC1575-8B3B-53F4-D233-07B03AC970A4}"/>
              </a:ext>
            </a:extLst>
          </p:cNvPr>
          <p:cNvSpPr txBox="1"/>
          <p:nvPr/>
        </p:nvSpPr>
        <p:spPr>
          <a:xfrm>
            <a:off x="1885948" y="3636661"/>
            <a:ext cx="45720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A. </a:t>
            </a:r>
            <a:r>
              <a:rPr lang="en-US" dirty="0">
                <a:solidFill>
                  <a:srgbClr val="C00000"/>
                </a:solidFill>
              </a:rPr>
              <a:t>I’m sorry for interrupting</a:t>
            </a:r>
            <a:r>
              <a:rPr lang="en-US" sz="2000" dirty="0">
                <a:solidFill>
                  <a:srgbClr val="C00000"/>
                </a:solidFill>
              </a:rPr>
              <a:t> </a:t>
            </a:r>
            <a:br>
              <a:rPr lang="en-US" sz="2000" dirty="0">
                <a:solidFill>
                  <a:srgbClr val="C00000"/>
                </a:solidFill>
              </a:rPr>
            </a:br>
            <a:br>
              <a:rPr lang="en-US" sz="2000" dirty="0">
                <a:solidFill>
                  <a:srgbClr val="C00000"/>
                </a:solidFill>
              </a:rPr>
            </a:br>
            <a:endParaRPr lang="en-US" sz="2000" dirty="0">
              <a:solidFill>
                <a:srgbClr val="C0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76A396-CD44-2BC2-4646-A98CC67DB117}"/>
              </a:ext>
            </a:extLst>
          </p:cNvPr>
          <p:cNvSpPr txBox="1"/>
          <p:nvPr/>
        </p:nvSpPr>
        <p:spPr>
          <a:xfrm>
            <a:off x="520721" y="1388802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0" dirty="0">
                <a:solidFill>
                  <a:srgbClr val="E45A83"/>
                </a:solidFill>
                <a:effectLst/>
                <a:latin typeface="UTMAvoBold"/>
              </a:rPr>
              <a:t>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5795FF-1B59-E481-C4C7-8F75F75E335B}"/>
              </a:ext>
            </a:extLst>
          </p:cNvPr>
          <p:cNvSpPr txBox="1"/>
          <p:nvPr/>
        </p:nvSpPr>
        <p:spPr>
          <a:xfrm>
            <a:off x="556930" y="3129945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0" dirty="0">
                <a:solidFill>
                  <a:srgbClr val="E45A83"/>
                </a:solidFill>
                <a:effectLst/>
                <a:latin typeface="UTMAvoBold"/>
              </a:rPr>
              <a:t>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8067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6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7" y="0"/>
            <a:ext cx="48531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EVERYDAY ENGLISH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94295" y="720194"/>
            <a:ext cx="77761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kern="0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Useful expressions </a:t>
            </a:r>
            <a:endParaRPr lang="en-US" sz="3200" b="1" dirty="0">
              <a:solidFill>
                <a:srgbClr val="C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C102D48-27CD-6558-7C1D-84EC50BAFFED}"/>
              </a:ext>
            </a:extLst>
          </p:cNvPr>
          <p:cNvSpPr txBox="1"/>
          <p:nvPr/>
        </p:nvSpPr>
        <p:spPr>
          <a:xfrm>
            <a:off x="971549" y="1432683"/>
            <a:ext cx="3600451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800" b="1" i="0" kern="0" dirty="0">
                <a:solidFill>
                  <a:srgbClr val="231F20"/>
                </a:solidFill>
                <a:effectLst/>
                <a:latin typeface="MyriadPro-Regular"/>
                <a:ea typeface="Times New Roman" panose="02020603050405020304" pitchFamily="18" charset="0"/>
                <a:cs typeface="Times New Roman" panose="02020603050405020304" pitchFamily="18" charset="0"/>
              </a:rPr>
              <a:t>Getting attention </a:t>
            </a:r>
          </a:p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1800" i="0" dirty="0">
                <a:solidFill>
                  <a:srgbClr val="7030A0"/>
                </a:solidFill>
                <a:effectLst/>
                <a:latin typeface="MyriadPro-Regular"/>
                <a:ea typeface="Times New Roman" panose="02020603050405020304" pitchFamily="18" charset="0"/>
              </a:rPr>
              <a:t>• </a:t>
            </a:r>
            <a:r>
              <a:rPr lang="en-US" sz="1800" i="0" dirty="0">
                <a:solidFill>
                  <a:srgbClr val="7030A0"/>
                </a:solidFill>
                <a:effectLst/>
                <a:latin typeface="MyriadPro-Bold"/>
                <a:ea typeface="Times New Roman" panose="02020603050405020304" pitchFamily="18" charset="0"/>
              </a:rPr>
              <a:t>May I have your attention, please?</a:t>
            </a:r>
            <a:endParaRPr lang="en-US" sz="1800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1800" i="0" dirty="0">
                <a:solidFill>
                  <a:srgbClr val="7030A0"/>
                </a:solidFill>
                <a:effectLst/>
                <a:latin typeface="MyriadPro-Regular"/>
                <a:ea typeface="Times New Roman" panose="02020603050405020304" pitchFamily="18" charset="0"/>
              </a:rPr>
              <a:t>• </a:t>
            </a:r>
            <a:r>
              <a:rPr lang="en-US" sz="1800" i="0" dirty="0">
                <a:solidFill>
                  <a:srgbClr val="7030A0"/>
                </a:solidFill>
                <a:effectLst/>
                <a:latin typeface="MyriadPro-Bold"/>
                <a:ea typeface="Times New Roman" panose="02020603050405020304" pitchFamily="18" charset="0"/>
              </a:rPr>
              <a:t>Could I ask you a question?</a:t>
            </a:r>
            <a:endParaRPr lang="en-US" sz="1800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1800" i="0" dirty="0">
                <a:solidFill>
                  <a:srgbClr val="7030A0"/>
                </a:solidFill>
                <a:effectLst/>
                <a:latin typeface="MyriadPro-Regular"/>
                <a:ea typeface="Times New Roman" panose="02020603050405020304" pitchFamily="18" charset="0"/>
              </a:rPr>
              <a:t>• </a:t>
            </a:r>
            <a:r>
              <a:rPr lang="en-US" sz="1800" i="0" dirty="0">
                <a:solidFill>
                  <a:srgbClr val="7030A0"/>
                </a:solidFill>
                <a:effectLst/>
                <a:latin typeface="MyriadPro-Bold"/>
                <a:ea typeface="Times New Roman" panose="02020603050405020304" pitchFamily="18" charset="0"/>
              </a:rPr>
              <a:t>Can I have a few seconds/a moment of your time?</a:t>
            </a:r>
            <a:endParaRPr lang="en-US" sz="1800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1800" i="0" dirty="0">
                <a:solidFill>
                  <a:srgbClr val="7030A0"/>
                </a:solidFill>
                <a:effectLst/>
                <a:latin typeface="MyriadPro-Regular-Identity-H"/>
                <a:ea typeface="Times New Roman" panose="02020603050405020304" pitchFamily="18" charset="0"/>
              </a:rPr>
              <a:t>• </a:t>
            </a:r>
            <a:r>
              <a:rPr lang="en-US" sz="1800" i="0" dirty="0">
                <a:solidFill>
                  <a:srgbClr val="7030A0"/>
                </a:solidFill>
                <a:effectLst/>
                <a:latin typeface="MyriadPro-Regular"/>
                <a:ea typeface="Times New Roman" panose="02020603050405020304" pitchFamily="18" charset="0"/>
              </a:rPr>
              <a:t>Look!/Listen!/Watch!</a:t>
            </a:r>
            <a:endParaRPr lang="en-US" sz="1800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1800" i="0" dirty="0">
                <a:solidFill>
                  <a:srgbClr val="7030A0"/>
                </a:solidFill>
                <a:effectLst/>
                <a:latin typeface="MyriadPro-Regular-Identity-H"/>
                <a:ea typeface="Times New Roman" panose="02020603050405020304" pitchFamily="18" charset="0"/>
              </a:rPr>
              <a:t>• </a:t>
            </a:r>
            <a:r>
              <a:rPr lang="en-US" sz="1800" i="0" dirty="0">
                <a:solidFill>
                  <a:srgbClr val="7030A0"/>
                </a:solidFill>
                <a:effectLst/>
                <a:latin typeface="MyriadPro-Regular"/>
                <a:ea typeface="Times New Roman" panose="02020603050405020304" pitchFamily="18" charset="0"/>
              </a:rPr>
              <a:t>Excuse me!</a:t>
            </a:r>
            <a:endParaRPr lang="en-US" sz="1800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1800" i="0" dirty="0">
                <a:solidFill>
                  <a:srgbClr val="7030A0"/>
                </a:solidFill>
                <a:effectLst/>
                <a:latin typeface="MyriadPro-Regular-Identity-H"/>
                <a:ea typeface="Times New Roman" panose="02020603050405020304" pitchFamily="18" charset="0"/>
              </a:rPr>
              <a:t>• </a:t>
            </a:r>
            <a:r>
              <a:rPr lang="en-US" sz="1800" i="0" dirty="0">
                <a:solidFill>
                  <a:srgbClr val="7030A0"/>
                </a:solidFill>
                <a:effectLst/>
                <a:latin typeface="MyriadPro-Regular"/>
                <a:ea typeface="Times New Roman" panose="02020603050405020304" pitchFamily="18" charset="0"/>
              </a:rPr>
              <a:t>Sorry to bother you.</a:t>
            </a:r>
            <a:endParaRPr lang="en-US" sz="1800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1800" i="0" dirty="0">
                <a:solidFill>
                  <a:srgbClr val="7030A0"/>
                </a:solidFill>
                <a:effectLst/>
                <a:latin typeface="MyriadPro-Regular-Identity-H"/>
                <a:ea typeface="Times New Roman" panose="02020603050405020304" pitchFamily="18" charset="0"/>
              </a:rPr>
              <a:t>• </a:t>
            </a:r>
            <a:r>
              <a:rPr lang="en-US" sz="1800" i="0" dirty="0">
                <a:solidFill>
                  <a:srgbClr val="7030A0"/>
                </a:solidFill>
                <a:effectLst/>
                <a:latin typeface="MyriadPro-Regular"/>
                <a:ea typeface="Times New Roman" panose="02020603050405020304" pitchFamily="18" charset="0"/>
              </a:rPr>
              <a:t>Hey!</a:t>
            </a:r>
            <a:endParaRPr lang="en-US" sz="1800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7EEF717-822E-B57F-4156-B05DDE156252}"/>
              </a:ext>
            </a:extLst>
          </p:cNvPr>
          <p:cNvSpPr txBox="1"/>
          <p:nvPr/>
        </p:nvSpPr>
        <p:spPr>
          <a:xfrm>
            <a:off x="4923064" y="1432683"/>
            <a:ext cx="3804557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800" b="1" i="0" kern="0" dirty="0">
                <a:solidFill>
                  <a:srgbClr val="231F20"/>
                </a:solidFill>
                <a:effectLst/>
                <a:latin typeface="MyriadPro-Regular"/>
                <a:ea typeface="Times New Roman" panose="02020603050405020304" pitchFamily="18" charset="0"/>
                <a:cs typeface="Times New Roman" panose="02020603050405020304" pitchFamily="18" charset="0"/>
              </a:rPr>
              <a:t> Interrupting </a:t>
            </a:r>
          </a:p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1800" i="0" dirty="0">
                <a:solidFill>
                  <a:srgbClr val="7030A0"/>
                </a:solidFill>
                <a:effectLst/>
                <a:latin typeface="MyriadPro-Regular-Identity-H"/>
                <a:ea typeface="Times New Roman" panose="02020603050405020304" pitchFamily="18" charset="0"/>
              </a:rPr>
              <a:t>• </a:t>
            </a:r>
            <a:r>
              <a:rPr lang="en-US" sz="1800" i="0" dirty="0">
                <a:solidFill>
                  <a:srgbClr val="7030A0"/>
                </a:solidFill>
                <a:effectLst/>
                <a:latin typeface="MyriadPro-Regular"/>
                <a:ea typeface="Times New Roman" panose="02020603050405020304" pitchFamily="18" charset="0"/>
              </a:rPr>
              <a:t>I'm sorry for interrupting/to interrupt, but I don't quite understand ...</a:t>
            </a:r>
            <a:endParaRPr lang="en-US" sz="1800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1800" i="0" dirty="0">
                <a:solidFill>
                  <a:srgbClr val="7030A0"/>
                </a:solidFill>
                <a:effectLst/>
                <a:latin typeface="MyriadPro-Bold"/>
                <a:ea typeface="Times New Roman" panose="02020603050405020304" pitchFamily="18" charset="0"/>
              </a:rPr>
              <a:t>• </a:t>
            </a:r>
            <a:r>
              <a:rPr lang="en-US" sz="1800" i="0" dirty="0">
                <a:solidFill>
                  <a:srgbClr val="7030A0"/>
                </a:solidFill>
                <a:effectLst/>
                <a:latin typeface="MyriadPro-Regular"/>
                <a:ea typeface="Times New Roman" panose="02020603050405020304" pitchFamily="18" charset="0"/>
              </a:rPr>
              <a:t>Sorry for the interruption, but could you(repeat) ...</a:t>
            </a:r>
            <a:endParaRPr lang="en-US" sz="1800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1800" i="0" dirty="0">
                <a:solidFill>
                  <a:srgbClr val="7030A0"/>
                </a:solidFill>
                <a:effectLst/>
                <a:latin typeface="MyriadPro-Bold"/>
                <a:ea typeface="Times New Roman" panose="02020603050405020304" pitchFamily="18" charset="0"/>
              </a:rPr>
              <a:t>• </a:t>
            </a:r>
            <a:r>
              <a:rPr lang="en-US" sz="1800" i="0" dirty="0">
                <a:solidFill>
                  <a:srgbClr val="7030A0"/>
                </a:solidFill>
                <a:effectLst/>
                <a:latin typeface="MyriadPro-Regular"/>
                <a:ea typeface="Times New Roman" panose="02020603050405020304" pitchFamily="18" charset="0"/>
              </a:rPr>
              <a:t>This will only take a minute. </a:t>
            </a:r>
          </a:p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1800" i="0" dirty="0">
                <a:solidFill>
                  <a:srgbClr val="7030A0"/>
                </a:solidFill>
                <a:effectLst/>
                <a:latin typeface="MyriadPro-Regular-Identity-H"/>
                <a:ea typeface="Times New Roman" panose="02020603050405020304" pitchFamily="18" charset="0"/>
              </a:rPr>
              <a:t>• </a:t>
            </a:r>
            <a:r>
              <a:rPr lang="en-US" sz="1800" i="0" dirty="0">
                <a:solidFill>
                  <a:srgbClr val="7030A0"/>
                </a:solidFill>
                <a:effectLst/>
                <a:latin typeface="MyriadPro-Regular"/>
                <a:ea typeface="Times New Roman" panose="02020603050405020304" pitchFamily="18" charset="0"/>
              </a:rPr>
              <a:t>Would you mind (telling me) ...</a:t>
            </a:r>
            <a:endParaRPr lang="en-US" sz="1800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1800" i="0" dirty="0">
                <a:solidFill>
                  <a:srgbClr val="7030A0"/>
                </a:solidFill>
                <a:effectLst/>
                <a:latin typeface="MyriadPro-Bold"/>
                <a:ea typeface="Times New Roman" panose="02020603050405020304" pitchFamily="18" charset="0"/>
              </a:rPr>
              <a:t>• </a:t>
            </a:r>
            <a:r>
              <a:rPr lang="en-US" sz="1800" i="0" dirty="0">
                <a:solidFill>
                  <a:srgbClr val="7030A0"/>
                </a:solidFill>
                <a:effectLst/>
                <a:latin typeface="MyriadPro-Regular"/>
                <a:ea typeface="Times New Roman" panose="02020603050405020304" pitchFamily="18" charset="0"/>
              </a:rPr>
              <a:t>I </a:t>
            </a:r>
            <a:r>
              <a:rPr lang="en-US" sz="1800" i="0" dirty="0" err="1">
                <a:solidFill>
                  <a:srgbClr val="7030A0"/>
                </a:solidFill>
                <a:effectLst/>
                <a:latin typeface="MyriadPro-Regular"/>
                <a:ea typeface="Times New Roman" panose="02020603050405020304" pitchFamily="18" charset="0"/>
              </a:rPr>
              <a:t>apologise</a:t>
            </a:r>
            <a:r>
              <a:rPr lang="en-US" sz="1800" i="0" dirty="0">
                <a:solidFill>
                  <a:srgbClr val="7030A0"/>
                </a:solidFill>
                <a:effectLst/>
                <a:latin typeface="MyriadPro-Regular"/>
                <a:ea typeface="Times New Roman" panose="02020603050405020304" pitchFamily="18" charset="0"/>
              </a:rPr>
              <a:t> for the interruption, but I have an important question about ...</a:t>
            </a:r>
            <a:endParaRPr lang="en-US" sz="1800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1800" i="0" dirty="0">
                <a:solidFill>
                  <a:srgbClr val="7030A0"/>
                </a:solidFill>
                <a:effectLst/>
                <a:latin typeface="MyriadPro-Bold"/>
                <a:ea typeface="Times New Roman" panose="02020603050405020304" pitchFamily="18" charset="0"/>
              </a:rPr>
              <a:t>• </a:t>
            </a:r>
            <a:r>
              <a:rPr lang="en-US" sz="1800" i="0" dirty="0">
                <a:solidFill>
                  <a:srgbClr val="7030A0"/>
                </a:solidFill>
                <a:effectLst/>
                <a:latin typeface="MyriadPro-Regular"/>
                <a:ea typeface="Times New Roman" panose="02020603050405020304" pitchFamily="18" charset="0"/>
              </a:rPr>
              <a:t>Pardon me/Excuse me, I have …</a:t>
            </a:r>
            <a:endParaRPr lang="en-US" sz="1800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1800" i="0" dirty="0">
                <a:solidFill>
                  <a:srgbClr val="7030A0"/>
                </a:solidFill>
                <a:effectLst/>
                <a:latin typeface="MyriadPro-Regular"/>
                <a:ea typeface="Times New Roman" panose="02020603050405020304" pitchFamily="18" charset="0"/>
              </a:rPr>
              <a:t>• </a:t>
            </a:r>
            <a:r>
              <a:rPr lang="en-US" sz="1800" i="0" dirty="0">
                <a:solidFill>
                  <a:srgbClr val="7030A0"/>
                </a:solidFill>
                <a:effectLst/>
                <a:latin typeface="MyriadPro-Bold"/>
                <a:ea typeface="Times New Roman" panose="02020603050405020304" pitchFamily="18" charset="0"/>
              </a:rPr>
              <a:t>Hold on!</a:t>
            </a:r>
            <a:endParaRPr lang="en-US" sz="1800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1800" i="0" dirty="0">
                <a:solidFill>
                  <a:srgbClr val="7030A0"/>
                </a:solidFill>
                <a:effectLst/>
                <a:latin typeface="MyriadPro-Regular"/>
                <a:ea typeface="Times New Roman" panose="02020603050405020304" pitchFamily="18" charset="0"/>
              </a:rPr>
              <a:t>• </a:t>
            </a:r>
            <a:r>
              <a:rPr lang="en-US" sz="1800" i="0" dirty="0">
                <a:solidFill>
                  <a:srgbClr val="7030A0"/>
                </a:solidFill>
                <a:effectLst/>
                <a:latin typeface="MyriadPro-Bold"/>
                <a:ea typeface="Times New Roman" panose="02020603050405020304" pitchFamily="18" charset="0"/>
              </a:rPr>
              <a:t>Just a second.</a:t>
            </a:r>
            <a:endParaRPr lang="en-US" sz="1800" dirty="0">
              <a:solidFill>
                <a:srgbClr val="7030A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31877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7" y="0"/>
            <a:ext cx="48531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EVERYDAY ENGLISH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94295" y="720194"/>
            <a:ext cx="777616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2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Work in pairs. Use the models in 1 to make similar conversations for these situations. One of you is A, the other is B. </a:t>
            </a:r>
            <a:endParaRPr lang="en-US" sz="2200" b="1" dirty="0"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BEF0ED-D00B-1351-81C9-415E6B474CEF}"/>
              </a:ext>
            </a:extLst>
          </p:cNvPr>
          <p:cNvSpPr txBox="1"/>
          <p:nvPr/>
        </p:nvSpPr>
        <p:spPr>
          <a:xfrm>
            <a:off x="473545" y="1803188"/>
            <a:ext cx="4220936" cy="29854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i="0" dirty="0">
                <a:solidFill>
                  <a:srgbClr val="E45983"/>
                </a:solidFill>
                <a:effectLst/>
                <a:latin typeface="UTMAvoBold" panose="02040603050506020204" pitchFamily="18" charset="0"/>
              </a:rPr>
              <a:t>1. </a:t>
            </a:r>
            <a:r>
              <a:rPr lang="en-US" sz="2000" b="0" i="0" dirty="0">
                <a:solidFill>
                  <a:srgbClr val="E45983"/>
                </a:solidFill>
                <a:effectLst/>
                <a:latin typeface="UTM-Avo"/>
              </a:rPr>
              <a:t>A is at a museum or robot exhibition where he/she can see B in the crowd, A wants to get B’s attention.</a:t>
            </a:r>
          </a:p>
          <a:p>
            <a:r>
              <a:rPr lang="en-US" sz="2000" b="1" i="0" dirty="0">
                <a:solidFill>
                  <a:srgbClr val="E45983"/>
                </a:solidFill>
                <a:effectLst/>
                <a:latin typeface="UTMAvoBold" panose="02040603050506020204" pitchFamily="18" charset="0"/>
              </a:rPr>
              <a:t>2. </a:t>
            </a:r>
            <a:r>
              <a:rPr lang="en-US" sz="2000" b="0" i="0" dirty="0">
                <a:solidFill>
                  <a:srgbClr val="E45983"/>
                </a:solidFill>
                <a:effectLst/>
                <a:latin typeface="UTM-Avo"/>
              </a:rPr>
              <a:t>A is a scientist giving a talk on the use of AI at home. B is in the audience, and he/she wants to interrupt the scientist to ask a question.</a:t>
            </a:r>
            <a:r>
              <a:rPr lang="en-US" sz="2400" dirty="0">
                <a:solidFill>
                  <a:srgbClr val="E45983"/>
                </a:solidFill>
              </a:rPr>
              <a:t> </a:t>
            </a:r>
            <a:br>
              <a:rPr lang="en-US" sz="2400" dirty="0">
                <a:solidFill>
                  <a:srgbClr val="E45983"/>
                </a:solidFill>
              </a:rPr>
            </a:br>
            <a:endParaRPr lang="en-US" sz="2400" dirty="0">
              <a:solidFill>
                <a:srgbClr val="E45983"/>
              </a:solidFill>
              <a:cs typeface="Times New Roman" panose="02020603050405020304" pitchFamily="18" charset="0"/>
            </a:endParaRPr>
          </a:p>
        </p:txBody>
      </p:sp>
      <p:pic>
        <p:nvPicPr>
          <p:cNvPr id="2050" name="Picture 2" descr="How to start a conversation with a Vietnamese?">
            <a:extLst>
              <a:ext uri="{FF2B5EF4-FFF2-40B4-BE49-F238E27FC236}">
                <a16:creationId xmlns:a16="http://schemas.microsoft.com/office/drawing/2014/main" id="{99FAC3F2-9EEF-1E22-FBD9-F9566B68B7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883" y="2090056"/>
            <a:ext cx="3755572" cy="1877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43202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7" y="0"/>
            <a:ext cx="48531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EVERYDAY ENGLISH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94295" y="720194"/>
            <a:ext cx="77761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Work in pairs. Use the models in Task 1 to make similar conversations for these situations. One of you is A, the other is B. </a:t>
            </a:r>
            <a:endParaRPr lang="en-US" sz="2000" b="1" dirty="0"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BEF0ED-D00B-1351-81C9-415E6B474CEF}"/>
              </a:ext>
            </a:extLst>
          </p:cNvPr>
          <p:cNvSpPr txBox="1"/>
          <p:nvPr/>
        </p:nvSpPr>
        <p:spPr>
          <a:xfrm>
            <a:off x="561439" y="1589575"/>
            <a:ext cx="4220936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vi-VN" sz="2000" b="1" i="1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a. </a:t>
            </a:r>
            <a:endParaRPr lang="en-US" sz="2000" b="1" i="1" dirty="0">
              <a:solidFill>
                <a:srgbClr val="E4598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vi-VN" sz="20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Student A: </a:t>
            </a:r>
            <a:r>
              <a:rPr lang="vi-VN" sz="20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Hey, Long. Are you also attending the exhibition: Robots in 21</a:t>
            </a:r>
            <a:r>
              <a:rPr lang="vi-VN" sz="2000" i="1" baseline="30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</a:t>
            </a:r>
            <a:r>
              <a:rPr lang="vi-VN" sz="20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century ?</a:t>
            </a:r>
            <a:endParaRPr lang="en-US" sz="20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vi-VN" sz="20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Student B: </a:t>
            </a:r>
            <a:r>
              <a:rPr lang="vi-VN" sz="20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Hi, Mai. Yes, I have just arrived. </a:t>
            </a:r>
            <a:endParaRPr lang="en-US" sz="20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vi-VN" sz="20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Student A: </a:t>
            </a:r>
            <a:r>
              <a:rPr lang="vi-VN" sz="20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Sorry to bother you. Do you want to join me in a VR trip?</a:t>
            </a:r>
            <a:endParaRPr lang="en-US" sz="20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vi-VN" sz="20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Student B: </a:t>
            </a:r>
            <a:r>
              <a:rPr lang="vi-VN" sz="20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Definitely.</a:t>
            </a:r>
            <a:endParaRPr lang="en-US" sz="20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087D2BB-7CB9-FDA3-5928-B84D616A6932}"/>
              </a:ext>
            </a:extLst>
          </p:cNvPr>
          <p:cNvSpPr txBox="1"/>
          <p:nvPr/>
        </p:nvSpPr>
        <p:spPr>
          <a:xfrm>
            <a:off x="4956352" y="1501531"/>
            <a:ext cx="3869154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vi-VN" sz="2000" b="1" i="1" dirty="0">
                <a:solidFill>
                  <a:srgbClr val="E4598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b. </a:t>
            </a:r>
            <a:endParaRPr lang="en-US" sz="2000" b="1" i="1" dirty="0">
              <a:solidFill>
                <a:srgbClr val="E45983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vi-VN" sz="20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Student A: </a:t>
            </a:r>
            <a:r>
              <a:rPr lang="vi-VN" sz="20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…So I have talked about the use if AI in education. Now, let’s move to the application of AI in workplace.</a:t>
            </a:r>
            <a:endParaRPr lang="en-US" sz="20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vi-VN" sz="20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Student B: </a:t>
            </a:r>
            <a:r>
              <a:rPr lang="vi-VN" sz="20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Excuse me, Dr Peter. Would you mind telling me more about the challenges of using AI chatbots in classroom?</a:t>
            </a:r>
            <a:endParaRPr lang="en-US" sz="20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vi-VN" sz="2000" b="1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Student A: </a:t>
            </a:r>
            <a:r>
              <a:rPr lang="vi-VN" sz="20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That’s a good question. Well,….</a:t>
            </a:r>
            <a:endParaRPr lang="en-US" sz="20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52353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7" y="61968"/>
            <a:ext cx="582471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CLIL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67991" y="712897"/>
            <a:ext cx="81208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Read the text and complete the timeline showing the evolution of robots</a:t>
            </a:r>
            <a:r>
              <a:rPr lang="en-US" sz="2400" b="1" kern="0" dirty="0">
                <a:effectLst/>
                <a:ea typeface="Times New Roman" panose="02020603050405020304" pitchFamily="18" charset="0"/>
              </a:rPr>
              <a:t> </a:t>
            </a:r>
            <a:endParaRPr lang="en-US" sz="2400" b="1" dirty="0">
              <a:cs typeface="Times New Roman" panose="02020603050405020304" pitchFamily="18" charset="0"/>
            </a:endParaRPr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id="{29AF0A3B-53CB-25BB-F950-597F3B7EBD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7450" y="19335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CAF2190-A1E7-28A9-5054-631A673901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050" y="1673146"/>
            <a:ext cx="6335486" cy="341847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BBBCED6-4E11-1971-C0C5-4DD4979F0C60}"/>
              </a:ext>
            </a:extLst>
          </p:cNvPr>
          <p:cNvSpPr txBox="1"/>
          <p:nvPr/>
        </p:nvSpPr>
        <p:spPr>
          <a:xfrm>
            <a:off x="2930977" y="3607565"/>
            <a:ext cx="8817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C00000"/>
                </a:solidFill>
              </a:rPr>
              <a:t>1959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7E61FE6-5572-546E-7D03-4FB62A72B1A6}"/>
              </a:ext>
            </a:extLst>
          </p:cNvPr>
          <p:cNvSpPr txBox="1"/>
          <p:nvPr/>
        </p:nvSpPr>
        <p:spPr>
          <a:xfrm>
            <a:off x="4547504" y="3869629"/>
            <a:ext cx="8817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C00000"/>
                </a:solidFill>
              </a:rPr>
              <a:t>Kismet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8662E24-5D3B-2FE2-AB48-8BD763B3B315}"/>
              </a:ext>
            </a:extLst>
          </p:cNvPr>
          <p:cNvSpPr txBox="1"/>
          <p:nvPr/>
        </p:nvSpPr>
        <p:spPr>
          <a:xfrm>
            <a:off x="5323113" y="2702809"/>
            <a:ext cx="8817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C00000"/>
                </a:solidFill>
              </a:rPr>
              <a:t>2005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0CE4FE9-1D82-B80A-B57F-D4900BEEEF02}"/>
              </a:ext>
            </a:extLst>
          </p:cNvPr>
          <p:cNvSpPr txBox="1"/>
          <p:nvPr/>
        </p:nvSpPr>
        <p:spPr>
          <a:xfrm>
            <a:off x="5796639" y="3792494"/>
            <a:ext cx="17145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C00000"/>
                </a:solidFill>
              </a:rPr>
              <a:t>Visual -recognition</a:t>
            </a:r>
          </a:p>
        </p:txBody>
      </p:sp>
    </p:spTree>
    <p:extLst>
      <p:ext uri="{BB962C8B-B14F-4D97-AF65-F5344CB8AC3E}">
        <p14:creationId xmlns:p14="http://schemas.microsoft.com/office/powerpoint/2010/main" val="1532060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0" grpId="0"/>
      <p:bldP spid="21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1708</TotalTime>
  <Words>754</Words>
  <Application>Microsoft Office PowerPoint</Application>
  <PresentationFormat>On-screen Show (16:9)</PresentationFormat>
  <Paragraphs>92</Paragraphs>
  <Slides>12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9" baseType="lpstr">
      <vt:lpstr>Arial</vt:lpstr>
      <vt:lpstr>Berlin Sans FB Demi</vt:lpstr>
      <vt:lpstr>Bookman Old Style</vt:lpstr>
      <vt:lpstr>Calibri</vt:lpstr>
      <vt:lpstr>Calibri Light</vt:lpstr>
      <vt:lpstr>Montserrat Medium</vt:lpstr>
      <vt:lpstr>Myriad Pro</vt:lpstr>
      <vt:lpstr>MyriadPro-Bold</vt:lpstr>
      <vt:lpstr>MyriadPro-Regular</vt:lpstr>
      <vt:lpstr>MyriadPro-Regular-Identity-H</vt:lpstr>
      <vt:lpstr>Times New Roman</vt:lpstr>
      <vt:lpstr>UTM Facebook K&amp;T</vt:lpstr>
      <vt:lpstr>UTM-Avo</vt:lpstr>
      <vt:lpstr>UTMAvoBold</vt:lpstr>
      <vt:lpstr>UTMAvo-BoldItalic</vt:lpstr>
      <vt:lpstr>UTMFacebookK&amp;TBold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83</cp:revision>
  <dcterms:created xsi:type="dcterms:W3CDTF">2020-12-09T02:04:09Z</dcterms:created>
  <dcterms:modified xsi:type="dcterms:W3CDTF">2025-08-26T15:40:16Z</dcterms:modified>
</cp:coreProperties>
</file>