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71" r:id="rId2"/>
    <p:sldId id="274" r:id="rId3"/>
    <p:sldId id="273" r:id="rId4"/>
    <p:sldId id="336" r:id="rId5"/>
    <p:sldId id="351" r:id="rId6"/>
    <p:sldId id="334" r:id="rId7"/>
    <p:sldId id="348" r:id="rId8"/>
    <p:sldId id="349" r:id="rId9"/>
    <p:sldId id="350" r:id="rId10"/>
    <p:sldId id="352" r:id="rId11"/>
    <p:sldId id="354" r:id="rId12"/>
    <p:sldId id="353" r:id="rId13"/>
    <p:sldId id="325" r:id="rId14"/>
    <p:sldId id="317" r:id="rId1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493C6"/>
    <a:srgbClr val="FFCCFF"/>
    <a:srgbClr val="FF99CC"/>
    <a:srgbClr val="F7DADE"/>
    <a:srgbClr val="FFFFFF"/>
    <a:srgbClr val="D0DEEC"/>
    <a:srgbClr val="6593C3"/>
    <a:srgbClr val="E45983"/>
    <a:srgbClr val="FF9801"/>
    <a:srgbClr val="0FB7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5" autoAdjust="0"/>
    <p:restoredTop sz="93918" autoAdjust="0"/>
  </p:normalViewPr>
  <p:slideViewPr>
    <p:cSldViewPr snapToGrid="0" showGuides="1">
      <p:cViewPr varScale="1">
        <p:scale>
          <a:sx n="122" d="100"/>
          <a:sy n="122" d="100"/>
        </p:scale>
        <p:origin x="259" y="91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7104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64296" y="833970"/>
            <a:ext cx="804797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Rewrite the sentences using active or passive causatives.</a:t>
            </a:r>
            <a:r>
              <a:rPr lang="en-US" sz="2600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endParaRPr lang="en-US" sz="2600" b="1" dirty="0"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F20032D-C047-EEDC-917F-C08DCFB493E2}"/>
              </a:ext>
            </a:extLst>
          </p:cNvPr>
          <p:cNvSpPr txBox="1"/>
          <p:nvPr/>
        </p:nvSpPr>
        <p:spPr>
          <a:xfrm>
            <a:off x="312070" y="1639798"/>
            <a:ext cx="877477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E45A83"/>
                </a:solidFill>
                <a:effectLst/>
                <a:latin typeface="UTMAvoBold" panose="02040603050506020204" pitchFamily="18" charset="0"/>
              </a:rPr>
              <a:t>1.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A robot cleans my house every day.</a:t>
            </a:r>
          </a:p>
          <a:p>
            <a:r>
              <a:rPr lang="en-US" sz="2400" b="0" i="0" dirty="0">
                <a:solidFill>
                  <a:srgbClr val="000000"/>
                </a:solidFill>
                <a:effectLst/>
                <a:latin typeface="Wingdings-Regular"/>
              </a:rPr>
              <a:t>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I __________________________________________________</a:t>
            </a:r>
          </a:p>
          <a:p>
            <a:endParaRPr lang="en-US" sz="2400" b="1" i="0" dirty="0">
              <a:solidFill>
                <a:srgbClr val="E45A83"/>
              </a:solidFill>
              <a:effectLst/>
              <a:latin typeface="UTMAvoBold" panose="02040603050506020204" pitchFamily="18" charset="0"/>
            </a:endParaRPr>
          </a:p>
          <a:p>
            <a:endParaRPr lang="en-US" sz="2400" b="1" i="0" dirty="0">
              <a:solidFill>
                <a:srgbClr val="E45A83"/>
              </a:solidFill>
              <a:effectLst/>
              <a:latin typeface="UTMAvoBold" panose="02040603050506020204" pitchFamily="18" charset="0"/>
            </a:endParaRP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UTMAvoBold" panose="02040603050506020204" pitchFamily="18" charset="0"/>
              </a:rPr>
              <a:t>2.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My dad arranged for someone to repair our robot vacuum cleaner.</a:t>
            </a:r>
          </a:p>
          <a:p>
            <a:r>
              <a:rPr lang="en-US" sz="2400" b="0" i="0" dirty="0">
                <a:solidFill>
                  <a:srgbClr val="000000"/>
                </a:solidFill>
                <a:effectLst/>
                <a:latin typeface="Wingdings-Regular"/>
              </a:rPr>
              <a:t>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My dad ____________________________________________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A7162CD-7CC6-F9C3-86C2-CB4458575662}"/>
              </a:ext>
            </a:extLst>
          </p:cNvPr>
          <p:cNvSpPr txBox="1"/>
          <p:nvPr/>
        </p:nvSpPr>
        <p:spPr>
          <a:xfrm>
            <a:off x="1116465" y="2015610"/>
            <a:ext cx="690902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2400" kern="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have my house cleaned every day (by</a:t>
            </a:r>
            <a:r>
              <a:rPr lang="en-US" sz="2400" kern="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</a:t>
            </a:r>
            <a:r>
              <a:rPr lang="vi-VN" sz="2400" kern="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robot).</a:t>
            </a:r>
            <a:endParaRPr lang="en-US" sz="24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8FD9C8E-4BDD-0647-C4B2-10974FA646BD}"/>
              </a:ext>
            </a:extLst>
          </p:cNvPr>
          <p:cNvSpPr txBox="1"/>
          <p:nvPr/>
        </p:nvSpPr>
        <p:spPr>
          <a:xfrm>
            <a:off x="592217" y="2385505"/>
            <a:ext cx="58902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or </a:t>
            </a:r>
            <a:r>
              <a:rPr lang="vi-VN" sz="24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 have a robot clean my house every day</a:t>
            </a:r>
            <a:r>
              <a:rPr lang="en-US" sz="24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2400" b="0" i="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36F1894-B6AE-8DE9-55AE-AE2FEBDA3A3F}"/>
              </a:ext>
            </a:extLst>
          </p:cNvPr>
          <p:cNvSpPr txBox="1"/>
          <p:nvPr/>
        </p:nvSpPr>
        <p:spPr>
          <a:xfrm>
            <a:off x="1965550" y="3440572"/>
            <a:ext cx="615791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had / got our robot vacuum cleaner repaired</a:t>
            </a:r>
            <a:r>
              <a:rPr lang="vi-VN" sz="24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en-US" sz="24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9270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70559" y="846496"/>
            <a:ext cx="810434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6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Rewrite the sentences using active or passive causatives.</a:t>
            </a:r>
            <a:r>
              <a:rPr lang="en-US" sz="2600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endParaRPr lang="en-US" sz="2600" b="1" dirty="0"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F20032D-C047-EEDC-917F-C08DCFB493E2}"/>
              </a:ext>
            </a:extLst>
          </p:cNvPr>
          <p:cNvSpPr txBox="1"/>
          <p:nvPr/>
        </p:nvSpPr>
        <p:spPr>
          <a:xfrm>
            <a:off x="312070" y="1639798"/>
            <a:ext cx="8774779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E45A83"/>
                </a:solidFill>
                <a:effectLst/>
                <a:latin typeface="UTMAvoBold" panose="02040603050506020204" pitchFamily="18" charset="0"/>
              </a:rPr>
              <a:t>3.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The shop arranged for a robot to put together our furniture in 10 minutes.</a:t>
            </a:r>
          </a:p>
          <a:p>
            <a:r>
              <a:rPr lang="en-US" sz="2400" b="0" i="0" dirty="0">
                <a:solidFill>
                  <a:srgbClr val="000000"/>
                </a:solidFill>
                <a:effectLst/>
                <a:latin typeface="Wingdings-Regular"/>
              </a:rPr>
              <a:t>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We ________________________________________________</a:t>
            </a:r>
          </a:p>
          <a:p>
            <a:endParaRPr lang="en-US" sz="2400" b="1" i="0" dirty="0">
              <a:solidFill>
                <a:srgbClr val="E45A83"/>
              </a:solidFill>
              <a:effectLst/>
              <a:latin typeface="UTMAvoBold" panose="02040603050506020204" pitchFamily="18" charset="0"/>
            </a:endParaRP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UTMAvoBold" panose="02040603050506020204" pitchFamily="18" charset="0"/>
              </a:rPr>
              <a:t>4.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They will upgrade his computer to improve its performance.</a:t>
            </a:r>
          </a:p>
          <a:p>
            <a:r>
              <a:rPr lang="en-US" sz="2400" b="0" i="0" dirty="0">
                <a:solidFill>
                  <a:srgbClr val="000000"/>
                </a:solidFill>
                <a:effectLst/>
                <a:latin typeface="Wingdings-Regular"/>
              </a:rPr>
              <a:t>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He _________________________________________________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C92080-0CC4-8B6E-9935-3AB630EA07B7}"/>
              </a:ext>
            </a:extLst>
          </p:cNvPr>
          <p:cNvSpPr txBox="1"/>
          <p:nvPr/>
        </p:nvSpPr>
        <p:spPr>
          <a:xfrm>
            <a:off x="1085851" y="2332295"/>
            <a:ext cx="813162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kern="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lang="en-US" sz="2400" kern="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ad / got a robot put together our new furniture in 10 minutes. </a:t>
            </a:r>
            <a:endParaRPr lang="en-US" sz="24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BC76EB3-0084-F84A-E5FC-CAE186BB80D3}"/>
              </a:ext>
            </a:extLst>
          </p:cNvPr>
          <p:cNvSpPr txBox="1"/>
          <p:nvPr/>
        </p:nvSpPr>
        <p:spPr>
          <a:xfrm>
            <a:off x="1385887" y="3445637"/>
            <a:ext cx="738889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2400" kern="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will have </a:t>
            </a:r>
            <a:r>
              <a:rPr lang="en-US" sz="2400" kern="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 get </a:t>
            </a:r>
            <a:r>
              <a:rPr lang="vi-VN" sz="2400" kern="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his computer upgraded to </a:t>
            </a:r>
            <a:r>
              <a:rPr lang="en-US" sz="2400" kern="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improve its performance.</a:t>
            </a:r>
            <a:endParaRPr lang="en-US" sz="24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8165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2" name="Rectangle 1"/>
          <p:cNvSpPr/>
          <p:nvPr/>
        </p:nvSpPr>
        <p:spPr>
          <a:xfrm>
            <a:off x="819688" y="708710"/>
            <a:ext cx="7920571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600" b="1" kern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Work in pairs. Make predictions about applications of robots in the future, using causatives.</a:t>
            </a:r>
            <a:r>
              <a:rPr lang="en-US" sz="2600" kern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26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538619" y="1717262"/>
            <a:ext cx="8323545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200" b="1" i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Suggested answer:</a:t>
            </a:r>
          </a:p>
          <a:p>
            <a:r>
              <a:rPr lang="vi-VN" sz="2400" i="1" dirty="0">
                <a:solidFill>
                  <a:srgbClr val="A493C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People/We will have robots do the housework for them/ us.</a:t>
            </a:r>
            <a:endParaRPr lang="en-US" sz="2400" dirty="0">
              <a:solidFill>
                <a:srgbClr val="A493C6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vi-VN" sz="2400" i="1" dirty="0">
                <a:solidFill>
                  <a:srgbClr val="A493C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i="1" dirty="0">
                <a:solidFill>
                  <a:srgbClr val="A493C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vi-VN" sz="2400" i="1" dirty="0">
                <a:solidFill>
                  <a:srgbClr val="A493C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eople will have some dangerous jobs done by robots. </a:t>
            </a:r>
            <a:endParaRPr lang="en-US" sz="2400" dirty="0">
              <a:solidFill>
                <a:srgbClr val="A493C6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vi-VN" sz="2400" i="1" dirty="0">
                <a:solidFill>
                  <a:srgbClr val="A493C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People will have robots do operations / take care of patients in the hospital.</a:t>
            </a:r>
            <a:endParaRPr lang="en-US" sz="2400" dirty="0">
              <a:solidFill>
                <a:srgbClr val="A493C6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vi-VN" sz="2400" i="1" dirty="0">
                <a:solidFill>
                  <a:srgbClr val="A493C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Students will have their homework done by robots.</a:t>
            </a:r>
            <a:endParaRPr lang="en-US" sz="2400" dirty="0">
              <a:solidFill>
                <a:srgbClr val="A493C6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</p:spTree>
    <p:extLst>
      <p:ext uri="{BB962C8B-B14F-4D97-AF65-F5344CB8AC3E}">
        <p14:creationId xmlns:p14="http://schemas.microsoft.com/office/powerpoint/2010/main" val="3908302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09054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819688" y="1512795"/>
            <a:ext cx="759303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800" dirty="0"/>
              <a:t>- Use the lexical items related to the topic </a:t>
            </a:r>
            <a:r>
              <a:rPr lang="en-US" sz="2800" i="1" dirty="0"/>
              <a:t>Artificial Intelligence;</a:t>
            </a:r>
            <a:endParaRPr lang="en-US" sz="2800" dirty="0"/>
          </a:p>
          <a:p>
            <a:r>
              <a:rPr lang="en-US" sz="2800" dirty="0"/>
              <a:t>- </a:t>
            </a:r>
            <a:r>
              <a:rPr lang="en-US" sz="2800" dirty="0" err="1"/>
              <a:t>Recognise</a:t>
            </a:r>
            <a:r>
              <a:rPr lang="en-US" sz="2800" dirty="0"/>
              <a:t> and </a:t>
            </a:r>
            <a:r>
              <a:rPr lang="en-US" sz="2800" dirty="0" err="1"/>
              <a:t>practise</a:t>
            </a:r>
            <a:r>
              <a:rPr lang="en-US" sz="2800" dirty="0"/>
              <a:t> homophones;</a:t>
            </a:r>
          </a:p>
          <a:p>
            <a:r>
              <a:rPr lang="en-US" sz="2800" i="1" dirty="0"/>
              <a:t>- </a:t>
            </a:r>
            <a:r>
              <a:rPr lang="en-US" sz="2800" dirty="0"/>
              <a:t>Learn how to use Active and Passive Causatives.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4461" y="1578800"/>
            <a:ext cx="7512789" cy="2153228"/>
          </a:xfrm>
          <a:noFill/>
        </p:spPr>
        <p:txBody>
          <a:bodyPr anchor="t"/>
          <a:lstStyle/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Do exercises in the workbook.</a:t>
            </a:r>
          </a:p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Prepare for Lesson 3 - Reading.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95" y="82496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latin typeface="UTMFacebookK&amp;TBold"/>
                  <a:cs typeface="Times New Roman" panose="02020603050405020304" pitchFamily="18" charset="0"/>
                </a:rPr>
                <a:t>Unit 6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2438400" y="418267"/>
            <a:ext cx="53195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0" dirty="0">
                <a:solidFill>
                  <a:srgbClr val="FFFFFF"/>
                </a:solidFill>
                <a:effectLst/>
                <a:latin typeface="UTMFacebookK&amp;TBold"/>
              </a:rPr>
              <a:t>Artificial Intelligence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3625335" y="2163614"/>
            <a:ext cx="4506662" cy="627454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UTMFacebookK&amp;TBold"/>
              </a:rPr>
              <a:t>LANGUAGE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1399718" y="2184953"/>
            <a:ext cx="2082254" cy="606115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45983"/>
                </a:solidFill>
                <a:latin typeface="Bookman Old Style" pitchFamily="18" charset="0"/>
              </a:rPr>
              <a:t>LESSON 2</a:t>
            </a: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347BE1-BE97-0948-FE52-A3A8DACCC338}"/>
              </a:ext>
            </a:extLst>
          </p:cNvPr>
          <p:cNvSpPr txBox="1"/>
          <p:nvPr/>
        </p:nvSpPr>
        <p:spPr>
          <a:xfrm>
            <a:off x="1873703" y="1970704"/>
            <a:ext cx="5396594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b="1" kern="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Game: </a:t>
            </a:r>
          </a:p>
          <a:p>
            <a:pPr algn="ctr"/>
            <a:r>
              <a:rPr lang="en-US" sz="4400" b="1" kern="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Homophone game</a:t>
            </a:r>
            <a:endParaRPr lang="en-US" sz="44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0985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B346A9-520F-86F8-2B83-9CE9A08AE8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138" y="798379"/>
            <a:ext cx="3162752" cy="423932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EABFA4-AF86-A22E-1035-D070FED8D5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6319" y="734559"/>
            <a:ext cx="3162752" cy="41888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A08B606-4AF0-73A3-1DA9-EA092E64F1F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9508"/>
          <a:stretch/>
        </p:blipFill>
        <p:spPr>
          <a:xfrm>
            <a:off x="3655372" y="907142"/>
            <a:ext cx="1968465" cy="126455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5620548-B7DE-66A0-22A0-D0B7904A5DD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2592"/>
          <a:stretch/>
        </p:blipFill>
        <p:spPr>
          <a:xfrm>
            <a:off x="3752898" y="2432098"/>
            <a:ext cx="1848214" cy="126455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CDFF838-42C6-55F4-9B4F-EC6251FDE65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6586"/>
          <a:stretch/>
        </p:blipFill>
        <p:spPr bwMode="auto">
          <a:xfrm>
            <a:off x="4324186" y="3970666"/>
            <a:ext cx="896353" cy="95273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000552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PRONUNCIATION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28997" y="806840"/>
            <a:ext cx="771084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6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Listen and repeat the following homophones.</a:t>
            </a:r>
            <a:r>
              <a:rPr lang="en-US" sz="2600" b="1" kern="0" dirty="0">
                <a:effectLst/>
                <a:ea typeface="Times New Roman" panose="02020603050405020304" pitchFamily="18" charset="0"/>
              </a:rPr>
              <a:t> </a:t>
            </a:r>
            <a:endParaRPr lang="en-US" sz="2600" b="1" dirty="0"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BF87167-207C-F221-F31D-B894F790C6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0728" y="1584377"/>
            <a:ext cx="7458197" cy="2752283"/>
          </a:xfrm>
          <a:prstGeom prst="rect">
            <a:avLst/>
          </a:prstGeom>
        </p:spPr>
      </p:pic>
      <p:pic>
        <p:nvPicPr>
          <p:cNvPr id="7" name="Track 43">
            <a:hlinkClick r:id="" action="ppaction://media"/>
            <a:extLst>
              <a:ext uri="{FF2B5EF4-FFF2-40B4-BE49-F238E27FC236}">
                <a16:creationId xmlns:a16="http://schemas.microsoft.com/office/drawing/2014/main" id="{DBDD54DE-F2DF-C1DF-6613-D6D019FEC7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71759" y="711421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433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83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3535" y="768887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935133" y="799489"/>
            <a:ext cx="78886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Choose the correct words to complete the sentences. Listen and repeat. Then </a:t>
            </a:r>
            <a:r>
              <a:rPr lang="en-US" sz="2400" b="1" kern="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practise</a:t>
            </a:r>
            <a:r>
              <a:rPr lang="en-US" sz="24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saying the sentences in pairs.</a:t>
            </a:r>
            <a:endParaRPr lang="en-US" sz="2400" b="1" dirty="0"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F4F909-6EC0-7959-D341-4DE490737910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PRONUNCIATION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4170168-B719-2E48-A0C1-788A66250676}"/>
              </a:ext>
            </a:extLst>
          </p:cNvPr>
          <p:cNvCxnSpPr>
            <a:cxnSpLocks/>
          </p:cNvCxnSpPr>
          <p:nvPr/>
        </p:nvCxnSpPr>
        <p:spPr>
          <a:xfrm>
            <a:off x="2531826" y="4514851"/>
            <a:ext cx="325674" cy="0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F7A52BA-704F-980C-8962-AAE5F4558EC0}"/>
              </a:ext>
            </a:extLst>
          </p:cNvPr>
          <p:cNvCxnSpPr>
            <a:cxnSpLocks/>
          </p:cNvCxnSpPr>
          <p:nvPr/>
        </p:nvCxnSpPr>
        <p:spPr>
          <a:xfrm>
            <a:off x="4572000" y="2326823"/>
            <a:ext cx="307449" cy="0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A5357FA-EC2A-10FE-56D0-A9A8026A13D6}"/>
              </a:ext>
            </a:extLst>
          </p:cNvPr>
          <p:cNvCxnSpPr>
            <a:cxnSpLocks/>
          </p:cNvCxnSpPr>
          <p:nvPr/>
        </p:nvCxnSpPr>
        <p:spPr>
          <a:xfrm>
            <a:off x="4415890" y="2694216"/>
            <a:ext cx="752103" cy="0"/>
          </a:xfrm>
          <a:prstGeom prst="line">
            <a:avLst/>
          </a:prstGeom>
          <a:ln w="349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A04DBC3-6F30-AB15-CE2A-C3A888C0AAFB}"/>
              </a:ext>
            </a:extLst>
          </p:cNvPr>
          <p:cNvCxnSpPr>
            <a:cxnSpLocks/>
          </p:cNvCxnSpPr>
          <p:nvPr/>
        </p:nvCxnSpPr>
        <p:spPr>
          <a:xfrm>
            <a:off x="1386793" y="3420839"/>
            <a:ext cx="770200" cy="0"/>
          </a:xfrm>
          <a:prstGeom prst="line">
            <a:avLst/>
          </a:prstGeom>
          <a:ln w="349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2382821-DF12-7793-E816-8E36CAD1F3AC}"/>
              </a:ext>
            </a:extLst>
          </p:cNvPr>
          <p:cNvCxnSpPr>
            <a:cxnSpLocks/>
          </p:cNvCxnSpPr>
          <p:nvPr/>
        </p:nvCxnSpPr>
        <p:spPr>
          <a:xfrm>
            <a:off x="5167993" y="4155624"/>
            <a:ext cx="770200" cy="0"/>
          </a:xfrm>
          <a:prstGeom prst="line">
            <a:avLst/>
          </a:prstGeom>
          <a:ln w="349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B2FF6A24-6FE7-1E9E-0F83-8581220F1B9A}"/>
              </a:ext>
            </a:extLst>
          </p:cNvPr>
          <p:cNvSpPr txBox="1"/>
          <p:nvPr/>
        </p:nvSpPr>
        <p:spPr>
          <a:xfrm>
            <a:off x="922272" y="1910070"/>
            <a:ext cx="7734654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E45A83"/>
                </a:solidFill>
                <a:effectLst/>
                <a:latin typeface="UTMAvoBold" panose="02040603050506020204" pitchFamily="18" charset="0"/>
              </a:rPr>
              <a:t>1.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There are more than </a:t>
            </a:r>
            <a:r>
              <a:rPr lang="en-US" sz="2400" b="0" i="0" dirty="0">
                <a:solidFill>
                  <a:srgbClr val="3A77B4"/>
                </a:solidFill>
                <a:effectLst/>
                <a:latin typeface="UTM-Avo"/>
              </a:rPr>
              <a:t>two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/</a:t>
            </a:r>
            <a:r>
              <a:rPr lang="en-US" sz="2400" b="0" i="0" dirty="0">
                <a:solidFill>
                  <a:srgbClr val="3A77B4"/>
                </a:solidFill>
                <a:effectLst/>
                <a:latin typeface="UTM-Avo"/>
              </a:rPr>
              <a:t>to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types of robots.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UTMAvoBold" panose="02040603050506020204" pitchFamily="18" charset="0"/>
              </a:rPr>
              <a:t>2.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We want to know </a:t>
            </a:r>
            <a:r>
              <a:rPr lang="en-US" sz="2400" b="0" i="0" dirty="0">
                <a:solidFill>
                  <a:srgbClr val="3A77B4"/>
                </a:solidFill>
                <a:effectLst/>
                <a:latin typeface="UTM-Avo"/>
              </a:rPr>
              <a:t>wear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/</a:t>
            </a:r>
            <a:r>
              <a:rPr lang="en-US" sz="2400" b="0" i="0" dirty="0">
                <a:solidFill>
                  <a:srgbClr val="3A77B4"/>
                </a:solidFill>
                <a:effectLst/>
                <a:latin typeface="UTM-Avo"/>
              </a:rPr>
              <a:t>where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AI technologies are used today.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UTMAvoBold" panose="02040603050506020204" pitchFamily="18" charset="0"/>
              </a:rPr>
              <a:t>3. </a:t>
            </a:r>
            <a:r>
              <a:rPr lang="en-US" sz="2400" b="0" i="0" dirty="0">
                <a:solidFill>
                  <a:srgbClr val="3A77B4"/>
                </a:solidFill>
                <a:effectLst/>
                <a:latin typeface="UTM-Avo"/>
              </a:rPr>
              <a:t>There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/</a:t>
            </a:r>
            <a:r>
              <a:rPr lang="en-US" sz="2400" b="0" i="0" dirty="0">
                <a:solidFill>
                  <a:srgbClr val="3A77B4"/>
                </a:solidFill>
                <a:effectLst/>
                <a:latin typeface="UTM-Avo"/>
              </a:rPr>
              <a:t>Their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have been some worries about AI taking over the world.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UTMAvoBold" panose="02040603050506020204" pitchFamily="18" charset="0"/>
              </a:rPr>
              <a:t>4.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Robots can work for long </a:t>
            </a:r>
            <a:r>
              <a:rPr lang="en-US" sz="2400" b="0" i="0" dirty="0">
                <a:solidFill>
                  <a:srgbClr val="3A77B4"/>
                </a:solidFill>
                <a:effectLst/>
                <a:latin typeface="UTM-Avo"/>
              </a:rPr>
              <a:t>ours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/</a:t>
            </a:r>
            <a:r>
              <a:rPr lang="en-US" sz="2400" b="0" i="0" dirty="0">
                <a:solidFill>
                  <a:srgbClr val="3A77B4"/>
                </a:solidFill>
                <a:effectLst/>
                <a:latin typeface="UTM-Avo"/>
              </a:rPr>
              <a:t>hours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without feeling tired.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UTMAvoBold" panose="02040603050506020204" pitchFamily="18" charset="0"/>
              </a:rPr>
              <a:t>5.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We have </a:t>
            </a:r>
            <a:r>
              <a:rPr lang="en-US" sz="2400" b="0" i="0" dirty="0">
                <a:solidFill>
                  <a:srgbClr val="3A77B4"/>
                </a:solidFill>
                <a:effectLst/>
                <a:latin typeface="UTM-Avo"/>
              </a:rPr>
              <a:t>no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/</a:t>
            </a:r>
            <a:r>
              <a:rPr lang="en-US" sz="2400" b="0" i="0" dirty="0">
                <a:solidFill>
                  <a:srgbClr val="3A77B4"/>
                </a:solidFill>
                <a:effectLst/>
                <a:latin typeface="UTM-Avo"/>
              </a:rPr>
              <a:t>know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idea about the future of AI in space exploration</a:t>
            </a:r>
            <a:r>
              <a:rPr lang="en-US" sz="2400" dirty="0"/>
              <a:t> </a:t>
            </a:r>
            <a:br>
              <a:rPr lang="en-US" sz="2400" dirty="0"/>
            </a:b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89893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4E846887-2C9F-8978-A57E-E4026728BE40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38F46E-0E8D-5489-1E7C-AA1F0D5ABC3F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45790A-8B20-F4D6-9B13-E7D1F75CCC01}"/>
              </a:ext>
            </a:extLst>
          </p:cNvPr>
          <p:cNvSpPr/>
          <p:nvPr/>
        </p:nvSpPr>
        <p:spPr>
          <a:xfrm>
            <a:off x="902476" y="852759"/>
            <a:ext cx="80292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Match the words</a:t>
            </a:r>
            <a:r>
              <a:rPr lang="en-US" sz="2800" b="1" kern="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with their meanings</a:t>
            </a:r>
            <a:r>
              <a:rPr lang="en-US" sz="28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800" b="1" dirty="0"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964DB1-7272-BDE8-62EF-A10A3E3D21E1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VOCABULARY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B23A394E-9297-CC68-B368-53184BBC0A1C}"/>
              </a:ext>
            </a:extLst>
          </p:cNvPr>
          <p:cNvCxnSpPr>
            <a:cxnSpLocks/>
          </p:cNvCxnSpPr>
          <p:nvPr/>
        </p:nvCxnSpPr>
        <p:spPr>
          <a:xfrm>
            <a:off x="2973601" y="1888232"/>
            <a:ext cx="1335192" cy="1281832"/>
          </a:xfrm>
          <a:prstGeom prst="straightConnector1">
            <a:avLst/>
          </a:prstGeom>
          <a:ln w="158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46865A69-2414-B4CF-174D-B5E1AA34B56D}"/>
              </a:ext>
            </a:extLst>
          </p:cNvPr>
          <p:cNvCxnSpPr>
            <a:cxnSpLocks/>
          </p:cNvCxnSpPr>
          <p:nvPr/>
        </p:nvCxnSpPr>
        <p:spPr>
          <a:xfrm flipV="1">
            <a:off x="2909713" y="1830432"/>
            <a:ext cx="1411606" cy="643484"/>
          </a:xfrm>
          <a:prstGeom prst="straightConnector1">
            <a:avLst/>
          </a:prstGeom>
          <a:ln w="158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DF46D37D-D2E7-E094-EAD2-E5A4269BC36A}"/>
              </a:ext>
            </a:extLst>
          </p:cNvPr>
          <p:cNvCxnSpPr>
            <a:cxnSpLocks/>
          </p:cNvCxnSpPr>
          <p:nvPr/>
        </p:nvCxnSpPr>
        <p:spPr>
          <a:xfrm>
            <a:off x="2870647" y="3053591"/>
            <a:ext cx="1486153" cy="918824"/>
          </a:xfrm>
          <a:prstGeom prst="straightConnector1">
            <a:avLst/>
          </a:prstGeom>
          <a:ln w="158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BF82281-8F7A-2972-6884-3815406FD9F6}"/>
              </a:ext>
            </a:extLst>
          </p:cNvPr>
          <p:cNvCxnSpPr>
            <a:cxnSpLocks/>
          </p:cNvCxnSpPr>
          <p:nvPr/>
        </p:nvCxnSpPr>
        <p:spPr>
          <a:xfrm>
            <a:off x="2878398" y="3583931"/>
            <a:ext cx="1447087" cy="16754"/>
          </a:xfrm>
          <a:prstGeom prst="straightConnector1">
            <a:avLst/>
          </a:prstGeom>
          <a:ln w="158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8837DEBE-FDD8-8A38-574E-59E3AD510F2F}"/>
              </a:ext>
            </a:extLst>
          </p:cNvPr>
          <p:cNvCxnSpPr>
            <a:cxnSpLocks/>
          </p:cNvCxnSpPr>
          <p:nvPr/>
        </p:nvCxnSpPr>
        <p:spPr>
          <a:xfrm flipV="1">
            <a:off x="2840820" y="2760354"/>
            <a:ext cx="1447087" cy="1596382"/>
          </a:xfrm>
          <a:prstGeom prst="straightConnector1">
            <a:avLst/>
          </a:prstGeom>
          <a:ln w="158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5A714523-EF12-BD2B-9FB3-3380FEE0A4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023" y="1631676"/>
            <a:ext cx="2393623" cy="276519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A876AD1-66B3-B0C4-9B6A-3DD6565F0A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1319" y="1662991"/>
            <a:ext cx="4313095" cy="272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845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9518EE00-3778-F63F-A6B9-3BF867F1CCDC}"/>
              </a:ext>
            </a:extLst>
          </p:cNvPr>
          <p:cNvSpPr txBox="1"/>
          <p:nvPr/>
        </p:nvSpPr>
        <p:spPr>
          <a:xfrm>
            <a:off x="714697" y="1399320"/>
            <a:ext cx="802925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0" dirty="0">
                <a:solidFill>
                  <a:srgbClr val="E45A83"/>
                </a:solidFill>
                <a:effectLst/>
                <a:latin typeface="UTMAvoBold" panose="02040603050506020204" pitchFamily="18" charset="0"/>
              </a:rPr>
              <a:t>1. </a:t>
            </a:r>
            <a:r>
              <a:rPr lang="en-US" sz="2400" b="0" i="0" dirty="0">
                <a:solidFill>
                  <a:srgbClr val="939598"/>
                </a:solidFill>
                <a:effectLst/>
                <a:latin typeface="UTM-Avo"/>
              </a:rPr>
              <a:t>_____________________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is now part of our everyday lives.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UTMAvoBold" panose="02040603050506020204" pitchFamily="18" charset="0"/>
              </a:rPr>
              <a:t>2.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With its human-like appearance and ability to walk and talk, Sophia is considered the most </a:t>
            </a:r>
            <a:r>
              <a:rPr lang="en-US" sz="2400" b="0" i="0" dirty="0">
                <a:solidFill>
                  <a:srgbClr val="939598"/>
                </a:solidFill>
                <a:effectLst/>
                <a:latin typeface="UTM-Avo"/>
              </a:rPr>
              <a:t>__________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robot in the world.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UTMAvoBold" panose="02040603050506020204" pitchFamily="18" charset="0"/>
              </a:rPr>
              <a:t>3.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Robots must be </a:t>
            </a:r>
            <a:r>
              <a:rPr lang="en-US" sz="2400" b="0" i="0" dirty="0">
                <a:solidFill>
                  <a:srgbClr val="939598"/>
                </a:solidFill>
                <a:effectLst/>
                <a:latin typeface="UTM-Avo"/>
              </a:rPr>
              <a:t>____________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to perform human-like activities.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UTMAvoBold" panose="02040603050506020204" pitchFamily="18" charset="0"/>
              </a:rPr>
              <a:t>4.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This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UTM-Avo"/>
              </a:rPr>
              <a:t>programme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 uses students’ answers to </a:t>
            </a:r>
            <a:r>
              <a:rPr lang="en-US" sz="2400" b="0" i="0" dirty="0">
                <a:solidFill>
                  <a:srgbClr val="939598"/>
                </a:solidFill>
                <a:effectLst/>
                <a:latin typeface="UTM-Avo"/>
              </a:rPr>
              <a:t>_________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their language proficiency.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UTMAvoBold" panose="02040603050506020204" pitchFamily="18" charset="0"/>
              </a:rPr>
              <a:t>5.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Many businesses use </a:t>
            </a:r>
            <a:r>
              <a:rPr lang="en-US" sz="2400" b="0" i="0" dirty="0">
                <a:solidFill>
                  <a:srgbClr val="939598"/>
                </a:solidFill>
                <a:effectLst/>
                <a:latin typeface="UTM-Avo"/>
              </a:rPr>
              <a:t>_________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to offer real-time customer support.</a:t>
            </a:r>
            <a:r>
              <a:rPr lang="en-US" sz="2400" dirty="0"/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4E846887-2C9F-8978-A57E-E4026728BE40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38F46E-0E8D-5489-1E7C-AA1F0D5ABC3F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45790A-8B20-F4D6-9B13-E7D1F75CCC01}"/>
              </a:ext>
            </a:extLst>
          </p:cNvPr>
          <p:cNvSpPr/>
          <p:nvPr/>
        </p:nvSpPr>
        <p:spPr>
          <a:xfrm>
            <a:off x="778406" y="693234"/>
            <a:ext cx="802925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Complete the sentences </a:t>
            </a:r>
            <a:r>
              <a:rPr lang="en-US" sz="2400" b="1" kern="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using the correct form of the words from 1</a:t>
            </a:r>
            <a:r>
              <a:rPr lang="en-US" sz="24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400" kern="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b="1" dirty="0"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1F4B35F-9B92-FC30-F9EF-C413C44B7508}"/>
              </a:ext>
            </a:extLst>
          </p:cNvPr>
          <p:cNvSpPr txBox="1"/>
          <p:nvPr/>
        </p:nvSpPr>
        <p:spPr>
          <a:xfrm>
            <a:off x="1110339" y="1395763"/>
            <a:ext cx="3331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C00000"/>
                </a:solidFill>
              </a:rPr>
              <a:t>Artificial intelligence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E258DA0-8F9C-25BE-9EF4-2B4175543AF8}"/>
              </a:ext>
            </a:extLst>
          </p:cNvPr>
          <p:cNvSpPr txBox="1"/>
          <p:nvPr/>
        </p:nvSpPr>
        <p:spPr>
          <a:xfrm>
            <a:off x="4729323" y="2120944"/>
            <a:ext cx="29481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</a:rPr>
              <a:t>advanced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97CA6E-2172-A3C4-498E-D9D39E475823}"/>
              </a:ext>
            </a:extLst>
          </p:cNvPr>
          <p:cNvSpPr txBox="1"/>
          <p:nvPr/>
        </p:nvSpPr>
        <p:spPr>
          <a:xfrm>
            <a:off x="3202601" y="2488420"/>
            <a:ext cx="34126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</a:rPr>
              <a:t>programmed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D16DE58-7503-54E6-0788-4EFDBE93BA72}"/>
              </a:ext>
            </a:extLst>
          </p:cNvPr>
          <p:cNvSpPr txBox="1"/>
          <p:nvPr/>
        </p:nvSpPr>
        <p:spPr>
          <a:xfrm>
            <a:off x="6525980" y="3206171"/>
            <a:ext cx="3412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C00000"/>
                </a:solidFill>
              </a:rPr>
              <a:t>analyse</a:t>
            </a:r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B024F2C-D6B0-8F87-30B3-A9012D82D3C9}"/>
              </a:ext>
            </a:extLst>
          </p:cNvPr>
          <p:cNvSpPr txBox="1"/>
          <p:nvPr/>
        </p:nvSpPr>
        <p:spPr>
          <a:xfrm>
            <a:off x="3894362" y="3957401"/>
            <a:ext cx="19089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</a:rPr>
              <a:t>chatbots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7BEBB04-19F2-2014-98E7-7A7015748B8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VOCABULARY</a:t>
            </a:r>
          </a:p>
        </p:txBody>
      </p:sp>
    </p:spTree>
    <p:extLst>
      <p:ext uri="{BB962C8B-B14F-4D97-AF65-F5344CB8AC3E}">
        <p14:creationId xmlns:p14="http://schemas.microsoft.com/office/powerpoint/2010/main" val="1652723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E2D94EC-32F5-F8C1-A746-5D78C0B4B2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4743787"/>
              </p:ext>
            </p:extLst>
          </p:nvPr>
        </p:nvGraphicFramePr>
        <p:xfrm>
          <a:off x="1123194" y="1463386"/>
          <a:ext cx="7388677" cy="3429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388677">
                  <a:extLst>
                    <a:ext uri="{9D8B030D-6E8A-4147-A177-3AD203B41FA5}">
                      <a16:colId xmlns:a16="http://schemas.microsoft.com/office/drawing/2014/main" val="319042666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indent="0" fontAlgn="auto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</a:rPr>
                        <a:t>• The active causative is used when the subject causes the object to do something. The pattern means ‛to cause someone to do something’.</a:t>
                      </a:r>
                    </a:p>
                    <a:p>
                      <a:pPr marL="0" marR="0" indent="0" fontAlgn="auto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</a:rPr>
                        <a:t>                    </a:t>
                      </a: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</a:rPr>
                        <a:t>have + someone + bare infinitive </a:t>
                      </a:r>
                    </a:p>
                    <a:p>
                      <a:pPr marL="0" marR="0" indent="0" fontAlgn="auto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</a:rPr>
                        <a:t>                    get + someone + to-infinitive</a:t>
                      </a:r>
                    </a:p>
                    <a:p>
                      <a:pPr marL="0" marR="0" indent="0" fontAlgn="auto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i="1" dirty="0">
                          <a:solidFill>
                            <a:schemeClr val="tx1"/>
                          </a:solidFill>
                          <a:effectLst/>
                        </a:rPr>
                        <a:t>Example: The AI expert had his assistant activate the new robot. I will get more people to join the technology club.</a:t>
                      </a:r>
                    </a:p>
                    <a:p>
                      <a:pPr marL="0" marR="0" indent="0" fontAlgn="auto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</a:rPr>
                        <a:t>• The passive causative is used when the thing is done for the subject by someone else. The pattern means ‛to cause something to be done’.</a:t>
                      </a:r>
                    </a:p>
                    <a:p>
                      <a:pPr marL="0" marR="0" indent="-127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</a:rPr>
                        <a:t>                     </a:t>
                      </a: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</a:rPr>
                        <a:t>have/get + something + past participle </a:t>
                      </a:r>
                    </a:p>
                    <a:p>
                      <a:pPr marL="0" marR="0" indent="-127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b="0" i="1" dirty="0">
                          <a:solidFill>
                            <a:schemeClr val="tx1"/>
                          </a:solidFill>
                          <a:effectLst/>
                        </a:rPr>
                        <a:t>Example: The AI expert had/got the new robot activated.</a:t>
                      </a: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8518350"/>
                  </a:ext>
                </a:extLst>
              </a:tr>
            </a:tbl>
          </a:graphicData>
        </a:graphic>
      </p:graphicFrame>
      <p:sp>
        <p:nvSpPr>
          <p:cNvPr id="4" name="Rectangle 1">
            <a:extLst>
              <a:ext uri="{FF2B5EF4-FFF2-40B4-BE49-F238E27FC236}">
                <a16:creationId xmlns:a16="http://schemas.microsoft.com/office/drawing/2014/main" id="{E767F330-201C-2F6D-D00C-3437B01E55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7864" y="1655989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7EA5150-E717-DA2E-4B0F-76C1E139A1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0593" y="920533"/>
            <a:ext cx="392876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F26531"/>
                </a:solidFill>
                <a:effectLst/>
                <a:latin typeface="+mn-lt"/>
                <a:ea typeface="Times New Roman" panose="02020603050405020304" pitchFamily="18" charset="0"/>
              </a:rPr>
              <a:t>Active and passive causatives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405348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1613</TotalTime>
  <Words>614</Words>
  <Application>Microsoft Office PowerPoint</Application>
  <PresentationFormat>On-screen Show (16:9)</PresentationFormat>
  <Paragraphs>87</Paragraphs>
  <Slides>14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7" baseType="lpstr">
      <vt:lpstr>Arial</vt:lpstr>
      <vt:lpstr>Bookman Old Style</vt:lpstr>
      <vt:lpstr>Calibri</vt:lpstr>
      <vt:lpstr>Calibri Light</vt:lpstr>
      <vt:lpstr>Montserrat Medium</vt:lpstr>
      <vt:lpstr>Myriad Pro</vt:lpstr>
      <vt:lpstr>Times New Roman</vt:lpstr>
      <vt:lpstr>UTM Facebook K&amp;T</vt:lpstr>
      <vt:lpstr>UTM-Avo</vt:lpstr>
      <vt:lpstr>UTMAvoBold</vt:lpstr>
      <vt:lpstr>UTMFacebookK&amp;TBold</vt:lpstr>
      <vt:lpstr>Wingdings-Regular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78</cp:revision>
  <dcterms:created xsi:type="dcterms:W3CDTF">2020-12-09T02:04:09Z</dcterms:created>
  <dcterms:modified xsi:type="dcterms:W3CDTF">2025-08-26T14:32:01Z</dcterms:modified>
</cp:coreProperties>
</file>