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74" r:id="rId3"/>
    <p:sldId id="273" r:id="rId4"/>
    <p:sldId id="332" r:id="rId5"/>
    <p:sldId id="336" r:id="rId6"/>
    <p:sldId id="337" r:id="rId7"/>
    <p:sldId id="333" r:id="rId8"/>
    <p:sldId id="334" r:id="rId9"/>
    <p:sldId id="335" r:id="rId10"/>
    <p:sldId id="339" r:id="rId11"/>
    <p:sldId id="340" r:id="rId12"/>
    <p:sldId id="325" r:id="rId13"/>
    <p:sldId id="317" r:id="rId1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493C6"/>
    <a:srgbClr val="D0DEEC"/>
    <a:srgbClr val="6593C3"/>
    <a:srgbClr val="E45983"/>
    <a:srgbClr val="F7DADE"/>
    <a:srgbClr val="FF9801"/>
    <a:srgbClr val="0FB7BD"/>
    <a:srgbClr val="048DA4"/>
    <a:srgbClr val="EE8640"/>
    <a:srgbClr val="10CD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75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0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13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386782" y="73239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63097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642101"/>
            <a:ext cx="8070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Match the words and phrases with their meanings.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0E4E1A-854D-65A4-28C2-8CEDFDA59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235" y="1240496"/>
            <a:ext cx="4583566" cy="38328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27CB174-E913-517C-63D5-7E4B9769861B}"/>
              </a:ext>
            </a:extLst>
          </p:cNvPr>
          <p:cNvSpPr txBox="1"/>
          <p:nvPr/>
        </p:nvSpPr>
        <p:spPr>
          <a:xfrm>
            <a:off x="5632299" y="1354072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1 - 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CDC8C9-13A6-5ECE-03C3-3156D5834D9F}"/>
              </a:ext>
            </a:extLst>
          </p:cNvPr>
          <p:cNvSpPr txBox="1"/>
          <p:nvPr/>
        </p:nvSpPr>
        <p:spPr>
          <a:xfrm>
            <a:off x="5632298" y="2013969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2 - 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2775FE-3BFE-9B9B-A17F-89EAAA6FA364}"/>
              </a:ext>
            </a:extLst>
          </p:cNvPr>
          <p:cNvSpPr txBox="1"/>
          <p:nvPr/>
        </p:nvSpPr>
        <p:spPr>
          <a:xfrm>
            <a:off x="5632298" y="2615704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3 - 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D9D5891-AD7D-3540-AE77-D56B8A94B036}"/>
              </a:ext>
            </a:extLst>
          </p:cNvPr>
          <p:cNvSpPr txBox="1"/>
          <p:nvPr/>
        </p:nvSpPr>
        <p:spPr>
          <a:xfrm>
            <a:off x="5632298" y="3266209"/>
            <a:ext cx="24258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4 - c</a:t>
            </a:r>
          </a:p>
        </p:txBody>
      </p:sp>
    </p:spTree>
    <p:extLst>
      <p:ext uri="{BB962C8B-B14F-4D97-AF65-F5344CB8AC3E}">
        <p14:creationId xmlns:p14="http://schemas.microsoft.com/office/powerpoint/2010/main" val="398856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800074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839496"/>
            <a:ext cx="8070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Complete the sentences </a:t>
            </a:r>
            <a:r>
              <a:rPr lang="en-US" sz="2800" b="1">
                <a:cs typeface="Arial" panose="020B0604020202020204" pitchFamily="34" charset="0"/>
              </a:rPr>
              <a:t>using clauses </a:t>
            </a:r>
            <a:r>
              <a:rPr lang="en-US" sz="2800" b="1" dirty="0">
                <a:cs typeface="Arial" panose="020B0604020202020204" pitchFamily="34" charset="0"/>
              </a:rPr>
              <a:t>from 1.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352E880-03C5-5AC1-492D-DA222A2CA3F4}"/>
              </a:ext>
            </a:extLst>
          </p:cNvPr>
          <p:cNvSpPr/>
          <p:nvPr/>
        </p:nvSpPr>
        <p:spPr>
          <a:xfrm>
            <a:off x="401737" y="1400112"/>
            <a:ext cx="807007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_____________________________________, </a:t>
            </a: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don’t hesitate to ask.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Apes are as good at using tools  </a:t>
            </a:r>
          </a:p>
          <a:p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We can help gibbons 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________________________________________.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 ________________________________________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unless they’re fed the right type of food.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4F0004-8011-9EE0-87E5-54CA0C30BD43}"/>
              </a:ext>
            </a:extLst>
          </p:cNvPr>
          <p:cNvSpPr txBox="1"/>
          <p:nvPr/>
        </p:nvSpPr>
        <p:spPr>
          <a:xfrm>
            <a:off x="922571" y="1400112"/>
            <a:ext cx="652326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you have any questions during the tour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9F7AAC2-9B82-7855-BBA1-88AC33368387}"/>
              </a:ext>
            </a:extLst>
          </p:cNvPr>
          <p:cNvSpPr txBox="1"/>
          <p:nvPr/>
        </p:nvSpPr>
        <p:spPr>
          <a:xfrm>
            <a:off x="828997" y="2632218"/>
            <a:ext cx="771524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as they’re at learning sign language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491697-6CD8-19B4-86D4-A256B3959E5A}"/>
              </a:ext>
            </a:extLst>
          </p:cNvPr>
          <p:cNvSpPr txBox="1"/>
          <p:nvPr/>
        </p:nvSpPr>
        <p:spPr>
          <a:xfrm>
            <a:off x="910688" y="3464148"/>
            <a:ext cx="707397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if we stop keeping them as pets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325041D-6DD3-0671-DD43-916D736181C7}"/>
              </a:ext>
            </a:extLst>
          </p:cNvPr>
          <p:cNvSpPr txBox="1"/>
          <p:nvPr/>
        </p:nvSpPr>
        <p:spPr>
          <a:xfrm>
            <a:off x="910772" y="3953290"/>
            <a:ext cx="71392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Gibbons can become ill or weak 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5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331168"/>
            <a:ext cx="7593030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Some lexical items about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green living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Reading for specific information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Verbs with prepositions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3495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>
                <a:latin typeface="+mn-lt"/>
                <a:cs typeface="Arial" panose="020B0604020202020204" pitchFamily="34" charset="0"/>
              </a:rPr>
              <a:t>Prepare Lesson 2.</a:t>
            </a:r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8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62728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WILDLIFE CONSERVATION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GETTING STARTED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66725" y="3269170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At a rescue </a:t>
            </a:r>
            <a:r>
              <a:rPr lang="en-US" sz="4400" b="1">
                <a:solidFill>
                  <a:srgbClr val="0070C0"/>
                </a:solidFill>
              </a:rPr>
              <a:t>centre</a:t>
            </a:r>
            <a:endParaRPr lang="en-US" sz="4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D470E1-86A2-97B8-9A14-1FE877300577}"/>
              </a:ext>
            </a:extLst>
          </p:cNvPr>
          <p:cNvSpPr txBox="1"/>
          <p:nvPr/>
        </p:nvSpPr>
        <p:spPr>
          <a:xfrm>
            <a:off x="2286000" y="224042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https://www.youtube.com/watch?v=e-yAO267tvE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Enclosure (n)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57025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an area surrounded by a wall or fence, and used for a particular purpose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75655" y="1780681"/>
            <a:ext cx="26044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ɪnˈkləʊʒə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2" descr="Enclosures act hi-res stock photography and images - Alamy">
            <a:extLst>
              <a:ext uri="{FF2B5EF4-FFF2-40B4-BE49-F238E27FC236}">
                <a16:creationId xmlns:a16="http://schemas.microsoft.com/office/drawing/2014/main" id="{E2CDB5D6-9803-D2A3-136C-0C75AFB32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9757" y="804408"/>
            <a:ext cx="3411943" cy="250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94348" y="454000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primate (n)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2" y="3277617"/>
            <a:ext cx="75068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a member of the group of animals that includes humans and monkeys</a:t>
            </a:r>
          </a:p>
        </p:txBody>
      </p:sp>
      <p:sp>
        <p:nvSpPr>
          <p:cNvPr id="2" name="Rectangle 1"/>
          <p:cNvSpPr/>
          <p:nvPr/>
        </p:nvSpPr>
        <p:spPr>
          <a:xfrm>
            <a:off x="3714753" y="636852"/>
            <a:ext cx="32289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/ˈ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praɪmeɪt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2052" name="Picture 4" descr="Pro: Aye-Aye | New England Primate Conservancy">
            <a:extLst>
              <a:ext uri="{FF2B5EF4-FFF2-40B4-BE49-F238E27FC236}">
                <a16:creationId xmlns:a16="http://schemas.microsoft.com/office/drawing/2014/main" id="{3BC90E92-6ED2-926A-FB53-19413F6E4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180" y="1466035"/>
            <a:ext cx="5617028" cy="140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95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578069" y="917355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house (v)  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800131"/>
            <a:ext cx="6404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provide someone with a place to live</a:t>
            </a:r>
          </a:p>
        </p:txBody>
      </p:sp>
      <p:sp>
        <p:nvSpPr>
          <p:cNvPr id="2" name="Rectangle 1"/>
          <p:cNvSpPr/>
          <p:nvPr/>
        </p:nvSpPr>
        <p:spPr>
          <a:xfrm>
            <a:off x="1142999" y="1780681"/>
            <a:ext cx="31514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  <a:r>
              <a:rPr lang="en-US" sz="3600" b="1" dirty="0" err="1">
                <a:solidFill>
                  <a:schemeClr val="accent2">
                    <a:lumMod val="50000"/>
                  </a:schemeClr>
                </a:solidFill>
              </a:rPr>
              <a:t>haʊz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pic>
        <p:nvPicPr>
          <p:cNvPr id="6" name="Picture 2" descr="Animal homes isolated on a white backgroundhomes#Animal#isolated#background  | Animals and their homes, Animal house, Animals house preschool">
            <a:extLst>
              <a:ext uri="{FF2B5EF4-FFF2-40B4-BE49-F238E27FC236}">
                <a16:creationId xmlns:a16="http://schemas.microsoft.com/office/drawing/2014/main" id="{B26B5F1B-C3F1-6929-B1AE-129737EDBA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81"/>
          <a:stretch/>
        </p:blipFill>
        <p:spPr bwMode="auto">
          <a:xfrm>
            <a:off x="5062766" y="960071"/>
            <a:ext cx="2938235" cy="2607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56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PRESENTATION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636139"/>
              </p:ext>
            </p:extLst>
          </p:nvPr>
        </p:nvGraphicFramePr>
        <p:xfrm>
          <a:off x="185737" y="705992"/>
          <a:ext cx="8772525" cy="447192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675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34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90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13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6939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220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22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22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4224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enclosure (n)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ɪnˈkləʊʒə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 area surrounded by a fence, used for a particular purpose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vi-VN" sz="18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mảnh đất đã được rào lại</a:t>
                      </a:r>
                      <a:endParaRPr lang="en-US" sz="18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99856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primate (n)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praɪmeɪt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 member of the group of animals that includes humans and monkeys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linh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trưởng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1782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house (v)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haʊz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provide someone with a place to live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cung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cấp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chỗ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ở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2613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endangered</a:t>
                      </a:r>
                    </a:p>
                    <a:p>
                      <a:pPr marL="144145" marR="0" indent="-144145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(adj) </a:t>
                      </a: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0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ɪnˈdeɪndʒəd</a:t>
                      </a: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</a:p>
                  </a:txBody>
                  <a:tcPr marL="36195" marR="36195" marT="71755" marB="7175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at risk of no longer existing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176213" marR="0" inden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gặp</a:t>
                      </a: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nguy</a:t>
                      </a:r>
                      <a:r>
                        <a:rPr lang="en-US" sz="2000" b="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b="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hiểm</a:t>
                      </a:r>
                      <a:endParaRPr lang="en-US" sz="2000" b="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/>
                </a:tc>
                <a:extLst>
                  <a:ext uri="{0D108BD9-81ED-4DB2-BD59-A6C34878D82A}">
                    <a16:rowId xmlns:a16="http://schemas.microsoft.com/office/drawing/2014/main" val="13250858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28997" y="806840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Listen and read.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79F179-4B42-FDB0-6F47-A23BFB6D8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371" y="1286435"/>
            <a:ext cx="4052391" cy="37950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14ACD3A-CD28-ED13-B90A-5962EC97B7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29199" y="1330060"/>
            <a:ext cx="3688430" cy="3739026"/>
          </a:xfrm>
          <a:prstGeom prst="rect">
            <a:avLst/>
          </a:prstGeom>
        </p:spPr>
      </p:pic>
      <p:pic>
        <p:nvPicPr>
          <p:cNvPr id="7" name="056 - U8 - GETTING STARTED - LISTEN AND READ">
            <a:hlinkClick r:id="" action="ppaction://media"/>
            <a:extLst>
              <a:ext uri="{FF2B5EF4-FFF2-40B4-BE49-F238E27FC236}">
                <a16:creationId xmlns:a16="http://schemas.microsoft.com/office/drawing/2014/main" id="{479EEF08-7919-3674-6149-E0C2004E22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52354" y="67883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1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PRODUCTION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4E846887-2C9F-8978-A57E-E4026728BE40}"/>
              </a:ext>
            </a:extLst>
          </p:cNvPr>
          <p:cNvSpPr/>
          <p:nvPr/>
        </p:nvSpPr>
        <p:spPr>
          <a:xfrm>
            <a:off x="403741" y="76723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38F46E-0E8D-5489-1E7C-AA1F0D5ABC3F}"/>
              </a:ext>
            </a:extLst>
          </p:cNvPr>
          <p:cNvSpPr txBox="1"/>
          <p:nvPr/>
        </p:nvSpPr>
        <p:spPr>
          <a:xfrm>
            <a:off x="426371" y="67045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445790A-8B20-F4D6-9B13-E7D1F75CCC01}"/>
              </a:ext>
            </a:extLst>
          </p:cNvPr>
          <p:cNvSpPr/>
          <p:nvPr/>
        </p:nvSpPr>
        <p:spPr>
          <a:xfrm>
            <a:off x="828997" y="681580"/>
            <a:ext cx="80700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Read the conversation again and decide whether the statements are true (T) or false (F).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C154E31-7252-27BD-B1E3-6FE720341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92" y="1714712"/>
            <a:ext cx="5429251" cy="333568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F3997B-B7A4-60F3-EBA6-C9F1FDB0A010}"/>
              </a:ext>
            </a:extLst>
          </p:cNvPr>
          <p:cNvSpPr txBox="1"/>
          <p:nvPr/>
        </p:nvSpPr>
        <p:spPr>
          <a:xfrm>
            <a:off x="5274128" y="2266662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845BB5-B7A7-3447-C7F0-A2EFECC3CDE3}"/>
              </a:ext>
            </a:extLst>
          </p:cNvPr>
          <p:cNvSpPr txBox="1"/>
          <p:nvPr/>
        </p:nvSpPr>
        <p:spPr>
          <a:xfrm>
            <a:off x="5772149" y="2882451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5C99D2-AB60-C590-6D75-B5939AACB5C1}"/>
              </a:ext>
            </a:extLst>
          </p:cNvPr>
          <p:cNvSpPr txBox="1"/>
          <p:nvPr/>
        </p:nvSpPr>
        <p:spPr>
          <a:xfrm>
            <a:off x="5773509" y="3600048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2858C04-6190-2045-34E9-2B595E2260A8}"/>
              </a:ext>
            </a:extLst>
          </p:cNvPr>
          <p:cNvSpPr txBox="1"/>
          <p:nvPr/>
        </p:nvSpPr>
        <p:spPr>
          <a:xfrm>
            <a:off x="5274128" y="4336660"/>
            <a:ext cx="498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57876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1921</TotalTime>
  <Words>356</Words>
  <Application>Microsoft Office PowerPoint</Application>
  <PresentationFormat>On-screen Show (16:9)</PresentationFormat>
  <Paragraphs>89</Paragraphs>
  <Slides>13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85</cp:revision>
  <dcterms:created xsi:type="dcterms:W3CDTF">2020-12-09T02:04:09Z</dcterms:created>
  <dcterms:modified xsi:type="dcterms:W3CDTF">2025-08-28T14:41:32Z</dcterms:modified>
</cp:coreProperties>
</file>